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2" d="100"/>
          <a:sy n="72" d="100"/>
        </p:scale>
        <p:origin x="1104"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787726A-193A-4717-A08B-9A4847190983}" type="datetimeFigureOut">
              <a:rPr lang="en-US" smtClean="0"/>
              <a:t>3/15/2023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2887086-AE80-49D6-8DA1-DF168881A60E}"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22750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87726A-193A-4717-A08B-9A4847190983}"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87086-AE80-49D6-8DA1-DF168881A60E}" type="slidenum">
              <a:rPr lang="en-US" smtClean="0"/>
              <a:t>‹Nº›</a:t>
            </a:fld>
            <a:endParaRPr lang="en-US"/>
          </a:p>
        </p:txBody>
      </p:sp>
    </p:spTree>
    <p:extLst>
      <p:ext uri="{BB962C8B-B14F-4D97-AF65-F5344CB8AC3E}">
        <p14:creationId xmlns:p14="http://schemas.microsoft.com/office/powerpoint/2010/main" val="1868746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87726A-193A-4717-A08B-9A4847190983}"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87086-AE80-49D6-8DA1-DF168881A60E}" type="slidenum">
              <a:rPr lang="en-US" smtClean="0"/>
              <a:t>‹Nº›</a:t>
            </a:fld>
            <a:endParaRPr lang="en-US"/>
          </a:p>
        </p:txBody>
      </p:sp>
    </p:spTree>
    <p:extLst>
      <p:ext uri="{BB962C8B-B14F-4D97-AF65-F5344CB8AC3E}">
        <p14:creationId xmlns:p14="http://schemas.microsoft.com/office/powerpoint/2010/main" val="314419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87726A-193A-4717-A08B-9A4847190983}"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87086-AE80-49D6-8DA1-DF168881A60E}" type="slidenum">
              <a:rPr lang="en-US" smtClean="0"/>
              <a:t>‹Nº›</a:t>
            </a:fld>
            <a:endParaRPr lang="en-US"/>
          </a:p>
        </p:txBody>
      </p:sp>
    </p:spTree>
    <p:extLst>
      <p:ext uri="{BB962C8B-B14F-4D97-AF65-F5344CB8AC3E}">
        <p14:creationId xmlns:p14="http://schemas.microsoft.com/office/powerpoint/2010/main" val="153786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87726A-193A-4717-A08B-9A4847190983}"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87086-AE80-49D6-8DA1-DF168881A60E}"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599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787726A-193A-4717-A08B-9A4847190983}"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87086-AE80-49D6-8DA1-DF168881A60E}" type="slidenum">
              <a:rPr lang="en-US" smtClean="0"/>
              <a:t>‹Nº›</a:t>
            </a:fld>
            <a:endParaRPr lang="en-US"/>
          </a:p>
        </p:txBody>
      </p:sp>
    </p:spTree>
    <p:extLst>
      <p:ext uri="{BB962C8B-B14F-4D97-AF65-F5344CB8AC3E}">
        <p14:creationId xmlns:p14="http://schemas.microsoft.com/office/powerpoint/2010/main" val="4159663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787726A-193A-4717-A08B-9A4847190983}" type="datetimeFigureOut">
              <a:rPr lang="en-US" smtClean="0"/>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887086-AE80-49D6-8DA1-DF168881A60E}" type="slidenum">
              <a:rPr lang="en-US" smtClean="0"/>
              <a:t>‹Nº›</a:t>
            </a:fld>
            <a:endParaRPr lang="en-US"/>
          </a:p>
        </p:txBody>
      </p:sp>
    </p:spTree>
    <p:extLst>
      <p:ext uri="{BB962C8B-B14F-4D97-AF65-F5344CB8AC3E}">
        <p14:creationId xmlns:p14="http://schemas.microsoft.com/office/powerpoint/2010/main" val="593031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787726A-193A-4717-A08B-9A4847190983}" type="datetimeFigureOut">
              <a:rPr lang="en-US" smtClean="0"/>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887086-AE80-49D6-8DA1-DF168881A60E}" type="slidenum">
              <a:rPr lang="en-US" smtClean="0"/>
              <a:t>‹Nº›</a:t>
            </a:fld>
            <a:endParaRPr lang="en-US"/>
          </a:p>
        </p:txBody>
      </p:sp>
    </p:spTree>
    <p:extLst>
      <p:ext uri="{BB962C8B-B14F-4D97-AF65-F5344CB8AC3E}">
        <p14:creationId xmlns:p14="http://schemas.microsoft.com/office/powerpoint/2010/main" val="122043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7726A-193A-4717-A08B-9A4847190983}" type="datetimeFigureOut">
              <a:rPr lang="en-US" smtClean="0"/>
              <a:t>3/15/2023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887086-AE80-49D6-8DA1-DF168881A60E}" type="slidenum">
              <a:rPr lang="en-US" smtClean="0"/>
              <a:t>‹Nº›</a:t>
            </a:fld>
            <a:endParaRPr lang="en-US"/>
          </a:p>
        </p:txBody>
      </p:sp>
    </p:spTree>
    <p:extLst>
      <p:ext uri="{BB962C8B-B14F-4D97-AF65-F5344CB8AC3E}">
        <p14:creationId xmlns:p14="http://schemas.microsoft.com/office/powerpoint/2010/main" val="344745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87726A-193A-4717-A08B-9A4847190983}"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87086-AE80-49D6-8DA1-DF168881A60E}" type="slidenum">
              <a:rPr lang="en-US" smtClean="0"/>
              <a:t>‹Nº›</a:t>
            </a:fld>
            <a:endParaRPr lang="en-US"/>
          </a:p>
        </p:txBody>
      </p:sp>
    </p:spTree>
    <p:extLst>
      <p:ext uri="{BB962C8B-B14F-4D97-AF65-F5344CB8AC3E}">
        <p14:creationId xmlns:p14="http://schemas.microsoft.com/office/powerpoint/2010/main" val="1782668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87726A-193A-4717-A08B-9A4847190983}"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87086-AE80-49D6-8DA1-DF168881A60E}" type="slidenum">
              <a:rPr lang="en-US" smtClean="0"/>
              <a:t>‹Nº›</a:t>
            </a:fld>
            <a:endParaRPr lang="en-US"/>
          </a:p>
        </p:txBody>
      </p:sp>
    </p:spTree>
    <p:extLst>
      <p:ext uri="{BB962C8B-B14F-4D97-AF65-F5344CB8AC3E}">
        <p14:creationId xmlns:p14="http://schemas.microsoft.com/office/powerpoint/2010/main" val="294247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787726A-193A-4717-A08B-9A4847190983}" type="datetimeFigureOut">
              <a:rPr lang="en-US" smtClean="0"/>
              <a:t>3/15/2023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2887086-AE80-49D6-8DA1-DF168881A60E}" type="slidenum">
              <a:rPr lang="en-US" smtClean="0"/>
              <a:t>‹Nº›</a:t>
            </a:fld>
            <a:endParaRPr lang="en-US"/>
          </a:p>
        </p:txBody>
      </p:sp>
    </p:spTree>
    <p:extLst>
      <p:ext uri="{BB962C8B-B14F-4D97-AF65-F5344CB8AC3E}">
        <p14:creationId xmlns:p14="http://schemas.microsoft.com/office/powerpoint/2010/main" val="263262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F61C75-8306-5DD6-FE0C-AD73608A88EF}"/>
              </a:ext>
            </a:extLst>
          </p:cNvPr>
          <p:cNvSpPr>
            <a:spLocks noGrp="1"/>
          </p:cNvSpPr>
          <p:nvPr>
            <p:ph type="ctrTitle"/>
          </p:nvPr>
        </p:nvSpPr>
        <p:spPr/>
        <p:txBody>
          <a:bodyPr/>
          <a:lstStyle/>
          <a:p>
            <a:r>
              <a:rPr lang="es-MX" dirty="0"/>
              <a:t>Figuras literarias </a:t>
            </a:r>
            <a:endParaRPr lang="en-US" dirty="0"/>
          </a:p>
        </p:txBody>
      </p:sp>
      <p:sp>
        <p:nvSpPr>
          <p:cNvPr id="3" name="Subtítulo 2">
            <a:extLst>
              <a:ext uri="{FF2B5EF4-FFF2-40B4-BE49-F238E27FC236}">
                <a16:creationId xmlns:a16="http://schemas.microsoft.com/office/drawing/2014/main" id="{08563B2B-00EF-5185-3092-D855BC608BEA}"/>
              </a:ext>
            </a:extLst>
          </p:cNvPr>
          <p:cNvSpPr>
            <a:spLocks noGrp="1"/>
          </p:cNvSpPr>
          <p:nvPr>
            <p:ph type="subTitle" idx="1"/>
          </p:nvPr>
        </p:nvSpPr>
        <p:spPr/>
        <p:txBody>
          <a:bodyPr/>
          <a:lstStyle/>
          <a:p>
            <a:r>
              <a:rPr lang="es-MX" dirty="0"/>
              <a:t>Para literatura</a:t>
            </a:r>
            <a:endParaRPr lang="en-US" dirty="0"/>
          </a:p>
        </p:txBody>
      </p:sp>
      <p:pic>
        <p:nvPicPr>
          <p:cNvPr id="4" name="Imagen 3">
            <a:extLst>
              <a:ext uri="{FF2B5EF4-FFF2-40B4-BE49-F238E27FC236}">
                <a16:creationId xmlns:a16="http://schemas.microsoft.com/office/drawing/2014/main" id="{C70EDF91-B1B4-59B1-7543-5A41CF8B2A1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8520" b="89462" l="3834" r="90895">
                        <a14:foregroundMark x1="7827" y1="18161" x2="10064" y2="77354"/>
                        <a14:foregroundMark x1="9060" y1="81111" x2="8626" y2="82735"/>
                        <a14:foregroundMark x1="10064" y1="77354" x2="9130" y2="80849"/>
                        <a14:foregroundMark x1="17732" y1="10538" x2="28754" y2="10314"/>
                        <a14:foregroundMark x1="28754" y1="10314" x2="31150" y2="10314"/>
                        <a14:foregroundMark x1="17732" y1="8520" x2="34185" y2="10090"/>
                        <a14:foregroundMark x1="66294" y1="8744" x2="71565" y2="8520"/>
                        <a14:backgroundMark x1="5272" y1="61883" x2="5272" y2="61883"/>
                        <a14:backgroundMark x1="4952" y1="62780" x2="5751" y2="81390"/>
                        <a14:backgroundMark x1="4633" y1="61883" x2="4633" y2="61435"/>
                        <a14:backgroundMark x1="4633" y1="59865" x2="4633" y2="63004"/>
                        <a14:backgroundMark x1="3674" y1="85874" x2="4792" y2="63004"/>
                        <a14:backgroundMark x1="5591" y1="58969" x2="3994" y2="86771"/>
                        <a14:backgroundMark x1="7668" y1="88341" x2="33387" y2="85874"/>
                        <a14:backgroundMark x1="6869" y1="89686" x2="6869" y2="89686"/>
                        <a14:backgroundMark x1="9904" y1="89462" x2="5431" y2="89238"/>
                        <a14:backgroundMark x1="27636" y1="85650" x2="55591" y2="87444"/>
                        <a14:backgroundMark x1="55591" y1="86323" x2="82268" y2="88789"/>
                        <a14:backgroundMark x1="86102" y1="90135" x2="90256" y2="88341"/>
                        <a14:backgroundMark x1="85783" y1="90359" x2="78275" y2="88341"/>
                        <a14:backgroundMark x1="89776" y1="90135" x2="91534" y2="27578"/>
                        <a14:backgroundMark x1="89776" y1="24888" x2="88818" y2="85874"/>
                        <a14:backgroundMark x1="85623" y1="88789" x2="85623" y2="88789"/>
                        <a14:backgroundMark x1="83706" y1="88789" x2="93770" y2="89910"/>
                      </a14:backgroundRemoval>
                    </a14:imgEffect>
                  </a14:imgLayer>
                </a14:imgProps>
              </a:ext>
            </a:extLst>
          </a:blip>
          <a:srcRect l="5980" t="7108" r="10197" b="13481"/>
          <a:stretch/>
        </p:blipFill>
        <p:spPr>
          <a:xfrm>
            <a:off x="8780372" y="3722977"/>
            <a:ext cx="1899820" cy="1282295"/>
          </a:xfrm>
          <a:prstGeom prst="rect">
            <a:avLst/>
          </a:prstGeom>
        </p:spPr>
      </p:pic>
    </p:spTree>
    <p:extLst>
      <p:ext uri="{BB962C8B-B14F-4D97-AF65-F5344CB8AC3E}">
        <p14:creationId xmlns:p14="http://schemas.microsoft.com/office/powerpoint/2010/main" val="35882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F2F907-C3F9-6992-3C88-0BB766AE49D1}"/>
              </a:ext>
            </a:extLst>
          </p:cNvPr>
          <p:cNvSpPr>
            <a:spLocks noGrp="1"/>
          </p:cNvSpPr>
          <p:nvPr>
            <p:ph type="title"/>
          </p:nvPr>
        </p:nvSpPr>
        <p:spPr/>
        <p:txBody>
          <a:bodyPr>
            <a:normAutofit/>
          </a:bodyPr>
          <a:lstStyle/>
          <a:p>
            <a:r>
              <a:rPr lang="en-US" sz="5400" dirty="0"/>
              <a:t>SINESTESIA</a:t>
            </a:r>
          </a:p>
        </p:txBody>
      </p:sp>
      <p:sp>
        <p:nvSpPr>
          <p:cNvPr id="3" name="Marcador de contenido 2">
            <a:extLst>
              <a:ext uri="{FF2B5EF4-FFF2-40B4-BE49-F238E27FC236}">
                <a16:creationId xmlns:a16="http://schemas.microsoft.com/office/drawing/2014/main" id="{7758E0EC-6FBB-A6C2-BBA3-F3DBA61A2CC0}"/>
              </a:ext>
            </a:extLst>
          </p:cNvPr>
          <p:cNvSpPr>
            <a:spLocks noGrp="1"/>
          </p:cNvSpPr>
          <p:nvPr>
            <p:ph idx="1"/>
          </p:nvPr>
        </p:nvSpPr>
        <p:spPr>
          <a:xfrm>
            <a:off x="179907" y="1828798"/>
            <a:ext cx="8595360" cy="4351337"/>
          </a:xfrm>
        </p:spPr>
        <p:txBody>
          <a:bodyPr>
            <a:normAutofit/>
          </a:bodyPr>
          <a:lstStyle/>
          <a:p>
            <a:r>
              <a:rPr lang="es-ES" sz="2400" dirty="0"/>
              <a:t>La sinestesia es una figura literaria que consiste en la asociación de elementos que provienen de diferentes dominios sensoriales. </a:t>
            </a:r>
            <a:r>
              <a:rPr lang="es-ES" sz="2400" b="1" dirty="0"/>
              <a:t>Son ejemplos de sinestesia expresiones como «amarillo chillón», «ásperas palabras» o «mirada dulce»</a:t>
            </a:r>
            <a:endParaRPr lang="en-US" sz="2400" b="1" dirty="0"/>
          </a:p>
        </p:txBody>
      </p:sp>
      <p:pic>
        <p:nvPicPr>
          <p:cNvPr id="4" name="Imagen 3">
            <a:extLst>
              <a:ext uri="{FF2B5EF4-FFF2-40B4-BE49-F238E27FC236}">
                <a16:creationId xmlns:a16="http://schemas.microsoft.com/office/drawing/2014/main" id="{563BC5DB-E5C8-83FC-4285-61C6FF7D1F07}"/>
              </a:ext>
            </a:extLst>
          </p:cNvPr>
          <p:cNvPicPr>
            <a:picLocks noChangeAspect="1"/>
          </p:cNvPicPr>
          <p:nvPr/>
        </p:nvPicPr>
        <p:blipFill>
          <a:blip r:embed="rId2"/>
          <a:stretch>
            <a:fillRect/>
          </a:stretch>
        </p:blipFill>
        <p:spPr>
          <a:xfrm>
            <a:off x="6317072" y="3317359"/>
            <a:ext cx="4363743" cy="3327991"/>
          </a:xfrm>
          <a:prstGeom prst="rect">
            <a:avLst/>
          </a:prstGeom>
        </p:spPr>
      </p:pic>
      <p:pic>
        <p:nvPicPr>
          <p:cNvPr id="5" name="Imagen 4">
            <a:extLst>
              <a:ext uri="{FF2B5EF4-FFF2-40B4-BE49-F238E27FC236}">
                <a16:creationId xmlns:a16="http://schemas.microsoft.com/office/drawing/2014/main" id="{25635943-CA4B-8223-76FE-852FE7C3C5E9}"/>
              </a:ext>
            </a:extLst>
          </p:cNvPr>
          <p:cNvPicPr>
            <a:picLocks noChangeAspect="1"/>
          </p:cNvPicPr>
          <p:nvPr/>
        </p:nvPicPr>
        <p:blipFill>
          <a:blip r:embed="rId3"/>
          <a:stretch>
            <a:fillRect/>
          </a:stretch>
        </p:blipFill>
        <p:spPr>
          <a:xfrm>
            <a:off x="944118" y="4004467"/>
            <a:ext cx="3526672" cy="2077355"/>
          </a:xfrm>
          <a:prstGeom prst="rect">
            <a:avLst/>
          </a:prstGeom>
        </p:spPr>
      </p:pic>
      <p:pic>
        <p:nvPicPr>
          <p:cNvPr id="6" name="Imagen 5">
            <a:extLst>
              <a:ext uri="{FF2B5EF4-FFF2-40B4-BE49-F238E27FC236}">
                <a16:creationId xmlns:a16="http://schemas.microsoft.com/office/drawing/2014/main" id="{B9DBF81D-DF5B-7257-B36B-6AB3C1A2D6C1}"/>
              </a:ext>
            </a:extLst>
          </p:cNvPr>
          <p:cNvPicPr>
            <a:picLocks noChangeAspect="1"/>
          </p:cNvPicPr>
          <p:nvPr/>
        </p:nvPicPr>
        <p:blipFill>
          <a:blip r:embed="rId4"/>
          <a:stretch>
            <a:fillRect/>
          </a:stretch>
        </p:blipFill>
        <p:spPr>
          <a:xfrm>
            <a:off x="8267571" y="212649"/>
            <a:ext cx="3050526" cy="2892057"/>
          </a:xfrm>
          <a:prstGeom prst="rect">
            <a:avLst/>
          </a:prstGeom>
        </p:spPr>
      </p:pic>
    </p:spTree>
    <p:extLst>
      <p:ext uri="{BB962C8B-B14F-4D97-AF65-F5344CB8AC3E}">
        <p14:creationId xmlns:p14="http://schemas.microsoft.com/office/powerpoint/2010/main" val="301145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C2A763-EB4A-6842-AA3F-13232FB6560D}"/>
              </a:ext>
            </a:extLst>
          </p:cNvPr>
          <p:cNvSpPr>
            <a:spLocks noGrp="1"/>
          </p:cNvSpPr>
          <p:nvPr>
            <p:ph type="title"/>
          </p:nvPr>
        </p:nvSpPr>
        <p:spPr/>
        <p:txBody>
          <a:bodyPr/>
          <a:lstStyle/>
          <a:p>
            <a:r>
              <a:rPr lang="en-US" dirty="0"/>
              <a:t>QUE SON LAS FIGURAS LITERARIAS?</a:t>
            </a:r>
          </a:p>
        </p:txBody>
      </p:sp>
      <p:sp>
        <p:nvSpPr>
          <p:cNvPr id="3" name="Marcador de contenido 2">
            <a:extLst>
              <a:ext uri="{FF2B5EF4-FFF2-40B4-BE49-F238E27FC236}">
                <a16:creationId xmlns:a16="http://schemas.microsoft.com/office/drawing/2014/main" id="{1044335B-2DAA-DF9C-F8FB-414CB9C1AB9A}"/>
              </a:ext>
            </a:extLst>
          </p:cNvPr>
          <p:cNvSpPr>
            <a:spLocks noGrp="1"/>
          </p:cNvSpPr>
          <p:nvPr>
            <p:ph idx="1"/>
          </p:nvPr>
        </p:nvSpPr>
        <p:spPr/>
        <p:txBody>
          <a:bodyPr>
            <a:normAutofit/>
          </a:bodyPr>
          <a:lstStyle/>
          <a:p>
            <a:r>
              <a:rPr lang="es-ES" sz="2000" dirty="0"/>
              <a:t>son formas no convencionales de utilizar las palabras de manera que, empleadas con sus acepciones habituales, se acompañan de algunas particularidades fónicas, gramaticales o semánticas, que las alejan de ese uso habitual, por lo que terminan por resultar especialmente expresivas.</a:t>
            </a:r>
            <a:endParaRPr lang="en-US" sz="2000" dirty="0"/>
          </a:p>
        </p:txBody>
      </p:sp>
      <p:pic>
        <p:nvPicPr>
          <p:cNvPr id="4" name="Imagen 3">
            <a:extLst>
              <a:ext uri="{FF2B5EF4-FFF2-40B4-BE49-F238E27FC236}">
                <a16:creationId xmlns:a16="http://schemas.microsoft.com/office/drawing/2014/main" id="{9B2DA8E2-F7F6-6CDE-5984-B72B065767F4}"/>
              </a:ext>
            </a:extLst>
          </p:cNvPr>
          <p:cNvPicPr>
            <a:picLocks noChangeAspect="1"/>
          </p:cNvPicPr>
          <p:nvPr/>
        </p:nvPicPr>
        <p:blipFill rotWithShape="1">
          <a:blip r:embed="rId2"/>
          <a:srcRect t="7705" b="4221"/>
          <a:stretch/>
        </p:blipFill>
        <p:spPr>
          <a:xfrm>
            <a:off x="3774719" y="3025278"/>
            <a:ext cx="3463455" cy="3293616"/>
          </a:xfrm>
          <a:prstGeom prst="rect">
            <a:avLst/>
          </a:prstGeom>
        </p:spPr>
      </p:pic>
    </p:spTree>
    <p:extLst>
      <p:ext uri="{BB962C8B-B14F-4D97-AF65-F5344CB8AC3E}">
        <p14:creationId xmlns:p14="http://schemas.microsoft.com/office/powerpoint/2010/main" val="271535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318C5-714C-4EE1-B8D0-71BA55922B1B}"/>
              </a:ext>
            </a:extLst>
          </p:cNvPr>
          <p:cNvSpPr>
            <a:spLocks noGrp="1"/>
          </p:cNvSpPr>
          <p:nvPr>
            <p:ph type="title"/>
          </p:nvPr>
        </p:nvSpPr>
        <p:spPr>
          <a:xfrm>
            <a:off x="754600" y="221942"/>
            <a:ext cx="9046347" cy="1589103"/>
          </a:xfrm>
        </p:spPr>
        <p:txBody>
          <a:bodyPr>
            <a:normAutofit/>
          </a:bodyPr>
          <a:lstStyle/>
          <a:p>
            <a:r>
              <a:rPr lang="es-MX" sz="8800" dirty="0"/>
              <a:t>Que es Símil</a:t>
            </a:r>
            <a:r>
              <a:rPr lang="en-US" sz="8800" dirty="0"/>
              <a:t>?</a:t>
            </a:r>
          </a:p>
        </p:txBody>
      </p:sp>
      <p:sp>
        <p:nvSpPr>
          <p:cNvPr id="3" name="Marcador de texto 2">
            <a:extLst>
              <a:ext uri="{FF2B5EF4-FFF2-40B4-BE49-F238E27FC236}">
                <a16:creationId xmlns:a16="http://schemas.microsoft.com/office/drawing/2014/main" id="{E6753C23-8185-A862-9E13-295BE65BE281}"/>
              </a:ext>
            </a:extLst>
          </p:cNvPr>
          <p:cNvSpPr>
            <a:spLocks noGrp="1"/>
          </p:cNvSpPr>
          <p:nvPr>
            <p:ph type="body" idx="1"/>
          </p:nvPr>
        </p:nvSpPr>
        <p:spPr>
          <a:xfrm>
            <a:off x="754600" y="1933113"/>
            <a:ext cx="4856087" cy="4822793"/>
          </a:xfrm>
        </p:spPr>
        <p:txBody>
          <a:bodyPr>
            <a:normAutofit/>
          </a:bodyPr>
          <a:lstStyle/>
          <a:p>
            <a:r>
              <a:rPr lang="es-ES" dirty="0"/>
              <a:t>Es una figura retórica que utiliza el recurso de la comparación o semejanza entre términos literarios. Su carácter es más simple que el de la metáfora, y por ello aparece con más frecuencia que esta tanto en las epopeyas clásicas como en la poesía popular.​</a:t>
            </a:r>
          </a:p>
          <a:p>
            <a:pPr marL="342900" indent="-342900">
              <a:buFont typeface="Arial" panose="020B0604020202020204" pitchFamily="34" charset="0"/>
              <a:buChar char="•"/>
            </a:pPr>
            <a:r>
              <a:rPr lang="es-ES" sz="2000" dirty="0"/>
              <a:t>Luis es tan esquivo como un gato.</a:t>
            </a:r>
          </a:p>
          <a:p>
            <a:pPr marL="342900" indent="-342900">
              <a:buFont typeface="Arial" panose="020B0604020202020204" pitchFamily="34" charset="0"/>
              <a:buChar char="•"/>
            </a:pPr>
            <a:r>
              <a:rPr lang="es-ES" sz="2000" dirty="0"/>
              <a:t>Sus ojos son como dos luceros.</a:t>
            </a:r>
          </a:p>
          <a:p>
            <a:pPr marL="342900" indent="-342900">
              <a:buFont typeface="Arial" panose="020B0604020202020204" pitchFamily="34" charset="0"/>
              <a:buChar char="•"/>
            </a:pPr>
            <a:r>
              <a:rPr lang="es-ES" sz="2000" dirty="0"/>
              <a:t>Temblaba como la gelatina.</a:t>
            </a:r>
            <a:endParaRPr lang="en-US" sz="2000" dirty="0"/>
          </a:p>
        </p:txBody>
      </p:sp>
      <p:pic>
        <p:nvPicPr>
          <p:cNvPr id="4" name="Imagen 3">
            <a:extLst>
              <a:ext uri="{FF2B5EF4-FFF2-40B4-BE49-F238E27FC236}">
                <a16:creationId xmlns:a16="http://schemas.microsoft.com/office/drawing/2014/main" id="{CFB98AA4-5C76-939A-209B-4B50DBF257F6}"/>
              </a:ext>
            </a:extLst>
          </p:cNvPr>
          <p:cNvPicPr>
            <a:picLocks noChangeAspect="1"/>
          </p:cNvPicPr>
          <p:nvPr/>
        </p:nvPicPr>
        <p:blipFill>
          <a:blip r:embed="rId2"/>
          <a:stretch>
            <a:fillRect/>
          </a:stretch>
        </p:blipFill>
        <p:spPr>
          <a:xfrm>
            <a:off x="5610687" y="1933113"/>
            <a:ext cx="5404497" cy="3860355"/>
          </a:xfrm>
          <a:prstGeom prst="rect">
            <a:avLst/>
          </a:prstGeom>
        </p:spPr>
      </p:pic>
    </p:spTree>
    <p:extLst>
      <p:ext uri="{BB962C8B-B14F-4D97-AF65-F5344CB8AC3E}">
        <p14:creationId xmlns:p14="http://schemas.microsoft.com/office/powerpoint/2010/main" val="1108787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124BD-61A9-2746-920C-922DC86FB13F}"/>
              </a:ext>
            </a:extLst>
          </p:cNvPr>
          <p:cNvSpPr>
            <a:spLocks noGrp="1"/>
          </p:cNvSpPr>
          <p:nvPr>
            <p:ph type="title"/>
          </p:nvPr>
        </p:nvSpPr>
        <p:spPr>
          <a:xfrm>
            <a:off x="5159169" y="261802"/>
            <a:ext cx="9418320" cy="1298448"/>
          </a:xfrm>
        </p:spPr>
        <p:txBody>
          <a:bodyPr/>
          <a:lstStyle/>
          <a:p>
            <a:r>
              <a:rPr lang="en-US" dirty="0"/>
              <a:t>El Hipérbaton </a:t>
            </a:r>
          </a:p>
        </p:txBody>
      </p:sp>
      <p:sp>
        <p:nvSpPr>
          <p:cNvPr id="3" name="Marcador de texto 2">
            <a:extLst>
              <a:ext uri="{FF2B5EF4-FFF2-40B4-BE49-F238E27FC236}">
                <a16:creationId xmlns:a16="http://schemas.microsoft.com/office/drawing/2014/main" id="{5E0E11B0-1B6C-7F71-D507-8D0E6AE65F67}"/>
              </a:ext>
            </a:extLst>
          </p:cNvPr>
          <p:cNvSpPr>
            <a:spLocks noGrp="1"/>
          </p:cNvSpPr>
          <p:nvPr>
            <p:ph type="body" idx="1"/>
          </p:nvPr>
        </p:nvSpPr>
        <p:spPr>
          <a:xfrm>
            <a:off x="6227975" y="1481045"/>
            <a:ext cx="4858511" cy="5285232"/>
          </a:xfrm>
        </p:spPr>
        <p:txBody>
          <a:bodyPr>
            <a:normAutofit/>
          </a:bodyPr>
          <a:lstStyle/>
          <a:p>
            <a:r>
              <a:rPr lang="es-ES" sz="2800" dirty="0"/>
              <a:t>Es una figura retórica en la cual se altera la sintaxis habitual de una oración, principalmente con fines métricos o de énfasis.</a:t>
            </a:r>
          </a:p>
          <a:p>
            <a:r>
              <a:rPr lang="es-ES" sz="2800" dirty="0"/>
              <a:t> </a:t>
            </a:r>
            <a:r>
              <a:rPr lang="es-ES" sz="2800" b="1" dirty="0"/>
              <a:t>Se altera el orden natural de las palabras dentro de la oración (sujeto + predicado), para poner en primer lugar aquello que se quiere destacar</a:t>
            </a:r>
            <a:r>
              <a:rPr lang="es-ES" b="1" dirty="0"/>
              <a:t>.</a:t>
            </a:r>
            <a:endParaRPr lang="en-US" b="1" dirty="0"/>
          </a:p>
        </p:txBody>
      </p:sp>
      <p:pic>
        <p:nvPicPr>
          <p:cNvPr id="4" name="Imagen 3">
            <a:extLst>
              <a:ext uri="{FF2B5EF4-FFF2-40B4-BE49-F238E27FC236}">
                <a16:creationId xmlns:a16="http://schemas.microsoft.com/office/drawing/2014/main" id="{5B91E323-547B-57AA-EF8E-2BFBBA823846}"/>
              </a:ext>
            </a:extLst>
          </p:cNvPr>
          <p:cNvPicPr>
            <a:picLocks noChangeAspect="1"/>
          </p:cNvPicPr>
          <p:nvPr/>
        </p:nvPicPr>
        <p:blipFill rotWithShape="1">
          <a:blip r:embed="rId2"/>
          <a:srcRect l="-2176" t="28096" r="1"/>
          <a:stretch/>
        </p:blipFill>
        <p:spPr>
          <a:xfrm>
            <a:off x="556183" y="2988297"/>
            <a:ext cx="5407843" cy="2025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994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A5760-4894-C941-61C1-4E24D2629799}"/>
              </a:ext>
            </a:extLst>
          </p:cNvPr>
          <p:cNvSpPr>
            <a:spLocks noGrp="1"/>
          </p:cNvSpPr>
          <p:nvPr>
            <p:ph type="title"/>
          </p:nvPr>
        </p:nvSpPr>
        <p:spPr>
          <a:xfrm>
            <a:off x="213674" y="226242"/>
            <a:ext cx="5495827" cy="993739"/>
          </a:xfrm>
          <a:scene3d>
            <a:camera prst="isometricOffAxis1Right"/>
            <a:lightRig rig="threePt" dir="t"/>
          </a:scene3d>
        </p:spPr>
        <p:txBody>
          <a:bodyPr>
            <a:normAutofit fontScale="90000"/>
          </a:bodyPr>
          <a:lstStyle/>
          <a:p>
            <a:r>
              <a:rPr lang="en-US" sz="6000" dirty="0"/>
              <a:t>SINECDOQUE</a:t>
            </a:r>
          </a:p>
        </p:txBody>
      </p:sp>
      <p:sp>
        <p:nvSpPr>
          <p:cNvPr id="4" name="Marcador de contenido 3">
            <a:extLst>
              <a:ext uri="{FF2B5EF4-FFF2-40B4-BE49-F238E27FC236}">
                <a16:creationId xmlns:a16="http://schemas.microsoft.com/office/drawing/2014/main" id="{8B759BDD-EAA8-884F-F6BD-0AB3ECCC909B}"/>
              </a:ext>
            </a:extLst>
          </p:cNvPr>
          <p:cNvSpPr>
            <a:spLocks noGrp="1"/>
          </p:cNvSpPr>
          <p:nvPr>
            <p:ph sz="half" idx="2"/>
          </p:nvPr>
        </p:nvSpPr>
        <p:spPr>
          <a:xfrm>
            <a:off x="-282804" y="996450"/>
            <a:ext cx="10727702" cy="1800954"/>
          </a:xfrm>
          <a:solidFill>
            <a:schemeClr val="accent3">
              <a:alpha val="50000"/>
            </a:schemeClr>
          </a:solidFill>
          <a:ln>
            <a:noFill/>
          </a:ln>
          <a:scene3d>
            <a:camera prst="isometricOffAxis1Right"/>
            <a:lightRig rig="threePt" dir="t"/>
          </a:scene3d>
        </p:spPr>
        <p:style>
          <a:lnRef idx="0">
            <a:scrgbClr r="0" g="0" b="0"/>
          </a:lnRef>
          <a:fillRef idx="0">
            <a:scrgbClr r="0" g="0" b="0"/>
          </a:fillRef>
          <a:effectRef idx="0">
            <a:scrgbClr r="0" g="0" b="0"/>
          </a:effectRef>
          <a:fontRef idx="minor">
            <a:schemeClr val="lt1"/>
          </a:fontRef>
        </p:style>
        <p:txBody>
          <a:bodyPr>
            <a:normAutofit lnSpcReduction="10000"/>
          </a:bodyPr>
          <a:lstStyle/>
          <a:p>
            <a:r>
              <a:rPr lang="es-ES" dirty="0"/>
              <a:t> </a:t>
            </a:r>
            <a:r>
              <a:rPr lang="es-ES" sz="2400" dirty="0">
                <a:solidFill>
                  <a:schemeClr val="tx1"/>
                </a:solidFill>
              </a:rPr>
              <a:t>Pensamiento que consiste en designar una cosa con el nombre de otra con la que existe una relación de inclusión, por lo que puede utilizarse, básicamente, el nombre del todo por la parte o la parte por el todo, la materia por el objeto, la especie por el género (y viceversa), el singular por el plural (y viceversa) o lo abstracto por lo concreto.</a:t>
            </a:r>
            <a:endParaRPr lang="en-US" dirty="0">
              <a:solidFill>
                <a:schemeClr val="tx1"/>
              </a:solidFill>
            </a:endParaRPr>
          </a:p>
        </p:txBody>
      </p:sp>
      <p:pic>
        <p:nvPicPr>
          <p:cNvPr id="8" name="Imagen 7">
            <a:extLst>
              <a:ext uri="{FF2B5EF4-FFF2-40B4-BE49-F238E27FC236}">
                <a16:creationId xmlns:a16="http://schemas.microsoft.com/office/drawing/2014/main" id="{9F189694-5293-FD3F-C358-281831E73A0C}"/>
              </a:ext>
            </a:extLst>
          </p:cNvPr>
          <p:cNvPicPr>
            <a:picLocks noChangeAspect="1"/>
          </p:cNvPicPr>
          <p:nvPr/>
        </p:nvPicPr>
        <p:blipFill rotWithShape="1">
          <a:blip r:embed="rId2"/>
          <a:srcRect t="19931" b="10653"/>
          <a:stretch/>
        </p:blipFill>
        <p:spPr>
          <a:xfrm>
            <a:off x="5348930" y="2665429"/>
            <a:ext cx="5095968" cy="3537408"/>
          </a:xfrm>
          <a:prstGeom prst="rect">
            <a:avLst/>
          </a:prstGeom>
          <a:scene3d>
            <a:camera prst="perspectiveHeroicExtremeLeftFacing"/>
            <a:lightRig rig="threePt" dir="t"/>
          </a:scene3d>
        </p:spPr>
      </p:pic>
      <p:pic>
        <p:nvPicPr>
          <p:cNvPr id="9" name="Imagen 8">
            <a:extLst>
              <a:ext uri="{FF2B5EF4-FFF2-40B4-BE49-F238E27FC236}">
                <a16:creationId xmlns:a16="http://schemas.microsoft.com/office/drawing/2014/main" id="{2445FAB1-F8B8-1969-84ED-379F1AADBFD5}"/>
              </a:ext>
            </a:extLst>
          </p:cNvPr>
          <p:cNvPicPr>
            <a:picLocks noChangeAspect="1"/>
          </p:cNvPicPr>
          <p:nvPr/>
        </p:nvPicPr>
        <p:blipFill>
          <a:blip r:embed="rId3"/>
          <a:stretch>
            <a:fillRect/>
          </a:stretch>
        </p:blipFill>
        <p:spPr>
          <a:xfrm>
            <a:off x="917640" y="3221314"/>
            <a:ext cx="4018270" cy="3132352"/>
          </a:xfrm>
          <a:prstGeom prst="rect">
            <a:avLst/>
          </a:prstGeom>
          <a:scene3d>
            <a:camera prst="perspectiveContrastingRightFacing"/>
            <a:lightRig rig="threePt" dir="t"/>
          </a:scene3d>
        </p:spPr>
      </p:pic>
    </p:spTree>
    <p:extLst>
      <p:ext uri="{BB962C8B-B14F-4D97-AF65-F5344CB8AC3E}">
        <p14:creationId xmlns:p14="http://schemas.microsoft.com/office/powerpoint/2010/main" val="2769666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932625-7B32-9F02-37FA-11CBFF76F54F}"/>
              </a:ext>
            </a:extLst>
          </p:cNvPr>
          <p:cNvSpPr>
            <a:spLocks noGrp="1"/>
          </p:cNvSpPr>
          <p:nvPr>
            <p:ph type="title"/>
          </p:nvPr>
        </p:nvSpPr>
        <p:spPr>
          <a:xfrm>
            <a:off x="7437747" y="0"/>
            <a:ext cx="4025246" cy="1470581"/>
          </a:xfrm>
        </p:spPr>
        <p:txBody>
          <a:bodyPr>
            <a:noAutofit/>
          </a:bodyPr>
          <a:lstStyle/>
          <a:p>
            <a:r>
              <a:rPr lang="en-US" sz="9600" b="1">
                <a:latin typeface="Blackadder ITC" panose="04020505051007020D02" pitchFamily="82" charset="0"/>
              </a:rPr>
              <a:t>Paradoja</a:t>
            </a:r>
            <a:endParaRPr lang="en-US" sz="9600" b="1" dirty="0">
              <a:latin typeface="Blackadder ITC" panose="04020505051007020D02" pitchFamily="82" charset="0"/>
            </a:endParaRPr>
          </a:p>
        </p:txBody>
      </p:sp>
      <p:sp>
        <p:nvSpPr>
          <p:cNvPr id="3" name="Marcador de texto 2">
            <a:extLst>
              <a:ext uri="{FF2B5EF4-FFF2-40B4-BE49-F238E27FC236}">
                <a16:creationId xmlns:a16="http://schemas.microsoft.com/office/drawing/2014/main" id="{8135A817-8B07-8998-35A1-395526AB957A}"/>
              </a:ext>
            </a:extLst>
          </p:cNvPr>
          <p:cNvSpPr>
            <a:spLocks noGrp="1"/>
          </p:cNvSpPr>
          <p:nvPr>
            <p:ph type="body" idx="1"/>
          </p:nvPr>
        </p:nvSpPr>
        <p:spPr>
          <a:xfrm>
            <a:off x="630277" y="1737360"/>
            <a:ext cx="9418320" cy="1691640"/>
          </a:xfrm>
        </p:spPr>
        <p:txBody>
          <a:bodyPr/>
          <a:lstStyle/>
          <a:p>
            <a:r>
              <a:rPr lang="es-ES" dirty="0"/>
              <a:t>Una paradoja o antilogía es una idea lógicamente contradictoria u opuesta a lo que se considera verdadero a la opinión general.</a:t>
            </a:r>
          </a:p>
          <a:p>
            <a:r>
              <a:rPr lang="es-ES" b="1" dirty="0">
                <a:solidFill>
                  <a:schemeClr val="tx1"/>
                </a:solidFill>
              </a:rPr>
              <a:t>Figura de pensamiento que consiste en emplear expresiones que aparentemente envuelven contradicción.</a:t>
            </a:r>
            <a:endParaRPr lang="en-US" b="1" dirty="0">
              <a:solidFill>
                <a:schemeClr val="tx1"/>
              </a:solidFill>
            </a:endParaRPr>
          </a:p>
        </p:txBody>
      </p:sp>
      <p:pic>
        <p:nvPicPr>
          <p:cNvPr id="4" name="Imagen 3">
            <a:extLst>
              <a:ext uri="{FF2B5EF4-FFF2-40B4-BE49-F238E27FC236}">
                <a16:creationId xmlns:a16="http://schemas.microsoft.com/office/drawing/2014/main" id="{B2800FC7-6C44-C829-A319-6A7CBDE938CE}"/>
              </a:ext>
            </a:extLst>
          </p:cNvPr>
          <p:cNvPicPr>
            <a:picLocks noChangeAspect="1"/>
          </p:cNvPicPr>
          <p:nvPr/>
        </p:nvPicPr>
        <p:blipFill rotWithShape="1">
          <a:blip r:embed="rId2"/>
          <a:srcRect l="12216" t="47698" b="12439"/>
          <a:stretch/>
        </p:blipFill>
        <p:spPr>
          <a:xfrm>
            <a:off x="980010" y="3695779"/>
            <a:ext cx="9068587" cy="2316404"/>
          </a:xfrm>
          <a:prstGeom prst="rect">
            <a:avLst/>
          </a:prstGeom>
        </p:spPr>
      </p:pic>
    </p:spTree>
    <p:extLst>
      <p:ext uri="{BB962C8B-B14F-4D97-AF65-F5344CB8AC3E}">
        <p14:creationId xmlns:p14="http://schemas.microsoft.com/office/powerpoint/2010/main" val="391329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ABBE2-D27F-2C1C-AD98-1CC32659632E}"/>
              </a:ext>
            </a:extLst>
          </p:cNvPr>
          <p:cNvSpPr>
            <a:spLocks noGrp="1"/>
          </p:cNvSpPr>
          <p:nvPr>
            <p:ph type="title"/>
          </p:nvPr>
        </p:nvSpPr>
        <p:spPr>
          <a:xfrm rot="338435" flipH="1">
            <a:off x="2549171" y="-365289"/>
            <a:ext cx="8471637" cy="3671740"/>
          </a:xfrm>
          <a:scene3d>
            <a:camera prst="perspectiveHeroicExtremeLeftFacing"/>
            <a:lightRig rig="threePt" dir="t"/>
          </a:scene3d>
        </p:spPr>
        <p:txBody>
          <a:bodyPr>
            <a:noAutofit/>
          </a:bodyPr>
          <a:lstStyle/>
          <a:p>
            <a:r>
              <a:rPr lang="es-ES" sz="3200" dirty="0"/>
              <a:t>Es una figura retórica que consiste en la repetición innecesaria de conjunciones para reforzar la expresividad de un texto. Por ejemplo: Las rosas y las camelias y las margaritas y los claveles y las hortensias y todas ellas decoraban el bello jardín.</a:t>
            </a:r>
            <a:endParaRPr lang="en-US" sz="3200" dirty="0"/>
          </a:p>
        </p:txBody>
      </p:sp>
      <p:sp>
        <p:nvSpPr>
          <p:cNvPr id="3" name="Marcador de contenido 2">
            <a:extLst>
              <a:ext uri="{FF2B5EF4-FFF2-40B4-BE49-F238E27FC236}">
                <a16:creationId xmlns:a16="http://schemas.microsoft.com/office/drawing/2014/main" id="{A40F8EFF-F1B8-55CA-F50B-4A3D7F653DE1}"/>
              </a:ext>
            </a:extLst>
          </p:cNvPr>
          <p:cNvSpPr>
            <a:spLocks noGrp="1"/>
          </p:cNvSpPr>
          <p:nvPr>
            <p:ph idx="1"/>
          </p:nvPr>
        </p:nvSpPr>
        <p:spPr>
          <a:xfrm>
            <a:off x="-359536" y="895546"/>
            <a:ext cx="4846695" cy="985100"/>
          </a:xfrm>
          <a:solidFill>
            <a:schemeClr val="accent3">
              <a:lumMod val="60000"/>
              <a:lumOff val="40000"/>
            </a:schemeClr>
          </a:solidFill>
          <a:scene3d>
            <a:camera prst="isometricRightUp"/>
            <a:lightRig rig="threePt" dir="t"/>
          </a:scene3d>
        </p:spPr>
        <p:txBody>
          <a:bodyPr>
            <a:normAutofit fontScale="92500"/>
          </a:bodyPr>
          <a:lstStyle/>
          <a:p>
            <a:pPr marL="0" indent="0">
              <a:buNone/>
            </a:pPr>
            <a:r>
              <a:rPr lang="es-ES" sz="5400" dirty="0">
                <a:solidFill>
                  <a:schemeClr val="accent2">
                    <a:lumMod val="75000"/>
                  </a:schemeClr>
                </a:solidFill>
              </a:rPr>
              <a:t>El polisíndeton</a:t>
            </a:r>
            <a:endParaRPr lang="en-US" sz="5400" dirty="0">
              <a:solidFill>
                <a:schemeClr val="accent2">
                  <a:lumMod val="75000"/>
                </a:schemeClr>
              </a:solidFill>
            </a:endParaRPr>
          </a:p>
        </p:txBody>
      </p:sp>
      <p:pic>
        <p:nvPicPr>
          <p:cNvPr id="4" name="Imagen 3">
            <a:extLst>
              <a:ext uri="{FF2B5EF4-FFF2-40B4-BE49-F238E27FC236}">
                <a16:creationId xmlns:a16="http://schemas.microsoft.com/office/drawing/2014/main" id="{327DA609-B557-BC06-3380-DF7643E5937A}"/>
              </a:ext>
            </a:extLst>
          </p:cNvPr>
          <p:cNvPicPr>
            <a:picLocks noChangeAspect="1"/>
          </p:cNvPicPr>
          <p:nvPr/>
        </p:nvPicPr>
        <p:blipFill>
          <a:blip r:embed="rId2"/>
          <a:stretch>
            <a:fillRect/>
          </a:stretch>
        </p:blipFill>
        <p:spPr>
          <a:xfrm>
            <a:off x="68579" y="2659835"/>
            <a:ext cx="5094728" cy="306911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5" name="Imagen 4">
            <a:extLst>
              <a:ext uri="{FF2B5EF4-FFF2-40B4-BE49-F238E27FC236}">
                <a16:creationId xmlns:a16="http://schemas.microsoft.com/office/drawing/2014/main" id="{02D6CBBA-0076-8FF9-4454-4A5CB55CAD3D}"/>
              </a:ext>
            </a:extLst>
          </p:cNvPr>
          <p:cNvPicPr>
            <a:picLocks noChangeAspect="1"/>
          </p:cNvPicPr>
          <p:nvPr/>
        </p:nvPicPr>
        <p:blipFill>
          <a:blip r:embed="rId3"/>
          <a:stretch>
            <a:fillRect/>
          </a:stretch>
        </p:blipFill>
        <p:spPr>
          <a:xfrm>
            <a:off x="5448041" y="4214452"/>
            <a:ext cx="4648696" cy="2324348"/>
          </a:xfrm>
          <a:prstGeom prst="rect">
            <a:avLst/>
          </a:prstGeom>
        </p:spPr>
      </p:pic>
    </p:spTree>
    <p:extLst>
      <p:ext uri="{BB962C8B-B14F-4D97-AF65-F5344CB8AC3E}">
        <p14:creationId xmlns:p14="http://schemas.microsoft.com/office/powerpoint/2010/main" val="108960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E1828-7658-4999-D9B3-B12A18A16C9D}"/>
              </a:ext>
            </a:extLst>
          </p:cNvPr>
          <p:cNvSpPr>
            <a:spLocks noGrp="1"/>
          </p:cNvSpPr>
          <p:nvPr>
            <p:ph type="title"/>
          </p:nvPr>
        </p:nvSpPr>
        <p:spPr>
          <a:xfrm>
            <a:off x="3830676" y="2422688"/>
            <a:ext cx="4120833" cy="1154689"/>
          </a:xfrm>
        </p:spPr>
        <p:txBody>
          <a:bodyPr/>
          <a:lstStyle/>
          <a:p>
            <a:r>
              <a:rPr lang="en-US" dirty="0"/>
              <a:t>Antitesis</a:t>
            </a:r>
          </a:p>
        </p:txBody>
      </p:sp>
      <p:sp>
        <p:nvSpPr>
          <p:cNvPr id="3" name="Marcador de texto 2">
            <a:extLst>
              <a:ext uri="{FF2B5EF4-FFF2-40B4-BE49-F238E27FC236}">
                <a16:creationId xmlns:a16="http://schemas.microsoft.com/office/drawing/2014/main" id="{C391ED57-D071-BC59-7561-653F10D84B9B}"/>
              </a:ext>
            </a:extLst>
          </p:cNvPr>
          <p:cNvSpPr>
            <a:spLocks noGrp="1"/>
          </p:cNvSpPr>
          <p:nvPr>
            <p:ph type="body" idx="1"/>
          </p:nvPr>
        </p:nvSpPr>
        <p:spPr>
          <a:xfrm>
            <a:off x="894227" y="275733"/>
            <a:ext cx="9993732" cy="2146955"/>
          </a:xfrm>
        </p:spPr>
        <p:txBody>
          <a:bodyPr>
            <a:normAutofit/>
          </a:bodyPr>
          <a:lstStyle/>
          <a:p>
            <a:r>
              <a:rPr lang="es-ES" dirty="0"/>
              <a:t>Es una oposición entre dos términos contrarios o complementarios. El término se utiliza en retórica, donde designa a un recurso expresivo, y en filosofía</a:t>
            </a:r>
          </a:p>
          <a:p>
            <a:r>
              <a:rPr lang="es-ES" b="1" dirty="0">
                <a:solidFill>
                  <a:schemeClr val="tx1"/>
                </a:solidFill>
              </a:rPr>
              <a:t>Cosa o persona que tiene las cualidades opuestas de otra o representa lo contrario que otra.</a:t>
            </a:r>
            <a:endParaRPr lang="en-US" b="1" dirty="0">
              <a:solidFill>
                <a:schemeClr val="tx1"/>
              </a:solidFill>
            </a:endParaRPr>
          </a:p>
        </p:txBody>
      </p:sp>
      <p:pic>
        <p:nvPicPr>
          <p:cNvPr id="4" name="Imagen 3">
            <a:extLst>
              <a:ext uri="{FF2B5EF4-FFF2-40B4-BE49-F238E27FC236}">
                <a16:creationId xmlns:a16="http://schemas.microsoft.com/office/drawing/2014/main" id="{EECF71B8-9C18-BD0C-D323-48D2F35D2EB6}"/>
              </a:ext>
            </a:extLst>
          </p:cNvPr>
          <p:cNvPicPr>
            <a:picLocks noChangeAspect="1"/>
          </p:cNvPicPr>
          <p:nvPr/>
        </p:nvPicPr>
        <p:blipFill>
          <a:blip r:embed="rId2"/>
          <a:stretch>
            <a:fillRect/>
          </a:stretch>
        </p:blipFill>
        <p:spPr>
          <a:xfrm>
            <a:off x="619026" y="3577377"/>
            <a:ext cx="5037056" cy="2833344"/>
          </a:xfrm>
          <a:prstGeom prst="rect">
            <a:avLst/>
          </a:prstGeom>
        </p:spPr>
      </p:pic>
      <p:pic>
        <p:nvPicPr>
          <p:cNvPr id="7" name="Imagen 6">
            <a:extLst>
              <a:ext uri="{FF2B5EF4-FFF2-40B4-BE49-F238E27FC236}">
                <a16:creationId xmlns:a16="http://schemas.microsoft.com/office/drawing/2014/main" id="{FBCE3452-AEE3-A856-EAC6-3759D90C5F9E}"/>
              </a:ext>
            </a:extLst>
          </p:cNvPr>
          <p:cNvPicPr>
            <a:picLocks noChangeAspect="1"/>
          </p:cNvPicPr>
          <p:nvPr/>
        </p:nvPicPr>
        <p:blipFill>
          <a:blip r:embed="rId3">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tretch>
            <a:fillRect/>
          </a:stretch>
        </p:blipFill>
        <p:spPr>
          <a:xfrm>
            <a:off x="5686603" y="3288422"/>
            <a:ext cx="5886371" cy="3314399"/>
          </a:xfrm>
          <a:prstGeom prst="rect">
            <a:avLst/>
          </a:prstGeom>
        </p:spPr>
      </p:pic>
    </p:spTree>
    <p:extLst>
      <p:ext uri="{BB962C8B-B14F-4D97-AF65-F5344CB8AC3E}">
        <p14:creationId xmlns:p14="http://schemas.microsoft.com/office/powerpoint/2010/main" val="716254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51E9E-17C0-704C-DD95-0221A01020FB}"/>
              </a:ext>
            </a:extLst>
          </p:cNvPr>
          <p:cNvSpPr>
            <a:spLocks noGrp="1"/>
          </p:cNvSpPr>
          <p:nvPr>
            <p:ph type="title"/>
          </p:nvPr>
        </p:nvSpPr>
        <p:spPr>
          <a:xfrm>
            <a:off x="538858" y="4061636"/>
            <a:ext cx="10699756" cy="2466755"/>
          </a:xfrm>
        </p:spPr>
        <p:txBody>
          <a:bodyPr>
            <a:noAutofit/>
          </a:bodyPr>
          <a:lstStyle/>
          <a:p>
            <a:r>
              <a:rPr lang="es-ES" sz="3200" dirty="0"/>
              <a:t>También conocido como redundancia, es una figura retórica en la cual </a:t>
            </a:r>
            <a:r>
              <a:rPr lang="es-ES" sz="3200" dirty="0">
                <a:solidFill>
                  <a:srgbClr val="0070C0"/>
                </a:solidFill>
              </a:rPr>
              <a:t>consiste en el empleo de uno o más vocablos innecesarios en una frase para el cabal sentido de ella, o para intensificar su significado</a:t>
            </a:r>
            <a:r>
              <a:rPr lang="es-ES" sz="3200" dirty="0"/>
              <a:t>. Por ejemplo: “lo vi con mis propios ojos”.</a:t>
            </a:r>
            <a:endParaRPr lang="en-US" sz="3200" dirty="0"/>
          </a:p>
        </p:txBody>
      </p:sp>
      <p:sp>
        <p:nvSpPr>
          <p:cNvPr id="3" name="Marcador de texto 2">
            <a:extLst>
              <a:ext uri="{FF2B5EF4-FFF2-40B4-BE49-F238E27FC236}">
                <a16:creationId xmlns:a16="http://schemas.microsoft.com/office/drawing/2014/main" id="{3987B700-B6FB-B152-F203-6218266694C7}"/>
              </a:ext>
            </a:extLst>
          </p:cNvPr>
          <p:cNvSpPr>
            <a:spLocks noGrp="1"/>
          </p:cNvSpPr>
          <p:nvPr>
            <p:ph type="body" idx="1"/>
          </p:nvPr>
        </p:nvSpPr>
        <p:spPr>
          <a:xfrm>
            <a:off x="3561977" y="3800607"/>
            <a:ext cx="5068045" cy="1691640"/>
          </a:xfrm>
        </p:spPr>
        <p:txBody>
          <a:bodyPr>
            <a:normAutofit/>
          </a:bodyPr>
          <a:lstStyle/>
          <a:p>
            <a:pPr algn="ctr"/>
            <a:r>
              <a:rPr kumimoji="0" lang="es-ES" sz="5400" b="0" i="0" u="none" strike="noStrike" kern="1200" cap="none" spc="-50" normalizeH="0" baseline="0" noProof="0" dirty="0">
                <a:ln>
                  <a:noFill/>
                </a:ln>
                <a:solidFill>
                  <a:srgbClr val="000000"/>
                </a:solidFill>
                <a:effectLst/>
                <a:uLnTx/>
                <a:uFillTx/>
                <a:latin typeface="Century Schoolbook" panose="02040604050505020304"/>
                <a:ea typeface="+mj-ea"/>
                <a:cs typeface="+mj-cs"/>
              </a:rPr>
              <a:t>El pleonasmo</a:t>
            </a:r>
            <a:endParaRPr lang="en-US" sz="4000" dirty="0"/>
          </a:p>
        </p:txBody>
      </p:sp>
      <p:pic>
        <p:nvPicPr>
          <p:cNvPr id="4" name="Imagen 3">
            <a:extLst>
              <a:ext uri="{FF2B5EF4-FFF2-40B4-BE49-F238E27FC236}">
                <a16:creationId xmlns:a16="http://schemas.microsoft.com/office/drawing/2014/main" id="{E263817D-7FF2-E18C-2CA1-03F8E26B42F9}"/>
              </a:ext>
            </a:extLst>
          </p:cNvPr>
          <p:cNvPicPr>
            <a:picLocks noChangeAspect="1"/>
          </p:cNvPicPr>
          <p:nvPr/>
        </p:nvPicPr>
        <p:blipFill rotWithShape="1">
          <a:blip r:embed="rId2"/>
          <a:srcRect l="2332" t="3131" r="1878" b="3114"/>
          <a:stretch/>
        </p:blipFill>
        <p:spPr>
          <a:xfrm>
            <a:off x="537862" y="797442"/>
            <a:ext cx="3669087" cy="3591147"/>
          </a:xfrm>
          <a:prstGeom prst="ellipse">
            <a:avLst/>
          </a:prstGeom>
        </p:spPr>
      </p:pic>
      <p:pic>
        <p:nvPicPr>
          <p:cNvPr id="5" name="Imagen 4">
            <a:extLst>
              <a:ext uri="{FF2B5EF4-FFF2-40B4-BE49-F238E27FC236}">
                <a16:creationId xmlns:a16="http://schemas.microsoft.com/office/drawing/2014/main" id="{3DEAA462-9705-EB0A-0703-FE63E9FDBD9A}"/>
              </a:ext>
            </a:extLst>
          </p:cNvPr>
          <p:cNvPicPr>
            <a:picLocks noChangeAspect="1"/>
          </p:cNvPicPr>
          <p:nvPr/>
        </p:nvPicPr>
        <p:blipFill>
          <a:blip r:embed="rId3"/>
          <a:stretch>
            <a:fillRect/>
          </a:stretch>
        </p:blipFill>
        <p:spPr>
          <a:xfrm>
            <a:off x="4835969" y="209459"/>
            <a:ext cx="6051771" cy="3591148"/>
          </a:xfrm>
          <a:prstGeom prst="rect">
            <a:avLst/>
          </a:prstGeom>
        </p:spPr>
      </p:pic>
    </p:spTree>
    <p:extLst>
      <p:ext uri="{BB962C8B-B14F-4D97-AF65-F5344CB8AC3E}">
        <p14:creationId xmlns:p14="http://schemas.microsoft.com/office/powerpoint/2010/main" val="1272883627"/>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733</TotalTime>
  <Words>479</Words>
  <Application>Microsoft Office PowerPoint</Application>
  <PresentationFormat>Panorámica</PresentationFormat>
  <Paragraphs>26</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Blackadder ITC</vt:lpstr>
      <vt:lpstr>Century Schoolbook</vt:lpstr>
      <vt:lpstr>Wingdings 2</vt:lpstr>
      <vt:lpstr>Vista</vt:lpstr>
      <vt:lpstr>Figuras literarias </vt:lpstr>
      <vt:lpstr>QUE SON LAS FIGURAS LITERARIAS?</vt:lpstr>
      <vt:lpstr>Que es Símil?</vt:lpstr>
      <vt:lpstr>El Hipérbaton </vt:lpstr>
      <vt:lpstr>SINECDOQUE</vt:lpstr>
      <vt:lpstr>Paradoja</vt:lpstr>
      <vt:lpstr>Es una figura retórica que consiste en la repetición innecesaria de conjunciones para reforzar la expresividad de un texto. Por ejemplo: Las rosas y las camelias y las margaritas y los claveles y las hortensias y todas ellas decoraban el bello jardín.</vt:lpstr>
      <vt:lpstr>Antitesis</vt:lpstr>
      <vt:lpstr>También conocido como redundancia, es una figura retórica en la cual consiste en el empleo de uno o más vocablos innecesarios en una frase para el cabal sentido de ella, o para intensificar su significado. Por ejemplo: “lo vi con mis propios ojos”.</vt:lpstr>
      <vt:lpstr>SINESTESIA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Figuras literarias </dc:title>
  <dc:creator>carlos antunez</dc:creator>
  <cp:lastModifiedBy>carlos antunez</cp:lastModifiedBy>
  <cp:revision>1</cp:revision>
  <dcterms:created xsi:type="dcterms:W3CDTF">2023-03-16T01:55:05Z</dcterms:created>
  <dcterms:modified xsi:type="dcterms:W3CDTF">2023-03-16T14:08:39Z</dcterms:modified>
</cp:coreProperties>
</file>