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t>Prisha C</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a:extLst>
              <a:ext uri="{FF2B5EF4-FFF2-40B4-BE49-F238E27FC236}">
                <a16:creationId xmlns:a16="http://schemas.microsoft.com/office/drawing/2014/main" id="{AE022D71-9454-F25F-EC37-6D3C02BAA106}"/>
              </a:ext>
            </a:extLst>
          </p:cNvPr>
          <p:cNvPicPr>
            <a:picLocks noChangeAspect="1"/>
          </p:cNvPicPr>
          <p:nvPr/>
        </p:nvPicPr>
        <p:blipFill>
          <a:blip r:embed="rId3"/>
          <a:stretch>
            <a:fillRect/>
          </a:stretch>
        </p:blipFill>
        <p:spPr>
          <a:xfrm>
            <a:off x="775589" y="1182516"/>
            <a:ext cx="6006211" cy="2649059"/>
          </a:xfrm>
          <a:prstGeom prst="rect">
            <a:avLst/>
          </a:prstGeom>
        </p:spPr>
      </p:pic>
      <p:sp>
        <p:nvSpPr>
          <p:cNvPr id="12" name="TextBox 11">
            <a:extLst>
              <a:ext uri="{FF2B5EF4-FFF2-40B4-BE49-F238E27FC236}">
                <a16:creationId xmlns:a16="http://schemas.microsoft.com/office/drawing/2014/main" id="{8C18FE93-D95E-02AF-1F6E-943A853BBF3C}"/>
              </a:ext>
            </a:extLst>
          </p:cNvPr>
          <p:cNvSpPr txBox="1"/>
          <p:nvPr/>
        </p:nvSpPr>
        <p:spPr>
          <a:xfrm>
            <a:off x="515034" y="5673209"/>
            <a:ext cx="8944243" cy="369332"/>
          </a:xfrm>
          <a:prstGeom prst="rect">
            <a:avLst/>
          </a:prstGeom>
          <a:noFill/>
        </p:spPr>
        <p:txBody>
          <a:bodyPr wrap="none" rtlCol="0">
            <a:spAutoFit/>
          </a:bodyPr>
          <a:lstStyle/>
          <a:p>
            <a:r>
              <a:rPr lang="en-IN" dirty="0"/>
              <a:t>https://colab.research.google.com/drive/1QkklTl6e4fRQtbjvLpsnJROndCCSAQQj?usp=sharing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336" y="303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35483" y="281613"/>
            <a:ext cx="11658600"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r>
              <a:rPr lang="en-IN" sz="4250" spc="25" dirty="0"/>
              <a:t>-FACE EXPRESSION DETECTION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5" name="Picture 24">
            <a:extLst>
              <a:ext uri="{FF2B5EF4-FFF2-40B4-BE49-F238E27FC236}">
                <a16:creationId xmlns:a16="http://schemas.microsoft.com/office/drawing/2014/main" id="{A8C83629-C59D-AF14-8960-2D63AD9B6E7A}"/>
              </a:ext>
            </a:extLst>
          </p:cNvPr>
          <p:cNvPicPr>
            <a:picLocks noChangeAspect="1"/>
          </p:cNvPicPr>
          <p:nvPr/>
        </p:nvPicPr>
        <p:blipFill>
          <a:blip r:embed="rId4"/>
          <a:stretch>
            <a:fillRect/>
          </a:stretch>
        </p:blipFill>
        <p:spPr>
          <a:xfrm>
            <a:off x="730873" y="1701927"/>
            <a:ext cx="4277322" cy="2791215"/>
          </a:xfrm>
          <a:prstGeom prst="rect">
            <a:avLst/>
          </a:prstGeom>
        </p:spPr>
      </p:pic>
      <p:sp>
        <p:nvSpPr>
          <p:cNvPr id="26" name="TextBox 25">
            <a:extLst>
              <a:ext uri="{FF2B5EF4-FFF2-40B4-BE49-F238E27FC236}">
                <a16:creationId xmlns:a16="http://schemas.microsoft.com/office/drawing/2014/main" id="{CF4F9A11-DFF6-CAAA-6CDA-09ADC9B0A76C}"/>
              </a:ext>
            </a:extLst>
          </p:cNvPr>
          <p:cNvSpPr txBox="1"/>
          <p:nvPr/>
        </p:nvSpPr>
        <p:spPr>
          <a:xfrm>
            <a:off x="5233648" y="1295401"/>
            <a:ext cx="6653552" cy="4524374"/>
          </a:xfrm>
          <a:prstGeom prst="rect">
            <a:avLst/>
          </a:prstGeom>
          <a:noFill/>
        </p:spPr>
        <p:txBody>
          <a:bodyPr wrap="square" rtlCol="0">
            <a:spAutoFit/>
          </a:bodyPr>
          <a:lstStyle/>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Face expression detection is a branch of computer vision and artificial intelligence focused on deciphering the emotional states conveyed through human facial expressions.</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It involves the use of advanced algorithms and techniques to analyze and interpret the subtle cues present in facial features and movements.</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By leveraging technologies such as deep learning and pattern recognition, face expression detection aims to accurately recognize a spectrum of emotions, including joy, sadness, anger, surprise, disgust, and fear, among others.</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This technology has diverse applications across industries, including human-computer interaction, mental health assessment, security systems, and marketing.</a:t>
            </a:r>
          </a:p>
          <a:p>
            <a:pPr marL="285750" indent="-285750">
              <a:buFont typeface="Arial" panose="020B0604020202020204" pitchFamily="34" charset="0"/>
              <a:buChar char="•"/>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5" y="68580"/>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0B581E41-C0F8-BBBC-FC1A-0EE94EA1DD6A}"/>
              </a:ext>
            </a:extLst>
          </p:cNvPr>
          <p:cNvSpPr txBox="1"/>
          <p:nvPr/>
        </p:nvSpPr>
        <p:spPr>
          <a:xfrm>
            <a:off x="1371599" y="809625"/>
            <a:ext cx="10591801" cy="5842782"/>
          </a:xfrm>
          <a:prstGeom prst="rect">
            <a:avLst/>
          </a:prstGeom>
          <a:noFill/>
        </p:spPr>
        <p:txBody>
          <a:bodyPr wrap="square" rtlCol="0">
            <a:spAutoFit/>
          </a:bodyPr>
          <a:lstStyle/>
          <a:p>
            <a:pPr algn="just">
              <a:buFont typeface="+mj-lt"/>
              <a:buAutoNum type="arabicPeriod"/>
            </a:pPr>
            <a:r>
              <a:rPr lang="en-US" sz="2000" b="0" i="0" dirty="0">
                <a:effectLst/>
                <a:latin typeface="Times New Roman" panose="02020603050405020304" pitchFamily="18" charset="0"/>
                <a:cs typeface="Times New Roman" panose="02020603050405020304" pitchFamily="18" charset="0"/>
              </a:rPr>
              <a:t>Clearly define the objectives and goals of the face expression detection system.</a:t>
            </a:r>
          </a:p>
          <a:p>
            <a:pPr algn="just">
              <a:buFont typeface="+mj-lt"/>
              <a:buAutoNum type="arabicPeriod"/>
            </a:pPr>
            <a:r>
              <a:rPr lang="en-US" sz="2000" b="0" i="0" dirty="0">
                <a:effectLst/>
                <a:latin typeface="Times New Roman" panose="02020603050405020304" pitchFamily="18" charset="0"/>
                <a:cs typeface="Times New Roman" panose="02020603050405020304" pitchFamily="18" charset="0"/>
              </a:rPr>
              <a:t>Select appropriate datasets with diverse facial expressions and ensure they are labeled correctly.</a:t>
            </a:r>
          </a:p>
          <a:p>
            <a:pPr algn="just">
              <a:buFont typeface="+mj-lt"/>
              <a:buAutoNum type="arabicPeriod"/>
            </a:pPr>
            <a:r>
              <a:rPr lang="en-US" sz="2000" b="0" i="0" dirty="0">
                <a:effectLst/>
                <a:latin typeface="Times New Roman" panose="02020603050405020304" pitchFamily="18" charset="0"/>
                <a:cs typeface="Times New Roman" panose="02020603050405020304" pitchFamily="18" charset="0"/>
              </a:rPr>
              <a:t>Preprocess the data by performing tasks such as face detection, alignment, and normalization to improve data quality.</a:t>
            </a:r>
          </a:p>
          <a:p>
            <a:pPr algn="just">
              <a:buFont typeface="+mj-lt"/>
              <a:buAutoNum type="arabicPeriod"/>
            </a:pPr>
            <a:r>
              <a:rPr lang="en-US" sz="2000" b="0" i="0" dirty="0">
                <a:effectLst/>
                <a:latin typeface="Times New Roman" panose="02020603050405020304" pitchFamily="18" charset="0"/>
                <a:cs typeface="Times New Roman" panose="02020603050405020304" pitchFamily="18" charset="0"/>
              </a:rPr>
              <a:t>Extract relevant features from facial images, such as facial landmarks, texture descriptors, and geometric features.</a:t>
            </a:r>
          </a:p>
          <a:p>
            <a:pPr algn="just">
              <a:buFont typeface="+mj-lt"/>
              <a:buAutoNum type="arabicPeriod"/>
            </a:pPr>
            <a:r>
              <a:rPr lang="en-US" sz="2000" b="0" i="0" dirty="0">
                <a:effectLst/>
                <a:latin typeface="Times New Roman" panose="02020603050405020304" pitchFamily="18" charset="0"/>
                <a:cs typeface="Times New Roman" panose="02020603050405020304" pitchFamily="18" charset="0"/>
              </a:rPr>
              <a:t>Choose suitable machine learning or deep learning models, such as Convolutional Neural Networks (CNNs), for face expression detection.</a:t>
            </a:r>
          </a:p>
          <a:p>
            <a:pPr algn="just">
              <a:buFont typeface="+mj-lt"/>
              <a:buAutoNum type="arabicPeriod"/>
            </a:pPr>
            <a:r>
              <a:rPr lang="en-US" sz="2000" b="0" i="0" dirty="0">
                <a:effectLst/>
                <a:latin typeface="Times New Roman" panose="02020603050405020304" pitchFamily="18" charset="0"/>
                <a:cs typeface="Times New Roman" panose="02020603050405020304" pitchFamily="18" charset="0"/>
              </a:rPr>
              <a:t>Split the dataset into training and testing sets, and train the model using the training data while adjusting hyperparameters for optimal performance.</a:t>
            </a:r>
          </a:p>
          <a:p>
            <a:pPr algn="just">
              <a:buFont typeface="+mj-lt"/>
              <a:buAutoNum type="arabicPeriod"/>
            </a:pPr>
            <a:r>
              <a:rPr lang="en-US" sz="2000" b="0" i="0" dirty="0">
                <a:effectLst/>
                <a:latin typeface="Times New Roman" panose="02020603050405020304" pitchFamily="18" charset="0"/>
                <a:cs typeface="Times New Roman" panose="02020603050405020304" pitchFamily="18" charset="0"/>
              </a:rPr>
              <a:t>Evaluate the trained model using testing data and metrics such as accuracy, precision, recall, and F1-score.</a:t>
            </a:r>
          </a:p>
          <a:p>
            <a:pPr algn="just">
              <a:buFont typeface="+mj-lt"/>
              <a:buAutoNum type="arabicPeriod"/>
            </a:pPr>
            <a:r>
              <a:rPr lang="en-US" sz="2000" b="0" i="0" dirty="0">
                <a:effectLst/>
                <a:latin typeface="Times New Roman" panose="02020603050405020304" pitchFamily="18" charset="0"/>
                <a:cs typeface="Times New Roman" panose="02020603050405020304" pitchFamily="18" charset="0"/>
              </a:rPr>
              <a:t>Fine-tune the model and experiment with different optimization techniques and regularization methods to improve performance.</a:t>
            </a:r>
          </a:p>
          <a:p>
            <a:pPr algn="just">
              <a:buFont typeface="+mj-lt"/>
              <a:buAutoNum type="arabicPeriod"/>
            </a:pPr>
            <a:r>
              <a:rPr lang="en-US" sz="2000" b="0" i="0" dirty="0">
                <a:effectLst/>
                <a:latin typeface="Times New Roman" panose="02020603050405020304" pitchFamily="18" charset="0"/>
                <a:cs typeface="Times New Roman" panose="02020603050405020304" pitchFamily="18" charset="0"/>
              </a:rPr>
              <a:t>Perform cross-validation to ensure the robustness of the model by training it on different subsets of data.</a:t>
            </a:r>
          </a:p>
          <a:p>
            <a:pPr algn="just">
              <a:buFont typeface="+mj-lt"/>
              <a:buAutoNum type="arabicPeriod"/>
            </a:pPr>
            <a:r>
              <a:rPr lang="en-US" sz="2000" b="0" i="0" dirty="0">
                <a:effectLst/>
                <a:latin typeface="Times New Roman" panose="02020603050405020304" pitchFamily="18" charset="0"/>
                <a:cs typeface="Times New Roman" panose="02020603050405020304" pitchFamily="18" charset="0"/>
              </a:rPr>
              <a:t>Deploy the trained model in real-world applications, ensuring the deployment environment supports real-time processing of facial images.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BAA7506-521F-A773-CE9C-6BADCA4C40CC}"/>
              </a:ext>
            </a:extLst>
          </p:cNvPr>
          <p:cNvSpPr txBox="1"/>
          <p:nvPr/>
        </p:nvSpPr>
        <p:spPr>
          <a:xfrm>
            <a:off x="873750" y="1371601"/>
            <a:ext cx="7736850" cy="4985980"/>
          </a:xfrm>
          <a:prstGeom prst="rect">
            <a:avLst/>
          </a:prstGeom>
          <a:noFill/>
        </p:spPr>
        <p:txBody>
          <a:bodyPr wrap="square" rtlCol="0">
            <a:spAutoFit/>
          </a:bodyPr>
          <a:lstStyle/>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objective of this project is to develop a robust and accurate system for automated detection and recognition of facial expressions from images or video streams. </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system aims to accurately identify a range of facial expressions, including but not limited to happiness, sadness, anger, surprise, disgust, and fear.</a:t>
            </a: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primary challenge lies in designing an algorithm or model capable of effectively capturing subtle variations in facial features associated with different expressions, while also being robust to factors such as variations in lighting conditions, facial orientation, and individual differences in facial morphology. </a:t>
            </a: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Additionally, the system must be capable of real-time processing for deployment in various applications, such as human-computer interaction, emotion-aware systems, healthcare, marketing, and security.</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38DA149-6C25-3B3A-1BD3-08148C3AA3D4}"/>
              </a:ext>
            </a:extLst>
          </p:cNvPr>
          <p:cNvSpPr txBox="1"/>
          <p:nvPr/>
        </p:nvSpPr>
        <p:spPr>
          <a:xfrm>
            <a:off x="751967" y="1462957"/>
            <a:ext cx="7736850" cy="4708981"/>
          </a:xfrm>
          <a:prstGeom prst="rect">
            <a:avLst/>
          </a:prstGeom>
          <a:noFill/>
        </p:spPr>
        <p:txBody>
          <a:bodyPr wrap="square" rtlCol="0">
            <a:spAutoFit/>
          </a:bodyPr>
          <a:lstStyle/>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project aims to develop a comprehensive system for automated face expression detection, leveraging machine learning and computer vision techniques. </a:t>
            </a: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system will be capable of accurately recognizing and classifying a range of facial expressions in real-time, enabling applications in diverse fields such as human-computer interaction, healthcare, marketing, and </a:t>
            </a:r>
            <a:r>
              <a:rPr lang="en-US" sz="2000" dirty="0">
                <a:latin typeface="Times New Roman" panose="02020603050405020304" pitchFamily="18" charset="0"/>
                <a:cs typeface="Times New Roman" panose="02020603050405020304" pitchFamily="18" charset="0"/>
              </a:rPr>
              <a:t>security. </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Key Components:</a:t>
            </a:r>
          </a:p>
          <a:p>
            <a:pPr algn="l">
              <a:buFont typeface="+mj-lt"/>
              <a:buAutoNum type="arabicPeriod"/>
            </a:pPr>
            <a:r>
              <a:rPr lang="en-US" sz="2000" dirty="0">
                <a:latin typeface="Times New Roman" panose="02020603050405020304" pitchFamily="18" charset="0"/>
                <a:cs typeface="Times New Roman" panose="02020603050405020304" pitchFamily="18" charset="0"/>
              </a:rPr>
              <a:t>Data Acquisition and Preprocessing:</a:t>
            </a:r>
          </a:p>
          <a:p>
            <a:pPr algn="l">
              <a:buFont typeface="+mj-lt"/>
              <a:buAutoNum type="arabicPeriod"/>
            </a:pPr>
            <a:r>
              <a:rPr lang="en-US" sz="2000" dirty="0">
                <a:latin typeface="Times New Roman" panose="02020603050405020304" pitchFamily="18" charset="0"/>
                <a:cs typeface="Times New Roman" panose="02020603050405020304" pitchFamily="18" charset="0"/>
              </a:rPr>
              <a:t>Feature Extraction:</a:t>
            </a:r>
          </a:p>
          <a:p>
            <a:pPr algn="l">
              <a:buFont typeface="+mj-lt"/>
              <a:buAutoNum type="arabicPeriod"/>
            </a:pPr>
            <a:r>
              <a:rPr lang="en-US" sz="2000" dirty="0">
                <a:latin typeface="Times New Roman" panose="02020603050405020304" pitchFamily="18" charset="0"/>
                <a:cs typeface="Times New Roman" panose="02020603050405020304" pitchFamily="18" charset="0"/>
              </a:rPr>
              <a:t>Model Development:</a:t>
            </a:r>
          </a:p>
          <a:p>
            <a:pPr algn="l">
              <a:buFont typeface="+mj-lt"/>
              <a:buAutoNum type="arabicPeriod"/>
            </a:pPr>
            <a:r>
              <a:rPr lang="en-US" sz="2000" dirty="0">
                <a:latin typeface="Times New Roman" panose="02020603050405020304" pitchFamily="18" charset="0"/>
                <a:cs typeface="Times New Roman" panose="02020603050405020304" pitchFamily="18" charset="0"/>
              </a:rPr>
              <a:t>Evaluation and Validation:</a:t>
            </a:r>
          </a:p>
          <a:p>
            <a:pPr algn="l">
              <a:buFont typeface="+mj-lt"/>
              <a:buAutoNum type="arabicPeriod"/>
            </a:pPr>
            <a:r>
              <a:rPr lang="en-US" sz="2000" dirty="0">
                <a:latin typeface="Times New Roman" panose="02020603050405020304" pitchFamily="18" charset="0"/>
                <a:cs typeface="Times New Roman" panose="02020603050405020304" pitchFamily="18" charset="0"/>
              </a:rPr>
              <a:t>Deployment and Integration:</a:t>
            </a:r>
          </a:p>
          <a:p>
            <a:pPr algn="l">
              <a:buFont typeface="+mj-lt"/>
              <a:buAutoNum type="arabicPeriod"/>
            </a:pPr>
            <a:r>
              <a:rPr lang="en-US" sz="2000" dirty="0">
                <a:latin typeface="Times New Roman" panose="02020603050405020304" pitchFamily="18" charset="0"/>
                <a:cs typeface="Times New Roman" panose="02020603050405020304" pitchFamily="18" charset="0"/>
              </a:rPr>
              <a:t>Ethical and Privacy Considerations:</a:t>
            </a:r>
          </a:p>
          <a:p>
            <a:pPr marL="342900" indent="-342900" algn="just">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F456C4E-0452-9C9D-6681-86E0D5F12905}"/>
              </a:ext>
            </a:extLst>
          </p:cNvPr>
          <p:cNvSpPr txBox="1"/>
          <p:nvPr/>
        </p:nvSpPr>
        <p:spPr>
          <a:xfrm>
            <a:off x="751967" y="1462957"/>
            <a:ext cx="7736850" cy="4708981"/>
          </a:xfrm>
          <a:prstGeom prst="rect">
            <a:avLst/>
          </a:prstGeom>
          <a:noFill/>
        </p:spPr>
        <p:txBody>
          <a:bodyPr wrap="square" rtlCol="0">
            <a:spAutoFit/>
          </a:bodyPr>
          <a:lstStyle/>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project aims to develop a comprehensive system for automated face expression detection, leveraging machine learning and computer vision techniques. </a:t>
            </a:r>
          </a:p>
          <a:p>
            <a:pPr marL="342900" indent="-34290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system will be capable of accurately recognizing and classifying a range of facial expressions in real-time, enabling applications in diverse fields such as human-computer interaction, healthcare, marketing, and </a:t>
            </a:r>
            <a:r>
              <a:rPr lang="en-US" sz="2000" dirty="0">
                <a:latin typeface="Times New Roman" panose="02020603050405020304" pitchFamily="18" charset="0"/>
                <a:cs typeface="Times New Roman" panose="02020603050405020304" pitchFamily="18" charset="0"/>
              </a:rPr>
              <a:t>security.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Key Components:</a:t>
            </a:r>
          </a:p>
          <a:p>
            <a:pPr algn="just">
              <a:buFont typeface="+mj-lt"/>
              <a:buAutoNum type="arabicPeriod"/>
            </a:pPr>
            <a:r>
              <a:rPr lang="en-US" sz="2000" dirty="0">
                <a:latin typeface="Times New Roman" panose="02020603050405020304" pitchFamily="18" charset="0"/>
                <a:cs typeface="Times New Roman" panose="02020603050405020304" pitchFamily="18" charset="0"/>
              </a:rPr>
              <a:t>Data Acquisition and Preprocessing:</a:t>
            </a:r>
          </a:p>
          <a:p>
            <a:pPr algn="just">
              <a:buFont typeface="+mj-lt"/>
              <a:buAutoNum type="arabicPeriod"/>
            </a:pPr>
            <a:r>
              <a:rPr lang="en-US" sz="2000" dirty="0">
                <a:latin typeface="Times New Roman" panose="02020603050405020304" pitchFamily="18" charset="0"/>
                <a:cs typeface="Times New Roman" panose="02020603050405020304" pitchFamily="18" charset="0"/>
              </a:rPr>
              <a:t>Feature Extraction</a:t>
            </a:r>
          </a:p>
          <a:p>
            <a:pPr algn="just">
              <a:buFont typeface="+mj-lt"/>
              <a:buAutoNum type="arabicPeriod"/>
            </a:pPr>
            <a:r>
              <a:rPr lang="en-US" sz="2000" dirty="0">
                <a:latin typeface="Times New Roman" panose="02020603050405020304" pitchFamily="18" charset="0"/>
                <a:cs typeface="Times New Roman" panose="02020603050405020304" pitchFamily="18" charset="0"/>
              </a:rPr>
              <a:t>Model Development</a:t>
            </a:r>
          </a:p>
          <a:p>
            <a:pPr algn="just">
              <a:buFont typeface="+mj-lt"/>
              <a:buAutoNum type="arabicPeriod"/>
            </a:pPr>
            <a:r>
              <a:rPr lang="en-US" sz="2000" dirty="0">
                <a:latin typeface="Times New Roman" panose="02020603050405020304" pitchFamily="18" charset="0"/>
                <a:cs typeface="Times New Roman" panose="02020603050405020304" pitchFamily="18" charset="0"/>
              </a:rPr>
              <a:t>Evaluation and Validation</a:t>
            </a:r>
          </a:p>
          <a:p>
            <a:pPr algn="just">
              <a:buFont typeface="+mj-lt"/>
              <a:buAutoNum type="arabicPeriod"/>
            </a:pPr>
            <a:r>
              <a:rPr lang="en-US" sz="2000" dirty="0">
                <a:latin typeface="Times New Roman" panose="02020603050405020304" pitchFamily="18" charset="0"/>
                <a:cs typeface="Times New Roman" panose="02020603050405020304" pitchFamily="18" charset="0"/>
              </a:rPr>
              <a:t>Deployment and Integration</a:t>
            </a:r>
          </a:p>
          <a:p>
            <a:pPr algn="just">
              <a:buFont typeface="+mj-lt"/>
              <a:buAutoNum type="arabicPeriod"/>
            </a:pPr>
            <a:r>
              <a:rPr lang="en-US" sz="2000" dirty="0">
                <a:latin typeface="Times New Roman" panose="02020603050405020304" pitchFamily="18" charset="0"/>
                <a:cs typeface="Times New Roman" panose="02020603050405020304" pitchFamily="18" charset="0"/>
              </a:rPr>
              <a:t>Ethical and Privacy Considerations</a:t>
            </a:r>
          </a:p>
          <a:p>
            <a:pPr marL="342900" indent="-342900" algn="just">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09600" y="29528"/>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86D1D27A-362C-234A-2A03-7DA0726DFC62}"/>
              </a:ext>
            </a:extLst>
          </p:cNvPr>
          <p:cNvSpPr txBox="1"/>
          <p:nvPr/>
        </p:nvSpPr>
        <p:spPr>
          <a:xfrm>
            <a:off x="676276" y="766953"/>
            <a:ext cx="10982324" cy="6247864"/>
          </a:xfrm>
          <a:prstGeom prst="rect">
            <a:avLst/>
          </a:prstGeom>
          <a:noFill/>
        </p:spPr>
        <p:txBody>
          <a:bodyPr wrap="square" rtlCol="0">
            <a:spAutoFit/>
          </a:bodyPr>
          <a:lstStyle/>
          <a:p>
            <a:pPr algn="just">
              <a:buFont typeface="+mj-lt"/>
              <a:buAutoNum type="arabicPeriod"/>
            </a:pPr>
            <a:r>
              <a:rPr lang="en-US" sz="2000" b="1" i="0" dirty="0">
                <a:effectLst/>
                <a:latin typeface="Söhne"/>
              </a:rPr>
              <a:t>Accuracy: </a:t>
            </a:r>
            <a:r>
              <a:rPr lang="en-US" sz="2000" b="0" i="0" dirty="0">
                <a:effectLst/>
                <a:latin typeface="Söhne"/>
              </a:rPr>
              <a:t>Our solution employs state-of-the-art deep learning techniques to accurately detect facial expressions, achieving high precision and recall rates. This ensures reliable performance across various demographics and environmental conditions.</a:t>
            </a:r>
          </a:p>
          <a:p>
            <a:pPr algn="just">
              <a:buFont typeface="+mj-lt"/>
              <a:buAutoNum type="arabicPeriod"/>
            </a:pPr>
            <a:r>
              <a:rPr lang="en-US" sz="2000" b="1" i="0" dirty="0">
                <a:effectLst/>
                <a:latin typeface="Söhne"/>
              </a:rPr>
              <a:t>Real-time Processing: </a:t>
            </a:r>
            <a:r>
              <a:rPr lang="en-US" sz="2000" b="0" i="0" dirty="0">
                <a:effectLst/>
                <a:latin typeface="Söhne"/>
              </a:rPr>
              <a:t>With optimized algorithms and efficient model architectures, our solution can process facial expressions in real-time, enabling applications in live video streams, video conferencing, and interactive experiences.</a:t>
            </a:r>
          </a:p>
          <a:p>
            <a:pPr algn="just">
              <a:buFont typeface="+mj-lt"/>
              <a:buAutoNum type="arabicPeriod"/>
            </a:pPr>
            <a:r>
              <a:rPr lang="en-US" sz="2000" b="1" i="0" dirty="0">
                <a:effectLst/>
                <a:latin typeface="Söhne"/>
              </a:rPr>
              <a:t>Versatility: </a:t>
            </a:r>
            <a:r>
              <a:rPr lang="en-US" sz="2000" b="0" i="0" dirty="0">
                <a:effectLst/>
                <a:latin typeface="Söhne"/>
              </a:rPr>
              <a:t>Our facial expression detection system is versatile and can be integrated into diverse applications such as emotion recognition in human-computer interaction, sentiment analysis in market research, and mental health monitoring in healthcare settings.</a:t>
            </a:r>
          </a:p>
          <a:p>
            <a:pPr algn="just">
              <a:buFont typeface="+mj-lt"/>
              <a:buAutoNum type="arabicPeriod"/>
            </a:pPr>
            <a:r>
              <a:rPr lang="en-US" sz="2000" b="1" i="0" dirty="0">
                <a:effectLst/>
                <a:latin typeface="Söhne"/>
              </a:rPr>
              <a:t>Adaptability: </a:t>
            </a:r>
            <a:r>
              <a:rPr lang="en-US" sz="2000" b="0" i="0" dirty="0">
                <a:effectLst/>
                <a:latin typeface="Söhne"/>
              </a:rPr>
              <a:t>The system is designed to adapt to different facial features, lighting conditions, and facial orientations, ensuring robust performance in dynamic environments and varied scenarios.</a:t>
            </a:r>
          </a:p>
          <a:p>
            <a:pPr algn="just">
              <a:buFont typeface="+mj-lt"/>
              <a:buAutoNum type="arabicPeriod"/>
            </a:pPr>
            <a:r>
              <a:rPr lang="en-US" sz="2000" b="1" i="0" dirty="0">
                <a:effectLst/>
                <a:latin typeface="Söhne"/>
              </a:rPr>
              <a:t>Privacy Preservation: </a:t>
            </a:r>
            <a:r>
              <a:rPr lang="en-US" sz="2000" b="0" i="0" dirty="0">
                <a:effectLst/>
                <a:latin typeface="Söhne"/>
              </a:rPr>
              <a:t>We prioritize privacy by employing on-device processing or secure cloud-based solutions with end-to-end encryption, ensuring user data confidentiality while still delivering accurate results.</a:t>
            </a:r>
          </a:p>
          <a:p>
            <a:pPr algn="just">
              <a:buFont typeface="+mj-lt"/>
              <a:buAutoNum type="arabicPeriod"/>
            </a:pPr>
            <a:r>
              <a:rPr lang="en-US" sz="2000" b="1" i="0" dirty="0">
                <a:effectLst/>
                <a:latin typeface="Söhne"/>
              </a:rPr>
              <a:t>Scalability: </a:t>
            </a:r>
            <a:r>
              <a:rPr lang="en-US" sz="2000" b="0" i="0" dirty="0">
                <a:effectLst/>
                <a:latin typeface="Söhne"/>
              </a:rPr>
              <a:t>Our solution is scalable, capable of handling large volumes of data and supporting deployment across various platforms including desktop, mobile, and IoT devices.</a:t>
            </a:r>
          </a:p>
          <a:p>
            <a:pPr algn="just">
              <a:buFont typeface="+mj-lt"/>
              <a:buAutoNum type="arabicPeriod"/>
            </a:pPr>
            <a:r>
              <a:rPr lang="en-US" sz="2000" b="1" i="0" dirty="0">
                <a:effectLst/>
                <a:latin typeface="Söhne"/>
              </a:rPr>
              <a:t>User Experience Enhancement: </a:t>
            </a:r>
            <a:r>
              <a:rPr lang="en-US" sz="2000" b="0" i="0" dirty="0">
                <a:effectLst/>
                <a:latin typeface="Söhne"/>
              </a:rPr>
              <a:t>By accurately detecting facial expressions, our solution enhances user experiences in applications ranging from virtual assistants to entertainment platforms, enabling more personalized and responsive interactions.</a:t>
            </a:r>
          </a:p>
          <a:p>
            <a:pPr algn="just"/>
            <a:endParaRPr lang="en-US" sz="20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425450" y="11016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E61A331A-F61E-16C7-08CA-78CCE37274E5}"/>
              </a:ext>
            </a:extLst>
          </p:cNvPr>
          <p:cNvSpPr txBox="1"/>
          <p:nvPr/>
        </p:nvSpPr>
        <p:spPr>
          <a:xfrm>
            <a:off x="457199" y="781050"/>
            <a:ext cx="11668125" cy="5632311"/>
          </a:xfrm>
          <a:prstGeom prst="rect">
            <a:avLst/>
          </a:prstGeom>
          <a:noFill/>
        </p:spPr>
        <p:txBody>
          <a:bodyPr wrap="square" rtlCol="0">
            <a:spAutoFit/>
          </a:bodyPr>
          <a:lstStyle/>
          <a:p>
            <a:pPr algn="just">
              <a:buFont typeface="+mj-lt"/>
              <a:buAutoNum type="arabicPeriod"/>
            </a:pPr>
            <a:r>
              <a:rPr lang="en-US" sz="2000" b="1" i="0" dirty="0">
                <a:effectLst/>
                <a:latin typeface="Söhne"/>
              </a:rPr>
              <a:t>Emotion Granularity</a:t>
            </a:r>
            <a:r>
              <a:rPr lang="en-US" sz="2000" b="0" i="0" dirty="0">
                <a:effectLst/>
                <a:latin typeface="Söhne"/>
              </a:rPr>
              <a:t>: Our solution doesn't just stop at the basic emotions; it goes beyond to detect nuanced expressions such as contempt, confusion, or determination, providing a deeper understanding of human emotions.</a:t>
            </a:r>
          </a:p>
          <a:p>
            <a:pPr algn="just">
              <a:buFont typeface="+mj-lt"/>
              <a:buAutoNum type="arabicPeriod"/>
            </a:pPr>
            <a:r>
              <a:rPr lang="en-US" sz="2000" b="1" i="0" dirty="0">
                <a:effectLst/>
                <a:latin typeface="Söhne"/>
              </a:rPr>
              <a:t>Adaptive Learning</a:t>
            </a:r>
            <a:r>
              <a:rPr lang="en-US" sz="2000" b="0" i="0" dirty="0">
                <a:effectLst/>
                <a:latin typeface="Söhne"/>
              </a:rPr>
              <a:t>: Utilizing advanced machine learning techniques, our system continuously learns from user interactions and feedback, improving its accuracy and adaptability over time. This adaptive learning capability ensures that the system becomes more attuned to individual users' expressions and preferences, leading to a highly personalized experience.</a:t>
            </a:r>
          </a:p>
          <a:p>
            <a:pPr algn="just">
              <a:buFont typeface="+mj-lt"/>
              <a:buAutoNum type="arabicPeriod"/>
            </a:pPr>
            <a:r>
              <a:rPr lang="en-US" sz="2000" b="1" i="0" dirty="0">
                <a:effectLst/>
                <a:latin typeface="Söhne"/>
              </a:rPr>
              <a:t>Real-time Feedback and Interaction</a:t>
            </a:r>
            <a:r>
              <a:rPr lang="en-US" sz="2000" b="0" i="0" dirty="0">
                <a:effectLst/>
                <a:latin typeface="Söhne"/>
              </a:rPr>
              <a:t>: Imagine a scenario where your device can detect not only what emotion you're expressing but also provide real-time feedback or adaptive responses based on those emotions. Whether it's adjusting the tone of a virtual assistant's voice to match the user's mood or customizing content delivery in a game based on player emotions, our solution enables dynamic and interactive experiences like never before.</a:t>
            </a:r>
          </a:p>
          <a:p>
            <a:pPr algn="just">
              <a:buFont typeface="+mj-lt"/>
              <a:buAutoNum type="arabicPeriod"/>
            </a:pPr>
            <a:r>
              <a:rPr lang="en-US" sz="2000" b="1" i="0" dirty="0">
                <a:effectLst/>
                <a:latin typeface="Söhne"/>
              </a:rPr>
              <a:t>Multimodal Integration</a:t>
            </a:r>
            <a:r>
              <a:rPr lang="en-US" sz="2000" b="0" i="0" dirty="0">
                <a:effectLst/>
                <a:latin typeface="Söhne"/>
              </a:rPr>
              <a:t>: Our solution integrates multiple modalities such as facial expressions, voice tone, and body language to provide a holistic understanding of human emotions. By analyzing these various cues together, our system achieves unparalleled accuracy in emotion detection and interpretation.</a:t>
            </a:r>
          </a:p>
          <a:p>
            <a:pPr algn="just">
              <a:buFont typeface="+mj-lt"/>
              <a:buAutoNum type="arabicPeriod"/>
            </a:pPr>
            <a:r>
              <a:rPr lang="en-US" sz="2000" b="1" i="0" dirty="0">
                <a:effectLst/>
                <a:latin typeface="Söhne"/>
              </a:rPr>
              <a:t>Cross-platform Compatibility</a:t>
            </a:r>
            <a:r>
              <a:rPr lang="en-US" sz="2000" b="0" i="0" dirty="0">
                <a:effectLst/>
                <a:latin typeface="Söhne"/>
              </a:rPr>
              <a:t>: From smartphones and tablets to smart glasses and IoT devices, our solution seamlessly integrates across various platforms and devices, ensuring a consistent and immersive user experience regardless of the technology being used.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a16="http://schemas.microsoft.com/office/drawing/2014/main" id="{AFE33A1B-637F-7305-6561-3477936C6C8C}"/>
              </a:ext>
            </a:extLst>
          </p:cNvPr>
          <p:cNvPicPr>
            <a:picLocks noChangeAspect="1"/>
          </p:cNvPicPr>
          <p:nvPr/>
        </p:nvPicPr>
        <p:blipFill>
          <a:blip r:embed="rId3"/>
          <a:stretch>
            <a:fillRect/>
          </a:stretch>
        </p:blipFill>
        <p:spPr>
          <a:xfrm>
            <a:off x="789030" y="1221127"/>
            <a:ext cx="6221370" cy="4674848"/>
          </a:xfrm>
          <a:prstGeom prst="rect">
            <a:avLst/>
          </a:prstGeom>
        </p:spPr>
      </p:pic>
      <p:pic>
        <p:nvPicPr>
          <p:cNvPr id="15" name="Picture 14">
            <a:extLst>
              <a:ext uri="{FF2B5EF4-FFF2-40B4-BE49-F238E27FC236}">
                <a16:creationId xmlns:a16="http://schemas.microsoft.com/office/drawing/2014/main" id="{7B58D870-73A8-6ECD-BAEC-C43C59FCCF60}"/>
              </a:ext>
            </a:extLst>
          </p:cNvPr>
          <p:cNvPicPr>
            <a:picLocks noChangeAspect="1"/>
          </p:cNvPicPr>
          <p:nvPr/>
        </p:nvPicPr>
        <p:blipFill>
          <a:blip r:embed="rId4"/>
          <a:stretch>
            <a:fillRect/>
          </a:stretch>
        </p:blipFill>
        <p:spPr>
          <a:xfrm>
            <a:off x="7138665" y="1297466"/>
            <a:ext cx="4610743" cy="430590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TotalTime>
  <Words>1152</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Prisha C</vt:lpstr>
      <vt:lpstr>PROJECT TITLE-FACE EXPRESSION DETECTION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Prisha C</dc:title>
  <cp:lastModifiedBy>Prisha C</cp:lastModifiedBy>
  <cp:revision>3</cp:revision>
  <dcterms:created xsi:type="dcterms:W3CDTF">2024-04-01T17:14:49Z</dcterms:created>
  <dcterms:modified xsi:type="dcterms:W3CDTF">2024-04-02T10:08:46Z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