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p:scale>
          <a:sx n="77" d="100"/>
          <a:sy n="77" d="100"/>
        </p:scale>
        <p:origin x="93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7C5C-363A-6675-FD07-8DB966E2B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AA0D5-505C-03F5-837E-10ABEED02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47558C-0F24-2B1F-2C23-9BCBD68D3B54}"/>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5" name="Footer Placeholder 4">
            <a:extLst>
              <a:ext uri="{FF2B5EF4-FFF2-40B4-BE49-F238E27FC236}">
                <a16:creationId xmlns:a16="http://schemas.microsoft.com/office/drawing/2014/main" id="{A344AA9F-B3B6-4B4A-58CA-5167C4F4E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56E488-8F57-4885-96C8-E620761ECBA3}"/>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156212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AE81-71CB-1C52-E57F-399BA4D7DC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83231B-7254-DDD9-74E2-4B7FB599F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4B633-9FFD-EB2C-A2A3-64107918B091}"/>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5" name="Footer Placeholder 4">
            <a:extLst>
              <a:ext uri="{FF2B5EF4-FFF2-40B4-BE49-F238E27FC236}">
                <a16:creationId xmlns:a16="http://schemas.microsoft.com/office/drawing/2014/main" id="{7EFE6149-172F-0CB0-5643-261190A39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D0CB8-CE87-B502-8615-8551916AE9B1}"/>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189723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A23EC-3EA2-9546-9C46-D189EA20B2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FECF77-B56C-C40A-6F4E-6C2CDEF26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E3A0D-A627-1C2C-A9FE-1BBD2FC48317}"/>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5" name="Footer Placeholder 4">
            <a:extLst>
              <a:ext uri="{FF2B5EF4-FFF2-40B4-BE49-F238E27FC236}">
                <a16:creationId xmlns:a16="http://schemas.microsoft.com/office/drawing/2014/main" id="{C73BD8F0-8A03-948F-A541-9B08477B4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0EF81-8A95-BB1C-269A-DC51DDD91FEB}"/>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78726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08F-50C0-21ED-67D5-F933C2CA4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9A0D9B-5255-B4D5-1C47-4A82F2D37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A6159-3C39-57B9-1559-BF546096A751}"/>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5" name="Footer Placeholder 4">
            <a:extLst>
              <a:ext uri="{FF2B5EF4-FFF2-40B4-BE49-F238E27FC236}">
                <a16:creationId xmlns:a16="http://schemas.microsoft.com/office/drawing/2014/main" id="{41652E3A-47FD-1F9F-C1F5-BF8E3DAF8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11002-E501-7A11-6022-B4153225D495}"/>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261078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9205-05F0-BA62-68A9-190F95059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A6753-F06A-37A3-F224-89DA598EB4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A2E621-7049-755F-EC8A-06BA0FDF4259}"/>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5" name="Footer Placeholder 4">
            <a:extLst>
              <a:ext uri="{FF2B5EF4-FFF2-40B4-BE49-F238E27FC236}">
                <a16:creationId xmlns:a16="http://schemas.microsoft.com/office/drawing/2014/main" id="{C72C8EB2-137E-78DC-2CAC-8F10A1615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5E81B-DA95-A389-B548-C4FAD1B816C9}"/>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267462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BCBD-8B86-543A-B1F6-9F6D58F05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3B4D0-5C41-D8CA-6252-45A7B175E8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AC3C07-2540-EC88-F64D-DE1E33E54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B2BEBF-D38D-E51A-38FF-58B7B270A088}"/>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6" name="Footer Placeholder 5">
            <a:extLst>
              <a:ext uri="{FF2B5EF4-FFF2-40B4-BE49-F238E27FC236}">
                <a16:creationId xmlns:a16="http://schemas.microsoft.com/office/drawing/2014/main" id="{9C62FCDF-A399-A068-E8CF-F77CC75F6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A1503-C4E3-3643-9AD0-36014737729C}"/>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369008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05A2-CDE8-11A7-AE16-6EF3A0E1FD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A7ACC-B7CA-703B-FEE0-6F482EBF5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E20C8-D0A0-6C75-EB96-956601218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B084EB-3ECD-9155-9135-24DDE0376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3B6AE-6788-D8BA-9390-1ED924CBD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51315F-0B0D-F3F2-3AFC-2D7D362B7B33}"/>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8" name="Footer Placeholder 7">
            <a:extLst>
              <a:ext uri="{FF2B5EF4-FFF2-40B4-BE49-F238E27FC236}">
                <a16:creationId xmlns:a16="http://schemas.microsoft.com/office/drawing/2014/main" id="{A819077C-5CC0-11CA-0A0E-63E2E00C10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2DD06B-E9E5-6C0E-C58F-9EF93EEAA221}"/>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50957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10FF-D039-AB15-876D-7C782864BC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398579-7202-63BC-1887-38B36B8C2474}"/>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4" name="Footer Placeholder 3">
            <a:extLst>
              <a:ext uri="{FF2B5EF4-FFF2-40B4-BE49-F238E27FC236}">
                <a16:creationId xmlns:a16="http://schemas.microsoft.com/office/drawing/2014/main" id="{0461E2D4-029D-8CF7-9FF9-87108F63ED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BC90F7-D418-073A-3D33-A7AC58B6133A}"/>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392045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3F0F8-0977-AFED-0936-19858D655A6A}"/>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3" name="Footer Placeholder 2">
            <a:extLst>
              <a:ext uri="{FF2B5EF4-FFF2-40B4-BE49-F238E27FC236}">
                <a16:creationId xmlns:a16="http://schemas.microsoft.com/office/drawing/2014/main" id="{E92683DB-2C72-0238-F2F5-831AE6D461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F9813B-3F8B-7207-8CE6-654FEC486B1D}"/>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111649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B913-0F1B-8CCC-DA02-99BC9224C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00890D-B080-D673-5D57-ADB069B61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259940-BB15-335D-65FA-D935186DC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D566C-3488-9312-6BD5-D2EAA2906021}"/>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6" name="Footer Placeholder 5">
            <a:extLst>
              <a:ext uri="{FF2B5EF4-FFF2-40B4-BE49-F238E27FC236}">
                <a16:creationId xmlns:a16="http://schemas.microsoft.com/office/drawing/2014/main" id="{5BFEEDBF-8381-D0FD-A3A3-2208FD0D5A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DC697-7602-2929-EC81-66FCBC905C77}"/>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245135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FA5B-3182-7C92-5981-14A445796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554EBE-4C8F-18B5-7842-853C741F0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4505C9-7837-8EC4-D48A-879E77E6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7B954-3286-033D-6D71-CF22F53E8881}"/>
              </a:ext>
            </a:extLst>
          </p:cNvPr>
          <p:cNvSpPr>
            <a:spLocks noGrp="1"/>
          </p:cNvSpPr>
          <p:nvPr>
            <p:ph type="dt" sz="half" idx="10"/>
          </p:nvPr>
        </p:nvSpPr>
        <p:spPr/>
        <p:txBody>
          <a:bodyPr/>
          <a:lstStyle/>
          <a:p>
            <a:fld id="{3A5C376F-2E06-4775-960A-D9C024B867F1}" type="datetimeFigureOut">
              <a:rPr lang="en-IN" smtClean="0"/>
              <a:t>10-12-2024</a:t>
            </a:fld>
            <a:endParaRPr lang="en-IN"/>
          </a:p>
        </p:txBody>
      </p:sp>
      <p:sp>
        <p:nvSpPr>
          <p:cNvPr id="6" name="Footer Placeholder 5">
            <a:extLst>
              <a:ext uri="{FF2B5EF4-FFF2-40B4-BE49-F238E27FC236}">
                <a16:creationId xmlns:a16="http://schemas.microsoft.com/office/drawing/2014/main" id="{F2072AB1-3770-86B3-E11B-22FA69D78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FC8B5-4E5D-7962-BE8A-6045568B7D19}"/>
              </a:ext>
            </a:extLst>
          </p:cNvPr>
          <p:cNvSpPr>
            <a:spLocks noGrp="1"/>
          </p:cNvSpPr>
          <p:nvPr>
            <p:ph type="sldNum" sz="quarter" idx="12"/>
          </p:nvPr>
        </p:nvSpPr>
        <p:spPr/>
        <p:txBody>
          <a:bodyPr/>
          <a:lstStyle/>
          <a:p>
            <a:fld id="{DD8DA064-C718-43ED-A66B-A4F052598D16}" type="slidenum">
              <a:rPr lang="en-IN" smtClean="0"/>
              <a:t>‹#›</a:t>
            </a:fld>
            <a:endParaRPr lang="en-IN"/>
          </a:p>
        </p:txBody>
      </p:sp>
    </p:spTree>
    <p:extLst>
      <p:ext uri="{BB962C8B-B14F-4D97-AF65-F5344CB8AC3E}">
        <p14:creationId xmlns:p14="http://schemas.microsoft.com/office/powerpoint/2010/main" val="29836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8058B-72F8-6056-1731-208DF401B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2DDFDE-F013-89F3-3635-4F041BD2D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E9E92-44B6-ACFF-2DBA-765A490FA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5C376F-2E06-4775-960A-D9C024B867F1}" type="datetimeFigureOut">
              <a:rPr lang="en-IN" smtClean="0"/>
              <a:t>10-12-2024</a:t>
            </a:fld>
            <a:endParaRPr lang="en-IN"/>
          </a:p>
        </p:txBody>
      </p:sp>
      <p:sp>
        <p:nvSpPr>
          <p:cNvPr id="5" name="Footer Placeholder 4">
            <a:extLst>
              <a:ext uri="{FF2B5EF4-FFF2-40B4-BE49-F238E27FC236}">
                <a16:creationId xmlns:a16="http://schemas.microsoft.com/office/drawing/2014/main" id="{8E91EED4-4F7F-FC69-035A-0D3061FA8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51A41FC-B4D2-12E7-53EF-BD79C415D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8DA064-C718-43ED-A66B-A4F052598D16}" type="slidenum">
              <a:rPr lang="en-IN" smtClean="0"/>
              <a:t>‹#›</a:t>
            </a:fld>
            <a:endParaRPr lang="en-IN"/>
          </a:p>
        </p:txBody>
      </p:sp>
    </p:spTree>
    <p:extLst>
      <p:ext uri="{BB962C8B-B14F-4D97-AF65-F5344CB8AC3E}">
        <p14:creationId xmlns:p14="http://schemas.microsoft.com/office/powerpoint/2010/main" val="110780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974D-98C5-9423-77C3-2E73B78284E6}"/>
              </a:ext>
            </a:extLst>
          </p:cNvPr>
          <p:cNvSpPr>
            <a:spLocks noGrp="1"/>
          </p:cNvSpPr>
          <p:nvPr>
            <p:ph type="ctrTitle"/>
          </p:nvPr>
        </p:nvSpPr>
        <p:spPr/>
        <p:txBody>
          <a:bodyPr/>
          <a:lstStyle/>
          <a:p>
            <a:r>
              <a:rPr lang="en-US" dirty="0"/>
              <a:t>Home Credit Default Risk Recognition</a:t>
            </a:r>
            <a:endParaRPr lang="en-IN" dirty="0"/>
          </a:p>
        </p:txBody>
      </p:sp>
      <p:sp>
        <p:nvSpPr>
          <p:cNvPr id="3" name="Subtitle 2">
            <a:extLst>
              <a:ext uri="{FF2B5EF4-FFF2-40B4-BE49-F238E27FC236}">
                <a16:creationId xmlns:a16="http://schemas.microsoft.com/office/drawing/2014/main" id="{EA4B98FA-01BF-182A-6D65-3FA49DCE6E61}"/>
              </a:ext>
            </a:extLst>
          </p:cNvPr>
          <p:cNvSpPr>
            <a:spLocks noGrp="1"/>
          </p:cNvSpPr>
          <p:nvPr>
            <p:ph type="subTitle" idx="1"/>
          </p:nvPr>
        </p:nvSpPr>
        <p:spPr/>
        <p:txBody>
          <a:bodyPr>
            <a:normAutofit/>
          </a:bodyPr>
          <a:lstStyle/>
          <a:p>
            <a:r>
              <a:rPr lang="en-IN" sz="1800" b="1" dirty="0"/>
              <a:t>By </a:t>
            </a:r>
          </a:p>
          <a:p>
            <a:r>
              <a:rPr lang="en-IN" sz="1800" dirty="0"/>
              <a:t>Prishika Gupta</a:t>
            </a:r>
          </a:p>
          <a:p>
            <a:r>
              <a:rPr lang="en-IN" sz="1800" b="0" i="0" dirty="0">
                <a:solidFill>
                  <a:srgbClr val="222222"/>
                </a:solidFill>
                <a:effectLst/>
                <a:latin typeface="Arial" panose="020B0604020202020204" pitchFamily="34" charset="0"/>
              </a:rPr>
              <a:t>Anu Priya</a:t>
            </a:r>
          </a:p>
          <a:p>
            <a:r>
              <a:rPr lang="en-IN" sz="1800" b="0" i="0" dirty="0">
                <a:solidFill>
                  <a:srgbClr val="222222"/>
                </a:solidFill>
                <a:effectLst/>
                <a:latin typeface="Arial" panose="020B0604020202020204" pitchFamily="34" charset="0"/>
              </a:rPr>
              <a:t>Garima Sharma</a:t>
            </a:r>
            <a:endParaRPr lang="en-IN" sz="1800" dirty="0"/>
          </a:p>
        </p:txBody>
      </p:sp>
    </p:spTree>
    <p:extLst>
      <p:ext uri="{BB962C8B-B14F-4D97-AF65-F5344CB8AC3E}">
        <p14:creationId xmlns:p14="http://schemas.microsoft.com/office/powerpoint/2010/main" val="75782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744513-6D1B-E4A9-FE42-C764BB9DEB6C}"/>
              </a:ext>
            </a:extLst>
          </p:cNvPr>
          <p:cNvSpPr txBox="1"/>
          <p:nvPr/>
        </p:nvSpPr>
        <p:spPr>
          <a:xfrm>
            <a:off x="364068" y="606971"/>
            <a:ext cx="5543596" cy="5569992"/>
          </a:xfrm>
          <a:prstGeom prst="rect">
            <a:avLst/>
          </a:prstGeom>
          <a:solidFill>
            <a:schemeClr val="bg1"/>
          </a:solidFill>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b="0" i="0" dirty="0">
                <a:effectLst/>
              </a:rPr>
              <a:t>The </a:t>
            </a:r>
            <a:r>
              <a:rPr lang="en-US" b="0" i="0" dirty="0" err="1">
                <a:effectLst/>
              </a:rPr>
              <a:t>Auc</a:t>
            </a:r>
            <a:r>
              <a:rPr lang="en-US" b="0" i="0" dirty="0">
                <a:effectLst/>
              </a:rPr>
              <a:t> Roc curve shows that the model's classification ability is minimum. </a:t>
            </a:r>
          </a:p>
          <a:p>
            <a:pPr marL="285750" indent="-228600">
              <a:lnSpc>
                <a:spcPct val="90000"/>
              </a:lnSpc>
              <a:spcAft>
                <a:spcPts val="600"/>
              </a:spcAft>
              <a:buFont typeface="Arial" panose="020B0604020202020204" pitchFamily="34" charset="0"/>
              <a:buChar char="•"/>
            </a:pPr>
            <a:endParaRPr lang="en-US" b="0" i="0" dirty="0">
              <a:effectLst/>
            </a:endParaRPr>
          </a:p>
          <a:p>
            <a:pPr marL="285750" indent="-228600">
              <a:lnSpc>
                <a:spcPct val="90000"/>
              </a:lnSpc>
              <a:spcAft>
                <a:spcPts val="600"/>
              </a:spcAft>
              <a:buFont typeface="Arial" panose="020B0604020202020204" pitchFamily="34" charset="0"/>
              <a:buChar char="•"/>
            </a:pPr>
            <a:r>
              <a:rPr lang="en-US" b="0" i="0" dirty="0">
                <a:effectLst/>
              </a:rPr>
              <a:t>The confusion matrix gives us an idea of the distribution of True positives/negatives and  False positives/negatives.</a:t>
            </a:r>
          </a:p>
          <a:p>
            <a:pPr marL="285750" indent="-228600">
              <a:lnSpc>
                <a:spcPct val="90000"/>
              </a:lnSpc>
              <a:spcAft>
                <a:spcPts val="600"/>
              </a:spcAft>
              <a:buFont typeface="Arial" panose="020B0604020202020204" pitchFamily="34" charset="0"/>
              <a:buChar char="•"/>
            </a:pPr>
            <a:endParaRPr lang="en-US" b="0" i="0" dirty="0">
              <a:effectLst/>
            </a:endParaRPr>
          </a:p>
          <a:p>
            <a:pPr marL="285750" indent="-228600">
              <a:lnSpc>
                <a:spcPct val="90000"/>
              </a:lnSpc>
              <a:spcAft>
                <a:spcPts val="600"/>
              </a:spcAft>
              <a:buFont typeface="Arial" panose="020B0604020202020204" pitchFamily="34" charset="0"/>
              <a:buChar char="•"/>
            </a:pPr>
            <a:r>
              <a:rPr lang="en-US" b="0" i="0" dirty="0">
                <a:effectLst/>
              </a:rPr>
              <a:t>The model's accuracy is about 0,66 which mean out of all the instances predicted, 66% were correctly predicted.</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b="0" i="0" dirty="0">
                <a:effectLst/>
              </a:rPr>
              <a:t>Precision is 0,65 for class 0, which means that out of all the instances for which the model predicted 0, 65% of them were actually 0.</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b="0" i="0" dirty="0">
                <a:effectLst/>
              </a:rPr>
              <a:t>Recall is 0.69 for class 0, which means that out of all the instances that have a target of 0, 69% were predicted correctly by our model.</a:t>
            </a:r>
          </a:p>
        </p:txBody>
      </p:sp>
      <p:sp>
        <p:nvSpPr>
          <p:cNvPr id="11" name="TextBox 10">
            <a:extLst>
              <a:ext uri="{FF2B5EF4-FFF2-40B4-BE49-F238E27FC236}">
                <a16:creationId xmlns:a16="http://schemas.microsoft.com/office/drawing/2014/main" id="{4E2B3134-773D-7E55-6CA6-B3DC8A1A24D8}"/>
              </a:ext>
            </a:extLst>
          </p:cNvPr>
          <p:cNvSpPr txBox="1"/>
          <p:nvPr/>
        </p:nvSpPr>
        <p:spPr>
          <a:xfrm>
            <a:off x="3048828" y="147245"/>
            <a:ext cx="6097656"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Logistic Regression</a:t>
            </a:r>
          </a:p>
        </p:txBody>
      </p:sp>
      <p:pic>
        <p:nvPicPr>
          <p:cNvPr id="13" name="Picture 12">
            <a:extLst>
              <a:ext uri="{FF2B5EF4-FFF2-40B4-BE49-F238E27FC236}">
                <a16:creationId xmlns:a16="http://schemas.microsoft.com/office/drawing/2014/main" id="{A776D3AB-AA44-1F2D-334A-9B4E83BD7F03}"/>
              </a:ext>
            </a:extLst>
          </p:cNvPr>
          <p:cNvPicPr>
            <a:picLocks noChangeAspect="1"/>
          </p:cNvPicPr>
          <p:nvPr/>
        </p:nvPicPr>
        <p:blipFill>
          <a:blip r:embed="rId2"/>
          <a:stretch>
            <a:fillRect/>
          </a:stretch>
        </p:blipFill>
        <p:spPr>
          <a:xfrm>
            <a:off x="9027065" y="1001514"/>
            <a:ext cx="2800868" cy="2497060"/>
          </a:xfrm>
          <a:prstGeom prst="rect">
            <a:avLst/>
          </a:prstGeom>
        </p:spPr>
      </p:pic>
      <p:pic>
        <p:nvPicPr>
          <p:cNvPr id="17" name="Picture 16">
            <a:extLst>
              <a:ext uri="{FF2B5EF4-FFF2-40B4-BE49-F238E27FC236}">
                <a16:creationId xmlns:a16="http://schemas.microsoft.com/office/drawing/2014/main" id="{C68E5555-A3F1-3372-1A48-9167E284C922}"/>
              </a:ext>
            </a:extLst>
          </p:cNvPr>
          <p:cNvPicPr>
            <a:picLocks noChangeAspect="1"/>
          </p:cNvPicPr>
          <p:nvPr/>
        </p:nvPicPr>
        <p:blipFill>
          <a:blip r:embed="rId3"/>
          <a:stretch>
            <a:fillRect/>
          </a:stretch>
        </p:blipFill>
        <p:spPr>
          <a:xfrm>
            <a:off x="6172200" y="852337"/>
            <a:ext cx="3062062" cy="2840173"/>
          </a:xfrm>
          <a:prstGeom prst="rect">
            <a:avLst/>
          </a:prstGeom>
        </p:spPr>
      </p:pic>
      <p:pic>
        <p:nvPicPr>
          <p:cNvPr id="19" name="Picture 18">
            <a:extLst>
              <a:ext uri="{FF2B5EF4-FFF2-40B4-BE49-F238E27FC236}">
                <a16:creationId xmlns:a16="http://schemas.microsoft.com/office/drawing/2014/main" id="{428DB431-6F4C-352F-7EF9-F0AD3F194601}"/>
              </a:ext>
            </a:extLst>
          </p:cNvPr>
          <p:cNvPicPr>
            <a:picLocks noChangeAspect="1"/>
          </p:cNvPicPr>
          <p:nvPr/>
        </p:nvPicPr>
        <p:blipFill>
          <a:blip r:embed="rId4"/>
          <a:stretch>
            <a:fillRect/>
          </a:stretch>
        </p:blipFill>
        <p:spPr>
          <a:xfrm>
            <a:off x="6524866" y="4066648"/>
            <a:ext cx="5404473" cy="1843385"/>
          </a:xfrm>
          <a:prstGeom prst="rect">
            <a:avLst/>
          </a:prstGeom>
        </p:spPr>
      </p:pic>
    </p:spTree>
    <p:extLst>
      <p:ext uri="{BB962C8B-B14F-4D97-AF65-F5344CB8AC3E}">
        <p14:creationId xmlns:p14="http://schemas.microsoft.com/office/powerpoint/2010/main" val="58248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744513-6D1B-E4A9-FE42-C764BB9DEB6C}"/>
              </a:ext>
            </a:extLst>
          </p:cNvPr>
          <p:cNvSpPr txBox="1"/>
          <p:nvPr/>
        </p:nvSpPr>
        <p:spPr>
          <a:xfrm>
            <a:off x="364068" y="606971"/>
            <a:ext cx="5543596" cy="5569992"/>
          </a:xfrm>
          <a:prstGeom prst="rect">
            <a:avLst/>
          </a:prstGeom>
          <a:solidFill>
            <a:schemeClr val="bg1"/>
          </a:solidFill>
        </p:spPr>
        <p:txBody>
          <a:bodyPr vert="horz" lIns="91440" tIns="45720" rIns="91440" bIns="45720" rtlCol="0">
            <a:normAutofit fontScale="92500" lnSpcReduction="20000"/>
          </a:bodyPr>
          <a:lstStyle/>
          <a:p>
            <a:pPr marL="285750" indent="-228600">
              <a:spcAft>
                <a:spcPts val="600"/>
              </a:spcAft>
              <a:buFont typeface="Arial" panose="020B0604020202020204" pitchFamily="34" charset="0"/>
              <a:buChar char="•"/>
            </a:pPr>
            <a:endParaRPr lang="en-US" sz="1500" b="0" i="0" dirty="0">
              <a:effectLst/>
            </a:endParaRPr>
          </a:p>
          <a:p>
            <a:pPr marL="285750" indent="-228600">
              <a:spcAft>
                <a:spcPts val="600"/>
              </a:spcAft>
              <a:buFont typeface="Arial" panose="020B0604020202020204" pitchFamily="34" charset="0"/>
              <a:buChar char="•"/>
            </a:pPr>
            <a:r>
              <a:rPr lang="en-US" b="0" i="0" dirty="0">
                <a:effectLst/>
              </a:rPr>
              <a:t>The </a:t>
            </a:r>
            <a:r>
              <a:rPr lang="en-US" b="0" i="0" dirty="0" err="1">
                <a:effectLst/>
              </a:rPr>
              <a:t>Auc</a:t>
            </a:r>
            <a:r>
              <a:rPr lang="en-US" b="0" i="0" dirty="0">
                <a:effectLst/>
              </a:rPr>
              <a:t> Roc curve shows that the model's classification ability is slightly better that that of Logistic regression. </a:t>
            </a:r>
          </a:p>
          <a:p>
            <a:pPr marL="57150">
              <a:spcAft>
                <a:spcPts val="600"/>
              </a:spcAft>
            </a:pPr>
            <a:endParaRPr lang="en-US" b="0" i="0" dirty="0">
              <a:effectLst/>
            </a:endParaRPr>
          </a:p>
          <a:p>
            <a:pPr marL="285750" indent="-228600">
              <a:spcAft>
                <a:spcPts val="600"/>
              </a:spcAft>
              <a:buFont typeface="Arial" panose="020B0604020202020204" pitchFamily="34" charset="0"/>
              <a:buChar char="•"/>
            </a:pPr>
            <a:r>
              <a:rPr lang="en-US" b="0" i="0" dirty="0">
                <a:effectLst/>
              </a:rPr>
              <a:t>The confusion matrix gives us an idea of the distribution of True positives/negatives and False positives/negatives, and we see that the false positives are less than the previous model.</a:t>
            </a:r>
          </a:p>
          <a:p>
            <a:pPr marL="285750" indent="-228600">
              <a:spcAft>
                <a:spcPts val="600"/>
              </a:spcAft>
              <a:buFont typeface="Arial" panose="020B0604020202020204" pitchFamily="34" charset="0"/>
              <a:buChar char="•"/>
            </a:pPr>
            <a:endParaRPr lang="en-US" b="0" i="0" dirty="0">
              <a:effectLst/>
            </a:endParaRPr>
          </a:p>
          <a:p>
            <a:pPr marL="285750" indent="-228600">
              <a:spcAft>
                <a:spcPts val="600"/>
              </a:spcAft>
              <a:buFont typeface="Arial" panose="020B0604020202020204" pitchFamily="34" charset="0"/>
              <a:buChar char="•"/>
            </a:pPr>
            <a:r>
              <a:rPr lang="en-US" b="0" i="0" dirty="0">
                <a:effectLst/>
              </a:rPr>
              <a:t>The model's accuracy is about 0,68 which mean out of all the instances predicted, 68% were correctly predicted.</a:t>
            </a:r>
          </a:p>
          <a:p>
            <a:pPr marL="285750" indent="-228600">
              <a:spcAft>
                <a:spcPts val="600"/>
              </a:spcAft>
              <a:buFont typeface="Arial" panose="020B0604020202020204" pitchFamily="34" charset="0"/>
              <a:buChar char="•"/>
            </a:pPr>
            <a:endParaRPr lang="en-US" b="0" i="0" dirty="0">
              <a:effectLst/>
            </a:endParaRPr>
          </a:p>
          <a:p>
            <a:pPr marL="285750" indent="-228600">
              <a:spcAft>
                <a:spcPts val="600"/>
              </a:spcAft>
              <a:buFont typeface="Arial" panose="020B0604020202020204" pitchFamily="34" charset="0"/>
              <a:buChar char="•"/>
            </a:pPr>
            <a:r>
              <a:rPr lang="en-US" b="0" i="0" dirty="0">
                <a:effectLst/>
              </a:rPr>
              <a:t>Precision is 0,68 for class 0, which means that out of all the instances for which the model predicted 0, 68% of them were actually 0.</a:t>
            </a:r>
          </a:p>
          <a:p>
            <a:pPr marL="285750" indent="-228600">
              <a:spcAft>
                <a:spcPts val="600"/>
              </a:spcAft>
              <a:buFont typeface="Arial" panose="020B0604020202020204" pitchFamily="34" charset="0"/>
              <a:buChar char="•"/>
            </a:pPr>
            <a:endParaRPr lang="en-US" b="0" i="0" dirty="0">
              <a:effectLst/>
            </a:endParaRPr>
          </a:p>
          <a:p>
            <a:pPr marL="285750" indent="-228600">
              <a:spcAft>
                <a:spcPts val="600"/>
              </a:spcAft>
              <a:buFont typeface="Arial" panose="020B0604020202020204" pitchFamily="34" charset="0"/>
              <a:buChar char="•"/>
            </a:pPr>
            <a:r>
              <a:rPr lang="en-US" b="0" i="0" dirty="0">
                <a:effectLst/>
              </a:rPr>
              <a:t>Recall is 0.68 for class 0, which means that out of all the instances that actually have a target of 0,68% were predicted correctly by our model.</a:t>
            </a:r>
            <a:endParaRPr lang="en-US" dirty="0"/>
          </a:p>
        </p:txBody>
      </p:sp>
      <p:pic>
        <p:nvPicPr>
          <p:cNvPr id="3" name="Picture 2">
            <a:extLst>
              <a:ext uri="{FF2B5EF4-FFF2-40B4-BE49-F238E27FC236}">
                <a16:creationId xmlns:a16="http://schemas.microsoft.com/office/drawing/2014/main" id="{A6CD7735-DF5D-DADC-4EE3-B65ED2FCEE20}"/>
              </a:ext>
            </a:extLst>
          </p:cNvPr>
          <p:cNvPicPr>
            <a:picLocks noChangeAspect="1"/>
          </p:cNvPicPr>
          <p:nvPr/>
        </p:nvPicPr>
        <p:blipFill>
          <a:blip r:embed="rId2"/>
          <a:stretch>
            <a:fillRect/>
          </a:stretch>
        </p:blipFill>
        <p:spPr>
          <a:xfrm>
            <a:off x="6108310" y="756057"/>
            <a:ext cx="2905374" cy="2672943"/>
          </a:xfrm>
          <a:prstGeom prst="rect">
            <a:avLst/>
          </a:prstGeom>
        </p:spPr>
      </p:pic>
      <p:pic>
        <p:nvPicPr>
          <p:cNvPr id="9" name="Picture 8">
            <a:extLst>
              <a:ext uri="{FF2B5EF4-FFF2-40B4-BE49-F238E27FC236}">
                <a16:creationId xmlns:a16="http://schemas.microsoft.com/office/drawing/2014/main" id="{DABF34C1-2D6A-20D0-AD1C-7D2FFAFFAA56}"/>
              </a:ext>
            </a:extLst>
          </p:cNvPr>
          <p:cNvPicPr>
            <a:picLocks noChangeAspect="1"/>
          </p:cNvPicPr>
          <p:nvPr/>
        </p:nvPicPr>
        <p:blipFill>
          <a:blip r:embed="rId3"/>
          <a:stretch>
            <a:fillRect/>
          </a:stretch>
        </p:blipFill>
        <p:spPr>
          <a:xfrm>
            <a:off x="9013684" y="887286"/>
            <a:ext cx="2814249" cy="2504681"/>
          </a:xfrm>
          <a:prstGeom prst="rect">
            <a:avLst/>
          </a:prstGeom>
        </p:spPr>
      </p:pic>
      <p:pic>
        <p:nvPicPr>
          <p:cNvPr id="5" name="Picture 4">
            <a:extLst>
              <a:ext uri="{FF2B5EF4-FFF2-40B4-BE49-F238E27FC236}">
                <a16:creationId xmlns:a16="http://schemas.microsoft.com/office/drawing/2014/main" id="{7FB3B5DA-90E0-001E-DC14-A9F408253C14}"/>
              </a:ext>
            </a:extLst>
          </p:cNvPr>
          <p:cNvPicPr>
            <a:picLocks noChangeAspect="1"/>
          </p:cNvPicPr>
          <p:nvPr/>
        </p:nvPicPr>
        <p:blipFill>
          <a:blip r:embed="rId4"/>
          <a:stretch>
            <a:fillRect/>
          </a:stretch>
        </p:blipFill>
        <p:spPr>
          <a:xfrm>
            <a:off x="6271732" y="3925934"/>
            <a:ext cx="5906847" cy="1693210"/>
          </a:xfrm>
          <a:prstGeom prst="rect">
            <a:avLst/>
          </a:prstGeom>
        </p:spPr>
      </p:pic>
      <p:sp>
        <p:nvSpPr>
          <p:cNvPr id="11" name="TextBox 10">
            <a:extLst>
              <a:ext uri="{FF2B5EF4-FFF2-40B4-BE49-F238E27FC236}">
                <a16:creationId xmlns:a16="http://schemas.microsoft.com/office/drawing/2014/main" id="{4E2B3134-773D-7E55-6CA6-B3DC8A1A24D8}"/>
              </a:ext>
            </a:extLst>
          </p:cNvPr>
          <p:cNvSpPr txBox="1"/>
          <p:nvPr/>
        </p:nvSpPr>
        <p:spPr>
          <a:xfrm>
            <a:off x="3048828" y="147245"/>
            <a:ext cx="6097656"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Random Forest Classifier</a:t>
            </a:r>
          </a:p>
        </p:txBody>
      </p:sp>
    </p:spTree>
    <p:extLst>
      <p:ext uri="{BB962C8B-B14F-4D97-AF65-F5344CB8AC3E}">
        <p14:creationId xmlns:p14="http://schemas.microsoft.com/office/powerpoint/2010/main" val="235383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874AF-84A7-DA32-E3BA-B3201FEA41F4}"/>
              </a:ext>
            </a:extLst>
          </p:cNvPr>
          <p:cNvSpPr txBox="1"/>
          <p:nvPr/>
        </p:nvSpPr>
        <p:spPr>
          <a:xfrm>
            <a:off x="2281084" y="98322"/>
            <a:ext cx="6862916" cy="480131"/>
          </a:xfrm>
          <a:prstGeom prst="rect">
            <a:avLst/>
          </a:prstGeom>
          <a:noFill/>
        </p:spPr>
        <p:txBody>
          <a:bodyPr wrap="square">
            <a:spAutoFit/>
          </a:bodyPr>
          <a:lstStyle/>
          <a:p>
            <a:pPr algn="ctr" defTabSz="914400">
              <a:lnSpc>
                <a:spcPct val="90000"/>
              </a:lnSpc>
              <a:spcBef>
                <a:spcPct val="0"/>
              </a:spcBef>
            </a:pPr>
            <a:r>
              <a:rPr lang="en-IN" sz="2800" b="1">
                <a:latin typeface="Segoe UI Black" pitchFamily="34" charset="0"/>
                <a:ea typeface="Segoe UI Black" pitchFamily="34" charset="0"/>
                <a:cs typeface="Times New Roman" panose="02020603050405020304" pitchFamily="18" charset="0"/>
              </a:rPr>
              <a:t>Business Objective</a:t>
            </a:r>
            <a:endParaRPr lang="en-IN" sz="2800" b="1" dirty="0">
              <a:latin typeface="Segoe UI Black" pitchFamily="34" charset="0"/>
              <a:ea typeface="Segoe UI Black"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43116AC-1858-685F-7C7C-1F44C74A33A0}"/>
              </a:ext>
            </a:extLst>
          </p:cNvPr>
          <p:cNvSpPr txBox="1"/>
          <p:nvPr/>
        </p:nvSpPr>
        <p:spPr>
          <a:xfrm>
            <a:off x="319548" y="835742"/>
            <a:ext cx="11552903" cy="4801314"/>
          </a:xfrm>
          <a:prstGeom prst="rect">
            <a:avLst/>
          </a:prstGeom>
          <a:noFill/>
        </p:spPr>
        <p:txBody>
          <a:bodyPr wrap="square">
            <a:spAutoFit/>
          </a:bodyPr>
          <a:lstStyle/>
          <a:p>
            <a:pPr algn="l"/>
            <a:endParaRPr lang="en-US" b="1" i="0">
              <a:effectLst/>
              <a:latin typeface="system-ui"/>
            </a:endParaRPr>
          </a:p>
          <a:p>
            <a:pPr algn="l"/>
            <a:r>
              <a:rPr lang="en-US" b="1" i="0">
                <a:effectLst/>
                <a:latin typeface="system-ui"/>
              </a:rPr>
              <a:t>Domain Background</a:t>
            </a:r>
            <a:endParaRPr lang="en-US" b="0" i="0">
              <a:effectLst/>
              <a:latin typeface="system-ui"/>
            </a:endParaRPr>
          </a:p>
          <a:p>
            <a:pPr marL="285750" indent="-285750" algn="l">
              <a:buFont typeface="Arial" panose="020B0604020202020204" pitchFamily="34" charset="0"/>
              <a:buChar char="•"/>
            </a:pPr>
            <a:r>
              <a:rPr lang="en-US"/>
              <a:t>Many individuals struggle to obtain home loans due to poor or nonexistent credit histories, often turning to high-interest lenders. </a:t>
            </a:r>
          </a:p>
          <a:p>
            <a:pPr marL="285750" indent="-285750" algn="l">
              <a:buFont typeface="Arial" panose="020B0604020202020204" pitchFamily="34" charset="0"/>
              <a:buChar char="•"/>
            </a:pPr>
            <a:r>
              <a:rPr lang="en-US"/>
              <a:t>Banks also face difficulties identifying reliable borrowers since traditional credit scores don’t provide the full picture. </a:t>
            </a:r>
          </a:p>
          <a:p>
            <a:pPr marL="285750" indent="-285750" algn="l">
              <a:buFont typeface="Arial" panose="020B0604020202020204" pitchFamily="34" charset="0"/>
              <a:buChar char="•"/>
            </a:pPr>
            <a:r>
              <a:rPr lang="en-US"/>
              <a:t>Machine learning models, analyzing a broader range of factors, can more accurately assess loan default risk, benefiting both borrowers and lenders by improving loan access and reducing default risk.</a:t>
            </a:r>
            <a:endParaRPr lang="en-US" b="0" i="0">
              <a:effectLst/>
              <a:latin typeface="system-ui"/>
            </a:endParaRPr>
          </a:p>
          <a:p>
            <a:pPr algn="l"/>
            <a:endParaRPr lang="en-US" b="0" i="0">
              <a:effectLst/>
              <a:latin typeface="system-ui"/>
            </a:endParaRPr>
          </a:p>
          <a:p>
            <a:pPr algn="l"/>
            <a:endParaRPr lang="en-US" b="0" i="0">
              <a:effectLst/>
              <a:latin typeface="system-ui"/>
            </a:endParaRPr>
          </a:p>
          <a:p>
            <a:pPr algn="l"/>
            <a:r>
              <a:rPr lang="en-US" b="1" i="0">
                <a:effectLst/>
                <a:latin typeface="system-ui"/>
              </a:rPr>
              <a:t>Problem Statement</a:t>
            </a:r>
          </a:p>
          <a:p>
            <a:pPr algn="l"/>
            <a:endParaRPr lang="en-US" b="0" i="0">
              <a:effectLst/>
              <a:latin typeface="system-ui"/>
            </a:endParaRPr>
          </a:p>
          <a:p>
            <a:pPr marL="285750" indent="-285750" algn="l">
              <a:buFont typeface="Arial" panose="020B0604020202020204" pitchFamily="34" charset="0"/>
              <a:buChar char="•"/>
            </a:pPr>
            <a:r>
              <a:rPr lang="en-US"/>
              <a:t>This study aims to build an end-to-end loan scoring system for a bank, combining application data and bureau information. </a:t>
            </a:r>
          </a:p>
          <a:p>
            <a:pPr marL="285750" indent="-285750" algn="l">
              <a:buFont typeface="Arial" panose="020B0604020202020204" pitchFamily="34" charset="0"/>
              <a:buChar char="•"/>
            </a:pPr>
            <a:r>
              <a:rPr lang="en-US"/>
              <a:t>The goal is to help Home Credit decide which loan applications to approve or reject based on applicants' past behavior and application details.</a:t>
            </a:r>
          </a:p>
          <a:p>
            <a:pPr algn="l"/>
            <a:endParaRPr lang="en-IN" dirty="0"/>
          </a:p>
        </p:txBody>
      </p:sp>
    </p:spTree>
    <p:extLst>
      <p:ext uri="{BB962C8B-B14F-4D97-AF65-F5344CB8AC3E}">
        <p14:creationId xmlns:p14="http://schemas.microsoft.com/office/powerpoint/2010/main" val="286406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874AF-84A7-DA32-E3BA-B3201FEA41F4}"/>
              </a:ext>
            </a:extLst>
          </p:cNvPr>
          <p:cNvSpPr txBox="1"/>
          <p:nvPr/>
        </p:nvSpPr>
        <p:spPr>
          <a:xfrm>
            <a:off x="2281084" y="98322"/>
            <a:ext cx="6862916" cy="480131"/>
          </a:xfrm>
          <a:prstGeom prst="rect">
            <a:avLst/>
          </a:prstGeom>
          <a:noFill/>
        </p:spPr>
        <p:txBody>
          <a:bodyPr wrap="square">
            <a:spAutoFit/>
          </a:bodyPr>
          <a:lstStyle/>
          <a:p>
            <a:pPr algn="ctr" defTabSz="914400">
              <a:lnSpc>
                <a:spcPct val="90000"/>
              </a:lnSpc>
              <a:spcBef>
                <a:spcPct val="0"/>
              </a:spcBef>
            </a:pPr>
            <a:r>
              <a:rPr lang="en-IN" sz="2800" b="1">
                <a:latin typeface="Segoe UI Black" pitchFamily="34" charset="0"/>
                <a:ea typeface="Segoe UI Black" pitchFamily="34" charset="0"/>
                <a:cs typeface="Times New Roman" panose="02020603050405020304" pitchFamily="18" charset="0"/>
              </a:rPr>
              <a:t>Data Understanding</a:t>
            </a:r>
            <a:endParaRPr lang="en-IN" sz="2800" b="1" dirty="0">
              <a:latin typeface="Segoe UI Black" pitchFamily="34" charset="0"/>
              <a:ea typeface="Segoe UI Black"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43116AC-1858-685F-7C7C-1F44C74A33A0}"/>
              </a:ext>
            </a:extLst>
          </p:cNvPr>
          <p:cNvSpPr txBox="1"/>
          <p:nvPr/>
        </p:nvSpPr>
        <p:spPr>
          <a:xfrm>
            <a:off x="265472" y="737419"/>
            <a:ext cx="11606980" cy="3046988"/>
          </a:xfrm>
          <a:prstGeom prst="rect">
            <a:avLst/>
          </a:prstGeom>
          <a:noFill/>
        </p:spPr>
        <p:txBody>
          <a:bodyPr wrap="square">
            <a:spAutoFit/>
          </a:bodyPr>
          <a:lstStyle/>
          <a:p>
            <a:r>
              <a:rPr lang="en-IN" sz="1600" dirty="0"/>
              <a:t>There are two data sets provided for analysis:</a:t>
            </a:r>
          </a:p>
          <a:p>
            <a:endParaRPr lang="en-IN" sz="1600" dirty="0"/>
          </a:p>
          <a:p>
            <a:pPr marL="742950" lvl="1" indent="-285750">
              <a:buFont typeface="Arial" panose="020B0604020202020204" pitchFamily="34" charset="0"/>
              <a:buChar char="•"/>
            </a:pPr>
            <a:r>
              <a:rPr lang="en-IN" sz="1600" b="1" dirty="0"/>
              <a:t>Application </a:t>
            </a:r>
            <a:r>
              <a:rPr lang="en-IN" sz="1600" dirty="0"/>
              <a:t>data</a:t>
            </a:r>
          </a:p>
          <a:p>
            <a:pPr algn="l"/>
            <a:r>
              <a:rPr lang="en-US" sz="1600" b="0" i="0" dirty="0">
                <a:effectLst/>
                <a:latin typeface="freight-text-pro"/>
              </a:rPr>
              <a:t>SK_ID_CURR is the unique identifier for the applications table. Applications table consists of each individual loan applicant consisting of 122 features.</a:t>
            </a:r>
          </a:p>
          <a:p>
            <a:pPr algn="l"/>
            <a:r>
              <a:rPr lang="en-US" sz="1600" b="0" i="0" dirty="0">
                <a:effectLst/>
                <a:latin typeface="freight-text-pro"/>
              </a:rPr>
              <a:t>TARGET is the dependent variable for our classification problem (1 - client with payment difficulties: he/she had late payment more than X days on at least one of the first Y installments of the loan in our sample, 0 - all other cases).</a:t>
            </a:r>
          </a:p>
          <a:p>
            <a:pPr lvl="1"/>
            <a:endParaRPr lang="en-IN" sz="1600" dirty="0"/>
          </a:p>
          <a:p>
            <a:pPr marL="742950" lvl="1" indent="-285750">
              <a:buFont typeface="Arial" panose="020B0604020202020204" pitchFamily="34" charset="0"/>
              <a:buChar char="•"/>
            </a:pPr>
            <a:r>
              <a:rPr lang="en-IN" sz="1600" b="1" dirty="0"/>
              <a:t>Bureau</a:t>
            </a:r>
            <a:r>
              <a:rPr lang="en-IN" sz="1600" dirty="0"/>
              <a:t> data.  </a:t>
            </a:r>
          </a:p>
          <a:p>
            <a:pPr algn="l"/>
            <a:r>
              <a:rPr lang="en-US" sz="1600" b="0" i="0" dirty="0">
                <a:effectLst/>
                <a:latin typeface="freight-text-pro"/>
              </a:rPr>
              <a:t>SK_ID_BUREAU is the unique identifier for the bureau table. Bureau table stores data at trade level and has a total of 17 features. SK_ID_CURR represents the applicant ID for which the trade is taken. The other features include credit behavior of each of the trade</a:t>
            </a:r>
            <a:endParaRPr lang="en-IN" sz="1600" dirty="0"/>
          </a:p>
          <a:p>
            <a:pPr lvl="0"/>
            <a:endParaRPr lang="en-IN" sz="1600" b="1" dirty="0"/>
          </a:p>
        </p:txBody>
      </p:sp>
      <p:pic>
        <p:nvPicPr>
          <p:cNvPr id="4" name="Picture 3">
            <a:extLst>
              <a:ext uri="{FF2B5EF4-FFF2-40B4-BE49-F238E27FC236}">
                <a16:creationId xmlns:a16="http://schemas.microsoft.com/office/drawing/2014/main" id="{F56160F4-8D9E-655F-6599-1F02A7B42B74}"/>
              </a:ext>
            </a:extLst>
          </p:cNvPr>
          <p:cNvPicPr>
            <a:picLocks noChangeAspect="1"/>
          </p:cNvPicPr>
          <p:nvPr/>
        </p:nvPicPr>
        <p:blipFill>
          <a:blip r:embed="rId2"/>
          <a:stretch>
            <a:fillRect/>
          </a:stretch>
        </p:blipFill>
        <p:spPr>
          <a:xfrm>
            <a:off x="3333750" y="3857218"/>
            <a:ext cx="5889765" cy="2671401"/>
          </a:xfrm>
          <a:prstGeom prst="rect">
            <a:avLst/>
          </a:prstGeom>
        </p:spPr>
      </p:pic>
    </p:spTree>
    <p:extLst>
      <p:ext uri="{BB962C8B-B14F-4D97-AF65-F5344CB8AC3E}">
        <p14:creationId xmlns:p14="http://schemas.microsoft.com/office/powerpoint/2010/main" val="180331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874AF-84A7-DA32-E3BA-B3201FEA41F4}"/>
              </a:ext>
            </a:extLst>
          </p:cNvPr>
          <p:cNvSpPr txBox="1"/>
          <p:nvPr/>
        </p:nvSpPr>
        <p:spPr>
          <a:xfrm>
            <a:off x="2281084" y="98322"/>
            <a:ext cx="6862916"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Problem Solving Steps</a:t>
            </a:r>
          </a:p>
        </p:txBody>
      </p:sp>
      <p:sp>
        <p:nvSpPr>
          <p:cNvPr id="5" name="TextBox 4">
            <a:extLst>
              <a:ext uri="{FF2B5EF4-FFF2-40B4-BE49-F238E27FC236}">
                <a16:creationId xmlns:a16="http://schemas.microsoft.com/office/drawing/2014/main" id="{D43116AC-1858-685F-7C7C-1F44C74A33A0}"/>
              </a:ext>
            </a:extLst>
          </p:cNvPr>
          <p:cNvSpPr txBox="1"/>
          <p:nvPr/>
        </p:nvSpPr>
        <p:spPr>
          <a:xfrm>
            <a:off x="265472" y="737419"/>
            <a:ext cx="11606980" cy="4031873"/>
          </a:xfrm>
          <a:prstGeom prst="rect">
            <a:avLst/>
          </a:prstGeom>
          <a:noFill/>
        </p:spPr>
        <p:txBody>
          <a:bodyPr wrap="square">
            <a:spAutoFit/>
          </a:bodyPr>
          <a:lstStyle/>
          <a:p>
            <a:endParaRPr lang="en-US" sz="1600" b="1" u="sng" dirty="0"/>
          </a:p>
          <a:p>
            <a:endParaRPr lang="en-US" sz="1600" b="1" u="sng" dirty="0"/>
          </a:p>
          <a:p>
            <a:r>
              <a:rPr lang="en-US" sz="1600" b="1" u="sng" dirty="0"/>
              <a:t>Important points while building the models:</a:t>
            </a:r>
          </a:p>
          <a:p>
            <a:pPr marL="285750" indent="-285750">
              <a:buFont typeface="Arial" panose="020B0604020202020204" pitchFamily="34" charset="0"/>
              <a:buChar char="•"/>
            </a:pPr>
            <a:endParaRPr lang="en-US" sz="1600" b="1" u="sng" dirty="0"/>
          </a:p>
          <a:p>
            <a:pPr marL="285750" indent="-285750">
              <a:buFont typeface="Arial" panose="020B0604020202020204" pitchFamily="34" charset="0"/>
              <a:buChar char="•"/>
            </a:pPr>
            <a:r>
              <a:rPr lang="en-US" sz="1600" dirty="0"/>
              <a:t>There is a class imbalance in the dataset. This needs to be handled using balanced class during each model preparation.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Select the important variables based on higher Information Value(IV) and include those features while modelling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Evaluate the accuracy of both the train and test sets and check for any overfitting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Additional validation of data should be done on the dataset on the rejected applications (performance tag null) ignored for model building.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Hyper parameters for tree models need to be optimized using </a:t>
            </a:r>
            <a:r>
              <a:rPr lang="en-US" sz="1600" dirty="0" err="1"/>
              <a:t>GridSearch</a:t>
            </a:r>
            <a:r>
              <a:rPr lang="en-US" sz="1600" dirty="0"/>
              <a:t> Cross validation and model with optimized parameter should be chosen.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64209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874AF-84A7-DA32-E3BA-B3201FEA41F4}"/>
              </a:ext>
            </a:extLst>
          </p:cNvPr>
          <p:cNvSpPr txBox="1"/>
          <p:nvPr/>
        </p:nvSpPr>
        <p:spPr>
          <a:xfrm>
            <a:off x="2281084" y="98322"/>
            <a:ext cx="6862916"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Model Evaluation</a:t>
            </a:r>
          </a:p>
        </p:txBody>
      </p:sp>
      <p:sp>
        <p:nvSpPr>
          <p:cNvPr id="5" name="TextBox 4">
            <a:extLst>
              <a:ext uri="{FF2B5EF4-FFF2-40B4-BE49-F238E27FC236}">
                <a16:creationId xmlns:a16="http://schemas.microsoft.com/office/drawing/2014/main" id="{D43116AC-1858-685F-7C7C-1F44C74A33A0}"/>
              </a:ext>
            </a:extLst>
          </p:cNvPr>
          <p:cNvSpPr txBox="1"/>
          <p:nvPr/>
        </p:nvSpPr>
        <p:spPr>
          <a:xfrm>
            <a:off x="265472" y="737419"/>
            <a:ext cx="11606980" cy="4031873"/>
          </a:xfrm>
          <a:prstGeom prst="rect">
            <a:avLst/>
          </a:prstGeom>
          <a:noFill/>
        </p:spPr>
        <p:txBody>
          <a:bodyPr wrap="square">
            <a:spAutoFit/>
          </a:bodyPr>
          <a:lstStyle/>
          <a:p>
            <a:endParaRPr lang="en-US" sz="1600" b="1" u="sng" dirty="0"/>
          </a:p>
          <a:p>
            <a:endParaRPr lang="en-US" sz="1600" b="1" u="sng" dirty="0"/>
          </a:p>
          <a:p>
            <a:r>
              <a:rPr lang="en-US" sz="1600" b="1" u="sng" dirty="0"/>
              <a:t>Important points while building the models:</a:t>
            </a:r>
          </a:p>
          <a:p>
            <a:pPr marL="285750" indent="-285750">
              <a:buFont typeface="Arial" panose="020B0604020202020204" pitchFamily="34" charset="0"/>
              <a:buChar char="•"/>
            </a:pPr>
            <a:endParaRPr lang="en-US" sz="1600" b="1" u="sng" dirty="0"/>
          </a:p>
          <a:p>
            <a:pPr marL="285750" indent="-285750">
              <a:buFont typeface="Arial" panose="020B0604020202020204" pitchFamily="34" charset="0"/>
              <a:buChar char="•"/>
            </a:pPr>
            <a:r>
              <a:rPr lang="en-US" sz="1600" dirty="0"/>
              <a:t>Confusion matrix for each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AUC-ROC curve for the model using cut-off values for each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Precision and Recall curve for cut-off should be generated.</a:t>
            </a:r>
          </a:p>
          <a:p>
            <a:endParaRPr lang="en-US" sz="1600" dirty="0"/>
          </a:p>
          <a:p>
            <a:pPr marL="285750" indent="-285750">
              <a:buFont typeface="Arial" panose="020B0604020202020204" pitchFamily="34" charset="0"/>
              <a:buChar char="•"/>
            </a:pPr>
            <a:r>
              <a:rPr lang="en-US" sz="1600" dirty="0"/>
              <a:t>Within each model type evaluation using Grid Search based on recall values should be done to get models with optimized hyper parameters.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evaluation among models, the dataset for rejected applications (with performance tag missing), which were assumed as potentially defaulters should be considered for evaluations. Ideally, the output for all these applications should be defaulters.</a:t>
            </a:r>
          </a:p>
          <a:p>
            <a:endParaRPr lang="en-US" sz="1600" dirty="0"/>
          </a:p>
        </p:txBody>
      </p:sp>
    </p:spTree>
    <p:extLst>
      <p:ext uri="{BB962C8B-B14F-4D97-AF65-F5344CB8AC3E}">
        <p14:creationId xmlns:p14="http://schemas.microsoft.com/office/powerpoint/2010/main" val="248368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00D160-76D4-D775-9F69-5F93E1DCD7E1}"/>
              </a:ext>
            </a:extLst>
          </p:cNvPr>
          <p:cNvSpPr txBox="1"/>
          <p:nvPr/>
        </p:nvSpPr>
        <p:spPr>
          <a:xfrm>
            <a:off x="2892287" y="39756"/>
            <a:ext cx="6254197"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EDA</a:t>
            </a:r>
          </a:p>
        </p:txBody>
      </p:sp>
      <p:pic>
        <p:nvPicPr>
          <p:cNvPr id="5" name="Picture 4">
            <a:extLst>
              <a:ext uri="{FF2B5EF4-FFF2-40B4-BE49-F238E27FC236}">
                <a16:creationId xmlns:a16="http://schemas.microsoft.com/office/drawing/2014/main" id="{37FC245C-D0E2-B3DB-F9D2-68CCF33773DB}"/>
              </a:ext>
            </a:extLst>
          </p:cNvPr>
          <p:cNvPicPr>
            <a:picLocks noChangeAspect="1"/>
          </p:cNvPicPr>
          <p:nvPr/>
        </p:nvPicPr>
        <p:blipFill>
          <a:blip r:embed="rId2"/>
          <a:stretch>
            <a:fillRect/>
          </a:stretch>
        </p:blipFill>
        <p:spPr>
          <a:xfrm>
            <a:off x="218661" y="549137"/>
            <a:ext cx="5098774" cy="2879863"/>
          </a:xfrm>
          <a:prstGeom prst="rect">
            <a:avLst/>
          </a:prstGeom>
        </p:spPr>
      </p:pic>
      <p:sp>
        <p:nvSpPr>
          <p:cNvPr id="7" name="TextBox 6">
            <a:extLst>
              <a:ext uri="{FF2B5EF4-FFF2-40B4-BE49-F238E27FC236}">
                <a16:creationId xmlns:a16="http://schemas.microsoft.com/office/drawing/2014/main" id="{E2F41A39-6CFA-A3F1-53D4-1A3F7B17D996}"/>
              </a:ext>
            </a:extLst>
          </p:cNvPr>
          <p:cNvSpPr txBox="1"/>
          <p:nvPr/>
        </p:nvSpPr>
        <p:spPr>
          <a:xfrm>
            <a:off x="5195678" y="1758432"/>
            <a:ext cx="6097656" cy="369332"/>
          </a:xfrm>
          <a:prstGeom prst="rect">
            <a:avLst/>
          </a:prstGeom>
          <a:noFill/>
        </p:spPr>
        <p:txBody>
          <a:bodyPr wrap="square">
            <a:spAutoFit/>
          </a:bodyPr>
          <a:lstStyle/>
          <a:p>
            <a:r>
              <a:rPr lang="en-US" b="0" i="0" dirty="0">
                <a:effectLst/>
                <a:latin typeface="system-ui"/>
              </a:rPr>
              <a:t>There is a huge difference between the instances of 0 and 1</a:t>
            </a:r>
            <a:endParaRPr lang="en-IN" dirty="0"/>
          </a:p>
        </p:txBody>
      </p:sp>
      <p:pic>
        <p:nvPicPr>
          <p:cNvPr id="9" name="Picture 8">
            <a:extLst>
              <a:ext uri="{FF2B5EF4-FFF2-40B4-BE49-F238E27FC236}">
                <a16:creationId xmlns:a16="http://schemas.microsoft.com/office/drawing/2014/main" id="{420661FB-80C3-ABDD-159A-53B226F82542}"/>
              </a:ext>
            </a:extLst>
          </p:cNvPr>
          <p:cNvPicPr>
            <a:picLocks noChangeAspect="1"/>
          </p:cNvPicPr>
          <p:nvPr/>
        </p:nvPicPr>
        <p:blipFill>
          <a:blip r:embed="rId3"/>
          <a:stretch>
            <a:fillRect/>
          </a:stretch>
        </p:blipFill>
        <p:spPr>
          <a:xfrm>
            <a:off x="218661" y="3635191"/>
            <a:ext cx="4692208" cy="2955391"/>
          </a:xfrm>
          <a:prstGeom prst="rect">
            <a:avLst/>
          </a:prstGeom>
        </p:spPr>
      </p:pic>
      <p:sp>
        <p:nvSpPr>
          <p:cNvPr id="11" name="TextBox 10">
            <a:extLst>
              <a:ext uri="{FF2B5EF4-FFF2-40B4-BE49-F238E27FC236}">
                <a16:creationId xmlns:a16="http://schemas.microsoft.com/office/drawing/2014/main" id="{28FFA860-748F-EDAD-BF1E-81E142DF98D3}"/>
              </a:ext>
            </a:extLst>
          </p:cNvPr>
          <p:cNvSpPr txBox="1"/>
          <p:nvPr/>
        </p:nvSpPr>
        <p:spPr>
          <a:xfrm>
            <a:off x="5096287" y="4621552"/>
            <a:ext cx="6097656" cy="646331"/>
          </a:xfrm>
          <a:prstGeom prst="rect">
            <a:avLst/>
          </a:prstGeom>
          <a:noFill/>
        </p:spPr>
        <p:txBody>
          <a:bodyPr wrap="square">
            <a:spAutoFit/>
          </a:bodyPr>
          <a:lstStyle/>
          <a:p>
            <a:r>
              <a:rPr lang="en-US" b="0" i="0" dirty="0">
                <a:effectLst/>
                <a:latin typeface="system-ui"/>
              </a:rPr>
              <a:t>We notice the huge difference between the classes of employment days. </a:t>
            </a:r>
            <a:endParaRPr lang="en-IN" dirty="0"/>
          </a:p>
        </p:txBody>
      </p:sp>
    </p:spTree>
    <p:extLst>
      <p:ext uri="{BB962C8B-B14F-4D97-AF65-F5344CB8AC3E}">
        <p14:creationId xmlns:p14="http://schemas.microsoft.com/office/powerpoint/2010/main" val="312428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00D160-76D4-D775-9F69-5F93E1DCD7E1}"/>
              </a:ext>
            </a:extLst>
          </p:cNvPr>
          <p:cNvSpPr txBox="1"/>
          <p:nvPr/>
        </p:nvSpPr>
        <p:spPr>
          <a:xfrm>
            <a:off x="2892287" y="39756"/>
            <a:ext cx="6254197"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EDA</a:t>
            </a:r>
          </a:p>
        </p:txBody>
      </p:sp>
      <p:sp>
        <p:nvSpPr>
          <p:cNvPr id="7" name="TextBox 6">
            <a:extLst>
              <a:ext uri="{FF2B5EF4-FFF2-40B4-BE49-F238E27FC236}">
                <a16:creationId xmlns:a16="http://schemas.microsoft.com/office/drawing/2014/main" id="{E2F41A39-6CFA-A3F1-53D4-1A3F7B17D996}"/>
              </a:ext>
            </a:extLst>
          </p:cNvPr>
          <p:cNvSpPr txBox="1"/>
          <p:nvPr/>
        </p:nvSpPr>
        <p:spPr>
          <a:xfrm>
            <a:off x="6095999" y="1719470"/>
            <a:ext cx="5602357" cy="646331"/>
          </a:xfrm>
          <a:prstGeom prst="rect">
            <a:avLst/>
          </a:prstGeom>
          <a:noFill/>
        </p:spPr>
        <p:txBody>
          <a:bodyPr wrap="square">
            <a:spAutoFit/>
          </a:bodyPr>
          <a:lstStyle/>
          <a:p>
            <a:r>
              <a:rPr lang="en-US" b="0" i="0" dirty="0">
                <a:effectLst/>
                <a:latin typeface="system-ui"/>
              </a:rPr>
              <a:t>The age feature was also recorded in negatives and in days</a:t>
            </a:r>
            <a:endParaRPr lang="en-IN" dirty="0"/>
          </a:p>
        </p:txBody>
      </p:sp>
      <p:pic>
        <p:nvPicPr>
          <p:cNvPr id="9" name="Picture 8">
            <a:extLst>
              <a:ext uri="{FF2B5EF4-FFF2-40B4-BE49-F238E27FC236}">
                <a16:creationId xmlns:a16="http://schemas.microsoft.com/office/drawing/2014/main" id="{420661FB-80C3-ABDD-159A-53B226F82542}"/>
              </a:ext>
            </a:extLst>
          </p:cNvPr>
          <p:cNvPicPr>
            <a:picLocks noChangeAspect="1"/>
          </p:cNvPicPr>
          <p:nvPr/>
        </p:nvPicPr>
        <p:blipFill>
          <a:blip r:embed="rId2"/>
          <a:stretch>
            <a:fillRect/>
          </a:stretch>
        </p:blipFill>
        <p:spPr>
          <a:xfrm>
            <a:off x="218661" y="3635191"/>
            <a:ext cx="4692208" cy="2955391"/>
          </a:xfrm>
          <a:prstGeom prst="rect">
            <a:avLst/>
          </a:prstGeom>
        </p:spPr>
      </p:pic>
      <p:sp>
        <p:nvSpPr>
          <p:cNvPr id="11" name="TextBox 10">
            <a:extLst>
              <a:ext uri="{FF2B5EF4-FFF2-40B4-BE49-F238E27FC236}">
                <a16:creationId xmlns:a16="http://schemas.microsoft.com/office/drawing/2014/main" id="{28FFA860-748F-EDAD-BF1E-81E142DF98D3}"/>
              </a:ext>
            </a:extLst>
          </p:cNvPr>
          <p:cNvSpPr txBox="1"/>
          <p:nvPr/>
        </p:nvSpPr>
        <p:spPr>
          <a:xfrm>
            <a:off x="5096287" y="4621552"/>
            <a:ext cx="6097656" cy="646331"/>
          </a:xfrm>
          <a:prstGeom prst="rect">
            <a:avLst/>
          </a:prstGeom>
          <a:noFill/>
        </p:spPr>
        <p:txBody>
          <a:bodyPr wrap="square">
            <a:spAutoFit/>
          </a:bodyPr>
          <a:lstStyle/>
          <a:p>
            <a:r>
              <a:rPr lang="en-US" b="0" i="0" dirty="0">
                <a:effectLst/>
                <a:latin typeface="system-ui"/>
              </a:rPr>
              <a:t>We notice the huge difference between the classes of employment days. </a:t>
            </a:r>
            <a:endParaRPr lang="en-IN" dirty="0"/>
          </a:p>
        </p:txBody>
      </p:sp>
      <p:pic>
        <p:nvPicPr>
          <p:cNvPr id="4" name="Picture 3">
            <a:extLst>
              <a:ext uri="{FF2B5EF4-FFF2-40B4-BE49-F238E27FC236}">
                <a16:creationId xmlns:a16="http://schemas.microsoft.com/office/drawing/2014/main" id="{66BB0C92-5C2C-3202-8460-B1512FD72117}"/>
              </a:ext>
            </a:extLst>
          </p:cNvPr>
          <p:cNvPicPr>
            <a:picLocks noChangeAspect="1"/>
          </p:cNvPicPr>
          <p:nvPr/>
        </p:nvPicPr>
        <p:blipFill>
          <a:blip r:embed="rId3"/>
          <a:stretch>
            <a:fillRect/>
          </a:stretch>
        </p:blipFill>
        <p:spPr>
          <a:xfrm>
            <a:off x="571223" y="560877"/>
            <a:ext cx="5170281" cy="2955391"/>
          </a:xfrm>
          <a:prstGeom prst="rect">
            <a:avLst/>
          </a:prstGeom>
        </p:spPr>
      </p:pic>
    </p:spTree>
    <p:extLst>
      <p:ext uri="{BB962C8B-B14F-4D97-AF65-F5344CB8AC3E}">
        <p14:creationId xmlns:p14="http://schemas.microsoft.com/office/powerpoint/2010/main" val="273145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00D160-76D4-D775-9F69-5F93E1DCD7E1}"/>
              </a:ext>
            </a:extLst>
          </p:cNvPr>
          <p:cNvSpPr txBox="1"/>
          <p:nvPr/>
        </p:nvSpPr>
        <p:spPr>
          <a:xfrm>
            <a:off x="2892287" y="39756"/>
            <a:ext cx="6254197" cy="480131"/>
          </a:xfrm>
          <a:prstGeom prst="rect">
            <a:avLst/>
          </a:prstGeom>
          <a:noFill/>
        </p:spPr>
        <p:txBody>
          <a:bodyPr wrap="square">
            <a:spAutoFit/>
          </a:bodyPr>
          <a:lstStyle/>
          <a:p>
            <a:pPr algn="ctr" defTabSz="914400">
              <a:lnSpc>
                <a:spcPct val="90000"/>
              </a:lnSpc>
              <a:spcBef>
                <a:spcPct val="0"/>
              </a:spcBef>
            </a:pPr>
            <a:r>
              <a:rPr lang="en-IN" sz="2800" b="1" dirty="0">
                <a:latin typeface="Segoe UI Black" pitchFamily="34" charset="0"/>
                <a:ea typeface="Segoe UI Black" pitchFamily="34" charset="0"/>
                <a:cs typeface="Times New Roman" panose="02020603050405020304" pitchFamily="18" charset="0"/>
              </a:rPr>
              <a:t>EDA</a:t>
            </a:r>
          </a:p>
        </p:txBody>
      </p:sp>
      <p:pic>
        <p:nvPicPr>
          <p:cNvPr id="5" name="Picture 4">
            <a:extLst>
              <a:ext uri="{FF2B5EF4-FFF2-40B4-BE49-F238E27FC236}">
                <a16:creationId xmlns:a16="http://schemas.microsoft.com/office/drawing/2014/main" id="{4D3DE97D-4CCC-DF88-2D6A-2D7B84C51022}"/>
              </a:ext>
            </a:extLst>
          </p:cNvPr>
          <p:cNvPicPr>
            <a:picLocks noChangeAspect="1"/>
          </p:cNvPicPr>
          <p:nvPr/>
        </p:nvPicPr>
        <p:blipFill>
          <a:blip r:embed="rId2"/>
          <a:stretch>
            <a:fillRect/>
          </a:stretch>
        </p:blipFill>
        <p:spPr>
          <a:xfrm>
            <a:off x="1569351" y="1080868"/>
            <a:ext cx="8055038" cy="4099915"/>
          </a:xfrm>
          <a:prstGeom prst="rect">
            <a:avLst/>
          </a:prstGeom>
        </p:spPr>
      </p:pic>
      <p:sp>
        <p:nvSpPr>
          <p:cNvPr id="8" name="TextBox 7">
            <a:extLst>
              <a:ext uri="{FF2B5EF4-FFF2-40B4-BE49-F238E27FC236}">
                <a16:creationId xmlns:a16="http://schemas.microsoft.com/office/drawing/2014/main" id="{B0BE1B4B-21A2-7080-43F2-ED7DDD82A6B0}"/>
              </a:ext>
            </a:extLst>
          </p:cNvPr>
          <p:cNvSpPr txBox="1"/>
          <p:nvPr/>
        </p:nvSpPr>
        <p:spPr>
          <a:xfrm>
            <a:off x="705678" y="5506278"/>
            <a:ext cx="11022496" cy="369332"/>
          </a:xfrm>
          <a:prstGeom prst="rect">
            <a:avLst/>
          </a:prstGeom>
          <a:noFill/>
        </p:spPr>
        <p:txBody>
          <a:bodyPr wrap="square">
            <a:spAutoFit/>
          </a:bodyPr>
          <a:lstStyle/>
          <a:p>
            <a:r>
              <a:rPr lang="en-US" b="0" i="0" dirty="0">
                <a:effectLst/>
                <a:latin typeface="system-ui"/>
              </a:rPr>
              <a:t>According to random forest's feature importances, the external source 3 and 2 are the two most important ones. </a:t>
            </a:r>
            <a:endParaRPr lang="en-IN" dirty="0"/>
          </a:p>
        </p:txBody>
      </p:sp>
    </p:spTree>
    <p:extLst>
      <p:ext uri="{BB962C8B-B14F-4D97-AF65-F5344CB8AC3E}">
        <p14:creationId xmlns:p14="http://schemas.microsoft.com/office/powerpoint/2010/main" val="306291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7EC7CF-DBEC-70D6-2CCA-B5BE8B4F90AA}"/>
              </a:ext>
            </a:extLst>
          </p:cNvPr>
          <p:cNvPicPr>
            <a:picLocks noChangeAspect="1"/>
          </p:cNvPicPr>
          <p:nvPr/>
        </p:nvPicPr>
        <p:blipFill>
          <a:blip r:embed="rId2"/>
          <a:stretch>
            <a:fillRect/>
          </a:stretch>
        </p:blipFill>
        <p:spPr>
          <a:xfrm>
            <a:off x="105731" y="553403"/>
            <a:ext cx="6553485" cy="6304597"/>
          </a:xfrm>
          <a:prstGeom prst="rect">
            <a:avLst/>
          </a:prstGeom>
        </p:spPr>
      </p:pic>
      <p:sp>
        <p:nvSpPr>
          <p:cNvPr id="8" name="TextBox 7">
            <a:extLst>
              <a:ext uri="{FF2B5EF4-FFF2-40B4-BE49-F238E27FC236}">
                <a16:creationId xmlns:a16="http://schemas.microsoft.com/office/drawing/2014/main" id="{8934E641-45D6-6B7B-B4BE-D4AF8C76E047}"/>
              </a:ext>
            </a:extLst>
          </p:cNvPr>
          <p:cNvSpPr txBox="1"/>
          <p:nvPr/>
        </p:nvSpPr>
        <p:spPr>
          <a:xfrm>
            <a:off x="6096000" y="347870"/>
            <a:ext cx="5681870" cy="6463308"/>
          </a:xfrm>
          <a:prstGeom prst="rect">
            <a:avLst/>
          </a:prstGeom>
          <a:noFill/>
        </p:spPr>
        <p:txBody>
          <a:bodyPr wrap="square">
            <a:spAutoFit/>
          </a:bodyPr>
          <a:lstStyle/>
          <a:p>
            <a:endParaRPr lang="en-IN" dirty="0"/>
          </a:p>
          <a:p>
            <a:r>
              <a:rPr lang="en-IN" dirty="0"/>
              <a:t>Key observations :</a:t>
            </a:r>
          </a:p>
          <a:p>
            <a:endParaRPr lang="en-IN" dirty="0"/>
          </a:p>
          <a:p>
            <a:r>
              <a:rPr lang="en-IN" b="1" dirty="0"/>
              <a:t>Strongest positive correlations</a:t>
            </a:r>
            <a:r>
              <a:rPr lang="en-IN" dirty="0"/>
              <a:t>:</a:t>
            </a:r>
          </a:p>
          <a:p>
            <a:pPr marL="285750" indent="-285750">
              <a:buFont typeface="Arial" panose="020B0604020202020204" pitchFamily="34" charset="0"/>
              <a:buChar char="•"/>
            </a:pPr>
            <a:r>
              <a:rPr lang="en-IN" dirty="0"/>
              <a:t>DAYS_BIRTH and EXT_SOURCE_1 (0.59) - This suggests that older people tend to have higher EXT_SOURCE_1 scores (whatever that metric represents).</a:t>
            </a:r>
          </a:p>
          <a:p>
            <a:endParaRPr lang="en-IN" dirty="0"/>
          </a:p>
          <a:p>
            <a:r>
              <a:rPr lang="en-IN" b="1" dirty="0"/>
              <a:t>Strongest negative correlations:</a:t>
            </a:r>
          </a:p>
          <a:p>
            <a:pPr marL="285750" indent="-285750">
              <a:buFont typeface="Arial" panose="020B0604020202020204" pitchFamily="34" charset="0"/>
              <a:buChar char="•"/>
            </a:pPr>
            <a:r>
              <a:rPr lang="en-IN" dirty="0"/>
              <a:t>DAYS_BIRTH and DAYS_EMPLOYED (-0.34) - This is expected as older people are likely to have been employed for longer.</a:t>
            </a:r>
          </a:p>
          <a:p>
            <a:pPr marL="285750" indent="-285750">
              <a:buFont typeface="Arial" panose="020B0604020202020204" pitchFamily="34" charset="0"/>
              <a:buChar char="•"/>
            </a:pPr>
            <a:r>
              <a:rPr lang="en-IN" dirty="0"/>
              <a:t>EXT_SOURCE_1 and TARGET (-0.29) - A higher EXT_SOURCE_1 score seems to be associated with a lower likelihood of the TARGET event (likely loan default).</a:t>
            </a:r>
          </a:p>
          <a:p>
            <a:pPr marL="285750" indent="-285750">
              <a:buFont typeface="Arial" panose="020B0604020202020204" pitchFamily="34" charset="0"/>
              <a:buChar char="•"/>
            </a:pPr>
            <a:r>
              <a:rPr lang="en-IN" dirty="0"/>
              <a:t>EXT_SOURCE_3 and TARGET (-0.31) - Similar to EXT_SOURCE_1, a higher EXT_SOURCE_3 score appears to indicate a lower risk of default.</a:t>
            </a:r>
          </a:p>
          <a:p>
            <a:pPr marL="285750" indent="-285750">
              <a:buFont typeface="Arial" panose="020B0604020202020204" pitchFamily="34" charset="0"/>
              <a:buChar char="•"/>
            </a:pPr>
            <a:r>
              <a:rPr lang="en-IN" dirty="0"/>
              <a:t>Weak correlations: Many variables show weak correlations (close to 0), indicating little to no linear relationship.</a:t>
            </a:r>
          </a:p>
        </p:txBody>
      </p:sp>
      <p:sp>
        <p:nvSpPr>
          <p:cNvPr id="10" name="TextBox 9">
            <a:extLst>
              <a:ext uri="{FF2B5EF4-FFF2-40B4-BE49-F238E27FC236}">
                <a16:creationId xmlns:a16="http://schemas.microsoft.com/office/drawing/2014/main" id="{01D84FE8-D288-7EA6-DBB4-245B4A4EC8FC}"/>
              </a:ext>
            </a:extLst>
          </p:cNvPr>
          <p:cNvSpPr txBox="1"/>
          <p:nvPr/>
        </p:nvSpPr>
        <p:spPr>
          <a:xfrm>
            <a:off x="3048828" y="4181"/>
            <a:ext cx="6097656" cy="523220"/>
          </a:xfrm>
          <a:prstGeom prst="rect">
            <a:avLst/>
          </a:prstGeom>
          <a:noFill/>
        </p:spPr>
        <p:txBody>
          <a:bodyPr wrap="square">
            <a:spAutoFit/>
          </a:bodyPr>
          <a:lstStyle/>
          <a:p>
            <a:pPr algn="ctr"/>
            <a:r>
              <a:rPr lang="en-IN" sz="2800" b="1" dirty="0">
                <a:latin typeface="Segoe UI Black" pitchFamily="34" charset="0"/>
                <a:ea typeface="Segoe UI Black" pitchFamily="34" charset="0"/>
                <a:cs typeface="Times New Roman" panose="02020603050405020304" pitchFamily="18" charset="0"/>
              </a:rPr>
              <a:t>EDA</a:t>
            </a:r>
            <a:endParaRPr lang="en-IN" sz="2800" dirty="0"/>
          </a:p>
        </p:txBody>
      </p:sp>
    </p:spTree>
    <p:extLst>
      <p:ext uri="{BB962C8B-B14F-4D97-AF65-F5344CB8AC3E}">
        <p14:creationId xmlns:p14="http://schemas.microsoft.com/office/powerpoint/2010/main" val="263236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984</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freight-text-pro</vt:lpstr>
      <vt:lpstr>Segoe UI Black</vt:lpstr>
      <vt:lpstr>system-ui</vt:lpstr>
      <vt:lpstr>Office Theme</vt:lpstr>
      <vt:lpstr>Home Credit Default Risk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Prishika Gupta</dc:creator>
  <cp:lastModifiedBy>Prishika Gupta</cp:lastModifiedBy>
  <cp:revision>7</cp:revision>
  <dcterms:created xsi:type="dcterms:W3CDTF">2024-12-10T16:39:42Z</dcterms:created>
  <dcterms:modified xsi:type="dcterms:W3CDTF">2024-12-10T17:36:32Z</dcterms:modified>
</cp:coreProperties>
</file>