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37" r:id="rId5"/>
    <p:sldId id="327" r:id="rId6"/>
    <p:sldId id="340" r:id="rId7"/>
    <p:sldId id="329" r:id="rId8"/>
    <p:sldId id="343" r:id="rId9"/>
    <p:sldId id="345" r:id="rId10"/>
    <p:sldId id="344" r:id="rId11"/>
    <p:sldId id="346" r:id="rId12"/>
    <p:sldId id="347" r:id="rId13"/>
    <p:sldId id="336" r:id="rId14"/>
    <p:sldId id="341" r:id="rId15"/>
    <p:sldId id="342" r:id="rId16"/>
    <p:sldId id="348" r:id="rId17"/>
    <p:sldId id="33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pallala prasanna" initials="pp" lastIdx="2" clrIdx="3">
    <p:extLst>
      <p:ext uri="{19B8F6BF-5375-455C-9EA6-DF929625EA0E}">
        <p15:presenceInfo xmlns:p15="http://schemas.microsoft.com/office/powerpoint/2012/main" userId="40e3e9d66c0203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5" autoAdjust="0"/>
  </p:normalViewPr>
  <p:slideViewPr>
    <p:cSldViewPr snapToGrid="0">
      <p:cViewPr varScale="1">
        <p:scale>
          <a:sx n="72" d="100"/>
          <a:sy n="72" d="100"/>
        </p:scale>
        <p:origin x="660" y="7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5/15/2023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1A83F6-ADD2-533E-DD3D-2171EC6F7E11}"/>
              </a:ext>
            </a:extLst>
          </p:cNvPr>
          <p:cNvSpPr>
            <a:spLocks noGrp="1"/>
          </p:cNvSpPr>
          <p:nvPr>
            <p:ph type="body" idx="3"/>
          </p:nvPr>
        </p:nvSpPr>
        <p:spPr>
          <a:xfrm>
            <a:off x="6831760" y="3036537"/>
            <a:ext cx="4114800" cy="347472"/>
          </a:xfrm>
        </p:spPr>
        <p:txBody>
          <a:bodyPr/>
          <a:lstStyle/>
          <a:p>
            <a:r>
              <a:rPr lang="en-US" sz="2000" dirty="0"/>
              <a:t> </a:t>
            </a:r>
            <a:r>
              <a:rPr lang="en-US" dirty="0"/>
              <a:t>   </a:t>
            </a:r>
            <a:r>
              <a:rPr lang="en-US" sz="2000" dirty="0"/>
              <a:t>Mini project Review</a:t>
            </a:r>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6583680" y="851850"/>
            <a:ext cx="4114800" cy="347472"/>
          </a:xfrm>
        </p:spPr>
        <p:txBody>
          <a:bodyPr/>
          <a:lstStyle/>
          <a:p>
            <a:r>
              <a:rPr lang="en-US" dirty="0">
                <a:solidFill>
                  <a:schemeClr val="accent1">
                    <a:lumMod val="75000"/>
                  </a:schemeClr>
                </a:solidFill>
                <a:latin typeface="Amiri" panose="00000500000000000000" pitchFamily="2" charset="-78"/>
                <a:ea typeface="Amiri" panose="00000500000000000000" pitchFamily="2" charset="-78"/>
                <a:cs typeface="Amiri" panose="00000500000000000000" pitchFamily="2" charset="-78"/>
              </a:rPr>
              <a:t>      </a:t>
            </a:r>
            <a:r>
              <a:rPr lang="en-IN" sz="1100" dirty="0">
                <a:solidFill>
                  <a:schemeClr val="accent1">
                    <a:lumMod val="75000"/>
                  </a:schemeClr>
                </a:solidFill>
                <a:latin typeface="Amiri" panose="00000500000000000000" pitchFamily="2" charset="-78"/>
                <a:ea typeface="Amiri" panose="00000500000000000000" pitchFamily="2" charset="-78"/>
                <a:cs typeface="Amiri" panose="00000500000000000000" pitchFamily="2" charset="-78"/>
              </a:rPr>
              <a:t>DEPARTMENT OF COMPUTER SCIENCE AND ENGINEERING</a:t>
            </a:r>
          </a:p>
          <a:p>
            <a:r>
              <a:rPr lang="en-IN" sz="1100" dirty="0">
                <a:latin typeface="Amiri" panose="00000500000000000000" pitchFamily="2" charset="-78"/>
                <a:ea typeface="Amiri" panose="00000500000000000000" pitchFamily="2" charset="-78"/>
                <a:cs typeface="Amiri" panose="00000500000000000000" pitchFamily="2" charset="-78"/>
              </a:rPr>
              <a:t>               (AN UGC AUTONOMOUS INSTITUTION)</a:t>
            </a:r>
            <a:endParaRPr lang="en-US" sz="1100" dirty="0">
              <a:latin typeface="Amiri" panose="00000500000000000000" pitchFamily="2" charset="-78"/>
              <a:ea typeface="Amiri" panose="00000500000000000000" pitchFamily="2" charset="-78"/>
              <a:cs typeface="Amiri" panose="00000500000000000000" pitchFamily="2" charset="-78"/>
            </a:endParaRPr>
          </a:p>
        </p:txBody>
      </p:sp>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a:xfrm rot="10800000" flipV="1">
            <a:off x="6334538" y="477078"/>
            <a:ext cx="5459896" cy="347473"/>
          </a:xfrm>
        </p:spPr>
        <p:txBody>
          <a:bodyPr/>
          <a:lstStyle/>
          <a:p>
            <a:r>
              <a:rPr lang="en-US" sz="2400" dirty="0"/>
              <a:t>CVR COLLEGE OF ENGINEERING</a:t>
            </a:r>
          </a:p>
        </p:txBody>
      </p:sp>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1324953" y="3925957"/>
            <a:ext cx="4160520" cy="1828800"/>
          </a:xfrm>
        </p:spPr>
        <p:txBody>
          <a:bodyPr/>
          <a:lstStyle/>
          <a:p>
            <a:r>
              <a:rPr lang="en-US" sz="4000" dirty="0">
                <a:solidFill>
                  <a:srgbClr val="00B0F0"/>
                </a:solidFill>
              </a:rPr>
              <a:t>SENTIMENTAL TWITTER ANALYSIS</a:t>
            </a:r>
          </a:p>
        </p:txBody>
      </p:sp>
      <p:pic>
        <p:nvPicPr>
          <p:cNvPr id="6" name="Picture 5">
            <a:extLst>
              <a:ext uri="{FF2B5EF4-FFF2-40B4-BE49-F238E27FC236}">
                <a16:creationId xmlns:a16="http://schemas.microsoft.com/office/drawing/2014/main" id="{0B6654F0-67B9-0967-FA31-C165F3788E17}"/>
              </a:ext>
            </a:extLst>
          </p:cNvPr>
          <p:cNvPicPr>
            <a:picLocks noChangeAspect="1"/>
          </p:cNvPicPr>
          <p:nvPr/>
        </p:nvPicPr>
        <p:blipFill>
          <a:blip r:embed="rId2"/>
          <a:stretch>
            <a:fillRect/>
          </a:stretch>
        </p:blipFill>
        <p:spPr>
          <a:xfrm>
            <a:off x="8116778" y="1896494"/>
            <a:ext cx="1048603" cy="1048603"/>
          </a:xfrm>
          <a:prstGeom prst="rect">
            <a:avLst/>
          </a:prstGeom>
        </p:spPr>
      </p:pic>
      <p:sp>
        <p:nvSpPr>
          <p:cNvPr id="9" name="TextBox 8">
            <a:extLst>
              <a:ext uri="{FF2B5EF4-FFF2-40B4-BE49-F238E27FC236}">
                <a16:creationId xmlns:a16="http://schemas.microsoft.com/office/drawing/2014/main" id="{B0E3E9C3-5B18-3F55-BAFD-C888A72C6AF2}"/>
              </a:ext>
            </a:extLst>
          </p:cNvPr>
          <p:cNvSpPr txBox="1"/>
          <p:nvPr/>
        </p:nvSpPr>
        <p:spPr>
          <a:xfrm>
            <a:off x="9368624" y="4670142"/>
            <a:ext cx="2425810" cy="1477328"/>
          </a:xfrm>
          <a:prstGeom prst="rect">
            <a:avLst/>
          </a:prstGeom>
          <a:noFill/>
        </p:spPr>
        <p:txBody>
          <a:bodyPr wrap="square">
            <a:spAutoFit/>
          </a:bodyPr>
          <a:lstStyle/>
          <a:p>
            <a:r>
              <a:rPr lang="en-US" b="1" dirty="0"/>
              <a:t>Team members-</a:t>
            </a:r>
          </a:p>
          <a:p>
            <a:r>
              <a:rPr lang="en-US" dirty="0"/>
              <a:t>G. Pavan Chaitanya (20B81A05F4)</a:t>
            </a:r>
          </a:p>
          <a:p>
            <a:r>
              <a:rPr lang="en-US" sz="1800" dirty="0"/>
              <a:t>P. Priskilla (20B81A05F7)</a:t>
            </a:r>
          </a:p>
          <a:p>
            <a:endParaRPr lang="en-US" sz="1800" dirty="0"/>
          </a:p>
        </p:txBody>
      </p:sp>
      <p:sp>
        <p:nvSpPr>
          <p:cNvPr id="12" name="Text Placeholder 9">
            <a:extLst>
              <a:ext uri="{FF2B5EF4-FFF2-40B4-BE49-F238E27FC236}">
                <a16:creationId xmlns:a16="http://schemas.microsoft.com/office/drawing/2014/main" id="{540F1FD9-3A18-9EDA-E9E9-5A21D164E2A0}"/>
              </a:ext>
            </a:extLst>
          </p:cNvPr>
          <p:cNvSpPr>
            <a:spLocks noGrp="1"/>
          </p:cNvSpPr>
          <p:nvPr>
            <p:ph type="body" sz="quarter" idx="15"/>
          </p:nvPr>
        </p:nvSpPr>
        <p:spPr>
          <a:xfrm>
            <a:off x="5910470" y="4355906"/>
            <a:ext cx="2941981" cy="1828800"/>
          </a:xfrm>
        </p:spPr>
        <p:txBody>
          <a:bodyPr/>
          <a:lstStyle/>
          <a:p>
            <a:r>
              <a:rPr lang="en-US" sz="1800" b="1" cap="none" dirty="0">
                <a:latin typeface="+mn-lt"/>
                <a:cs typeface="Arial" panose="020B0604020202020204" pitchFamily="34" charset="0"/>
              </a:rPr>
              <a:t>Project guide-</a:t>
            </a:r>
          </a:p>
          <a:p>
            <a:r>
              <a:rPr lang="en-US" sz="1600" cap="none" dirty="0">
                <a:latin typeface="Amiri" panose="00000500000000000000" pitchFamily="2" charset="-78"/>
                <a:ea typeface="Amiri" panose="00000500000000000000" pitchFamily="2" charset="-78"/>
                <a:cs typeface="Amiri" panose="00000500000000000000" pitchFamily="2" charset="-78"/>
              </a:rPr>
              <a:t>Mrs. G. Swetha</a:t>
            </a:r>
          </a:p>
          <a:p>
            <a:r>
              <a:rPr lang="en-US" sz="1600" cap="none" dirty="0">
                <a:latin typeface="Amiri" panose="00000500000000000000" pitchFamily="2" charset="-78"/>
                <a:ea typeface="Amiri" panose="00000500000000000000" pitchFamily="2" charset="-78"/>
                <a:cs typeface="Amiri" panose="00000500000000000000" pitchFamily="2" charset="-78"/>
              </a:rPr>
              <a:t>Sr.Asst. Professor CSE dept.</a:t>
            </a:r>
          </a:p>
        </p:txBody>
      </p:sp>
      <p:sp>
        <p:nvSpPr>
          <p:cNvPr id="14" name="Content Placeholder 13">
            <a:extLst>
              <a:ext uri="{FF2B5EF4-FFF2-40B4-BE49-F238E27FC236}">
                <a16:creationId xmlns:a16="http://schemas.microsoft.com/office/drawing/2014/main" id="{3C01D6E1-A749-A72B-EAC5-3AD47D2C31A7}"/>
              </a:ext>
            </a:extLst>
          </p:cNvPr>
          <p:cNvSpPr>
            <a:spLocks noGrp="1"/>
          </p:cNvSpPr>
          <p:nvPr>
            <p:ph sz="quarter" idx="16"/>
          </p:nvPr>
        </p:nvSpPr>
        <p:spPr>
          <a:xfrm flipV="1">
            <a:off x="4916862" y="5908504"/>
            <a:ext cx="370756" cy="624817"/>
          </a:xfrm>
        </p:spPr>
        <p:txBody>
          <a:bodyPr/>
          <a:lstStyle/>
          <a:p>
            <a:r>
              <a:rPr lang="en-IN" dirty="0"/>
              <a:t> </a:t>
            </a:r>
          </a:p>
        </p:txBody>
      </p:sp>
    </p:spTree>
    <p:extLst>
      <p:ext uri="{BB962C8B-B14F-4D97-AF65-F5344CB8AC3E}">
        <p14:creationId xmlns:p14="http://schemas.microsoft.com/office/powerpoint/2010/main" val="39437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75603" y="0"/>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sz="2800" dirty="0"/>
              <a:t>Requirements-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pPr marL="0" algn="l" rtl="0" eaLnBrk="1" latinLnBrk="0" hangingPunct="1">
              <a:spcBef>
                <a:spcPts val="0"/>
              </a:spcBef>
              <a:spcAft>
                <a:spcPts val="0"/>
              </a:spcAft>
            </a:pPr>
            <a:r>
              <a:rPr lang="en-US" kern="1200" cap="all" spc="100" baseline="0" dirty="0">
                <a:solidFill>
                  <a:schemeClr val="accent1">
                    <a:lumMod val="75000"/>
                  </a:schemeClr>
                </a:solidFill>
                <a:effectLst/>
                <a:latin typeface="Posterama" panose="020B0504020200020000" pitchFamily="34" charset="0"/>
                <a:ea typeface="+mn-ea"/>
                <a:cs typeface="+mn-cs"/>
              </a:rPr>
              <a:t>SENTIMENTAL Twitter analysis </a:t>
            </a:r>
            <a:endParaRPr lang="en-IN" dirty="0">
              <a:solidFill>
                <a:schemeClr val="accent1">
                  <a:lumMod val="75000"/>
                </a:schemeClr>
              </a:solidFill>
              <a:effectLst/>
            </a:endParaRP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p:txBody>
          <a:bodyPr/>
          <a:lstStyle/>
          <a:p>
            <a:r>
              <a:rPr lang="en-US" dirty="0"/>
              <a:t>Hardware SPECIFICATIONS:-</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1527047" y="3597276"/>
            <a:ext cx="3886200" cy="2514600"/>
          </a:xfrm>
        </p:spPr>
        <p:txBody>
          <a:bodyPr/>
          <a:lstStyle/>
          <a:p>
            <a:r>
              <a:rPr lang="en-US" dirty="0">
                <a:latin typeface="+mj-lt"/>
                <a:ea typeface="Amiri" panose="00000500000000000000" pitchFamily="2" charset="-78"/>
                <a:cs typeface="Amiri" panose="00000500000000000000" pitchFamily="2" charset="-78"/>
              </a:rPr>
              <a:t>Processor: Intel i2 or more</a:t>
            </a:r>
          </a:p>
          <a:p>
            <a:r>
              <a:rPr lang="en-US" dirty="0">
                <a:latin typeface="+mj-lt"/>
                <a:ea typeface="Amiri" panose="00000500000000000000" pitchFamily="2" charset="-78"/>
                <a:cs typeface="Amiri" panose="00000500000000000000" pitchFamily="2" charset="-78"/>
              </a:rPr>
              <a:t>Motherboard: Intel Chipset Motherboard</a:t>
            </a:r>
          </a:p>
          <a:p>
            <a:r>
              <a:rPr lang="en-US" dirty="0">
                <a:latin typeface="+mj-lt"/>
                <a:ea typeface="Amiri" panose="00000500000000000000" pitchFamily="2" charset="-78"/>
                <a:cs typeface="Amiri" panose="00000500000000000000" pitchFamily="2" charset="-78"/>
              </a:rPr>
              <a:t>RAM: 8GB or more</a:t>
            </a:r>
          </a:p>
          <a:p>
            <a:r>
              <a:rPr lang="en-US" dirty="0">
                <a:latin typeface="+mj-lt"/>
                <a:ea typeface="Amiri" panose="00000500000000000000" pitchFamily="2" charset="-78"/>
                <a:cs typeface="Amiri" panose="00000500000000000000" pitchFamily="2" charset="-78"/>
              </a:rPr>
              <a:t>Cache: 512 KB</a:t>
            </a:r>
          </a:p>
          <a:p>
            <a:r>
              <a:rPr lang="en-US" dirty="0">
                <a:latin typeface="+mj-lt"/>
                <a:ea typeface="Amiri" panose="00000500000000000000" pitchFamily="2" charset="-78"/>
                <a:cs typeface="Amiri" panose="00000500000000000000" pitchFamily="2" charset="-78"/>
              </a:rPr>
              <a:t>Hard Disk: 16 GB hard disk recommended</a:t>
            </a:r>
          </a:p>
          <a:p>
            <a:r>
              <a:rPr lang="en-US" dirty="0">
                <a:latin typeface="+mj-lt"/>
                <a:ea typeface="Amiri" panose="00000500000000000000" pitchFamily="2" charset="-78"/>
                <a:cs typeface="Amiri" panose="00000500000000000000" pitchFamily="2" charset="-78"/>
              </a:rPr>
              <a:t>Disk Drive:1.44MB Floppy Disk Drive</a:t>
            </a:r>
          </a:p>
          <a:p>
            <a:r>
              <a:rPr lang="en-US" dirty="0">
                <a:latin typeface="+mj-lt"/>
                <a:ea typeface="Amiri" panose="00000500000000000000" pitchFamily="2" charset="-78"/>
                <a:cs typeface="Amiri" panose="00000500000000000000" pitchFamily="2" charset="-78"/>
              </a:rPr>
              <a:t>Monitor:1024 x 720 Display</a:t>
            </a:r>
          </a:p>
          <a:p>
            <a:r>
              <a:rPr lang="en-US" dirty="0">
                <a:latin typeface="+mj-lt"/>
                <a:ea typeface="Amiri" panose="00000500000000000000" pitchFamily="2" charset="-78"/>
                <a:cs typeface="Amiri" panose="00000500000000000000" pitchFamily="2" charset="-78"/>
              </a:rPr>
              <a:t>Speed: 2.7GHZ and more</a:t>
            </a:r>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p:txBody>
          <a:bodyPr/>
          <a:lstStyle/>
          <a:p>
            <a:r>
              <a:rPr lang="en-US" dirty="0"/>
              <a:t>Software Requirements:-</a:t>
            </a:r>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p:txBody>
          <a:bodyPr/>
          <a:lstStyle/>
          <a:p>
            <a:r>
              <a:rPr lang="en-IN" dirty="0">
                <a:latin typeface="+mj-lt"/>
                <a:cs typeface="Arial" panose="020B0604020202020204" pitchFamily="34" charset="0"/>
              </a:rPr>
              <a:t>Operating System: Windows 7/8/8.1/10/11 or any OS with </a:t>
            </a:r>
            <a:r>
              <a:rPr lang="en-IN">
                <a:latin typeface="+mj-lt"/>
                <a:cs typeface="Arial" panose="020B0604020202020204" pitchFamily="34" charset="0"/>
              </a:rPr>
              <a:t>greater throughput.</a:t>
            </a:r>
            <a:endParaRPr lang="en-IN" dirty="0">
              <a:latin typeface="+mj-lt"/>
              <a:cs typeface="Arial" panose="020B0604020202020204" pitchFamily="34" charset="0"/>
            </a:endParaRPr>
          </a:p>
          <a:p>
            <a:r>
              <a:rPr lang="en-IN" dirty="0">
                <a:latin typeface="+mj-lt"/>
                <a:cs typeface="Arial" panose="020B0604020202020204" pitchFamily="34" charset="0"/>
              </a:rPr>
              <a:t>Python</a:t>
            </a:r>
          </a:p>
          <a:p>
            <a:r>
              <a:rPr lang="en-IN" dirty="0">
                <a:latin typeface="+mj-lt"/>
                <a:cs typeface="Arial" panose="020B0604020202020204" pitchFamily="34" charset="0"/>
              </a:rPr>
              <a:t>Jupyter(Text Editor)</a:t>
            </a:r>
          </a:p>
          <a:p>
            <a:r>
              <a:rPr lang="en-IN" dirty="0">
                <a:latin typeface="+mj-lt"/>
                <a:cs typeface="Arial" panose="020B0604020202020204" pitchFamily="34" charset="0"/>
              </a:rPr>
              <a:t>Microsoft PowerPoint (2016)</a:t>
            </a:r>
          </a:p>
          <a:p>
            <a:endParaRPr lang="en-IN" dirty="0">
              <a:latin typeface="+mj-lt"/>
              <a:cs typeface="Arial" panose="020B0604020202020204" pitchFamily="34" charset="0"/>
            </a:endParaRP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D451-45DB-8E9F-8FAA-290AC1591D08}"/>
              </a:ext>
            </a:extLst>
          </p:cNvPr>
          <p:cNvSpPr>
            <a:spLocks noGrp="1"/>
          </p:cNvSpPr>
          <p:nvPr>
            <p:ph type="title"/>
          </p:nvPr>
        </p:nvSpPr>
        <p:spPr>
          <a:xfrm>
            <a:off x="1295400" y="1271904"/>
            <a:ext cx="3886200" cy="548640"/>
          </a:xfrm>
        </p:spPr>
        <p:txBody>
          <a:bodyPr/>
          <a:lstStyle/>
          <a:p>
            <a:r>
              <a:rPr lang="en-IN" sz="2400" dirty="0"/>
              <a:t>Existing codes-</a:t>
            </a:r>
          </a:p>
        </p:txBody>
      </p:sp>
      <p:sp>
        <p:nvSpPr>
          <p:cNvPr id="3" name="Content Placeholder 2">
            <a:extLst>
              <a:ext uri="{FF2B5EF4-FFF2-40B4-BE49-F238E27FC236}">
                <a16:creationId xmlns:a16="http://schemas.microsoft.com/office/drawing/2014/main" id="{1B9DF623-7DCA-3D8B-C144-A74F669B3815}"/>
              </a:ext>
            </a:extLst>
          </p:cNvPr>
          <p:cNvSpPr>
            <a:spLocks noGrp="1"/>
          </p:cNvSpPr>
          <p:nvPr>
            <p:ph idx="1"/>
          </p:nvPr>
        </p:nvSpPr>
        <p:spPr>
          <a:xfrm rot="10800000" flipV="1">
            <a:off x="1060174" y="2332381"/>
            <a:ext cx="9740348" cy="3894679"/>
          </a:xfrm>
        </p:spPr>
        <p:txBody>
          <a:bodyPr/>
          <a:lstStyle/>
          <a:p>
            <a:r>
              <a:rPr lang="en-IN" dirty="0"/>
              <a:t> </a:t>
            </a:r>
          </a:p>
        </p:txBody>
      </p:sp>
      <p:sp>
        <p:nvSpPr>
          <p:cNvPr id="4" name="Slide Number Placeholder 3">
            <a:extLst>
              <a:ext uri="{FF2B5EF4-FFF2-40B4-BE49-F238E27FC236}">
                <a16:creationId xmlns:a16="http://schemas.microsoft.com/office/drawing/2014/main" id="{D547FA8A-0ADF-3FB5-E68F-7E1E4616E748}"/>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65E13B38-C62C-277E-48FF-696624126368}"/>
              </a:ext>
            </a:extLst>
          </p:cNvPr>
          <p:cNvSpPr>
            <a:spLocks noGrp="1"/>
          </p:cNvSpPr>
          <p:nvPr>
            <p:ph type="ftr" sz="quarter" idx="12"/>
          </p:nvPr>
        </p:nvSpPr>
        <p:spPr/>
        <p:txBody>
          <a:bodyPr/>
          <a:lstStyle/>
          <a:p>
            <a:pPr marL="0" algn="l" rtl="0" eaLnBrk="1" latinLnBrk="0" hangingPunct="1">
              <a:spcBef>
                <a:spcPts val="0"/>
              </a:spcBef>
              <a:spcAft>
                <a:spcPts val="0"/>
              </a:spcAft>
            </a:pPr>
            <a:r>
              <a:rPr lang="en-US" kern="1200" cap="all" spc="100" baseline="0" dirty="0">
                <a:solidFill>
                  <a:schemeClr val="accent1">
                    <a:lumMod val="75000"/>
                  </a:schemeClr>
                </a:solidFill>
                <a:effectLst/>
                <a:latin typeface="Posterama" panose="020B0504020200020000" pitchFamily="34" charset="0"/>
                <a:ea typeface="+mn-ea"/>
                <a:cs typeface="+mn-cs"/>
              </a:rPr>
              <a:t>SENTIMENTAL Twitter analysis </a:t>
            </a:r>
            <a:endParaRPr lang="en-IN" dirty="0">
              <a:solidFill>
                <a:schemeClr val="accent1">
                  <a:lumMod val="75000"/>
                </a:schemeClr>
              </a:solidFill>
              <a:effectLst/>
            </a:endParaRPr>
          </a:p>
        </p:txBody>
      </p:sp>
      <p:sp>
        <p:nvSpPr>
          <p:cNvPr id="7" name="TextBox 6">
            <a:extLst>
              <a:ext uri="{FF2B5EF4-FFF2-40B4-BE49-F238E27FC236}">
                <a16:creationId xmlns:a16="http://schemas.microsoft.com/office/drawing/2014/main" id="{8222B7B5-EF31-77DB-3602-CB4937D6B02D}"/>
              </a:ext>
            </a:extLst>
          </p:cNvPr>
          <p:cNvSpPr txBox="1"/>
          <p:nvPr/>
        </p:nvSpPr>
        <p:spPr>
          <a:xfrm>
            <a:off x="1176130" y="2332383"/>
            <a:ext cx="9346096" cy="3754874"/>
          </a:xfrm>
          <a:prstGeom prst="rect">
            <a:avLst/>
          </a:prstGeom>
          <a:noFill/>
        </p:spPr>
        <p:txBody>
          <a:bodyPr wrap="square" rtlCol="0">
            <a:spAutoFit/>
          </a:bodyPr>
          <a:lstStyle/>
          <a:p>
            <a:r>
              <a:rPr lang="pt-BR" sz="2000" b="0" i="0" dirty="0">
                <a:solidFill>
                  <a:srgbClr val="000000"/>
                </a:solidFill>
                <a:effectLst/>
                <a:latin typeface="Amiri" panose="00000500000000000000" pitchFamily="2" charset="-78"/>
                <a:ea typeface="Amiri" panose="00000500000000000000" pitchFamily="2" charset="-78"/>
                <a:cs typeface="Amiri" panose="00000500000000000000" pitchFamily="2" charset="-78"/>
              </a:rPr>
              <a:t>Anupama B, Rakshith D and Rahul Kumar </a:t>
            </a:r>
            <a:r>
              <a:rPr lang="en-IN" sz="2000" dirty="0">
                <a:latin typeface="Amiri" panose="00000500000000000000" pitchFamily="2" charset="-78"/>
                <a:ea typeface="Amiri" panose="00000500000000000000" pitchFamily="2" charset="-78"/>
                <a:cs typeface="Amiri" panose="00000500000000000000" pitchFamily="2" charset="-78"/>
              </a:rPr>
              <a:t>(Students at International Journal of Engineering Research &amp; Technology) have done some serious work in twitter sentiment analysis.</a:t>
            </a:r>
          </a:p>
          <a:p>
            <a:r>
              <a:rPr lang="en-IN" sz="2000" dirty="0">
                <a:latin typeface="Amiri" panose="00000500000000000000" pitchFamily="2" charset="-78"/>
                <a:ea typeface="Amiri" panose="00000500000000000000" pitchFamily="2" charset="-78"/>
                <a:cs typeface="Amiri" panose="00000500000000000000" pitchFamily="2" charset="-78"/>
              </a:rPr>
              <a:t>Even though their source code is not publicly available, their approach was to use machine learning algorithm to analyse real time twitter data.</a:t>
            </a:r>
          </a:p>
          <a:p>
            <a:r>
              <a:rPr lang="en-IN" sz="2000" dirty="0">
                <a:latin typeface="Amiri" panose="00000500000000000000" pitchFamily="2" charset="-78"/>
                <a:ea typeface="Amiri" panose="00000500000000000000" pitchFamily="2" charset="-78"/>
                <a:cs typeface="Amiri" panose="00000500000000000000" pitchFamily="2" charset="-78"/>
              </a:rPr>
              <a:t>Disadvantages-</a:t>
            </a:r>
          </a:p>
          <a:p>
            <a:pPr marL="285750" indent="-285750">
              <a:buFont typeface="Arial" panose="020B0604020202020204" pitchFamily="34" charset="0"/>
              <a:buChar char="•"/>
            </a:pPr>
            <a:r>
              <a:rPr lang="en-IN" sz="2000" dirty="0">
                <a:latin typeface="Amiri" panose="00000500000000000000" pitchFamily="2" charset="-78"/>
                <a:ea typeface="Amiri" panose="00000500000000000000" pitchFamily="2" charset="-78"/>
                <a:cs typeface="Amiri" panose="00000500000000000000" pitchFamily="2" charset="-78"/>
              </a:rPr>
              <a:t>To use a real time data, one must have an existing twitter account and must deal with several twitter API keys and authenticate himself, which increases the complexity for the user.</a:t>
            </a:r>
          </a:p>
          <a:p>
            <a:pPr marL="285750" indent="-285750">
              <a:buFont typeface="Arial" panose="020B0604020202020204" pitchFamily="34" charset="0"/>
              <a:buChar char="•"/>
            </a:pPr>
            <a:r>
              <a:rPr lang="en-IN" sz="2000" dirty="0">
                <a:latin typeface="Amiri" panose="00000500000000000000" pitchFamily="2" charset="-78"/>
                <a:ea typeface="Amiri" panose="00000500000000000000" pitchFamily="2" charset="-78"/>
                <a:cs typeface="Amiri" panose="00000500000000000000" pitchFamily="2" charset="-78"/>
              </a:rPr>
              <a:t>Using Real time data limits the user to analyse only 1000 tweets, doing which is a very small number when companies try to analyse large set of data.</a:t>
            </a:r>
          </a:p>
          <a:p>
            <a:endParaRPr lang="en-IN" dirty="0"/>
          </a:p>
        </p:txBody>
      </p:sp>
    </p:spTree>
    <p:extLst>
      <p:ext uri="{BB962C8B-B14F-4D97-AF65-F5344CB8AC3E}">
        <p14:creationId xmlns:p14="http://schemas.microsoft.com/office/powerpoint/2010/main" val="16951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9C5E-A1BF-10DA-56D0-6D20CB2B8910}"/>
              </a:ext>
            </a:extLst>
          </p:cNvPr>
          <p:cNvSpPr>
            <a:spLocks noGrp="1"/>
          </p:cNvSpPr>
          <p:nvPr>
            <p:ph type="title"/>
          </p:nvPr>
        </p:nvSpPr>
        <p:spPr/>
        <p:txBody>
          <a:bodyPr/>
          <a:lstStyle/>
          <a:p>
            <a:r>
              <a:rPr lang="en-IN" sz="2400" dirty="0"/>
              <a:t>Proposed System-</a:t>
            </a:r>
          </a:p>
        </p:txBody>
      </p:sp>
      <p:sp>
        <p:nvSpPr>
          <p:cNvPr id="4" name="Slide Number Placeholder 3">
            <a:extLst>
              <a:ext uri="{FF2B5EF4-FFF2-40B4-BE49-F238E27FC236}">
                <a16:creationId xmlns:a16="http://schemas.microsoft.com/office/drawing/2014/main" id="{C4CD8137-E278-BEE0-469F-4F09EE49B7B3}"/>
              </a:ext>
            </a:extLst>
          </p:cNvPr>
          <p:cNvSpPr>
            <a:spLocks noGrp="1"/>
          </p:cNvSpPr>
          <p:nvPr>
            <p:ph type="sldNum" sz="quarter" idx="11"/>
          </p:nvPr>
        </p:nvSpPr>
        <p:spPr>
          <a:xfrm>
            <a:off x="420624" y="5870713"/>
            <a:ext cx="533533" cy="291548"/>
          </a:xfrm>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F9910D58-5CBB-840B-8FCF-FC28A6ED3DBC}"/>
              </a:ext>
            </a:extLst>
          </p:cNvPr>
          <p:cNvSpPr>
            <a:spLocks noGrp="1"/>
          </p:cNvSpPr>
          <p:nvPr>
            <p:ph type="ftr" sz="quarter" idx="12"/>
          </p:nvPr>
        </p:nvSpPr>
        <p:spPr/>
        <p:txBody>
          <a:bodyPr/>
          <a:lstStyle/>
          <a:p>
            <a:pPr marL="0" algn="l" rtl="0" eaLnBrk="1" latinLnBrk="0" hangingPunct="1">
              <a:spcBef>
                <a:spcPts val="0"/>
              </a:spcBef>
              <a:spcAft>
                <a:spcPts val="0"/>
              </a:spcAft>
            </a:pPr>
            <a:r>
              <a:rPr lang="en-US" kern="1200" cap="all" spc="100" baseline="0" dirty="0">
                <a:solidFill>
                  <a:schemeClr val="accent1">
                    <a:lumMod val="75000"/>
                  </a:schemeClr>
                </a:solidFill>
                <a:effectLst/>
                <a:latin typeface="Posterama" panose="020B0504020200020000" pitchFamily="34" charset="0"/>
                <a:ea typeface="+mn-ea"/>
                <a:cs typeface="+mn-cs"/>
              </a:rPr>
              <a:t>SENTIMENTAL Twitter analysis </a:t>
            </a:r>
            <a:endParaRPr lang="en-IN" dirty="0">
              <a:solidFill>
                <a:schemeClr val="accent1">
                  <a:lumMod val="75000"/>
                </a:schemeClr>
              </a:solidFill>
              <a:effectLst/>
            </a:endParaRPr>
          </a:p>
        </p:txBody>
      </p:sp>
      <p:sp>
        <p:nvSpPr>
          <p:cNvPr id="7" name="TextBox 6">
            <a:extLst>
              <a:ext uri="{FF2B5EF4-FFF2-40B4-BE49-F238E27FC236}">
                <a16:creationId xmlns:a16="http://schemas.microsoft.com/office/drawing/2014/main" id="{05030AC6-995E-E810-594E-864297173096}"/>
              </a:ext>
            </a:extLst>
          </p:cNvPr>
          <p:cNvSpPr txBox="1"/>
          <p:nvPr/>
        </p:nvSpPr>
        <p:spPr>
          <a:xfrm>
            <a:off x="1295400" y="2438401"/>
            <a:ext cx="9173817" cy="3816429"/>
          </a:xfrm>
          <a:prstGeom prst="rect">
            <a:avLst/>
          </a:prstGeom>
          <a:noFill/>
        </p:spPr>
        <p:txBody>
          <a:bodyPr wrap="square" rtlCol="0">
            <a:spAutoFit/>
          </a:bodyPr>
          <a:lstStyle/>
          <a:p>
            <a:r>
              <a:rPr lang="en-IN" sz="1600" dirty="0">
                <a:latin typeface="Amiri" panose="00000500000000000000" pitchFamily="2" charset="-78"/>
                <a:ea typeface="Amiri" panose="00000500000000000000" pitchFamily="2" charset="-78"/>
                <a:cs typeface="Amiri" panose="00000500000000000000" pitchFamily="2" charset="-78"/>
              </a:rPr>
              <a:t>We have used a dataset containing over 16 lakh tweets and analysed them in a 6 step approach.</a:t>
            </a:r>
          </a:p>
          <a:p>
            <a:r>
              <a:rPr lang="en-IN" sz="1600" dirty="0">
                <a:latin typeface="Amiri" panose="00000500000000000000" pitchFamily="2" charset="-78"/>
                <a:ea typeface="Amiri" panose="00000500000000000000" pitchFamily="2" charset="-78"/>
                <a:cs typeface="Amiri" panose="00000500000000000000" pitchFamily="2" charset="-78"/>
              </a:rPr>
              <a:t>Step 1: Data Collection.</a:t>
            </a:r>
          </a:p>
          <a:p>
            <a:r>
              <a:rPr lang="en-IN" sz="1600" dirty="0">
                <a:latin typeface="Amiri" panose="00000500000000000000" pitchFamily="2" charset="-78"/>
                <a:ea typeface="Amiri" panose="00000500000000000000" pitchFamily="2" charset="-78"/>
                <a:cs typeface="Amiri" panose="00000500000000000000" pitchFamily="2" charset="-78"/>
              </a:rPr>
              <a:t>Step 2: Data Cleaning.</a:t>
            </a:r>
          </a:p>
          <a:p>
            <a:r>
              <a:rPr lang="en-IN" sz="1600" dirty="0">
                <a:latin typeface="Amiri" panose="00000500000000000000" pitchFamily="2" charset="-78"/>
                <a:ea typeface="Amiri" panose="00000500000000000000" pitchFamily="2" charset="-78"/>
                <a:cs typeface="Amiri" panose="00000500000000000000" pitchFamily="2" charset="-78"/>
              </a:rPr>
              <a:t>Step 3: Data Visualization.</a:t>
            </a:r>
          </a:p>
          <a:p>
            <a:r>
              <a:rPr lang="en-IN" sz="1600" dirty="0">
                <a:latin typeface="Amiri" panose="00000500000000000000" pitchFamily="2" charset="-78"/>
                <a:ea typeface="Amiri" panose="00000500000000000000" pitchFamily="2" charset="-78"/>
                <a:cs typeface="Amiri" panose="00000500000000000000" pitchFamily="2" charset="-78"/>
              </a:rPr>
              <a:t>Step 4: Making Training and Testing Data.</a:t>
            </a:r>
          </a:p>
          <a:p>
            <a:r>
              <a:rPr lang="en-IN" sz="1600" dirty="0">
                <a:latin typeface="Amiri" panose="00000500000000000000" pitchFamily="2" charset="-78"/>
                <a:ea typeface="Amiri" panose="00000500000000000000" pitchFamily="2" charset="-78"/>
                <a:cs typeface="Amiri" panose="00000500000000000000" pitchFamily="2" charset="-78"/>
              </a:rPr>
              <a:t>Step 5: Model Evaluation.</a:t>
            </a:r>
          </a:p>
          <a:p>
            <a:r>
              <a:rPr lang="en-IN" sz="1600" dirty="0">
                <a:latin typeface="Amiri" panose="00000500000000000000" pitchFamily="2" charset="-78"/>
                <a:ea typeface="Amiri" panose="00000500000000000000" pitchFamily="2" charset="-78"/>
                <a:cs typeface="Amiri" panose="00000500000000000000" pitchFamily="2" charset="-78"/>
              </a:rPr>
              <a:t>Step 6: Model Building.</a:t>
            </a:r>
          </a:p>
          <a:p>
            <a:r>
              <a:rPr lang="en-IN" sz="1600" dirty="0">
                <a:latin typeface="Amiri" panose="00000500000000000000" pitchFamily="2" charset="-78"/>
                <a:ea typeface="Amiri" panose="00000500000000000000" pitchFamily="2" charset="-78"/>
                <a:cs typeface="Amiri" panose="00000500000000000000" pitchFamily="2" charset="-78"/>
              </a:rPr>
              <a:t>However, this alone does not make it an easy task (in terms of programming time, not in accuracy as larger piece of text tends to be correctly classified) as people rarely give a second thought before posting a tweet. Grammar and content both suffer at the hands of the tweeter.</a:t>
            </a:r>
          </a:p>
          <a:p>
            <a:r>
              <a:rPr lang="en-IN" sz="1600" dirty="0">
                <a:latin typeface="Amiri" panose="00000500000000000000" pitchFamily="2" charset="-78"/>
                <a:ea typeface="Amiri" panose="00000500000000000000" pitchFamily="2" charset="-78"/>
                <a:cs typeface="Amiri" panose="00000500000000000000" pitchFamily="2" charset="-78"/>
              </a:rPr>
              <a:t>Advantages-</a:t>
            </a:r>
          </a:p>
          <a:p>
            <a:pPr marL="285750" indent="-285750">
              <a:buFont typeface="Arial" panose="020B0604020202020204" pitchFamily="34" charset="0"/>
              <a:buChar char="•"/>
            </a:pPr>
            <a:r>
              <a:rPr lang="en-IN" sz="1600" dirty="0">
                <a:latin typeface="Amiri" panose="00000500000000000000" pitchFamily="2" charset="-78"/>
                <a:ea typeface="Amiri" panose="00000500000000000000" pitchFamily="2" charset="-78"/>
                <a:cs typeface="Amiri" panose="00000500000000000000" pitchFamily="2" charset="-78"/>
              </a:rPr>
              <a:t>The data set used by us is however public and we have used the same data set in order to obtain results with greater accuracy in the classification of tweets’ sentiments, that made our work of some insightful approaches.</a:t>
            </a:r>
          </a:p>
          <a:p>
            <a:endParaRPr lang="en-IN" dirty="0"/>
          </a:p>
        </p:txBody>
      </p:sp>
    </p:spTree>
    <p:extLst>
      <p:ext uri="{BB962C8B-B14F-4D97-AF65-F5344CB8AC3E}">
        <p14:creationId xmlns:p14="http://schemas.microsoft.com/office/powerpoint/2010/main" val="351025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24B55-782E-93F1-83AC-7B7E6E58B1C5}"/>
              </a:ext>
            </a:extLst>
          </p:cNvPr>
          <p:cNvSpPr>
            <a:spLocks noGrp="1"/>
          </p:cNvSpPr>
          <p:nvPr>
            <p:ph idx="1"/>
          </p:nvPr>
        </p:nvSpPr>
        <p:spPr>
          <a:xfrm>
            <a:off x="877824" y="2438401"/>
            <a:ext cx="8126896" cy="3364992"/>
          </a:xfrm>
        </p:spPr>
        <p:txBody>
          <a:bodyPr/>
          <a:lstStyle/>
          <a:p>
            <a:r>
              <a:rPr lang="en-IN" dirty="0"/>
              <a:t> </a:t>
            </a:r>
          </a:p>
        </p:txBody>
      </p:sp>
      <p:sp>
        <p:nvSpPr>
          <p:cNvPr id="4" name="Slide Number Placeholder 3">
            <a:extLst>
              <a:ext uri="{FF2B5EF4-FFF2-40B4-BE49-F238E27FC236}">
                <a16:creationId xmlns:a16="http://schemas.microsoft.com/office/drawing/2014/main" id="{8477D9F4-B354-FE57-D5D2-185909794B75}"/>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39A48A3C-CAA0-6D4B-4B77-5FD023635F93}"/>
              </a:ext>
            </a:extLst>
          </p:cNvPr>
          <p:cNvSpPr>
            <a:spLocks noGrp="1"/>
          </p:cNvSpPr>
          <p:nvPr>
            <p:ph type="ftr" sz="quarter" idx="12"/>
          </p:nvPr>
        </p:nvSpPr>
        <p:spPr/>
        <p:txBody>
          <a:bodyPr/>
          <a:lstStyle/>
          <a:p>
            <a:pPr marL="0" algn="l" rtl="0" eaLnBrk="1" latinLnBrk="0" hangingPunct="1">
              <a:spcBef>
                <a:spcPts val="0"/>
              </a:spcBef>
              <a:spcAft>
                <a:spcPts val="0"/>
              </a:spcAft>
            </a:pPr>
            <a:r>
              <a:rPr lang="en-US" kern="1200" cap="all" spc="100" baseline="0" dirty="0">
                <a:solidFill>
                  <a:schemeClr val="accent1">
                    <a:lumMod val="75000"/>
                  </a:schemeClr>
                </a:solidFill>
                <a:effectLst/>
                <a:latin typeface="Posterama" panose="020B0504020200020000" pitchFamily="34" charset="0"/>
                <a:ea typeface="+mn-ea"/>
                <a:cs typeface="+mn-cs"/>
              </a:rPr>
              <a:t>SENTIMENTAL Twitter analysis </a:t>
            </a:r>
            <a:endParaRPr lang="en-IN" dirty="0">
              <a:solidFill>
                <a:schemeClr val="accent1">
                  <a:lumMod val="75000"/>
                </a:schemeClr>
              </a:solidFill>
              <a:effectLst/>
            </a:endParaRPr>
          </a:p>
        </p:txBody>
      </p:sp>
      <p:sp>
        <p:nvSpPr>
          <p:cNvPr id="6" name="TextBox 5">
            <a:extLst>
              <a:ext uri="{FF2B5EF4-FFF2-40B4-BE49-F238E27FC236}">
                <a16:creationId xmlns:a16="http://schemas.microsoft.com/office/drawing/2014/main" id="{D1F6F929-DB36-B55C-0CF9-2D2A3C2DB61D}"/>
              </a:ext>
            </a:extLst>
          </p:cNvPr>
          <p:cNvSpPr txBox="1"/>
          <p:nvPr/>
        </p:nvSpPr>
        <p:spPr>
          <a:xfrm>
            <a:off x="1189383" y="1357222"/>
            <a:ext cx="6096000" cy="461665"/>
          </a:xfrm>
          <a:prstGeom prst="rect">
            <a:avLst/>
          </a:prstGeom>
          <a:noFill/>
        </p:spPr>
        <p:txBody>
          <a:bodyPr wrap="square">
            <a:spAutoFit/>
          </a:bodyPr>
          <a:lstStyle/>
          <a:p>
            <a:r>
              <a:rPr lang="en-IN" sz="2400" b="1" dirty="0"/>
              <a:t>FUTURE WORK-</a:t>
            </a:r>
          </a:p>
        </p:txBody>
      </p:sp>
      <p:sp>
        <p:nvSpPr>
          <p:cNvPr id="8" name="TextBox 7">
            <a:extLst>
              <a:ext uri="{FF2B5EF4-FFF2-40B4-BE49-F238E27FC236}">
                <a16:creationId xmlns:a16="http://schemas.microsoft.com/office/drawing/2014/main" id="{0F4B803C-301F-DB03-05A6-B889E51260C2}"/>
              </a:ext>
            </a:extLst>
          </p:cNvPr>
          <p:cNvSpPr txBox="1"/>
          <p:nvPr/>
        </p:nvSpPr>
        <p:spPr>
          <a:xfrm>
            <a:off x="1308652" y="2438401"/>
            <a:ext cx="9041296" cy="2862322"/>
          </a:xfrm>
          <a:prstGeom prst="rect">
            <a:avLst/>
          </a:prstGeom>
          <a:noFill/>
        </p:spPr>
        <p:txBody>
          <a:bodyPr wrap="square" rtlCol="0">
            <a:spAutoFit/>
          </a:bodyPr>
          <a:lstStyle/>
          <a:p>
            <a:r>
              <a:rPr lang="en-IN" sz="1800" kern="100" dirty="0">
                <a:effectLst/>
                <a:latin typeface="Calibri" panose="020F0502020204030204" pitchFamily="34" charset="0"/>
                <a:ea typeface="Calibri" panose="020F0502020204030204" pitchFamily="34" charset="0"/>
                <a:cs typeface="Gautami" panose="020B0502040204020203" pitchFamily="34" charset="0"/>
              </a:rPr>
              <a:t>For the future work on sentiment analysis, it is necessary to perform real time sentiment polarity assigning to the Twitter data. To do so, by preparing an outline to implement same data processing algorithm on cloud that increase the performance for sentiment analysis using Natural Language Processing (NLP) techniques. This can be done by creating nodes on cloud data platform like Hadoop that allow us to store the data on cloud using HDFS (Hadoop File System) and Map-reduce concept to distribute the data processing algorithm on cloud to load and process large size data set and real time sentiment analysis for the linguistic data. This will be contribution towards real time sentiment analysis in a cloud environment and will allow the business user to fetch real time sentiment analysis for the linguistic data.</a:t>
            </a:r>
          </a:p>
          <a:p>
            <a:endParaRPr lang="en-IN" dirty="0"/>
          </a:p>
        </p:txBody>
      </p:sp>
    </p:spTree>
    <p:extLst>
      <p:ext uri="{BB962C8B-B14F-4D97-AF65-F5344CB8AC3E}">
        <p14:creationId xmlns:p14="http://schemas.microsoft.com/office/powerpoint/2010/main" val="369028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dirty="0">
                <a:latin typeface="Amiri" panose="00000500000000000000" pitchFamily="2" charset="-78"/>
                <a:ea typeface="Amiri" panose="00000500000000000000" pitchFamily="2" charset="-78"/>
                <a:cs typeface="Amiri" panose="00000500000000000000" pitchFamily="2" charset="-78"/>
              </a:rPr>
              <a:t>20B81A05F4</a:t>
            </a:r>
          </a:p>
          <a:p>
            <a:pPr marL="0" indent="0" algn="ctr">
              <a:lnSpc>
                <a:spcPts val="2660"/>
              </a:lnSpc>
              <a:spcBef>
                <a:spcPts val="0"/>
              </a:spcBef>
              <a:buNone/>
            </a:pPr>
            <a:r>
              <a:rPr lang="en-US" sz="2000" cap="all" spc="0" dirty="0">
                <a:latin typeface="Amiri" panose="00000500000000000000" pitchFamily="2" charset="-78"/>
                <a:ea typeface="Amiri" panose="00000500000000000000" pitchFamily="2" charset="-78"/>
                <a:cs typeface="Amiri" panose="00000500000000000000" pitchFamily="2" charset="-78"/>
              </a:rPr>
              <a:t>20B81A05F7</a:t>
            </a:r>
          </a:p>
        </p:txBody>
      </p:sp>
      <p:pic>
        <p:nvPicPr>
          <p:cNvPr id="10" name="Picture Placeholder 9">
            <a:extLst>
              <a:ext uri="{FF2B5EF4-FFF2-40B4-BE49-F238E27FC236}">
                <a16:creationId xmlns:a16="http://schemas.microsoft.com/office/drawing/2014/main" id="{685BB97D-14B5-FA27-F424-B97FF12A5DD3}"/>
              </a:ext>
            </a:extLst>
          </p:cNvPr>
          <p:cNvPicPr>
            <a:picLocks noGrp="1" noChangeAspect="1"/>
          </p:cNvPicPr>
          <p:nvPr>
            <p:ph type="pic" sz="quarter" idx="13"/>
          </p:nvPr>
        </p:nvPicPr>
        <p:blipFill>
          <a:blip r:embed="rId3"/>
          <a:srcRect/>
          <a:stretch>
            <a:fillRect/>
          </a:stretch>
        </p:blipFill>
        <p:spPr>
          <a:xfrm>
            <a:off x="4952999" y="1339478"/>
            <a:ext cx="2286000" cy="2286000"/>
          </a:xfrm>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20139" y="1124712"/>
            <a:ext cx="6095999" cy="548640"/>
          </a:xfrm>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pPr marL="0" algn="l" rtl="0" eaLnBrk="1" latinLnBrk="0" hangingPunct="1">
              <a:spcBef>
                <a:spcPts val="0"/>
              </a:spcBef>
              <a:spcAft>
                <a:spcPts val="0"/>
              </a:spcAft>
            </a:pPr>
            <a:r>
              <a:rPr lang="en-US" kern="1200" cap="all" spc="100" baseline="0" dirty="0">
                <a:effectLst/>
                <a:latin typeface="Posterama" panose="020B0504020200020000" pitchFamily="34" charset="0"/>
                <a:ea typeface="+mn-ea"/>
                <a:cs typeface="+mn-cs"/>
              </a:rPr>
              <a:t>SENTIMENTAL Twitter analysis </a:t>
            </a:r>
            <a:endParaRPr lang="en-IN" dirty="0">
              <a:effectLst/>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20139" y="2239617"/>
            <a:ext cx="5592418" cy="3969159"/>
          </a:xfrm>
        </p:spPr>
        <p:txBody>
          <a:bodyPr/>
          <a:lstStyle/>
          <a:p>
            <a:r>
              <a:rPr lang="en-IN" b="1" dirty="0">
                <a:solidFill>
                  <a:schemeClr val="accent4">
                    <a:lumMod val="50000"/>
                  </a:schemeClr>
                </a:solidFill>
                <a:latin typeface="Arial" panose="020B0604020202020204" pitchFamily="34" charset="0"/>
                <a:cs typeface="Arial" panose="020B0604020202020204" pitchFamily="34" charset="0"/>
              </a:rPr>
              <a:t>Sentiment Analysis-</a:t>
            </a:r>
            <a:endParaRPr lang="en-IN" dirty="0">
              <a:latin typeface="+mj-lt"/>
            </a:endParaRPr>
          </a:p>
          <a:p>
            <a:r>
              <a:rPr lang="en-IN" sz="1600" dirty="0">
                <a:latin typeface="Arial" panose="020B0604020202020204" pitchFamily="34" charset="0"/>
                <a:cs typeface="Arial" panose="020B0604020202020204" pitchFamily="34" charset="0"/>
              </a:rPr>
              <a:t>Sentiment analysis (also known as opinion mining) is contextual mining of text which identifies and extracts subjective information in source material, and helping a business to understand the social sentiment of their brand, product or service while monitoring online conversations.</a:t>
            </a:r>
          </a:p>
        </p:txBody>
      </p:sp>
      <p:pic>
        <p:nvPicPr>
          <p:cNvPr id="11" name="Picture Placeholder 10">
            <a:extLst>
              <a:ext uri="{FF2B5EF4-FFF2-40B4-BE49-F238E27FC236}">
                <a16:creationId xmlns:a16="http://schemas.microsoft.com/office/drawing/2014/main" id="{62346616-ADA3-F27B-8164-6D27D27F19B7}"/>
              </a:ext>
            </a:extLst>
          </p:cNvPr>
          <p:cNvPicPr>
            <a:picLocks noGrp="1" noChangeAspect="1"/>
          </p:cNvPicPr>
          <p:nvPr>
            <p:ph type="pic" sz="quarter" idx="13"/>
          </p:nvPr>
        </p:nvPicPr>
        <p:blipFill>
          <a:blip r:embed="rId2"/>
          <a:srcRect/>
          <a:stretch>
            <a:fillRect/>
          </a:stretch>
        </p:blipFill>
        <p:spPr>
          <a:xfrm>
            <a:off x="1563624" y="1828800"/>
            <a:ext cx="3200400" cy="3200400"/>
          </a:xfrm>
        </p:spPr>
      </p:pic>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0E5D91-FF26-8C63-B145-7F5E03E8B3B3}"/>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5" name="Footer Placeholder 4">
            <a:extLst>
              <a:ext uri="{FF2B5EF4-FFF2-40B4-BE49-F238E27FC236}">
                <a16:creationId xmlns:a16="http://schemas.microsoft.com/office/drawing/2014/main" id="{2700CF92-C6F4-A2DE-ABBC-0D2141FF2314}"/>
              </a:ext>
            </a:extLst>
          </p:cNvPr>
          <p:cNvSpPr>
            <a:spLocks noGrp="1"/>
          </p:cNvSpPr>
          <p:nvPr>
            <p:ph type="ftr" sz="quarter" idx="12"/>
          </p:nvPr>
        </p:nvSpPr>
        <p:spPr/>
        <p:txBody>
          <a:bodyPr/>
          <a:lstStyle/>
          <a:p>
            <a:r>
              <a:rPr lang="en-US" dirty="0">
                <a:solidFill>
                  <a:schemeClr val="accent1">
                    <a:lumMod val="75000"/>
                  </a:schemeClr>
                </a:solidFill>
              </a:rPr>
              <a:t>SENTIMENTAL Twitter analysis </a:t>
            </a:r>
          </a:p>
          <a:p>
            <a:endParaRPr lang="en-US" dirty="0"/>
          </a:p>
        </p:txBody>
      </p:sp>
      <p:pic>
        <p:nvPicPr>
          <p:cNvPr id="10" name="Picture 9">
            <a:extLst>
              <a:ext uri="{FF2B5EF4-FFF2-40B4-BE49-F238E27FC236}">
                <a16:creationId xmlns:a16="http://schemas.microsoft.com/office/drawing/2014/main" id="{AF78ADDF-EA6C-B18E-D08D-0F9184169491}"/>
              </a:ext>
            </a:extLst>
          </p:cNvPr>
          <p:cNvPicPr>
            <a:picLocks noChangeAspect="1"/>
          </p:cNvPicPr>
          <p:nvPr/>
        </p:nvPicPr>
        <p:blipFill>
          <a:blip r:embed="rId2"/>
          <a:stretch>
            <a:fillRect/>
          </a:stretch>
        </p:blipFill>
        <p:spPr>
          <a:xfrm>
            <a:off x="2667000" y="1790700"/>
            <a:ext cx="6858000" cy="3276600"/>
          </a:xfrm>
          <a:prstGeom prst="rect">
            <a:avLst/>
          </a:prstGeom>
        </p:spPr>
      </p:pic>
      <p:pic>
        <p:nvPicPr>
          <p:cNvPr id="12" name="Picture 11">
            <a:extLst>
              <a:ext uri="{FF2B5EF4-FFF2-40B4-BE49-F238E27FC236}">
                <a16:creationId xmlns:a16="http://schemas.microsoft.com/office/drawing/2014/main" id="{B237C791-C60D-8EF4-0D4B-FBA7883DA317}"/>
              </a:ext>
            </a:extLst>
          </p:cNvPr>
          <p:cNvPicPr>
            <a:picLocks noChangeAspect="1"/>
          </p:cNvPicPr>
          <p:nvPr/>
        </p:nvPicPr>
        <p:blipFill>
          <a:blip r:embed="rId2"/>
          <a:stretch>
            <a:fillRect/>
          </a:stretch>
        </p:blipFill>
        <p:spPr>
          <a:xfrm>
            <a:off x="1235631" y="1638990"/>
            <a:ext cx="9511881" cy="4229505"/>
          </a:xfrm>
          <a:prstGeom prst="rect">
            <a:avLst/>
          </a:prstGeom>
        </p:spPr>
      </p:pic>
      <p:sp>
        <p:nvSpPr>
          <p:cNvPr id="13" name="TextBox 12">
            <a:extLst>
              <a:ext uri="{FF2B5EF4-FFF2-40B4-BE49-F238E27FC236}">
                <a16:creationId xmlns:a16="http://schemas.microsoft.com/office/drawing/2014/main" id="{7F634362-ECC8-4407-C314-3CD3F275F78A}"/>
              </a:ext>
            </a:extLst>
          </p:cNvPr>
          <p:cNvSpPr txBox="1"/>
          <p:nvPr/>
        </p:nvSpPr>
        <p:spPr>
          <a:xfrm flipH="1">
            <a:off x="1235631" y="746438"/>
            <a:ext cx="7391534" cy="892552"/>
          </a:xfrm>
          <a:prstGeom prst="rect">
            <a:avLst/>
          </a:prstGeom>
          <a:noFill/>
        </p:spPr>
        <p:txBody>
          <a:bodyPr wrap="square" rtlCol="0">
            <a:spAutoFit/>
          </a:bodyPr>
          <a:lstStyle/>
          <a:p>
            <a:r>
              <a:rPr lang="en-IN" sz="2000" b="1" dirty="0">
                <a:solidFill>
                  <a:schemeClr val="tx1">
                    <a:lumMod val="75000"/>
                    <a:lumOff val="25000"/>
                  </a:schemeClr>
                </a:solidFill>
                <a:latin typeface="Arial" panose="020B0604020202020204" pitchFamily="34" charset="0"/>
                <a:cs typeface="Arial" panose="020B0604020202020204" pitchFamily="34" charset="0"/>
              </a:rPr>
              <a:t>SENTIMENTAL ANALYSIS </a:t>
            </a:r>
            <a:r>
              <a:rPr lang="en-IN" sz="1600" dirty="0">
                <a:latin typeface="Arial" panose="020B0604020202020204" pitchFamily="34" charset="0"/>
                <a:cs typeface="Arial" panose="020B0604020202020204" pitchFamily="34" charset="0"/>
              </a:rPr>
              <a:t>is the most common text classification tool that analyses an incoming message and tells whether the underlying sentiment is </a:t>
            </a:r>
            <a:r>
              <a:rPr lang="en-IN" sz="1600" dirty="0">
                <a:solidFill>
                  <a:schemeClr val="accent1">
                    <a:lumMod val="75000"/>
                  </a:schemeClr>
                </a:solidFill>
                <a:latin typeface="Arial" panose="020B0604020202020204" pitchFamily="34" charset="0"/>
                <a:cs typeface="Arial" panose="020B0604020202020204" pitchFamily="34" charset="0"/>
              </a:rPr>
              <a:t>positive</a:t>
            </a:r>
            <a:r>
              <a:rPr lang="en-IN" sz="1600" dirty="0">
                <a:latin typeface="Arial" panose="020B0604020202020204" pitchFamily="34" charset="0"/>
                <a:cs typeface="Arial" panose="020B0604020202020204" pitchFamily="34" charset="0"/>
              </a:rPr>
              <a:t>, </a:t>
            </a:r>
            <a:r>
              <a:rPr lang="en-IN" sz="1600" dirty="0">
                <a:solidFill>
                  <a:srgbClr val="00B0F0"/>
                </a:solidFill>
                <a:latin typeface="Arial" panose="020B0604020202020204" pitchFamily="34" charset="0"/>
                <a:cs typeface="Arial" panose="020B0604020202020204" pitchFamily="34" charset="0"/>
              </a:rPr>
              <a:t>negative</a:t>
            </a:r>
            <a:r>
              <a:rPr lang="en-IN" sz="1600" dirty="0">
                <a:latin typeface="Arial" panose="020B0604020202020204" pitchFamily="34" charset="0"/>
                <a:cs typeface="Arial" panose="020B0604020202020204" pitchFamily="34" charset="0"/>
              </a:rPr>
              <a:t> or </a:t>
            </a:r>
            <a:r>
              <a:rPr lang="en-IN" sz="1600" dirty="0">
                <a:solidFill>
                  <a:srgbClr val="00B0F0"/>
                </a:solidFill>
                <a:latin typeface="Arial" panose="020B0604020202020204" pitchFamily="34" charset="0"/>
                <a:cs typeface="Arial" panose="020B0604020202020204" pitchFamily="34" charset="0"/>
              </a:rPr>
              <a:t>neutral.</a:t>
            </a:r>
          </a:p>
        </p:txBody>
      </p:sp>
    </p:spTree>
    <p:extLst>
      <p:ext uri="{BB962C8B-B14F-4D97-AF65-F5344CB8AC3E}">
        <p14:creationId xmlns:p14="http://schemas.microsoft.com/office/powerpoint/2010/main" val="277076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5400" y="1209925"/>
            <a:ext cx="3886200" cy="548640"/>
          </a:xfrm>
        </p:spPr>
        <p:txBody>
          <a:bodyPr/>
          <a:lstStyle/>
          <a:p>
            <a:r>
              <a:rPr lang="en-US" sz="3600" dirty="0"/>
              <a:t>ABSTRACT-</a:t>
            </a:r>
          </a:p>
        </p:txBody>
      </p:sp>
      <p:sp>
        <p:nvSpPr>
          <p:cNvPr id="7" name="Content Placeholder 6">
            <a:extLst>
              <a:ext uri="{FF2B5EF4-FFF2-40B4-BE49-F238E27FC236}">
                <a16:creationId xmlns:a16="http://schemas.microsoft.com/office/drawing/2014/main" id="{44F54AE5-E9D1-EE6C-AF9D-08BDFB5FDB15}"/>
              </a:ext>
            </a:extLst>
          </p:cNvPr>
          <p:cNvSpPr>
            <a:spLocks noGrp="1"/>
          </p:cNvSpPr>
          <p:nvPr>
            <p:ph idx="1"/>
          </p:nvPr>
        </p:nvSpPr>
        <p:spPr>
          <a:xfrm>
            <a:off x="1295400" y="4346713"/>
            <a:ext cx="135835" cy="92766"/>
          </a:xfrm>
        </p:spPr>
        <p:txBody>
          <a:bodyPr/>
          <a:lstStyle/>
          <a:p>
            <a:pPr marL="0" indent="0">
              <a:buNone/>
            </a:pPr>
            <a:r>
              <a:rPr lang="en-IN" sz="1600" dirty="0">
                <a:latin typeface="Amiri" panose="00000500000000000000" pitchFamily="2" charset="-78"/>
                <a:ea typeface="Amiri" panose="00000500000000000000" pitchFamily="2" charset="-78"/>
                <a:cs typeface="Amiri" panose="00000500000000000000" pitchFamily="2" charset="-78"/>
              </a:rPr>
              <a:t>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pPr marL="0" algn="l" rtl="0" eaLnBrk="1" latinLnBrk="0" hangingPunct="1">
              <a:spcBef>
                <a:spcPts val="0"/>
              </a:spcBef>
              <a:spcAft>
                <a:spcPts val="0"/>
              </a:spcAft>
            </a:pPr>
            <a:r>
              <a:rPr lang="en-US" kern="1200" cap="all" spc="100" baseline="0" dirty="0">
                <a:solidFill>
                  <a:schemeClr val="accent1">
                    <a:lumMod val="75000"/>
                  </a:schemeClr>
                </a:solidFill>
                <a:effectLst/>
                <a:latin typeface="Posterama" panose="020B0504020200020000" pitchFamily="34" charset="0"/>
                <a:ea typeface="+mn-ea"/>
                <a:cs typeface="+mn-cs"/>
              </a:rPr>
              <a:t>SENTIMENTAL Twitter analysis </a:t>
            </a:r>
            <a:endParaRPr lang="en-IN" dirty="0">
              <a:solidFill>
                <a:schemeClr val="accent1">
                  <a:lumMod val="75000"/>
                </a:schemeClr>
              </a:solidFill>
              <a:effectLst/>
            </a:endParaRPr>
          </a:p>
        </p:txBody>
      </p:sp>
      <p:sp>
        <p:nvSpPr>
          <p:cNvPr id="9" name="TextBox 8">
            <a:extLst>
              <a:ext uri="{FF2B5EF4-FFF2-40B4-BE49-F238E27FC236}">
                <a16:creationId xmlns:a16="http://schemas.microsoft.com/office/drawing/2014/main" id="{AED7BCE9-8949-9888-B92A-DBF2AC662E91}"/>
              </a:ext>
            </a:extLst>
          </p:cNvPr>
          <p:cNvSpPr txBox="1"/>
          <p:nvPr/>
        </p:nvSpPr>
        <p:spPr>
          <a:xfrm>
            <a:off x="1295400" y="2438401"/>
            <a:ext cx="8895521" cy="3416320"/>
          </a:xfrm>
          <a:prstGeom prst="rect">
            <a:avLst/>
          </a:prstGeom>
          <a:noFill/>
        </p:spPr>
        <p:txBody>
          <a:bodyPr wrap="square" rtlCol="0">
            <a:spAutoFit/>
          </a:bodyPr>
          <a:lstStyle/>
          <a:p>
            <a:r>
              <a:rPr lang="en-IN" dirty="0">
                <a:latin typeface="Amiri" panose="00000500000000000000" pitchFamily="2" charset="-78"/>
                <a:ea typeface="Amiri" panose="00000500000000000000" pitchFamily="2" charset="-78"/>
                <a:cs typeface="Amiri" panose="00000500000000000000" pitchFamily="2" charset="-78"/>
              </a:rPr>
              <a:t>This project addresses the problem of sentiment analysis in twitter; that is classifying tweets according to the sentiment expressed in them: positive, negative or neutral. Twitter is an online micro-blogging and social-networking platform which allows users to write short status updates of maximum length 280 characters. It is a rapidly expanding service with over 200 million registered users - out of which 100 million are active users and half of them log on twitter on a daily basis - generating nearly 250 million tweets per day. Due to this large amount of usage we hope to achieve a reflection of public sentiment by analysing the sentiments expressed in the tweets. Analysing the public sentiment is important for many applications such as firms trying to find out the response of their products in the market, predicting political elections and predicting socioeconomic phenomena like stock exchange. The aim of this project is to develop a functional classifier for accurate and automatic sentiment classification of an unknown tweet stream.</a:t>
            </a:r>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20B3-B5FE-34DF-A5B5-FA7F634A350D}"/>
              </a:ext>
            </a:extLst>
          </p:cNvPr>
          <p:cNvSpPr>
            <a:spLocks noGrp="1"/>
          </p:cNvSpPr>
          <p:nvPr>
            <p:ph type="title"/>
          </p:nvPr>
        </p:nvSpPr>
        <p:spPr>
          <a:xfrm>
            <a:off x="1295400" y="654048"/>
            <a:ext cx="3886200" cy="1007581"/>
          </a:xfrm>
        </p:spPr>
        <p:txBody>
          <a:bodyPr/>
          <a:lstStyle/>
          <a:p>
            <a:r>
              <a:rPr lang="en-IN" sz="2000" dirty="0"/>
              <a:t>Architecture-</a:t>
            </a:r>
          </a:p>
        </p:txBody>
      </p:sp>
      <p:pic>
        <p:nvPicPr>
          <p:cNvPr id="8" name="Content Placeholder 7">
            <a:extLst>
              <a:ext uri="{FF2B5EF4-FFF2-40B4-BE49-F238E27FC236}">
                <a16:creationId xmlns:a16="http://schemas.microsoft.com/office/drawing/2014/main" id="{EC5679A8-8FBB-6E98-C81A-92938F9F8E3C}"/>
              </a:ext>
            </a:extLst>
          </p:cNvPr>
          <p:cNvPicPr>
            <a:picLocks noGrp="1" noChangeAspect="1"/>
          </p:cNvPicPr>
          <p:nvPr>
            <p:ph idx="1"/>
          </p:nvPr>
        </p:nvPicPr>
        <p:blipFill>
          <a:blip r:embed="rId2"/>
          <a:stretch>
            <a:fillRect/>
          </a:stretch>
        </p:blipFill>
        <p:spPr>
          <a:xfrm>
            <a:off x="1295400" y="1250259"/>
            <a:ext cx="8193157" cy="4931466"/>
          </a:xfrm>
        </p:spPr>
      </p:pic>
      <p:sp>
        <p:nvSpPr>
          <p:cNvPr id="4" name="Slide Number Placeholder 3">
            <a:extLst>
              <a:ext uri="{FF2B5EF4-FFF2-40B4-BE49-F238E27FC236}">
                <a16:creationId xmlns:a16="http://schemas.microsoft.com/office/drawing/2014/main" id="{935AFB15-66CD-5FC9-F63B-A1CD6297EB8B}"/>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49D94BF2-0BA0-15BA-DCCD-09AAEE21061B}"/>
              </a:ext>
            </a:extLst>
          </p:cNvPr>
          <p:cNvSpPr>
            <a:spLocks noGrp="1"/>
          </p:cNvSpPr>
          <p:nvPr>
            <p:ph type="ftr" sz="quarter" idx="12"/>
          </p:nvPr>
        </p:nvSpPr>
        <p:spPr/>
        <p:txBody>
          <a:bodyPr/>
          <a:lstStyle/>
          <a:p>
            <a:r>
              <a:rPr lang="en-US" kern="1200" cap="all" spc="100" baseline="0" dirty="0">
                <a:solidFill>
                  <a:schemeClr val="accent1">
                    <a:lumMod val="75000"/>
                  </a:schemeClr>
                </a:solidFill>
                <a:effectLst/>
                <a:latin typeface="Posterama" panose="020B0504020200020000" pitchFamily="34" charset="0"/>
                <a:ea typeface="+mn-ea"/>
                <a:cs typeface="+mn-cs"/>
              </a:rPr>
              <a:t>SENTIMENTAL Twitter analysis </a:t>
            </a:r>
            <a:endParaRPr lang="en-IN" dirty="0">
              <a:solidFill>
                <a:schemeClr val="accent1">
                  <a:lumMod val="75000"/>
                </a:schemeClr>
              </a:solidFill>
              <a:effectLst/>
            </a:endParaRPr>
          </a:p>
          <a:p>
            <a:endParaRPr lang="en-US" dirty="0"/>
          </a:p>
        </p:txBody>
      </p:sp>
    </p:spTree>
    <p:extLst>
      <p:ext uri="{BB962C8B-B14F-4D97-AF65-F5344CB8AC3E}">
        <p14:creationId xmlns:p14="http://schemas.microsoft.com/office/powerpoint/2010/main" val="97944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69CA-E56F-B187-E0B3-A661AAD77729}"/>
              </a:ext>
            </a:extLst>
          </p:cNvPr>
          <p:cNvSpPr>
            <a:spLocks noGrp="1"/>
          </p:cNvSpPr>
          <p:nvPr>
            <p:ph type="title"/>
          </p:nvPr>
        </p:nvSpPr>
        <p:spPr>
          <a:xfrm>
            <a:off x="1254369" y="1124712"/>
            <a:ext cx="3927231" cy="548640"/>
          </a:xfrm>
        </p:spPr>
        <p:txBody>
          <a:bodyPr/>
          <a:lstStyle/>
          <a:p>
            <a:r>
              <a:rPr lang="en-IN" sz="2000" dirty="0"/>
              <a:t>Modules-</a:t>
            </a:r>
          </a:p>
        </p:txBody>
      </p:sp>
      <p:sp>
        <p:nvSpPr>
          <p:cNvPr id="3" name="Content Placeholder 2">
            <a:extLst>
              <a:ext uri="{FF2B5EF4-FFF2-40B4-BE49-F238E27FC236}">
                <a16:creationId xmlns:a16="http://schemas.microsoft.com/office/drawing/2014/main" id="{6D55C75B-D0E8-C678-EDE1-60CBC992BF69}"/>
              </a:ext>
            </a:extLst>
          </p:cNvPr>
          <p:cNvSpPr>
            <a:spLocks noGrp="1"/>
          </p:cNvSpPr>
          <p:nvPr>
            <p:ph idx="1"/>
          </p:nvPr>
        </p:nvSpPr>
        <p:spPr/>
        <p:txBody>
          <a:bodyPr/>
          <a:lstStyle/>
          <a:p>
            <a:r>
              <a:rPr lang="en-IN" dirty="0"/>
              <a:t> </a:t>
            </a:r>
          </a:p>
        </p:txBody>
      </p:sp>
      <p:sp>
        <p:nvSpPr>
          <p:cNvPr id="4" name="Slide Number Placeholder 3">
            <a:extLst>
              <a:ext uri="{FF2B5EF4-FFF2-40B4-BE49-F238E27FC236}">
                <a16:creationId xmlns:a16="http://schemas.microsoft.com/office/drawing/2014/main" id="{7A398448-A2F3-C8BB-A4CF-510CECE8E319}"/>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633AA373-61BD-113E-01F8-09D1E42BFD27}"/>
              </a:ext>
            </a:extLst>
          </p:cNvPr>
          <p:cNvSpPr>
            <a:spLocks noGrp="1"/>
          </p:cNvSpPr>
          <p:nvPr>
            <p:ph type="ftr" sz="quarter" idx="12"/>
          </p:nvPr>
        </p:nvSpPr>
        <p:spPr/>
        <p:txBody>
          <a:bodyPr/>
          <a:lstStyle/>
          <a:p>
            <a:r>
              <a:rPr lang="en-US" dirty="0">
                <a:solidFill>
                  <a:schemeClr val="accent1">
                    <a:lumMod val="75000"/>
                  </a:schemeClr>
                </a:solidFill>
              </a:rPr>
              <a:t>Sentimental twitter analysis</a:t>
            </a:r>
          </a:p>
        </p:txBody>
      </p:sp>
      <p:sp>
        <p:nvSpPr>
          <p:cNvPr id="7" name="TextBox 6">
            <a:extLst>
              <a:ext uri="{FF2B5EF4-FFF2-40B4-BE49-F238E27FC236}">
                <a16:creationId xmlns:a16="http://schemas.microsoft.com/office/drawing/2014/main" id="{81E6DE3C-DA67-7FF9-BE6A-068C2E09681A}"/>
              </a:ext>
            </a:extLst>
          </p:cNvPr>
          <p:cNvSpPr txBox="1"/>
          <p:nvPr/>
        </p:nvSpPr>
        <p:spPr>
          <a:xfrm>
            <a:off x="1046922" y="2693649"/>
            <a:ext cx="8083826" cy="2585323"/>
          </a:xfrm>
          <a:prstGeom prst="rect">
            <a:avLst/>
          </a:prstGeom>
          <a:noFill/>
        </p:spPr>
        <p:txBody>
          <a:bodyPr wrap="square">
            <a:spAutoFit/>
          </a:bodyPr>
          <a:lstStyle/>
          <a:p>
            <a:pPr algn="l"/>
            <a:r>
              <a:rPr lang="en-IN" dirty="0">
                <a:latin typeface="Amiri" panose="00000500000000000000" pitchFamily="2" charset="-78"/>
                <a:ea typeface="Amiri" panose="00000500000000000000" pitchFamily="2" charset="-78"/>
                <a:cs typeface="Amiri" panose="00000500000000000000" pitchFamily="2" charset="-78"/>
              </a:rPr>
              <a:t>NLP(Deep learning):NLP in deep learning is a technique that uses neural networks to process human language. It's more accurate than traditional methods. </a:t>
            </a:r>
          </a:p>
          <a:p>
            <a:r>
              <a:rPr lang="en-IN" b="0" i="0" dirty="0">
                <a:solidFill>
                  <a:srgbClr val="000000"/>
                </a:solidFill>
                <a:effectLst/>
                <a:latin typeface="Amiri" panose="00000500000000000000" pitchFamily="2" charset="-78"/>
                <a:ea typeface="Amiri" panose="00000500000000000000" pitchFamily="2" charset="-78"/>
                <a:cs typeface="Amiri" panose="00000500000000000000" pitchFamily="2" charset="-78"/>
              </a:rPr>
              <a:t>The approach involved in this project are the various data pre-processing steps, the machine learning classifiers and feature extraction. The main data pre-processing steps include URL and username filtering, twitter slang removal, stop words removal and stemming. </a:t>
            </a:r>
          </a:p>
          <a:p>
            <a:pPr algn="l"/>
            <a:r>
              <a:rPr lang="en-IN" b="0" i="0" dirty="0">
                <a:solidFill>
                  <a:srgbClr val="000000"/>
                </a:solidFill>
                <a:effectLst/>
                <a:latin typeface="Amiri" panose="00000500000000000000" pitchFamily="2" charset="-78"/>
                <a:ea typeface="Amiri" panose="00000500000000000000" pitchFamily="2" charset="-78"/>
                <a:cs typeface="Amiri" panose="00000500000000000000" pitchFamily="2" charset="-78"/>
              </a:rPr>
              <a:t>The machine learning algorithms used are Multinomial Naive Bayes, Support vector machine and Logistic Regression. </a:t>
            </a:r>
            <a:r>
              <a:rPr lang="en-IN" dirty="0">
                <a:solidFill>
                  <a:srgbClr val="000000"/>
                </a:solidFill>
                <a:latin typeface="Amiri" panose="00000500000000000000" pitchFamily="2" charset="-78"/>
                <a:ea typeface="Amiri" panose="00000500000000000000" pitchFamily="2" charset="-78"/>
                <a:cs typeface="Amiri" panose="00000500000000000000" pitchFamily="2" charset="-78"/>
              </a:rPr>
              <a:t>That helped in getting higher accuracy for the dataset.</a:t>
            </a:r>
            <a:endParaRPr lang="en-IN" dirty="0"/>
          </a:p>
        </p:txBody>
      </p:sp>
    </p:spTree>
    <p:extLst>
      <p:ext uri="{BB962C8B-B14F-4D97-AF65-F5344CB8AC3E}">
        <p14:creationId xmlns:p14="http://schemas.microsoft.com/office/powerpoint/2010/main" val="253616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69C6-0B35-ED74-509C-2B7DD79C1938}"/>
              </a:ext>
            </a:extLst>
          </p:cNvPr>
          <p:cNvSpPr>
            <a:spLocks noGrp="1"/>
          </p:cNvSpPr>
          <p:nvPr>
            <p:ph type="title"/>
          </p:nvPr>
        </p:nvSpPr>
        <p:spPr/>
        <p:txBody>
          <a:bodyPr/>
          <a:lstStyle/>
          <a:p>
            <a:r>
              <a:rPr lang="en-IN" sz="2000" dirty="0">
                <a:solidFill>
                  <a:schemeClr val="accent1">
                    <a:lumMod val="75000"/>
                  </a:schemeClr>
                </a:solidFill>
                <a:effectLst>
                  <a:outerShdw blurRad="38100" dist="38100" dir="2700000" algn="tl">
                    <a:srgbClr val="000000">
                      <a:alpha val="43137"/>
                    </a:srgbClr>
                  </a:outerShdw>
                </a:effectLst>
                <a:latin typeface="Alef" panose="00000500000000000000" pitchFamily="2" charset="-79"/>
                <a:cs typeface="Alef" panose="00000500000000000000" pitchFamily="2" charset="-79"/>
              </a:rPr>
              <a:t>UML Diagrams</a:t>
            </a:r>
            <a:br>
              <a:rPr lang="en-IN" sz="2000" dirty="0"/>
            </a:br>
            <a:r>
              <a:rPr lang="en-IN" sz="2000" dirty="0"/>
              <a:t>Use case diagram-</a:t>
            </a:r>
          </a:p>
        </p:txBody>
      </p:sp>
      <p:sp>
        <p:nvSpPr>
          <p:cNvPr id="3" name="Content Placeholder 2">
            <a:extLst>
              <a:ext uri="{FF2B5EF4-FFF2-40B4-BE49-F238E27FC236}">
                <a16:creationId xmlns:a16="http://schemas.microsoft.com/office/drawing/2014/main" id="{30903E63-CB1C-93A1-9706-9581FEAFE480}"/>
              </a:ext>
            </a:extLst>
          </p:cNvPr>
          <p:cNvSpPr>
            <a:spLocks noGrp="1"/>
          </p:cNvSpPr>
          <p:nvPr>
            <p:ph idx="1"/>
          </p:nvPr>
        </p:nvSpPr>
        <p:spPr>
          <a:xfrm>
            <a:off x="1162879" y="2438401"/>
            <a:ext cx="6617677" cy="3930513"/>
          </a:xfrm>
        </p:spPr>
        <p:txBody>
          <a:bodyPr/>
          <a:lstStyle/>
          <a:p>
            <a:r>
              <a:rPr lang="en-IN" dirty="0"/>
              <a:t> </a:t>
            </a:r>
          </a:p>
        </p:txBody>
      </p:sp>
      <p:sp>
        <p:nvSpPr>
          <p:cNvPr id="4" name="Slide Number Placeholder 3">
            <a:extLst>
              <a:ext uri="{FF2B5EF4-FFF2-40B4-BE49-F238E27FC236}">
                <a16:creationId xmlns:a16="http://schemas.microsoft.com/office/drawing/2014/main" id="{F64F0160-A4B7-32BA-8354-4515DA14349F}"/>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673B275F-FAFC-005B-463F-7125FDB66FA8}"/>
              </a:ext>
            </a:extLst>
          </p:cNvPr>
          <p:cNvSpPr>
            <a:spLocks noGrp="1"/>
          </p:cNvSpPr>
          <p:nvPr>
            <p:ph type="ftr" sz="quarter" idx="12"/>
          </p:nvPr>
        </p:nvSpPr>
        <p:spPr/>
        <p:txBody>
          <a:bodyPr/>
          <a:lstStyle/>
          <a:p>
            <a:r>
              <a:rPr lang="en-US" dirty="0">
                <a:solidFill>
                  <a:schemeClr val="accent1">
                    <a:lumMod val="75000"/>
                  </a:schemeClr>
                </a:solidFill>
              </a:rPr>
              <a:t>Sentimental twitter analysis</a:t>
            </a:r>
          </a:p>
        </p:txBody>
      </p:sp>
      <p:sp>
        <p:nvSpPr>
          <p:cNvPr id="9" name="AutoShape 4">
            <a:extLst>
              <a:ext uri="{FF2B5EF4-FFF2-40B4-BE49-F238E27FC236}">
                <a16:creationId xmlns:a16="http://schemas.microsoft.com/office/drawing/2014/main" id="{E3A77ED6-2D3E-F3B0-DCC6-3DF1FF1351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79930718-8878-7307-7C52-BFF52C7E0875}"/>
              </a:ext>
            </a:extLst>
          </p:cNvPr>
          <p:cNvPicPr>
            <a:picLocks noChangeAspect="1"/>
          </p:cNvPicPr>
          <p:nvPr/>
        </p:nvPicPr>
        <p:blipFill>
          <a:blip r:embed="rId2"/>
          <a:stretch>
            <a:fillRect/>
          </a:stretch>
        </p:blipFill>
        <p:spPr>
          <a:xfrm>
            <a:off x="1162879" y="1802296"/>
            <a:ext cx="7454194" cy="4401655"/>
          </a:xfrm>
          <a:prstGeom prst="rect">
            <a:avLst/>
          </a:prstGeom>
        </p:spPr>
      </p:pic>
    </p:spTree>
    <p:extLst>
      <p:ext uri="{BB962C8B-B14F-4D97-AF65-F5344CB8AC3E}">
        <p14:creationId xmlns:p14="http://schemas.microsoft.com/office/powerpoint/2010/main" val="336571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2D58-CD1B-55B7-7F27-F328231B9178}"/>
              </a:ext>
            </a:extLst>
          </p:cNvPr>
          <p:cNvSpPr>
            <a:spLocks noGrp="1"/>
          </p:cNvSpPr>
          <p:nvPr>
            <p:ph type="title"/>
          </p:nvPr>
        </p:nvSpPr>
        <p:spPr/>
        <p:txBody>
          <a:bodyPr/>
          <a:lstStyle/>
          <a:p>
            <a:r>
              <a:rPr lang="en-IN" sz="2400" dirty="0"/>
              <a:t>Activity diagram-</a:t>
            </a:r>
          </a:p>
        </p:txBody>
      </p:sp>
      <p:sp>
        <p:nvSpPr>
          <p:cNvPr id="4" name="Slide Number Placeholder 3">
            <a:extLst>
              <a:ext uri="{FF2B5EF4-FFF2-40B4-BE49-F238E27FC236}">
                <a16:creationId xmlns:a16="http://schemas.microsoft.com/office/drawing/2014/main" id="{47C8EB49-5F75-BD56-87EC-0024B3D1169A}"/>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8C8169F4-3425-1C1D-70DD-CD8F10BF0C60}"/>
              </a:ext>
            </a:extLst>
          </p:cNvPr>
          <p:cNvSpPr>
            <a:spLocks noGrp="1"/>
          </p:cNvSpPr>
          <p:nvPr>
            <p:ph type="ftr" sz="quarter" idx="12"/>
          </p:nvPr>
        </p:nvSpPr>
        <p:spPr/>
        <p:txBody>
          <a:bodyPr/>
          <a:lstStyle/>
          <a:p>
            <a:r>
              <a:rPr lang="en-US" sz="1200" dirty="0">
                <a:solidFill>
                  <a:srgbClr val="00B0F0"/>
                </a:solidFill>
              </a:rPr>
              <a:t>SENTIMENTAL TWITTER ANALYSIS</a:t>
            </a:r>
            <a:endParaRPr lang="en-US" dirty="0"/>
          </a:p>
        </p:txBody>
      </p:sp>
      <p:pic>
        <p:nvPicPr>
          <p:cNvPr id="7" name="Picture 6">
            <a:extLst>
              <a:ext uri="{FF2B5EF4-FFF2-40B4-BE49-F238E27FC236}">
                <a16:creationId xmlns:a16="http://schemas.microsoft.com/office/drawing/2014/main" id="{80D914DD-69D1-F93D-704C-0B917806B7C4}"/>
              </a:ext>
            </a:extLst>
          </p:cNvPr>
          <p:cNvPicPr>
            <a:picLocks noChangeAspect="1"/>
          </p:cNvPicPr>
          <p:nvPr/>
        </p:nvPicPr>
        <p:blipFill>
          <a:blip r:embed="rId2"/>
          <a:stretch>
            <a:fillRect/>
          </a:stretch>
        </p:blipFill>
        <p:spPr>
          <a:xfrm>
            <a:off x="1295400" y="1546224"/>
            <a:ext cx="6261830" cy="5184648"/>
          </a:xfrm>
          <a:prstGeom prst="rect">
            <a:avLst/>
          </a:prstGeom>
        </p:spPr>
      </p:pic>
    </p:spTree>
    <p:extLst>
      <p:ext uri="{BB962C8B-B14F-4D97-AF65-F5344CB8AC3E}">
        <p14:creationId xmlns:p14="http://schemas.microsoft.com/office/powerpoint/2010/main" val="81480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4144-1D69-319F-9274-F9D5F6B97D40}"/>
              </a:ext>
            </a:extLst>
          </p:cNvPr>
          <p:cNvSpPr>
            <a:spLocks noGrp="1"/>
          </p:cNvSpPr>
          <p:nvPr>
            <p:ph type="title"/>
          </p:nvPr>
        </p:nvSpPr>
        <p:spPr/>
        <p:txBody>
          <a:bodyPr/>
          <a:lstStyle/>
          <a:p>
            <a:r>
              <a:rPr lang="en-IN" sz="2400" dirty="0"/>
              <a:t>Sequence diagram-</a:t>
            </a:r>
          </a:p>
        </p:txBody>
      </p:sp>
      <p:sp>
        <p:nvSpPr>
          <p:cNvPr id="4" name="Slide Number Placeholder 3">
            <a:extLst>
              <a:ext uri="{FF2B5EF4-FFF2-40B4-BE49-F238E27FC236}">
                <a16:creationId xmlns:a16="http://schemas.microsoft.com/office/drawing/2014/main" id="{924B95AE-7CF4-841E-5906-D33ECDC6C176}"/>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108FF3C8-61F5-7C43-98A0-BB824EA58803}"/>
              </a:ext>
            </a:extLst>
          </p:cNvPr>
          <p:cNvSpPr>
            <a:spLocks noGrp="1"/>
          </p:cNvSpPr>
          <p:nvPr>
            <p:ph type="ftr" sz="quarter" idx="12"/>
          </p:nvPr>
        </p:nvSpPr>
        <p:spPr>
          <a:xfrm rot="16200000">
            <a:off x="-266091" y="1474637"/>
            <a:ext cx="1802298" cy="161121"/>
          </a:xfrm>
        </p:spPr>
        <p:txBody>
          <a:bodyPr/>
          <a:lstStyle/>
          <a:p>
            <a:r>
              <a:rPr lang="en-US" sz="1200" dirty="0">
                <a:solidFill>
                  <a:srgbClr val="00B0F0"/>
                </a:solidFill>
              </a:rPr>
              <a:t>SENTIMENTAL TWITTER ANALYSIS</a:t>
            </a:r>
            <a:endParaRPr lang="en-US" dirty="0"/>
          </a:p>
        </p:txBody>
      </p:sp>
      <p:pic>
        <p:nvPicPr>
          <p:cNvPr id="7" name="Picture 6">
            <a:extLst>
              <a:ext uri="{FF2B5EF4-FFF2-40B4-BE49-F238E27FC236}">
                <a16:creationId xmlns:a16="http://schemas.microsoft.com/office/drawing/2014/main" id="{21F26E3C-984A-00D2-ABE4-0F1806668608}"/>
              </a:ext>
            </a:extLst>
          </p:cNvPr>
          <p:cNvPicPr>
            <a:picLocks noChangeAspect="1"/>
          </p:cNvPicPr>
          <p:nvPr/>
        </p:nvPicPr>
        <p:blipFill>
          <a:blip r:embed="rId2"/>
          <a:stretch>
            <a:fillRect/>
          </a:stretch>
        </p:blipFill>
        <p:spPr>
          <a:xfrm>
            <a:off x="1169372" y="1673352"/>
            <a:ext cx="8343900" cy="4886325"/>
          </a:xfrm>
          <a:prstGeom prst="rect">
            <a:avLst/>
          </a:prstGeom>
        </p:spPr>
      </p:pic>
    </p:spTree>
    <p:extLst>
      <p:ext uri="{BB962C8B-B14F-4D97-AF65-F5344CB8AC3E}">
        <p14:creationId xmlns:p14="http://schemas.microsoft.com/office/powerpoint/2010/main" val="1623436940"/>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611</TotalTime>
  <Words>975</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Alef</vt:lpstr>
      <vt:lpstr>Amiri</vt:lpstr>
      <vt:lpstr>Arial</vt:lpstr>
      <vt:lpstr>Calibri</vt:lpstr>
      <vt:lpstr>Daytona Condensed Light</vt:lpstr>
      <vt:lpstr>Posterama</vt:lpstr>
      <vt:lpstr>Office Theme</vt:lpstr>
      <vt:lpstr>SENTIMENTAL TWITTER ANALYSIS</vt:lpstr>
      <vt:lpstr>Introduction</vt:lpstr>
      <vt:lpstr>PowerPoint Presentation</vt:lpstr>
      <vt:lpstr>ABSTRACT-</vt:lpstr>
      <vt:lpstr>Architecture-</vt:lpstr>
      <vt:lpstr>Modules-</vt:lpstr>
      <vt:lpstr>UML Diagrams Use case diagram-</vt:lpstr>
      <vt:lpstr>Activity diagram-</vt:lpstr>
      <vt:lpstr>Sequence diagram-</vt:lpstr>
      <vt:lpstr>Requirements-</vt:lpstr>
      <vt:lpstr>Existing codes-</vt:lpstr>
      <vt:lpstr>Proposed System-</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TWITTER ANALYSIS</dc:title>
  <dc:creator>pallala prasanna</dc:creator>
  <cp:lastModifiedBy>pallala prasanna</cp:lastModifiedBy>
  <cp:revision>37</cp:revision>
  <dcterms:created xsi:type="dcterms:W3CDTF">2023-05-04T12:28:12Z</dcterms:created>
  <dcterms:modified xsi:type="dcterms:W3CDTF">2023-05-15T01:51:19Z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