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6" r:id="rId4"/>
    <p:sldId id="262" r:id="rId5"/>
    <p:sldId id="258" r:id="rId6"/>
    <p:sldId id="264"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17662" autoAdjust="0"/>
  </p:normalViewPr>
  <p:slideViewPr>
    <p:cSldViewPr snapToGrid="0">
      <p:cViewPr varScale="1">
        <p:scale>
          <a:sx n="22" d="100"/>
          <a:sy n="22" d="100"/>
        </p:scale>
        <p:origin x="974" y="24"/>
      </p:cViewPr>
      <p:guideLst/>
    </p:cSldViewPr>
  </p:slideViewPr>
  <p:notesTextViewPr>
    <p:cViewPr>
      <p:scale>
        <a:sx n="1" d="1"/>
        <a:sy n="1" d="1"/>
      </p:scale>
      <p:origin x="0" y="-80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7.svg"/><Relationship Id="rId1" Type="http://schemas.openxmlformats.org/officeDocument/2006/relationships/image" Target="../media/image14.png"/><Relationship Id="rId6" Type="http://schemas.openxmlformats.org/officeDocument/2006/relationships/image" Target="../media/image11.svg"/><Relationship Id="rId5" Type="http://schemas.openxmlformats.org/officeDocument/2006/relationships/image" Target="../media/image1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E4896C-0CEC-46CB-A32A-6C720FB777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8672FA-5918-4FC8-ADD7-E26DCE8B6389}">
      <dgm:prSet/>
      <dgm:spPr/>
      <dgm:t>
        <a:bodyPr/>
        <a:lstStyle/>
        <a:p>
          <a:r>
            <a:rPr lang="en-GB" dirty="0"/>
            <a:t>Construction of a data set (ETL)</a:t>
          </a:r>
          <a:endParaRPr lang="en-US" dirty="0"/>
        </a:p>
      </dgm:t>
    </dgm:pt>
    <dgm:pt modelId="{071F34BB-519D-4337-A81D-D263CBFF5CFE}" type="parTrans" cxnId="{D7751402-9CA0-4C45-83A0-48FD8721484C}">
      <dgm:prSet/>
      <dgm:spPr/>
      <dgm:t>
        <a:bodyPr/>
        <a:lstStyle/>
        <a:p>
          <a:endParaRPr lang="en-US"/>
        </a:p>
      </dgm:t>
    </dgm:pt>
    <dgm:pt modelId="{7C6AF649-F1D4-496F-BBAB-5579BE703262}" type="sibTrans" cxnId="{D7751402-9CA0-4C45-83A0-48FD8721484C}">
      <dgm:prSet/>
      <dgm:spPr/>
      <dgm:t>
        <a:bodyPr/>
        <a:lstStyle/>
        <a:p>
          <a:endParaRPr lang="en-US"/>
        </a:p>
      </dgm:t>
    </dgm:pt>
    <dgm:pt modelId="{6B5ECFA8-47E8-4D01-83B6-119139B47E1C}">
      <dgm:prSet/>
      <dgm:spPr/>
      <dgm:t>
        <a:bodyPr/>
        <a:lstStyle/>
        <a:p>
          <a:r>
            <a:rPr lang="en-GB" dirty="0"/>
            <a:t>Exploratory data analysis / identification of suitable  machine learning models</a:t>
          </a:r>
          <a:endParaRPr lang="en-US" dirty="0"/>
        </a:p>
      </dgm:t>
    </dgm:pt>
    <dgm:pt modelId="{EF6B56FB-67C7-473A-9794-C704F5B8B728}" type="parTrans" cxnId="{DEFF28F3-7749-4CDF-8DBC-3848F56F4805}">
      <dgm:prSet/>
      <dgm:spPr/>
      <dgm:t>
        <a:bodyPr/>
        <a:lstStyle/>
        <a:p>
          <a:endParaRPr lang="en-US"/>
        </a:p>
      </dgm:t>
    </dgm:pt>
    <dgm:pt modelId="{7FC17963-50E2-4ACC-915B-A250BC13E5D9}" type="sibTrans" cxnId="{DEFF28F3-7749-4CDF-8DBC-3848F56F4805}">
      <dgm:prSet/>
      <dgm:spPr/>
      <dgm:t>
        <a:bodyPr/>
        <a:lstStyle/>
        <a:p>
          <a:endParaRPr lang="en-US"/>
        </a:p>
      </dgm:t>
    </dgm:pt>
    <dgm:pt modelId="{DB3F677B-BB6A-4DF8-9D35-A926FF0F22AA}">
      <dgm:prSet/>
      <dgm:spPr/>
      <dgm:t>
        <a:bodyPr/>
        <a:lstStyle/>
        <a:p>
          <a:r>
            <a:rPr lang="en-GB" dirty="0"/>
            <a:t>Refinement / development of selected ML model</a:t>
          </a:r>
          <a:endParaRPr lang="en-US" dirty="0"/>
        </a:p>
      </dgm:t>
    </dgm:pt>
    <dgm:pt modelId="{8862C50A-6803-41AE-A63B-CCA24AA9DF32}" type="parTrans" cxnId="{2A9CE714-A7B5-4B91-8643-74598524AC1C}">
      <dgm:prSet/>
      <dgm:spPr/>
      <dgm:t>
        <a:bodyPr/>
        <a:lstStyle/>
        <a:p>
          <a:endParaRPr lang="en-US"/>
        </a:p>
      </dgm:t>
    </dgm:pt>
    <dgm:pt modelId="{29D5B090-E70D-4DF9-93A5-3FBCE6CC3C39}" type="sibTrans" cxnId="{2A9CE714-A7B5-4B91-8643-74598524AC1C}">
      <dgm:prSet/>
      <dgm:spPr/>
      <dgm:t>
        <a:bodyPr/>
        <a:lstStyle/>
        <a:p>
          <a:endParaRPr lang="en-US"/>
        </a:p>
      </dgm:t>
    </dgm:pt>
    <dgm:pt modelId="{26DFE4EB-9322-4CCA-8C6C-B00C8E6DFDCA}">
      <dgm:prSet/>
      <dgm:spPr/>
      <dgm:t>
        <a:bodyPr/>
        <a:lstStyle/>
        <a:p>
          <a:r>
            <a:rPr lang="en-GB" dirty="0"/>
            <a:t>Testing on </a:t>
          </a:r>
          <a:r>
            <a:rPr lang="en-GB" i="1" dirty="0"/>
            <a:t>unseen </a:t>
          </a:r>
          <a:r>
            <a:rPr lang="en-GB" dirty="0"/>
            <a:t>data in real-time</a:t>
          </a:r>
          <a:endParaRPr lang="en-US" dirty="0"/>
        </a:p>
      </dgm:t>
    </dgm:pt>
    <dgm:pt modelId="{AD36C07A-56F0-4BFC-BE6B-C4CDB7240C07}" type="parTrans" cxnId="{2B288345-C744-4913-8D3E-11931B5BB0C9}">
      <dgm:prSet/>
      <dgm:spPr/>
      <dgm:t>
        <a:bodyPr/>
        <a:lstStyle/>
        <a:p>
          <a:endParaRPr lang="en-US"/>
        </a:p>
      </dgm:t>
    </dgm:pt>
    <dgm:pt modelId="{C369BD25-8567-4125-B710-F0E5CAC465F3}" type="sibTrans" cxnId="{2B288345-C744-4913-8D3E-11931B5BB0C9}">
      <dgm:prSet/>
      <dgm:spPr/>
      <dgm:t>
        <a:bodyPr/>
        <a:lstStyle/>
        <a:p>
          <a:endParaRPr lang="en-US"/>
        </a:p>
      </dgm:t>
    </dgm:pt>
    <dgm:pt modelId="{23DF2BBF-EB63-429E-9B18-7D12B47BEEC8}" type="pres">
      <dgm:prSet presAssocID="{83E4896C-0CEC-46CB-A32A-6C720FB777E7}" presName="root" presStyleCnt="0">
        <dgm:presLayoutVars>
          <dgm:dir/>
          <dgm:resizeHandles val="exact"/>
        </dgm:presLayoutVars>
      </dgm:prSet>
      <dgm:spPr/>
    </dgm:pt>
    <dgm:pt modelId="{2AD45882-2ED9-4E94-9144-B5D0941067CB}" type="pres">
      <dgm:prSet presAssocID="{878672FA-5918-4FC8-ADD7-E26DCE8B6389}" presName="compNode" presStyleCnt="0"/>
      <dgm:spPr/>
    </dgm:pt>
    <dgm:pt modelId="{B3868D54-99E9-4F59-AFD8-3D837ADC4081}" type="pres">
      <dgm:prSet presAssocID="{878672FA-5918-4FC8-ADD7-E26DCE8B6389}" presName="bgRect" presStyleLbl="bgShp" presStyleIdx="0" presStyleCnt="4"/>
      <dgm:spPr/>
    </dgm:pt>
    <dgm:pt modelId="{73B6F7D6-9B08-4BD3-9456-D16A2BFF1C9A}" type="pres">
      <dgm:prSet presAssocID="{878672FA-5918-4FC8-ADD7-E26DCE8B63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1987F9F-8719-4454-A464-8FA4FECEF185}" type="pres">
      <dgm:prSet presAssocID="{878672FA-5918-4FC8-ADD7-E26DCE8B6389}" presName="spaceRect" presStyleCnt="0"/>
      <dgm:spPr/>
    </dgm:pt>
    <dgm:pt modelId="{47C61661-71E4-4737-AB63-07F9D68445E9}" type="pres">
      <dgm:prSet presAssocID="{878672FA-5918-4FC8-ADD7-E26DCE8B6389}" presName="parTx" presStyleLbl="revTx" presStyleIdx="0" presStyleCnt="4">
        <dgm:presLayoutVars>
          <dgm:chMax val="0"/>
          <dgm:chPref val="0"/>
        </dgm:presLayoutVars>
      </dgm:prSet>
      <dgm:spPr/>
    </dgm:pt>
    <dgm:pt modelId="{75648228-7649-490D-9633-D0B8D89E2472}" type="pres">
      <dgm:prSet presAssocID="{7C6AF649-F1D4-496F-BBAB-5579BE703262}" presName="sibTrans" presStyleCnt="0"/>
      <dgm:spPr/>
    </dgm:pt>
    <dgm:pt modelId="{2F50C792-A6D0-46DF-9D29-8CA924858982}" type="pres">
      <dgm:prSet presAssocID="{6B5ECFA8-47E8-4D01-83B6-119139B47E1C}" presName="compNode" presStyleCnt="0"/>
      <dgm:spPr/>
    </dgm:pt>
    <dgm:pt modelId="{7264E158-1F7B-4B5B-9E3A-F09FACCFBA73}" type="pres">
      <dgm:prSet presAssocID="{6B5ECFA8-47E8-4D01-83B6-119139B47E1C}" presName="bgRect" presStyleLbl="bgShp" presStyleIdx="1" presStyleCnt="4"/>
      <dgm:spPr/>
    </dgm:pt>
    <dgm:pt modelId="{9F98216D-05BD-4097-B5F6-76D0025E7598}" type="pres">
      <dgm:prSet presAssocID="{6B5ECFA8-47E8-4D01-83B6-119139B47E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95108AC-E798-4E9C-ADA0-8644A6AE2E58}" type="pres">
      <dgm:prSet presAssocID="{6B5ECFA8-47E8-4D01-83B6-119139B47E1C}" presName="spaceRect" presStyleCnt="0"/>
      <dgm:spPr/>
    </dgm:pt>
    <dgm:pt modelId="{3CFBEA35-051E-4EEC-8B18-1C96D8995696}" type="pres">
      <dgm:prSet presAssocID="{6B5ECFA8-47E8-4D01-83B6-119139B47E1C}" presName="parTx" presStyleLbl="revTx" presStyleIdx="1" presStyleCnt="4">
        <dgm:presLayoutVars>
          <dgm:chMax val="0"/>
          <dgm:chPref val="0"/>
        </dgm:presLayoutVars>
      </dgm:prSet>
      <dgm:spPr/>
    </dgm:pt>
    <dgm:pt modelId="{2865463B-3C60-4311-AE3D-EE908743F687}" type="pres">
      <dgm:prSet presAssocID="{7FC17963-50E2-4ACC-915B-A250BC13E5D9}" presName="sibTrans" presStyleCnt="0"/>
      <dgm:spPr/>
    </dgm:pt>
    <dgm:pt modelId="{E95C0F6F-F4E2-478B-865B-D221347861EF}" type="pres">
      <dgm:prSet presAssocID="{DB3F677B-BB6A-4DF8-9D35-A926FF0F22AA}" presName="compNode" presStyleCnt="0"/>
      <dgm:spPr/>
    </dgm:pt>
    <dgm:pt modelId="{222737BF-E555-49A5-9762-58AF2F9E466B}" type="pres">
      <dgm:prSet presAssocID="{DB3F677B-BB6A-4DF8-9D35-A926FF0F22AA}" presName="bgRect" presStyleLbl="bgShp" presStyleIdx="2" presStyleCnt="4"/>
      <dgm:spPr/>
    </dgm:pt>
    <dgm:pt modelId="{2572C485-311D-44E4-8366-996EF5B87021}" type="pres">
      <dgm:prSet presAssocID="{DB3F677B-BB6A-4DF8-9D35-A926FF0F22A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FD2C38D-311A-42AE-A172-CF9EBA0D1FFF}" type="pres">
      <dgm:prSet presAssocID="{DB3F677B-BB6A-4DF8-9D35-A926FF0F22AA}" presName="spaceRect" presStyleCnt="0"/>
      <dgm:spPr/>
    </dgm:pt>
    <dgm:pt modelId="{1E19EE6D-0088-4B71-AB6A-729BAF603CC2}" type="pres">
      <dgm:prSet presAssocID="{DB3F677B-BB6A-4DF8-9D35-A926FF0F22AA}" presName="parTx" presStyleLbl="revTx" presStyleIdx="2" presStyleCnt="4">
        <dgm:presLayoutVars>
          <dgm:chMax val="0"/>
          <dgm:chPref val="0"/>
        </dgm:presLayoutVars>
      </dgm:prSet>
      <dgm:spPr/>
    </dgm:pt>
    <dgm:pt modelId="{E9C48DF0-891E-43AE-BF6E-EDDE5111DB3A}" type="pres">
      <dgm:prSet presAssocID="{29D5B090-E70D-4DF9-93A5-3FBCE6CC3C39}" presName="sibTrans" presStyleCnt="0"/>
      <dgm:spPr/>
    </dgm:pt>
    <dgm:pt modelId="{ED59E43B-32A4-475A-8F35-D1FB348E7FE8}" type="pres">
      <dgm:prSet presAssocID="{26DFE4EB-9322-4CCA-8C6C-B00C8E6DFDCA}" presName="compNode" presStyleCnt="0"/>
      <dgm:spPr/>
    </dgm:pt>
    <dgm:pt modelId="{BD0D43A7-08DD-49BB-AF4C-A29C89E8DFAF}" type="pres">
      <dgm:prSet presAssocID="{26DFE4EB-9322-4CCA-8C6C-B00C8E6DFDCA}" presName="bgRect" presStyleLbl="bgShp" presStyleIdx="3" presStyleCnt="4"/>
      <dgm:spPr/>
    </dgm:pt>
    <dgm:pt modelId="{DFC9ED10-1C8C-416C-A4A5-0AC671ECE57E}" type="pres">
      <dgm:prSet presAssocID="{26DFE4EB-9322-4CCA-8C6C-B00C8E6DFD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36082006-AE92-41E8-861A-BDDE7E33A9E4}" type="pres">
      <dgm:prSet presAssocID="{26DFE4EB-9322-4CCA-8C6C-B00C8E6DFDCA}" presName="spaceRect" presStyleCnt="0"/>
      <dgm:spPr/>
    </dgm:pt>
    <dgm:pt modelId="{6DBC8585-22DE-46E3-8FF9-AF88DFD86E9F}" type="pres">
      <dgm:prSet presAssocID="{26DFE4EB-9322-4CCA-8C6C-B00C8E6DFDCA}" presName="parTx" presStyleLbl="revTx" presStyleIdx="3" presStyleCnt="4">
        <dgm:presLayoutVars>
          <dgm:chMax val="0"/>
          <dgm:chPref val="0"/>
        </dgm:presLayoutVars>
      </dgm:prSet>
      <dgm:spPr/>
    </dgm:pt>
  </dgm:ptLst>
  <dgm:cxnLst>
    <dgm:cxn modelId="{D7751402-9CA0-4C45-83A0-48FD8721484C}" srcId="{83E4896C-0CEC-46CB-A32A-6C720FB777E7}" destId="{878672FA-5918-4FC8-ADD7-E26DCE8B6389}" srcOrd="0" destOrd="0" parTransId="{071F34BB-519D-4337-A81D-D263CBFF5CFE}" sibTransId="{7C6AF649-F1D4-496F-BBAB-5579BE703262}"/>
    <dgm:cxn modelId="{2A9CE714-A7B5-4B91-8643-74598524AC1C}" srcId="{83E4896C-0CEC-46CB-A32A-6C720FB777E7}" destId="{DB3F677B-BB6A-4DF8-9D35-A926FF0F22AA}" srcOrd="2" destOrd="0" parTransId="{8862C50A-6803-41AE-A63B-CCA24AA9DF32}" sibTransId="{29D5B090-E70D-4DF9-93A5-3FBCE6CC3C39}"/>
    <dgm:cxn modelId="{DB828A63-4425-4444-9EF0-58E0AACCB50D}" type="presOf" srcId="{6B5ECFA8-47E8-4D01-83B6-119139B47E1C}" destId="{3CFBEA35-051E-4EEC-8B18-1C96D8995696}" srcOrd="0" destOrd="0" presId="urn:microsoft.com/office/officeart/2018/2/layout/IconVerticalSolidList"/>
    <dgm:cxn modelId="{2B288345-C744-4913-8D3E-11931B5BB0C9}" srcId="{83E4896C-0CEC-46CB-A32A-6C720FB777E7}" destId="{26DFE4EB-9322-4CCA-8C6C-B00C8E6DFDCA}" srcOrd="3" destOrd="0" parTransId="{AD36C07A-56F0-4BFC-BE6B-C4CDB7240C07}" sibTransId="{C369BD25-8567-4125-B710-F0E5CAC465F3}"/>
    <dgm:cxn modelId="{5B9A1F53-6E57-4C26-A65B-2D708F6E908D}" type="presOf" srcId="{878672FA-5918-4FC8-ADD7-E26DCE8B6389}" destId="{47C61661-71E4-4737-AB63-07F9D68445E9}" srcOrd="0" destOrd="0" presId="urn:microsoft.com/office/officeart/2018/2/layout/IconVerticalSolidList"/>
    <dgm:cxn modelId="{54AEE178-AED6-4A7C-BC90-7C2140D6A8CE}" type="presOf" srcId="{83E4896C-0CEC-46CB-A32A-6C720FB777E7}" destId="{23DF2BBF-EB63-429E-9B18-7D12B47BEEC8}" srcOrd="0" destOrd="0" presId="urn:microsoft.com/office/officeart/2018/2/layout/IconVerticalSolidList"/>
    <dgm:cxn modelId="{6750CCBF-6C74-4EA0-B8FB-A418D307EF8A}" type="presOf" srcId="{DB3F677B-BB6A-4DF8-9D35-A926FF0F22AA}" destId="{1E19EE6D-0088-4B71-AB6A-729BAF603CC2}" srcOrd="0" destOrd="0" presId="urn:microsoft.com/office/officeart/2018/2/layout/IconVerticalSolidList"/>
    <dgm:cxn modelId="{1BEBC3EF-0E4A-4AF9-BAE6-2C6389130E18}" type="presOf" srcId="{26DFE4EB-9322-4CCA-8C6C-B00C8E6DFDCA}" destId="{6DBC8585-22DE-46E3-8FF9-AF88DFD86E9F}" srcOrd="0" destOrd="0" presId="urn:microsoft.com/office/officeart/2018/2/layout/IconVerticalSolidList"/>
    <dgm:cxn modelId="{DEFF28F3-7749-4CDF-8DBC-3848F56F4805}" srcId="{83E4896C-0CEC-46CB-A32A-6C720FB777E7}" destId="{6B5ECFA8-47E8-4D01-83B6-119139B47E1C}" srcOrd="1" destOrd="0" parTransId="{EF6B56FB-67C7-473A-9794-C704F5B8B728}" sibTransId="{7FC17963-50E2-4ACC-915B-A250BC13E5D9}"/>
    <dgm:cxn modelId="{A6E65E4F-6AAE-44D9-9F66-1F15508FDDA6}" type="presParOf" srcId="{23DF2BBF-EB63-429E-9B18-7D12B47BEEC8}" destId="{2AD45882-2ED9-4E94-9144-B5D0941067CB}" srcOrd="0" destOrd="0" presId="urn:microsoft.com/office/officeart/2018/2/layout/IconVerticalSolidList"/>
    <dgm:cxn modelId="{A95E0D11-07A2-42B9-BCDF-90884470D952}" type="presParOf" srcId="{2AD45882-2ED9-4E94-9144-B5D0941067CB}" destId="{B3868D54-99E9-4F59-AFD8-3D837ADC4081}" srcOrd="0" destOrd="0" presId="urn:microsoft.com/office/officeart/2018/2/layout/IconVerticalSolidList"/>
    <dgm:cxn modelId="{2B986D1D-1B95-4B29-B7B0-ED09BECDB62E}" type="presParOf" srcId="{2AD45882-2ED9-4E94-9144-B5D0941067CB}" destId="{73B6F7D6-9B08-4BD3-9456-D16A2BFF1C9A}" srcOrd="1" destOrd="0" presId="urn:microsoft.com/office/officeart/2018/2/layout/IconVerticalSolidList"/>
    <dgm:cxn modelId="{5B415ABD-22BF-4892-BBD9-4123073BF545}" type="presParOf" srcId="{2AD45882-2ED9-4E94-9144-B5D0941067CB}" destId="{E1987F9F-8719-4454-A464-8FA4FECEF185}" srcOrd="2" destOrd="0" presId="urn:microsoft.com/office/officeart/2018/2/layout/IconVerticalSolidList"/>
    <dgm:cxn modelId="{168235F4-7EF7-4025-8D58-F3C4F532FDCD}" type="presParOf" srcId="{2AD45882-2ED9-4E94-9144-B5D0941067CB}" destId="{47C61661-71E4-4737-AB63-07F9D68445E9}" srcOrd="3" destOrd="0" presId="urn:microsoft.com/office/officeart/2018/2/layout/IconVerticalSolidList"/>
    <dgm:cxn modelId="{8088F4B0-8E00-49F4-AA19-EFD24F48AA38}" type="presParOf" srcId="{23DF2BBF-EB63-429E-9B18-7D12B47BEEC8}" destId="{75648228-7649-490D-9633-D0B8D89E2472}" srcOrd="1" destOrd="0" presId="urn:microsoft.com/office/officeart/2018/2/layout/IconVerticalSolidList"/>
    <dgm:cxn modelId="{43A8E920-19D1-46FE-B0EA-5BC0F272450E}" type="presParOf" srcId="{23DF2BBF-EB63-429E-9B18-7D12B47BEEC8}" destId="{2F50C792-A6D0-46DF-9D29-8CA924858982}" srcOrd="2" destOrd="0" presId="urn:microsoft.com/office/officeart/2018/2/layout/IconVerticalSolidList"/>
    <dgm:cxn modelId="{CEE7ED36-80FB-444A-AA11-3A17BD84E2C1}" type="presParOf" srcId="{2F50C792-A6D0-46DF-9D29-8CA924858982}" destId="{7264E158-1F7B-4B5B-9E3A-F09FACCFBA73}" srcOrd="0" destOrd="0" presId="urn:microsoft.com/office/officeart/2018/2/layout/IconVerticalSolidList"/>
    <dgm:cxn modelId="{C6B176BE-8972-4158-BAB4-87DB55673518}" type="presParOf" srcId="{2F50C792-A6D0-46DF-9D29-8CA924858982}" destId="{9F98216D-05BD-4097-B5F6-76D0025E7598}" srcOrd="1" destOrd="0" presId="urn:microsoft.com/office/officeart/2018/2/layout/IconVerticalSolidList"/>
    <dgm:cxn modelId="{89085ED2-BF53-4414-B079-8CEE27D16596}" type="presParOf" srcId="{2F50C792-A6D0-46DF-9D29-8CA924858982}" destId="{395108AC-E798-4E9C-ADA0-8644A6AE2E58}" srcOrd="2" destOrd="0" presId="urn:microsoft.com/office/officeart/2018/2/layout/IconVerticalSolidList"/>
    <dgm:cxn modelId="{DF554EA5-B7CF-40CD-AACD-FE6E112A9282}" type="presParOf" srcId="{2F50C792-A6D0-46DF-9D29-8CA924858982}" destId="{3CFBEA35-051E-4EEC-8B18-1C96D8995696}" srcOrd="3" destOrd="0" presId="urn:microsoft.com/office/officeart/2018/2/layout/IconVerticalSolidList"/>
    <dgm:cxn modelId="{F370226E-FE12-47FC-8DAA-32C538413D5D}" type="presParOf" srcId="{23DF2BBF-EB63-429E-9B18-7D12B47BEEC8}" destId="{2865463B-3C60-4311-AE3D-EE908743F687}" srcOrd="3" destOrd="0" presId="urn:microsoft.com/office/officeart/2018/2/layout/IconVerticalSolidList"/>
    <dgm:cxn modelId="{CFF76AF3-AF61-423B-8F3D-6AA04FB338A7}" type="presParOf" srcId="{23DF2BBF-EB63-429E-9B18-7D12B47BEEC8}" destId="{E95C0F6F-F4E2-478B-865B-D221347861EF}" srcOrd="4" destOrd="0" presId="urn:microsoft.com/office/officeart/2018/2/layout/IconVerticalSolidList"/>
    <dgm:cxn modelId="{5EC3B7FF-FC18-4D86-A2C5-981CCCC53265}" type="presParOf" srcId="{E95C0F6F-F4E2-478B-865B-D221347861EF}" destId="{222737BF-E555-49A5-9762-58AF2F9E466B}" srcOrd="0" destOrd="0" presId="urn:microsoft.com/office/officeart/2018/2/layout/IconVerticalSolidList"/>
    <dgm:cxn modelId="{690F2C09-FBB9-4AA6-AE5A-0A913E8192E5}" type="presParOf" srcId="{E95C0F6F-F4E2-478B-865B-D221347861EF}" destId="{2572C485-311D-44E4-8366-996EF5B87021}" srcOrd="1" destOrd="0" presId="urn:microsoft.com/office/officeart/2018/2/layout/IconVerticalSolidList"/>
    <dgm:cxn modelId="{AEE03CD7-182D-4062-9807-9039C324D5BE}" type="presParOf" srcId="{E95C0F6F-F4E2-478B-865B-D221347861EF}" destId="{EFD2C38D-311A-42AE-A172-CF9EBA0D1FFF}" srcOrd="2" destOrd="0" presId="urn:microsoft.com/office/officeart/2018/2/layout/IconVerticalSolidList"/>
    <dgm:cxn modelId="{320490C8-BFF3-4BDF-B3EE-2B35FCC94D16}" type="presParOf" srcId="{E95C0F6F-F4E2-478B-865B-D221347861EF}" destId="{1E19EE6D-0088-4B71-AB6A-729BAF603CC2}" srcOrd="3" destOrd="0" presId="urn:microsoft.com/office/officeart/2018/2/layout/IconVerticalSolidList"/>
    <dgm:cxn modelId="{A20A7A22-E81D-4CCB-A820-E219BBABC044}" type="presParOf" srcId="{23DF2BBF-EB63-429E-9B18-7D12B47BEEC8}" destId="{E9C48DF0-891E-43AE-BF6E-EDDE5111DB3A}" srcOrd="5" destOrd="0" presId="urn:microsoft.com/office/officeart/2018/2/layout/IconVerticalSolidList"/>
    <dgm:cxn modelId="{0BE59684-C565-4E5F-9E2A-8B3413C3897C}" type="presParOf" srcId="{23DF2BBF-EB63-429E-9B18-7D12B47BEEC8}" destId="{ED59E43B-32A4-475A-8F35-D1FB348E7FE8}" srcOrd="6" destOrd="0" presId="urn:microsoft.com/office/officeart/2018/2/layout/IconVerticalSolidList"/>
    <dgm:cxn modelId="{0774AF12-4D3F-47DA-A176-03367DCC46C7}" type="presParOf" srcId="{ED59E43B-32A4-475A-8F35-D1FB348E7FE8}" destId="{BD0D43A7-08DD-49BB-AF4C-A29C89E8DFAF}" srcOrd="0" destOrd="0" presId="urn:microsoft.com/office/officeart/2018/2/layout/IconVerticalSolidList"/>
    <dgm:cxn modelId="{90B8527E-35D6-4C88-BB77-72D0ABF069B7}" type="presParOf" srcId="{ED59E43B-32A4-475A-8F35-D1FB348E7FE8}" destId="{DFC9ED10-1C8C-416C-A4A5-0AC671ECE57E}" srcOrd="1" destOrd="0" presId="urn:microsoft.com/office/officeart/2018/2/layout/IconVerticalSolidList"/>
    <dgm:cxn modelId="{F668056C-9412-4262-9E67-90DCBC1B976E}" type="presParOf" srcId="{ED59E43B-32A4-475A-8F35-D1FB348E7FE8}" destId="{36082006-AE92-41E8-861A-BDDE7E33A9E4}" srcOrd="2" destOrd="0" presId="urn:microsoft.com/office/officeart/2018/2/layout/IconVerticalSolidList"/>
    <dgm:cxn modelId="{4E654631-B543-4F94-A621-583467CA365C}" type="presParOf" srcId="{ED59E43B-32A4-475A-8F35-D1FB348E7FE8}" destId="{6DBC8585-22DE-46E3-8FF9-AF88DFD86E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49D55D-B978-4801-AD69-99A0F75DB07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76199D-1C6B-467B-A08F-BB50DD95339D}">
      <dgm:prSet/>
      <dgm:spPr/>
      <dgm:t>
        <a:bodyPr/>
        <a:lstStyle/>
        <a:p>
          <a:pPr>
            <a:lnSpc>
              <a:spcPct val="100000"/>
            </a:lnSpc>
          </a:pPr>
          <a:r>
            <a:rPr lang="en-GB" dirty="0"/>
            <a:t>Registration of various clients to various feeds via STOMP / ActiveMQ / Kafka</a:t>
          </a:r>
          <a:endParaRPr lang="en-US" dirty="0"/>
        </a:p>
      </dgm:t>
    </dgm:pt>
    <dgm:pt modelId="{E68A6FAC-2692-4955-8443-31EA65DFD09C}" type="parTrans" cxnId="{11F5586A-C863-4E6E-8741-B6F2AF1CBD97}">
      <dgm:prSet/>
      <dgm:spPr/>
      <dgm:t>
        <a:bodyPr/>
        <a:lstStyle/>
        <a:p>
          <a:endParaRPr lang="en-US"/>
        </a:p>
      </dgm:t>
    </dgm:pt>
    <dgm:pt modelId="{51117790-A6C1-4B9B-8A73-873FA6C1A464}" type="sibTrans" cxnId="{11F5586A-C863-4E6E-8741-B6F2AF1CBD97}">
      <dgm:prSet/>
      <dgm:spPr/>
      <dgm:t>
        <a:bodyPr/>
        <a:lstStyle/>
        <a:p>
          <a:endParaRPr lang="en-US"/>
        </a:p>
      </dgm:t>
    </dgm:pt>
    <dgm:pt modelId="{273E7126-D5B5-4986-B25A-31F1205E1352}">
      <dgm:prSet/>
      <dgm:spPr/>
      <dgm:t>
        <a:bodyPr/>
        <a:lstStyle/>
        <a:p>
          <a:pPr>
            <a:lnSpc>
              <a:spcPct val="100000"/>
            </a:lnSpc>
          </a:pPr>
          <a:r>
            <a:rPr lang="en-GB"/>
            <a:t>Parsing of streams to input format</a:t>
          </a:r>
          <a:endParaRPr lang="en-US" dirty="0"/>
        </a:p>
      </dgm:t>
    </dgm:pt>
    <dgm:pt modelId="{8CC2CB2D-0989-48F2-9E29-B0EC86EFFC2B}" type="parTrans" cxnId="{A9C868C9-E01D-4408-B849-F7EE7EDE2328}">
      <dgm:prSet/>
      <dgm:spPr/>
      <dgm:t>
        <a:bodyPr/>
        <a:lstStyle/>
        <a:p>
          <a:endParaRPr lang="en-US"/>
        </a:p>
      </dgm:t>
    </dgm:pt>
    <dgm:pt modelId="{040C289C-9638-4193-89F9-E52D54C36207}" type="sibTrans" cxnId="{A9C868C9-E01D-4408-B849-F7EE7EDE2328}">
      <dgm:prSet/>
      <dgm:spPr/>
      <dgm:t>
        <a:bodyPr/>
        <a:lstStyle/>
        <a:p>
          <a:endParaRPr lang="en-US"/>
        </a:p>
      </dgm:t>
    </dgm:pt>
    <dgm:pt modelId="{8E23E519-6C8D-415A-8F0B-6A111FD56E02}">
      <dgm:prSet/>
      <dgm:spPr/>
      <dgm:t>
        <a:bodyPr/>
        <a:lstStyle/>
        <a:p>
          <a:pPr>
            <a:lnSpc>
              <a:spcPct val="100000"/>
            </a:lnSpc>
          </a:pPr>
          <a:r>
            <a:rPr lang="en-US"/>
            <a:t>Meaningful output of data</a:t>
          </a:r>
          <a:endParaRPr lang="en-US" dirty="0"/>
        </a:p>
      </dgm:t>
    </dgm:pt>
    <dgm:pt modelId="{73ED29DA-9AC1-444A-8086-38012A1D1175}" type="parTrans" cxnId="{D52CF4D5-1443-46B0-A118-200CA4FD229E}">
      <dgm:prSet/>
      <dgm:spPr/>
      <dgm:t>
        <a:bodyPr/>
        <a:lstStyle/>
        <a:p>
          <a:endParaRPr lang="en-US"/>
        </a:p>
      </dgm:t>
    </dgm:pt>
    <dgm:pt modelId="{59CD093D-0314-423C-95B9-E422A7DE2FD5}" type="sibTrans" cxnId="{D52CF4D5-1443-46B0-A118-200CA4FD229E}">
      <dgm:prSet/>
      <dgm:spPr/>
      <dgm:t>
        <a:bodyPr/>
        <a:lstStyle/>
        <a:p>
          <a:endParaRPr lang="en-US"/>
        </a:p>
      </dgm:t>
    </dgm:pt>
    <dgm:pt modelId="{F2099692-2B27-4C5A-A5C7-5E7ECEB6D30A}" type="pres">
      <dgm:prSet presAssocID="{8449D55D-B978-4801-AD69-99A0F75DB075}" presName="root" presStyleCnt="0">
        <dgm:presLayoutVars>
          <dgm:dir/>
          <dgm:resizeHandles val="exact"/>
        </dgm:presLayoutVars>
      </dgm:prSet>
      <dgm:spPr/>
    </dgm:pt>
    <dgm:pt modelId="{F7816BDB-3A23-40E9-8B24-43279E529D41}" type="pres">
      <dgm:prSet presAssocID="{DC76199D-1C6B-467B-A08F-BB50DD95339D}" presName="compNode" presStyleCnt="0"/>
      <dgm:spPr/>
    </dgm:pt>
    <dgm:pt modelId="{10FBBB99-AC26-47CF-8F69-0CD3B2BDDF2D}" type="pres">
      <dgm:prSet presAssocID="{DC76199D-1C6B-467B-A08F-BB50DD9533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1B943167-F757-4C3E-ADDD-6D6725F4783A}" type="pres">
      <dgm:prSet presAssocID="{DC76199D-1C6B-467B-A08F-BB50DD95339D}" presName="spaceRect" presStyleCnt="0"/>
      <dgm:spPr/>
    </dgm:pt>
    <dgm:pt modelId="{346809CE-C8AF-403B-BE0C-4A8EB5BD022E}" type="pres">
      <dgm:prSet presAssocID="{DC76199D-1C6B-467B-A08F-BB50DD95339D}" presName="textRect" presStyleLbl="revTx" presStyleIdx="0" presStyleCnt="3">
        <dgm:presLayoutVars>
          <dgm:chMax val="1"/>
          <dgm:chPref val="1"/>
        </dgm:presLayoutVars>
      </dgm:prSet>
      <dgm:spPr/>
    </dgm:pt>
    <dgm:pt modelId="{83EEC39B-8232-4175-833E-32AA40B43500}" type="pres">
      <dgm:prSet presAssocID="{51117790-A6C1-4B9B-8A73-873FA6C1A464}" presName="sibTrans" presStyleCnt="0"/>
      <dgm:spPr/>
    </dgm:pt>
    <dgm:pt modelId="{7C18FE09-61D7-4446-BFFD-76BEB3858F5B}" type="pres">
      <dgm:prSet presAssocID="{273E7126-D5B5-4986-B25A-31F1205E1352}" presName="compNode" presStyleCnt="0"/>
      <dgm:spPr/>
    </dgm:pt>
    <dgm:pt modelId="{501069D5-3A5D-4604-B541-C71AB90F2722}" type="pres">
      <dgm:prSet presAssocID="{273E7126-D5B5-4986-B25A-31F1205E13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0AD9F22A-9226-4584-B36B-D04B67A902E9}" type="pres">
      <dgm:prSet presAssocID="{273E7126-D5B5-4986-B25A-31F1205E1352}" presName="spaceRect" presStyleCnt="0"/>
      <dgm:spPr/>
    </dgm:pt>
    <dgm:pt modelId="{AABBC777-DE2F-4BEB-9574-09CA793D238D}" type="pres">
      <dgm:prSet presAssocID="{273E7126-D5B5-4986-B25A-31F1205E1352}" presName="textRect" presStyleLbl="revTx" presStyleIdx="1" presStyleCnt="3">
        <dgm:presLayoutVars>
          <dgm:chMax val="1"/>
          <dgm:chPref val="1"/>
        </dgm:presLayoutVars>
      </dgm:prSet>
      <dgm:spPr/>
    </dgm:pt>
    <dgm:pt modelId="{34EE8335-AF02-4A0B-B9F1-23BECBCFC4F1}" type="pres">
      <dgm:prSet presAssocID="{040C289C-9638-4193-89F9-E52D54C36207}" presName="sibTrans" presStyleCnt="0"/>
      <dgm:spPr/>
    </dgm:pt>
    <dgm:pt modelId="{1BC447AF-9886-4194-9D9C-A5019BB98E39}" type="pres">
      <dgm:prSet presAssocID="{8E23E519-6C8D-415A-8F0B-6A111FD56E02}" presName="compNode" presStyleCnt="0"/>
      <dgm:spPr/>
    </dgm:pt>
    <dgm:pt modelId="{CAAA2909-B914-4F00-AF91-D6BE9FDB59E7}" type="pres">
      <dgm:prSet presAssocID="{8E23E519-6C8D-415A-8F0B-6A111FD56E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2D93232-F26C-469B-8AC0-E24503DACF55}" type="pres">
      <dgm:prSet presAssocID="{8E23E519-6C8D-415A-8F0B-6A111FD56E02}" presName="spaceRect" presStyleCnt="0"/>
      <dgm:spPr/>
    </dgm:pt>
    <dgm:pt modelId="{2EACE3D3-D310-43DC-90C9-DF178F9355D5}" type="pres">
      <dgm:prSet presAssocID="{8E23E519-6C8D-415A-8F0B-6A111FD56E02}" presName="textRect" presStyleLbl="revTx" presStyleIdx="2" presStyleCnt="3">
        <dgm:presLayoutVars>
          <dgm:chMax val="1"/>
          <dgm:chPref val="1"/>
        </dgm:presLayoutVars>
      </dgm:prSet>
      <dgm:spPr/>
    </dgm:pt>
  </dgm:ptLst>
  <dgm:cxnLst>
    <dgm:cxn modelId="{85309207-942F-43CB-A131-B442AA9240A2}" type="presOf" srcId="{273E7126-D5B5-4986-B25A-31F1205E1352}" destId="{AABBC777-DE2F-4BEB-9574-09CA793D238D}" srcOrd="0" destOrd="0" presId="urn:microsoft.com/office/officeart/2018/2/layout/IconLabelList"/>
    <dgm:cxn modelId="{8611E030-CB36-412C-B34D-C294275237F6}" type="presOf" srcId="{8E23E519-6C8D-415A-8F0B-6A111FD56E02}" destId="{2EACE3D3-D310-43DC-90C9-DF178F9355D5}" srcOrd="0" destOrd="0" presId="urn:microsoft.com/office/officeart/2018/2/layout/IconLabelList"/>
    <dgm:cxn modelId="{05AB3A5E-4832-4202-84DC-987A8FE8A8DF}" type="presOf" srcId="{8449D55D-B978-4801-AD69-99A0F75DB075}" destId="{F2099692-2B27-4C5A-A5C7-5E7ECEB6D30A}" srcOrd="0" destOrd="0" presId="urn:microsoft.com/office/officeart/2018/2/layout/IconLabelList"/>
    <dgm:cxn modelId="{11F5586A-C863-4E6E-8741-B6F2AF1CBD97}" srcId="{8449D55D-B978-4801-AD69-99A0F75DB075}" destId="{DC76199D-1C6B-467B-A08F-BB50DD95339D}" srcOrd="0" destOrd="0" parTransId="{E68A6FAC-2692-4955-8443-31EA65DFD09C}" sibTransId="{51117790-A6C1-4B9B-8A73-873FA6C1A464}"/>
    <dgm:cxn modelId="{382B1C4E-A7BD-4814-9CCC-11FB5A85EC4C}" type="presOf" srcId="{DC76199D-1C6B-467B-A08F-BB50DD95339D}" destId="{346809CE-C8AF-403B-BE0C-4A8EB5BD022E}" srcOrd="0" destOrd="0" presId="urn:microsoft.com/office/officeart/2018/2/layout/IconLabelList"/>
    <dgm:cxn modelId="{A9C868C9-E01D-4408-B849-F7EE7EDE2328}" srcId="{8449D55D-B978-4801-AD69-99A0F75DB075}" destId="{273E7126-D5B5-4986-B25A-31F1205E1352}" srcOrd="1" destOrd="0" parTransId="{8CC2CB2D-0989-48F2-9E29-B0EC86EFFC2B}" sibTransId="{040C289C-9638-4193-89F9-E52D54C36207}"/>
    <dgm:cxn modelId="{D52CF4D5-1443-46B0-A118-200CA4FD229E}" srcId="{8449D55D-B978-4801-AD69-99A0F75DB075}" destId="{8E23E519-6C8D-415A-8F0B-6A111FD56E02}" srcOrd="2" destOrd="0" parTransId="{73ED29DA-9AC1-444A-8086-38012A1D1175}" sibTransId="{59CD093D-0314-423C-95B9-E422A7DE2FD5}"/>
    <dgm:cxn modelId="{7472F76E-FEA9-4BDD-8CA8-5105E0A85308}" type="presParOf" srcId="{F2099692-2B27-4C5A-A5C7-5E7ECEB6D30A}" destId="{F7816BDB-3A23-40E9-8B24-43279E529D41}" srcOrd="0" destOrd="0" presId="urn:microsoft.com/office/officeart/2018/2/layout/IconLabelList"/>
    <dgm:cxn modelId="{48CA7E32-5BB3-4CE0-8D49-667CA79976B3}" type="presParOf" srcId="{F7816BDB-3A23-40E9-8B24-43279E529D41}" destId="{10FBBB99-AC26-47CF-8F69-0CD3B2BDDF2D}" srcOrd="0" destOrd="0" presId="urn:microsoft.com/office/officeart/2018/2/layout/IconLabelList"/>
    <dgm:cxn modelId="{B363B4A2-8346-41E0-BB2B-AC8EED0B47AB}" type="presParOf" srcId="{F7816BDB-3A23-40E9-8B24-43279E529D41}" destId="{1B943167-F757-4C3E-ADDD-6D6725F4783A}" srcOrd="1" destOrd="0" presId="urn:microsoft.com/office/officeart/2018/2/layout/IconLabelList"/>
    <dgm:cxn modelId="{565B5737-7A48-4418-8682-7C7FE36E0817}" type="presParOf" srcId="{F7816BDB-3A23-40E9-8B24-43279E529D41}" destId="{346809CE-C8AF-403B-BE0C-4A8EB5BD022E}" srcOrd="2" destOrd="0" presId="urn:microsoft.com/office/officeart/2018/2/layout/IconLabelList"/>
    <dgm:cxn modelId="{6D095C2B-1E55-48BA-9B92-07188142F83C}" type="presParOf" srcId="{F2099692-2B27-4C5A-A5C7-5E7ECEB6D30A}" destId="{83EEC39B-8232-4175-833E-32AA40B43500}" srcOrd="1" destOrd="0" presId="urn:microsoft.com/office/officeart/2018/2/layout/IconLabelList"/>
    <dgm:cxn modelId="{8BE05F5F-36F9-4622-89E7-EF7EF270F423}" type="presParOf" srcId="{F2099692-2B27-4C5A-A5C7-5E7ECEB6D30A}" destId="{7C18FE09-61D7-4446-BFFD-76BEB3858F5B}" srcOrd="2" destOrd="0" presId="urn:microsoft.com/office/officeart/2018/2/layout/IconLabelList"/>
    <dgm:cxn modelId="{16CCC0CA-A77D-4437-AEE9-39199DAABE7E}" type="presParOf" srcId="{7C18FE09-61D7-4446-BFFD-76BEB3858F5B}" destId="{501069D5-3A5D-4604-B541-C71AB90F2722}" srcOrd="0" destOrd="0" presId="urn:microsoft.com/office/officeart/2018/2/layout/IconLabelList"/>
    <dgm:cxn modelId="{43A3A1CC-8AD8-44FE-AA94-7250F0537400}" type="presParOf" srcId="{7C18FE09-61D7-4446-BFFD-76BEB3858F5B}" destId="{0AD9F22A-9226-4584-B36B-D04B67A902E9}" srcOrd="1" destOrd="0" presId="urn:microsoft.com/office/officeart/2018/2/layout/IconLabelList"/>
    <dgm:cxn modelId="{9988A082-260F-472B-BE4B-C8195A9AC824}" type="presParOf" srcId="{7C18FE09-61D7-4446-BFFD-76BEB3858F5B}" destId="{AABBC777-DE2F-4BEB-9574-09CA793D238D}" srcOrd="2" destOrd="0" presId="urn:microsoft.com/office/officeart/2018/2/layout/IconLabelList"/>
    <dgm:cxn modelId="{EA32D5D0-81FF-446E-B18A-E37980DA039C}" type="presParOf" srcId="{F2099692-2B27-4C5A-A5C7-5E7ECEB6D30A}" destId="{34EE8335-AF02-4A0B-B9F1-23BECBCFC4F1}" srcOrd="3" destOrd="0" presId="urn:microsoft.com/office/officeart/2018/2/layout/IconLabelList"/>
    <dgm:cxn modelId="{25C8DA8D-CB90-4859-A85B-C7C65819C6DA}" type="presParOf" srcId="{F2099692-2B27-4C5A-A5C7-5E7ECEB6D30A}" destId="{1BC447AF-9886-4194-9D9C-A5019BB98E39}" srcOrd="4" destOrd="0" presId="urn:microsoft.com/office/officeart/2018/2/layout/IconLabelList"/>
    <dgm:cxn modelId="{4ACCEA1D-3F34-495D-8003-10953CCAE317}" type="presParOf" srcId="{1BC447AF-9886-4194-9D9C-A5019BB98E39}" destId="{CAAA2909-B914-4F00-AF91-D6BE9FDB59E7}" srcOrd="0" destOrd="0" presId="urn:microsoft.com/office/officeart/2018/2/layout/IconLabelList"/>
    <dgm:cxn modelId="{5BE71DAA-9C81-4E38-B68F-05C0DDAA0E0F}" type="presParOf" srcId="{1BC447AF-9886-4194-9D9C-A5019BB98E39}" destId="{C2D93232-F26C-469B-8AC0-E24503DACF55}" srcOrd="1" destOrd="0" presId="urn:microsoft.com/office/officeart/2018/2/layout/IconLabelList"/>
    <dgm:cxn modelId="{4F0EDA09-F7B5-406D-9EA5-7C4B504AA498}" type="presParOf" srcId="{1BC447AF-9886-4194-9D9C-A5019BB98E39}" destId="{2EACE3D3-D310-43DC-90C9-DF178F9355D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68D54-99E9-4F59-AFD8-3D837ADC4081}">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6F7D6-9B08-4BD3-9456-D16A2BFF1C9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61661-71E4-4737-AB63-07F9D68445E9}">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dirty="0"/>
            <a:t>Construction of a data set (ETL)</a:t>
          </a:r>
          <a:endParaRPr lang="en-US" sz="2200" kern="1200" dirty="0"/>
        </a:p>
      </dsp:txBody>
      <dsp:txXfrm>
        <a:off x="1429899" y="2442"/>
        <a:ext cx="5083704" cy="1238008"/>
      </dsp:txXfrm>
    </dsp:sp>
    <dsp:sp modelId="{7264E158-1F7B-4B5B-9E3A-F09FACCFBA73}">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8216D-05BD-4097-B5F6-76D0025E7598}">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FBEA35-051E-4EEC-8B18-1C96D899569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dirty="0"/>
            <a:t>Exploratory data analysis / identification of suitable  machine learning models</a:t>
          </a:r>
          <a:endParaRPr lang="en-US" sz="2200" kern="1200" dirty="0"/>
        </a:p>
      </dsp:txBody>
      <dsp:txXfrm>
        <a:off x="1429899" y="1549953"/>
        <a:ext cx="5083704" cy="1238008"/>
      </dsp:txXfrm>
    </dsp:sp>
    <dsp:sp modelId="{222737BF-E555-49A5-9762-58AF2F9E466B}">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72C485-311D-44E4-8366-996EF5B87021}">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19EE6D-0088-4B71-AB6A-729BAF603CC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dirty="0"/>
            <a:t>Refinement / development of selected ML model</a:t>
          </a:r>
          <a:endParaRPr lang="en-US" sz="2200" kern="1200" dirty="0"/>
        </a:p>
      </dsp:txBody>
      <dsp:txXfrm>
        <a:off x="1429899" y="3097464"/>
        <a:ext cx="5083704" cy="1238008"/>
      </dsp:txXfrm>
    </dsp:sp>
    <dsp:sp modelId="{BD0D43A7-08DD-49BB-AF4C-A29C89E8DFAF}">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C9ED10-1C8C-416C-A4A5-0AC671ECE57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C8585-22DE-46E3-8FF9-AF88DFD86E9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dirty="0"/>
            <a:t>Testing on </a:t>
          </a:r>
          <a:r>
            <a:rPr lang="en-GB" sz="2200" i="1" kern="1200" dirty="0"/>
            <a:t>unseen </a:t>
          </a:r>
          <a:r>
            <a:rPr lang="en-GB" sz="2200" kern="1200" dirty="0"/>
            <a:t>data in real-time</a:t>
          </a:r>
          <a:endParaRPr lang="en-US" sz="22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BBB99-AC26-47CF-8F69-0CD3B2BDDF2D}">
      <dsp:nvSpPr>
        <dsp:cNvPr id="0" name=""/>
        <dsp:cNvSpPr/>
      </dsp:nvSpPr>
      <dsp:spPr>
        <a:xfrm>
          <a:off x="1076213" y="326402"/>
          <a:ext cx="1207710" cy="1207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6809CE-C8AF-403B-BE0C-4A8EB5BD022E}">
      <dsp:nvSpPr>
        <dsp:cNvPr id="0" name=""/>
        <dsp:cNvSpPr/>
      </dsp:nvSpPr>
      <dsp:spPr>
        <a:xfrm>
          <a:off x="338168"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dirty="0"/>
            <a:t>Registration of various clients to various feeds via STOMP / ActiveMQ / Kafka</a:t>
          </a:r>
          <a:endParaRPr lang="en-US" sz="1500" kern="1200" dirty="0"/>
        </a:p>
      </dsp:txBody>
      <dsp:txXfrm>
        <a:off x="338168" y="1887237"/>
        <a:ext cx="2683800" cy="720000"/>
      </dsp:txXfrm>
    </dsp:sp>
    <dsp:sp modelId="{501069D5-3A5D-4604-B541-C71AB90F2722}">
      <dsp:nvSpPr>
        <dsp:cNvPr id="0" name=""/>
        <dsp:cNvSpPr/>
      </dsp:nvSpPr>
      <dsp:spPr>
        <a:xfrm>
          <a:off x="4229679" y="326402"/>
          <a:ext cx="1207710" cy="1207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BC777-DE2F-4BEB-9574-09CA793D238D}">
      <dsp:nvSpPr>
        <dsp:cNvPr id="0" name=""/>
        <dsp:cNvSpPr/>
      </dsp:nvSpPr>
      <dsp:spPr>
        <a:xfrm>
          <a:off x="3491634" y="1887237"/>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Parsing of streams to input format</a:t>
          </a:r>
          <a:endParaRPr lang="en-US" sz="1500" kern="1200" dirty="0"/>
        </a:p>
      </dsp:txBody>
      <dsp:txXfrm>
        <a:off x="3491634" y="1887237"/>
        <a:ext cx="2683800" cy="720000"/>
      </dsp:txXfrm>
    </dsp:sp>
    <dsp:sp modelId="{CAAA2909-B914-4F00-AF91-D6BE9FDB59E7}">
      <dsp:nvSpPr>
        <dsp:cNvPr id="0" name=""/>
        <dsp:cNvSpPr/>
      </dsp:nvSpPr>
      <dsp:spPr>
        <a:xfrm>
          <a:off x="2652946" y="3278188"/>
          <a:ext cx="1207710" cy="1207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CE3D3-D310-43DC-90C9-DF178F9355D5}">
      <dsp:nvSpPr>
        <dsp:cNvPr id="0" name=""/>
        <dsp:cNvSpPr/>
      </dsp:nvSpPr>
      <dsp:spPr>
        <a:xfrm>
          <a:off x="1914901" y="4839023"/>
          <a:ext cx="26838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Meaningful output of data</a:t>
          </a:r>
          <a:endParaRPr lang="en-US" sz="1500" kern="1200" dirty="0"/>
        </a:p>
      </dsp:txBody>
      <dsp:txXfrm>
        <a:off x="1914901" y="4839023"/>
        <a:ext cx="26838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72AC8-48FE-49C3-A9B5-A77899FE919D}" type="datetimeFigureOut">
              <a:rPr lang="en-GB" smtClean="0"/>
              <a:t>25/01/2020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22934-F30A-4265-A3ED-6B2693C49A55}" type="slidenum">
              <a:rPr lang="en-GB" smtClean="0"/>
              <a:t>‹#›</a:t>
            </a:fld>
            <a:endParaRPr lang="en-GB"/>
          </a:p>
        </p:txBody>
      </p:sp>
    </p:spTree>
    <p:extLst>
      <p:ext uri="{BB962C8B-B14F-4D97-AF65-F5344CB8AC3E}">
        <p14:creationId xmlns:p14="http://schemas.microsoft.com/office/powerpoint/2010/main" val="3316062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Hey guys, I’m Dom White. </a:t>
            </a:r>
          </a:p>
          <a:p>
            <a:endParaRPr lang="en-GB" dirty="0"/>
          </a:p>
          <a:p>
            <a:r>
              <a:rPr lang="en-GB" dirty="0"/>
              <a:t>My dissertation is on train delay prediction. I self-proposed this topic after catching one too many delayed trains, and reading Atlas Shrugged, which I strongly recommend.</a:t>
            </a:r>
          </a:p>
          <a:p>
            <a:pPr marL="171450" indent="-171450">
              <a:buFont typeface="Arial" panose="020B0604020202020204" pitchFamily="34" charset="0"/>
              <a:buChar char="•"/>
            </a:pPr>
            <a:endParaRPr lang="en-GB" dirty="0"/>
          </a:p>
          <a:p>
            <a:r>
              <a:rPr lang="en-GB" dirty="0"/>
              <a:t>A note on terminology first. A train delay is, in the UK, a positive difference of greater than 5 minutes between the scheduled time of a train activity – an arrival, departure, or a pass - and the </a:t>
            </a:r>
            <a:r>
              <a:rPr lang="en-GB" i="1" dirty="0"/>
              <a:t>actual </a:t>
            </a:r>
            <a:r>
              <a:rPr lang="en-GB" i="0" dirty="0"/>
              <a:t>time of that activity. </a:t>
            </a:r>
          </a:p>
          <a:p>
            <a:endParaRPr lang="en-GB" i="0" dirty="0"/>
          </a:p>
          <a:p>
            <a:r>
              <a:rPr lang="en-GB" i="0" dirty="0"/>
              <a:t>Train delay prediction can be broadly broken down into three timeframes: real-time (or short-term), medium-term, and long-term.</a:t>
            </a:r>
          </a:p>
          <a:p>
            <a:endParaRPr lang="en-GB" i="0" dirty="0"/>
          </a:p>
          <a:p>
            <a:r>
              <a:rPr lang="en-GB" i="0" dirty="0"/>
              <a:t>Real-time delay prediction is where the majority of the literature focuses. It uses the performance of a train at previous checkpoints to predict performance at subsequent checkpoints.</a:t>
            </a:r>
          </a:p>
          <a:p>
            <a:endParaRPr lang="en-GB" i="0" dirty="0"/>
          </a:p>
          <a:p>
            <a:r>
              <a:rPr lang="en-GB" i="0" dirty="0"/>
              <a:t>Medium-term delay prediction is concerned with predicting the delays of trains up to a specific point in time. The distance of this threshold depends on the </a:t>
            </a:r>
            <a:r>
              <a:rPr lang="en-GB" i="1" dirty="0"/>
              <a:t>forecast</a:t>
            </a:r>
            <a:r>
              <a:rPr lang="en-GB" i="0" dirty="0"/>
              <a:t> of some variable, some </a:t>
            </a:r>
            <a:r>
              <a:rPr lang="en-GB" i="1" dirty="0"/>
              <a:t>exogenous </a:t>
            </a:r>
            <a:r>
              <a:rPr lang="en-GB" i="0" dirty="0"/>
              <a:t>data. This is typically weather, but could be planned engineering works, strikes, national holidays, or levels of demand. </a:t>
            </a:r>
          </a:p>
          <a:p>
            <a:endParaRPr lang="en-GB" i="0" dirty="0"/>
          </a:p>
          <a:p>
            <a:r>
              <a:rPr lang="en-GB" i="0" dirty="0"/>
              <a:t>Long-term delay prediction is less about delay prediction and more about timetable / schedule optimisation, so I won’t dwell on it here.</a:t>
            </a:r>
          </a:p>
          <a:p>
            <a:endParaRPr lang="en-GB" i="0" dirty="0"/>
          </a:p>
          <a:p>
            <a:r>
              <a:rPr lang="en-GB" i="0" dirty="0"/>
              <a:t>The goal of the project is to predict, with a reasonable accuracy, the likelihood of a train being delayed, and to what extent.</a:t>
            </a:r>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6222934-F30A-4265-A3ED-6B2693C49A55}" type="slidenum">
              <a:rPr lang="en-GB" smtClean="0"/>
              <a:t>1</a:t>
            </a:fld>
            <a:endParaRPr lang="en-GB"/>
          </a:p>
        </p:txBody>
      </p:sp>
    </p:spTree>
    <p:extLst>
      <p:ext uri="{BB962C8B-B14F-4D97-AF65-F5344CB8AC3E}">
        <p14:creationId xmlns:p14="http://schemas.microsoft.com/office/powerpoint/2010/main" val="3796727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Train delay is a big problem.  An report by the National Audit Office over 2006 – 2007 found that there were 14 million minutes of delay, costing over £1 billion just in terms of time lost to passengers.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analysis of the 2018 - 2019 data reveals now 35 million minutes of delay. The cost to train operating companies – TOCs – is difficult to know: you may be aware that under the ‘Delay Repay’ scheme, you can get your ticket refunded if your train is more than half an hour late. What about overtime? Crews or trains in the wrong place at the wrong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Delays reduce customer confidence in services and thus actual usage; people turn to alternatives such as air or road travel, with substantially greater environment impact. Trains are cheaper and greener, but reliability is an impediment to their popularity. So there is a strong commercial application to medium-term delay prediction. </a:t>
            </a:r>
          </a:p>
          <a:p>
            <a:endParaRPr lang="en-GB" dirty="0"/>
          </a:p>
          <a:p>
            <a:r>
              <a:rPr lang="en-GB" dirty="0"/>
              <a:t>Part of the problem is the sheer number of trains: 24,000 daily, operated by just under 30 different companies, now that the government is re-nationalising Northern Rail for shoddy performance.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Network Rail opened up their data feeds in 2010. There are lots and lots of potential data sources available; only those used are listed here. The Office of Road and Rail (ORR), for instance, publishes station usage statistics, which might provide an insight into passenger numbers, and therefore dwell time, a key predictor of delay. NR itself publishes historical delay attribution data, which could be used to better predict the </a:t>
            </a:r>
            <a:r>
              <a:rPr lang="en-GB" i="1" dirty="0"/>
              <a:t>causes</a:t>
            </a:r>
            <a:r>
              <a:rPr lang="en-GB" i="0" dirty="0"/>
              <a:t> of delay, an industry which, I am told, consumes a significant portion of TOC expenditure.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t>The systems in use are main, varied, and old, often with the only interoperability between them a single ID identifying a train, or set of trains (that is, a schedule). The earliest system s</a:t>
            </a:r>
            <a:r>
              <a:rPr lang="en-GB" dirty="0"/>
              <a:t>till in use is a mainframe-based one from the 80s. Much of the difficulty I’ve had so far has been working with these systems, which are riddled with obscure bugs. One, for instance, requires output train speeds to be multiplied by 2.24 to get actual speeds, or key indicators manually overwritten.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I’ve covered the differences between short-term, medium-term, and long-term already, I’ll come onto models on the next slide, because they are inextricably linked to the two types of delay – primary and secondary.</a:t>
            </a:r>
          </a:p>
          <a:p>
            <a:pPr marL="0" indent="0">
              <a:buFont typeface="Arial" panose="020B0604020202020204" pitchFamily="34" charset="0"/>
              <a:buNone/>
            </a:pPr>
            <a:r>
              <a:rPr lang="en-GB" dirty="0"/>
              <a:t> </a:t>
            </a:r>
          </a:p>
          <a:p>
            <a:endParaRPr lang="en-GB" dirty="0"/>
          </a:p>
        </p:txBody>
      </p:sp>
      <p:sp>
        <p:nvSpPr>
          <p:cNvPr id="4" name="Slide Number Placeholder 3"/>
          <p:cNvSpPr>
            <a:spLocks noGrp="1"/>
          </p:cNvSpPr>
          <p:nvPr>
            <p:ph type="sldNum" sz="quarter" idx="5"/>
          </p:nvPr>
        </p:nvSpPr>
        <p:spPr/>
        <p:txBody>
          <a:bodyPr/>
          <a:lstStyle/>
          <a:p>
            <a:fld id="{16222934-F30A-4265-A3ED-6B2693C49A55}" type="slidenum">
              <a:rPr lang="en-GB" smtClean="0"/>
              <a:t>2</a:t>
            </a:fld>
            <a:endParaRPr lang="en-GB"/>
          </a:p>
        </p:txBody>
      </p:sp>
    </p:spTree>
    <p:extLst>
      <p:ext uri="{BB962C8B-B14F-4D97-AF65-F5344CB8AC3E}">
        <p14:creationId xmlns:p14="http://schemas.microsoft.com/office/powerpoint/2010/main" val="3400963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primary delay is caused by an external disturbance: a landslide, hail, a strike, an ill passenger, engineering works, a train malfunction. A large part of ML research into the rail industry in general is predictive maintenance, spearheaded by Siemens. </a:t>
            </a:r>
          </a:p>
          <a:p>
            <a:endParaRPr lang="en-GB" dirty="0"/>
          </a:p>
          <a:p>
            <a:r>
              <a:rPr lang="en-GB" dirty="0"/>
              <a:t>A secondary or knock-on delay is caused by a delayed train. If one train is delayed, crews and trains aren’t in the right place at the right time. Trains must wait for connections, or at designated passing points, for longer than necessary, and so delays propagate. This is extremely difficult to model.</a:t>
            </a:r>
          </a:p>
          <a:p>
            <a:endParaRPr lang="en-GB" dirty="0"/>
          </a:p>
          <a:p>
            <a:r>
              <a:rPr lang="en-GB" dirty="0"/>
              <a:t>This is a neat graphic provided by Network Rail. It shows the impact of a track closure at 3am in the morning. Throughout the day trains are cancelled or delayed as far afield as Scotland. Impacts are still being felt 20 hours later.</a:t>
            </a:r>
          </a:p>
          <a:p>
            <a:endParaRPr lang="en-GB" dirty="0"/>
          </a:p>
          <a:p>
            <a:r>
              <a:rPr lang="en-GB" dirty="0"/>
              <a:t>Secondary delays depend on innumerable factors: track infrastructure, scheduling priorities, the decisions of individual line operators, the current state of the rail network. Modelling this has been the major challenge for short-term train prediction systems. Earlier work created separate time-series forecast models for each train, for example, where inputs were the </a:t>
            </a:r>
            <a:r>
              <a:rPr lang="en-GB" i="1" dirty="0"/>
              <a:t>entire state of the rail network at the time</a:t>
            </a:r>
            <a:r>
              <a:rPr lang="en-GB" i="0" dirty="0"/>
              <a:t>, a computational nightmare. </a:t>
            </a:r>
          </a:p>
          <a:p>
            <a:endParaRPr lang="en-GB" i="0" dirty="0"/>
          </a:p>
          <a:p>
            <a:r>
              <a:rPr lang="en-GB" i="0" dirty="0"/>
              <a:t>Later, more advanced work uses messages to build up an infrastructure map and predict responses by rail operators to delays to model propagation. </a:t>
            </a:r>
            <a:endParaRPr lang="en-GB" dirty="0"/>
          </a:p>
          <a:p>
            <a:endParaRPr lang="en-GB" dirty="0"/>
          </a:p>
          <a:p>
            <a:r>
              <a:rPr lang="en-GB" dirty="0"/>
              <a:t>Fortunately, we can bypass the complexity of secondary delays by focusing on primary delays and constructing dummy variables to represent key factors – the ‘busyness’ of a line, for instance. This, however, means the short-term delay prediction is an infeasible goal, as they are simply too important.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Hence my focus on medium-term delays, which are primarily primary in nature. </a:t>
            </a:r>
            <a:r>
              <a:rPr lang="en-GB" i="0" dirty="0"/>
              <a:t>This approach uses the historical performance of similar trains as well as forecasted weather data to predict delays.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i="0" dirty="0"/>
              <a:t>This could have a very practical use, as I mentioned earlier – how much less would you have to pay for a train with an 80% chance of being delayed, for instance? If this prediction could be made, could train operating companies (TOCs) divert resources or manpower to prevent such a delay by better utilising existing assets?</a:t>
            </a:r>
            <a:endParaRPr lang="en-GB" dirty="0"/>
          </a:p>
          <a:p>
            <a:endParaRPr lang="en-GB" dirty="0"/>
          </a:p>
          <a:p>
            <a:r>
              <a:rPr lang="en-GB" dirty="0"/>
              <a:t>There’s a bit of a dearth of research into this area. Real-time train delay prediction is a fairly well-studied area, with both theoretical and stochastic models developed over the past 50 years. Recently, machine learning has made an appearance, with two schools of thought, one aiming to capture the human characteristics of a system – such as the routing and signalling decisions made by individual line operators – and the other the graphical / infrastructure nature of the system.</a:t>
            </a:r>
          </a:p>
          <a:p>
            <a:endParaRPr lang="en-GB" dirty="0"/>
          </a:p>
          <a:p>
            <a:r>
              <a:rPr lang="en-GB" dirty="0"/>
              <a:t>Only two of the papers that I have reviewed try to predict this. One predicts delays up to 10 days’ in advance. The other use a slight modification of their real-time model to predict delays up to 2 days’ in advance. Both find disappointing results. The former places blame on a limited dataset covering only 3 months. The latter manages only 55% accuracy – it is entirely possible that medium-term train delays </a:t>
            </a:r>
            <a:r>
              <a:rPr lang="en-GB" i="1" dirty="0"/>
              <a:t>can’t</a:t>
            </a:r>
            <a:r>
              <a:rPr lang="en-GB" i="0" dirty="0"/>
              <a:t> be predicted. That is what I am exploring.</a:t>
            </a:r>
            <a:endParaRPr lang="en-GB" dirty="0"/>
          </a:p>
        </p:txBody>
      </p:sp>
      <p:sp>
        <p:nvSpPr>
          <p:cNvPr id="4" name="Slide Number Placeholder 3"/>
          <p:cNvSpPr>
            <a:spLocks noGrp="1"/>
          </p:cNvSpPr>
          <p:nvPr>
            <p:ph type="sldNum" sz="quarter" idx="5"/>
          </p:nvPr>
        </p:nvSpPr>
        <p:spPr/>
        <p:txBody>
          <a:bodyPr/>
          <a:lstStyle/>
          <a:p>
            <a:fld id="{16222934-F30A-4265-A3ED-6B2693C49A55}" type="slidenum">
              <a:rPr lang="en-GB" smtClean="0"/>
              <a:t>3</a:t>
            </a:fld>
            <a:endParaRPr lang="en-GB"/>
          </a:p>
        </p:txBody>
      </p:sp>
    </p:spTree>
    <p:extLst>
      <p:ext uri="{BB962C8B-B14F-4D97-AF65-F5344CB8AC3E}">
        <p14:creationId xmlns:p14="http://schemas.microsoft.com/office/powerpoint/2010/main" val="291899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onto my deliverables.</a:t>
            </a:r>
          </a:p>
          <a:p>
            <a:endParaRPr lang="en-GB" dirty="0"/>
          </a:p>
          <a:p>
            <a:r>
              <a:rPr lang="en-GB" dirty="0"/>
              <a:t>They have constantly evolved as I’ve encountered (many) unforeseen issues. </a:t>
            </a:r>
          </a:p>
          <a:p>
            <a:endParaRPr lang="en-GB" dirty="0"/>
          </a:p>
          <a:p>
            <a:r>
              <a:rPr lang="en-GB" dirty="0"/>
              <a:t>This is my current roadmap:</a:t>
            </a:r>
          </a:p>
          <a:p>
            <a:endParaRPr lang="en-GB" dirty="0"/>
          </a:p>
          <a:p>
            <a:pPr marL="171450" indent="-171450">
              <a:buFont typeface="Arial" panose="020B0604020202020204" pitchFamily="34" charset="0"/>
              <a:buChar char="•"/>
            </a:pPr>
            <a:r>
              <a:rPr lang="en-GB" dirty="0"/>
              <a:t>The first deliverable is the construction of a dataset from a variety of sources, mostly Network Rail (NR), but also CEDA, the Centre for Environment Data Analysis, and ORR, the Office for Road and Rail. </a:t>
            </a:r>
          </a:p>
          <a:p>
            <a:pPr marL="171450" indent="-171450">
              <a:buFont typeface="Arial" panose="020B0604020202020204" pitchFamily="34" charset="0"/>
              <a:buChar char="•"/>
            </a:pPr>
            <a:r>
              <a:rPr lang="en-GB" dirty="0"/>
              <a:t>The second is an exploratory data analysis of this dataset, in conjunction with the identification of suitable ML models for predicting delays</a:t>
            </a:r>
          </a:p>
          <a:p>
            <a:pPr marL="171450" indent="-171450">
              <a:buFont typeface="Arial" panose="020B0604020202020204" pitchFamily="34" charset="0"/>
              <a:buChar char="•"/>
            </a:pPr>
            <a:r>
              <a:rPr lang="en-GB" dirty="0"/>
              <a:t>The third is the selection and refinement of a ML model</a:t>
            </a:r>
          </a:p>
          <a:p>
            <a:pPr marL="171450" indent="-171450">
              <a:buFont typeface="Arial" panose="020B0604020202020204" pitchFamily="34" charset="0"/>
              <a:buChar char="•"/>
            </a:pPr>
            <a:r>
              <a:rPr lang="en-GB" dirty="0"/>
              <a:t>The fourth and final, advanced deliverable is the development of a system to predict delays in real-time, that is, on non-historical data, actually using weather forecasts and train schedules as inputs.</a:t>
            </a:r>
          </a:p>
          <a:p>
            <a:endParaRPr lang="en-GB" dirty="0"/>
          </a:p>
          <a:p>
            <a:r>
              <a:rPr lang="en-GB" dirty="0"/>
              <a:t>I’m currently on my basic objectives; I’ll talk you through my progress next.</a:t>
            </a:r>
          </a:p>
        </p:txBody>
      </p:sp>
      <p:sp>
        <p:nvSpPr>
          <p:cNvPr id="4" name="Slide Number Placeholder 3"/>
          <p:cNvSpPr>
            <a:spLocks noGrp="1"/>
          </p:cNvSpPr>
          <p:nvPr>
            <p:ph type="sldNum" sz="quarter" idx="5"/>
          </p:nvPr>
        </p:nvSpPr>
        <p:spPr/>
        <p:txBody>
          <a:bodyPr/>
          <a:lstStyle/>
          <a:p>
            <a:fld id="{16222934-F30A-4265-A3ED-6B2693C49A55}" type="slidenum">
              <a:rPr lang="en-GB" smtClean="0"/>
              <a:t>4</a:t>
            </a:fld>
            <a:endParaRPr lang="en-GB"/>
          </a:p>
        </p:txBody>
      </p:sp>
    </p:spTree>
    <p:extLst>
      <p:ext uri="{BB962C8B-B14F-4D97-AF65-F5344CB8AC3E}">
        <p14:creationId xmlns:p14="http://schemas.microsoft.com/office/powerpoint/2010/main" val="270941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Construction of the dataset has thus far been the primary focus of this project. It has been unexpectedly time-consuming, with many hard decisions to make. It’s difficult to overstate just how much work this has been, in truth. I have waded through more obscure documents than I care to mention, and terabytes of data. I feel like I now know more about the UK rail network than anyone else in Durham. </a:t>
            </a:r>
          </a:p>
          <a:p>
            <a:endParaRPr lang="en-GB" dirty="0"/>
          </a:p>
          <a:p>
            <a:r>
              <a:rPr lang="en-GB" dirty="0"/>
              <a:t>I’ve put all the relevant acronyms I could find on this slide. These are all data sources I’ve considered using.</a:t>
            </a:r>
          </a:p>
          <a:p>
            <a:pPr marL="171450" indent="-171450">
              <a:buFont typeface="Arial" panose="020B0604020202020204" pitchFamily="34" charset="0"/>
              <a:buChar char="•"/>
            </a:pPr>
            <a:r>
              <a:rPr lang="en-GB" dirty="0"/>
              <a:t>TRUST and Darwin provide train messages</a:t>
            </a:r>
          </a:p>
          <a:p>
            <a:pPr marL="171450" indent="-171450">
              <a:buFont typeface="Arial" panose="020B0604020202020204" pitchFamily="34" charset="0"/>
              <a:buChar char="•"/>
            </a:pPr>
            <a:r>
              <a:rPr lang="en-GB" dirty="0"/>
              <a:t>MIDAS / CEDA is weather dataset</a:t>
            </a:r>
          </a:p>
          <a:p>
            <a:pPr marL="171450" indent="-171450">
              <a:buFont typeface="Arial" panose="020B0604020202020204" pitchFamily="34" charset="0"/>
              <a:buChar char="•"/>
            </a:pPr>
            <a:r>
              <a:rPr lang="en-GB" dirty="0"/>
              <a:t>TSR is a weekly update of temporary speed restrictions, due to engineering work</a:t>
            </a:r>
          </a:p>
          <a:p>
            <a:pPr marL="171450" indent="-171450">
              <a:buFont typeface="Arial" panose="020B0604020202020204" pitchFamily="34" charset="0"/>
              <a:buChar char="•"/>
            </a:pPr>
            <a:r>
              <a:rPr lang="en-GB" dirty="0"/>
              <a:t>LTP / STP / VSTP are sources of train schedules</a:t>
            </a:r>
          </a:p>
          <a:p>
            <a:pPr marL="171450" indent="-171450">
              <a:buFont typeface="Arial" panose="020B0604020202020204" pitchFamily="34" charset="0"/>
              <a:buChar char="•"/>
            </a:pPr>
            <a:r>
              <a:rPr lang="en-GB" dirty="0"/>
              <a:t>KB and BPLAN are repositories of infrastructure information: track gauges, connections, station details, locations of gantries and the like,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Much of the work thus far has been an extract-transform-load (ETL) task. Much of the data is a complex legacy formats that has required considerable parsing, cleaning, and formatting to be usable, with an especially great overhead on actually figuring out what the data means. This should, however, put me in good stead for future deliverables: I’m my own subject matter expert at this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Several rail enthusiasts have been archiving these feeds, some from as earlier as 2015, although most start in 2017, and some (TSR and VSTP in particular) not at all.</a:t>
            </a:r>
          </a:p>
          <a:p>
            <a:endParaRPr lang="en-GB" dirty="0"/>
          </a:p>
          <a:p>
            <a:r>
              <a:rPr lang="en-GB" dirty="0"/>
              <a:t>Darwin and TRUST produce hundreds of thousands of messages a day. Each is at a specific TIPLOC, or timing point location, which allows them to be geographically located, and mapped to </a:t>
            </a:r>
            <a:r>
              <a:rPr lang="en-GB" i="1" dirty="0"/>
              <a:t>scheduled</a:t>
            </a:r>
            <a:r>
              <a:rPr lang="en-GB" i="0" dirty="0"/>
              <a:t> arrival, departure, and pass times, provided from LTP and STP, along with metadata like seat reservations, number of carriages, engine type, expected speed, and so on. </a:t>
            </a:r>
          </a:p>
          <a:p>
            <a:endParaRPr lang="en-GB" dirty="0"/>
          </a:p>
          <a:p>
            <a:r>
              <a:rPr lang="en-GB" dirty="0"/>
              <a:t>MIDAS / CEDA is a Met Office dataset that provides hourly data for some 150 stations in the UK with over 200 fields. By mapping MIDAS stations to TIPLOCs, we can obtain the weather at a given TIPLOC at a given time, and so add a weather component to our dataset. Oneto around a 15% improvement in performance with the incorporation of weather.</a:t>
            </a:r>
          </a:p>
          <a:p>
            <a:endParaRPr lang="en-GB" dirty="0"/>
          </a:p>
          <a:p>
            <a:r>
              <a:rPr lang="en-GB" dirty="0"/>
              <a:t>Indeed, a possible alternative direction for this dissertation would be the publishing of a high-quality pre-processed dataset for use by other researchers. Existing papers use </a:t>
            </a:r>
            <a:r>
              <a:rPr lang="en-GB" sz="1200" b="0" i="0" kern="1200" dirty="0">
                <a:solidFill>
                  <a:schemeClr val="tx1"/>
                </a:solidFill>
                <a:effectLst/>
                <a:latin typeface="+mn-lt"/>
                <a:ea typeface="+mn-ea"/>
                <a:cs typeface="+mn-cs"/>
              </a:rPr>
              <a:t>proprietary data from national railway managers like RFI, the Italian Network Rail, Deutsche Bahn, or Amtrak. An open-source dataset would therefore be of great value to the research community.</a:t>
            </a:r>
            <a:endParaRPr lang="en-GB" dirty="0"/>
          </a:p>
          <a:p>
            <a:endParaRPr lang="en-GB" dirty="0"/>
          </a:p>
          <a:p>
            <a:r>
              <a:rPr lang="en-GB" dirty="0"/>
              <a:t>I have had to make many simplifying assumptions. In particular, I’ve considered schedules from a set of points to a single record containing just the arrival and departure TIPLOC. There’s just too much data to handle otherwise, and too many irregularities. For instance, a train should always start with a DEPARTURE. What should be done with a train which starts with a PASS? Or a train that finishes with a PASS? </a:t>
            </a:r>
          </a:p>
          <a:p>
            <a:endParaRPr lang="en-GB" dirty="0"/>
          </a:p>
          <a:p>
            <a:r>
              <a:rPr lang="en-GB" dirty="0"/>
              <a:t>I have also been unable to find archived data for VSTP, which is for trains scheduled less than 48 hours before they are due to run. The founder of </a:t>
            </a:r>
            <a:r>
              <a:rPr lang="en-GB" dirty="0" err="1"/>
              <a:t>RealTimeTrains</a:t>
            </a:r>
            <a:r>
              <a:rPr lang="en-GB" dirty="0"/>
              <a:t> has recently set up a comprehensive mirror of ALL feeds; if I were to do this project again, I would use his repository, as I’ve had to deal with missing files and corrupted data in spades. </a:t>
            </a:r>
          </a:p>
          <a:p>
            <a:endParaRPr lang="en-GB" dirty="0"/>
          </a:p>
          <a:p>
            <a:r>
              <a:rPr lang="en-GB" dirty="0"/>
              <a:t>But I’m getting a bit worked up.</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My final output is a 1 GB CSV for the 2018 - 2019 financial year. Various irregularities precluded me from using data earlier than this date, and as weather is expected to play a significant part in this project, it seems inappropriate to use anything other than year increments to account for seasonal variations.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6222934-F30A-4265-A3ED-6B2693C49A55}" type="slidenum">
              <a:rPr lang="en-GB" smtClean="0"/>
              <a:t>5</a:t>
            </a:fld>
            <a:endParaRPr lang="en-GB"/>
          </a:p>
        </p:txBody>
      </p:sp>
    </p:spTree>
    <p:extLst>
      <p:ext uri="{BB962C8B-B14F-4D97-AF65-F5344CB8AC3E}">
        <p14:creationId xmlns:p14="http://schemas.microsoft.com/office/powerpoint/2010/main" val="1673127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the dataset has been constructed, I’m starting the actual machine learning component.</a:t>
            </a:r>
          </a:p>
          <a:p>
            <a:endParaRPr lang="en-GB" dirty="0"/>
          </a:p>
          <a:p>
            <a:r>
              <a:rPr lang="en-GB" dirty="0"/>
              <a:t>However, as I previously mentioned, most of these models have been tested on real-time problems with a very different structure to how I’ve formulated the problem, so there may not be much overlap in this regard. This gives me free rein to experiment. These models are those used in my literature review. I have left out ‘Ensemble’ as these models are simply too complex – state-of-the-art systems developed by research groups at IBM for Deutsche Bahn, for instance – for my dissertation.</a:t>
            </a:r>
          </a:p>
          <a:p>
            <a:endParaRPr lang="en-GB" dirty="0"/>
          </a:p>
          <a:p>
            <a:r>
              <a:rPr lang="en-GB" dirty="0"/>
              <a:t>I’ll probably take my lead from our current submodule and go from there, so I imagine that I’ll use </a:t>
            </a:r>
            <a:r>
              <a:rPr lang="en-GB" dirty="0" err="1"/>
              <a:t>PyTorch</a:t>
            </a:r>
            <a:r>
              <a:rPr lang="en-GB" dirty="0"/>
              <a:t>. </a:t>
            </a:r>
          </a:p>
          <a:p>
            <a:endParaRPr lang="en-GB" dirty="0"/>
          </a:p>
          <a:p>
            <a:r>
              <a:rPr lang="en-GB" dirty="0"/>
              <a:t>I plan to conduct simple trials for a sample of models and select the one with the most promise. From there, I’ll see how I can tweak parameters, and even the dataset, to improve results. My data position is somewhat unique, I think, in that I’ve generated it myself, and so this gives me great flexibility.</a:t>
            </a:r>
          </a:p>
        </p:txBody>
      </p:sp>
      <p:sp>
        <p:nvSpPr>
          <p:cNvPr id="4" name="Slide Number Placeholder 3"/>
          <p:cNvSpPr>
            <a:spLocks noGrp="1"/>
          </p:cNvSpPr>
          <p:nvPr>
            <p:ph type="sldNum" sz="quarter" idx="5"/>
          </p:nvPr>
        </p:nvSpPr>
        <p:spPr/>
        <p:txBody>
          <a:bodyPr/>
          <a:lstStyle/>
          <a:p>
            <a:fld id="{16222934-F30A-4265-A3ED-6B2693C49A55}" type="slidenum">
              <a:rPr lang="en-GB" smtClean="0"/>
              <a:t>6</a:t>
            </a:fld>
            <a:endParaRPr lang="en-GB"/>
          </a:p>
        </p:txBody>
      </p:sp>
    </p:spTree>
    <p:extLst>
      <p:ext uri="{BB962C8B-B14F-4D97-AF65-F5344CB8AC3E}">
        <p14:creationId xmlns:p14="http://schemas.microsoft.com/office/powerpoint/2010/main" val="721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final, advanced deliverable is necessary for the system to be of practical rather than theoretical use.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It would require a server to:</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 Receive the relevant NR feeds and weather forecast feeds: LTP, STP, VSTP, TSR, and MIDAS, and go from there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B) Map those feeds into rows in the same format as the dataset</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C) Output those predictions in a meaningful way.</a:t>
            </a:r>
          </a:p>
          <a:p>
            <a:pPr marL="0" indent="0">
              <a:buFont typeface="Arial" panose="020B0604020202020204" pitchFamily="34" charset="0"/>
              <a:buNone/>
            </a:pPr>
            <a:endParaRPr lang="en-GB" sz="1200" b="0" i="0" kern="1200" dirty="0">
              <a:solidFill>
                <a:schemeClr val="tx1"/>
              </a:solidFill>
              <a:effectLst/>
              <a:latin typeface="+mn-lt"/>
              <a:ea typeface="+mn-ea"/>
              <a:cs typeface="+mn-cs"/>
            </a:endParaRPr>
          </a:p>
          <a:p>
            <a:pPr marL="0" indent="0">
              <a:buFont typeface="Arial" panose="020B0604020202020204" pitchFamily="34" charset="0"/>
              <a:buNone/>
            </a:pPr>
            <a:r>
              <a:rPr lang="en-GB" sz="1200" b="0" i="0" kern="1200" dirty="0">
                <a:solidFill>
                  <a:schemeClr val="tx1"/>
                </a:solidFill>
                <a:effectLst/>
                <a:latin typeface="+mn-lt"/>
                <a:ea typeface="+mn-ea"/>
                <a:cs typeface="+mn-cs"/>
              </a:rPr>
              <a:t>I have laid some of the groundwork for this stage already. For instance, I have already mapped the MIDAS / CEDA dataset to the same variables available in a forecast. Many of the functions I have written to parse the historical data could be re-used as well.</a:t>
            </a:r>
          </a:p>
          <a:p>
            <a:pPr marL="0" indent="0">
              <a:buFont typeface="Arial" panose="020B0604020202020204" pitchFamily="34" charset="0"/>
              <a:buNone/>
            </a:pPr>
            <a:endParaRPr lang="en-GB" sz="1200" b="0" i="0" kern="1200" dirty="0">
              <a:solidFill>
                <a:schemeClr val="tx1"/>
              </a:solidFill>
              <a:effectLst/>
              <a:latin typeface="+mn-lt"/>
              <a:ea typeface="+mn-ea"/>
              <a:cs typeface="+mn-cs"/>
            </a:endParaRPr>
          </a:p>
          <a:p>
            <a:pPr marL="0" indent="0">
              <a:buFont typeface="Arial" panose="020B0604020202020204" pitchFamily="34" charset="0"/>
              <a:buNone/>
            </a:pPr>
            <a:r>
              <a:rPr lang="en-GB" sz="1200" b="0" i="0" kern="1200" dirty="0">
                <a:solidFill>
                  <a:schemeClr val="tx1"/>
                </a:solidFill>
                <a:effectLst/>
                <a:latin typeface="+mn-lt"/>
                <a:ea typeface="+mn-ea"/>
                <a:cs typeface="+mn-cs"/>
              </a:rPr>
              <a:t>There’s a very in-depth blog post that focuses on using Apache Kafka for a streaming ETL solution, but that really has more of a real-time focus.</a:t>
            </a:r>
          </a:p>
          <a:p>
            <a:endParaRPr lang="en-GB" dirty="0"/>
          </a:p>
        </p:txBody>
      </p:sp>
      <p:sp>
        <p:nvSpPr>
          <p:cNvPr id="4" name="Slide Number Placeholder 3"/>
          <p:cNvSpPr>
            <a:spLocks noGrp="1"/>
          </p:cNvSpPr>
          <p:nvPr>
            <p:ph type="sldNum" sz="quarter" idx="5"/>
          </p:nvPr>
        </p:nvSpPr>
        <p:spPr/>
        <p:txBody>
          <a:bodyPr/>
          <a:lstStyle/>
          <a:p>
            <a:fld id="{16222934-F30A-4265-A3ED-6B2693C49A55}" type="slidenum">
              <a:rPr lang="en-GB" smtClean="0"/>
              <a:t>7</a:t>
            </a:fld>
            <a:endParaRPr lang="en-GB"/>
          </a:p>
        </p:txBody>
      </p:sp>
    </p:spTree>
    <p:extLst>
      <p:ext uri="{BB962C8B-B14F-4D97-AF65-F5344CB8AC3E}">
        <p14:creationId xmlns:p14="http://schemas.microsoft.com/office/powerpoint/2010/main" val="291412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Seek clarification for ambiguous or unclear questions</a:t>
            </a:r>
          </a:p>
          <a:p>
            <a:pPr marL="171450" indent="-171450">
              <a:buFont typeface="Arial" panose="020B0604020202020204" pitchFamily="34" charset="0"/>
              <a:buChar char="•"/>
            </a:pPr>
            <a:r>
              <a:rPr lang="en-GB" dirty="0"/>
              <a:t>Answer clearly</a:t>
            </a:r>
          </a:p>
          <a:p>
            <a:pPr marL="171450" indent="-171450">
              <a:buFont typeface="Arial" panose="020B0604020202020204" pitchFamily="34" charset="0"/>
              <a:buChar char="•"/>
            </a:pPr>
            <a:r>
              <a:rPr lang="en-GB" dirty="0"/>
              <a:t>Make suggestions if I don’t know the answer</a:t>
            </a:r>
          </a:p>
          <a:p>
            <a:pPr marL="171450" indent="-171450">
              <a:buFont typeface="Arial" panose="020B0604020202020204" pitchFamily="34" charset="0"/>
              <a:buChar cha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Alright guys, thanks for listening!</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6222934-F30A-4265-A3ED-6B2693C49A55}" type="slidenum">
              <a:rPr lang="en-GB" smtClean="0"/>
              <a:t>8</a:t>
            </a:fld>
            <a:endParaRPr lang="en-GB"/>
          </a:p>
        </p:txBody>
      </p:sp>
    </p:spTree>
    <p:extLst>
      <p:ext uri="{BB962C8B-B14F-4D97-AF65-F5344CB8AC3E}">
        <p14:creationId xmlns:p14="http://schemas.microsoft.com/office/powerpoint/2010/main" val="570427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B3D6-026E-4C17-A14F-5AF360A8A2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3DAA731-7CB1-4861-B500-D3409C2BC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B34F2C2-66E5-46ED-BD18-8D30BE042ACF}"/>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5" name="Footer Placeholder 4">
            <a:extLst>
              <a:ext uri="{FF2B5EF4-FFF2-40B4-BE49-F238E27FC236}">
                <a16:creationId xmlns:a16="http://schemas.microsoft.com/office/drawing/2014/main" id="{8AFBB49C-608A-4BFE-A07A-8065BC9DAF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56D99A-5B33-44EB-8772-B2946C0E059E}"/>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78977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D0BE-395B-4E0F-8DA0-AF26115FB58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38134A-9BF5-468D-8AA3-DA4D33CAB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8C2B96-8EAE-4E7A-8382-C4F7BDD1CDB7}"/>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5" name="Footer Placeholder 4">
            <a:extLst>
              <a:ext uri="{FF2B5EF4-FFF2-40B4-BE49-F238E27FC236}">
                <a16:creationId xmlns:a16="http://schemas.microsoft.com/office/drawing/2014/main" id="{62944033-E3F7-4903-A320-F598438845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9D7B78-7B5C-4764-AF1D-9EDD5845CCC1}"/>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352097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8ECFF7-7C7D-4D55-B790-0ACE598FE2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581F9E-76CB-487B-82B9-A2E6F14CF2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8A6EF0-C989-4EC8-A945-FCD6B175DB75}"/>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5" name="Footer Placeholder 4">
            <a:extLst>
              <a:ext uri="{FF2B5EF4-FFF2-40B4-BE49-F238E27FC236}">
                <a16:creationId xmlns:a16="http://schemas.microsoft.com/office/drawing/2014/main" id="{0F840708-2638-426D-AABB-614FFBAE20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4A7ECE-2A8E-4D1A-82E4-CBE614255487}"/>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219753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BBCA-4BB7-42D7-BFB0-0C7E5EDF42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514794-9E9F-4074-B043-626372E18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38F61A-09BD-4396-BEBD-CA83067CE9D3}"/>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5" name="Footer Placeholder 4">
            <a:extLst>
              <a:ext uri="{FF2B5EF4-FFF2-40B4-BE49-F238E27FC236}">
                <a16:creationId xmlns:a16="http://schemas.microsoft.com/office/drawing/2014/main" id="{589CF869-4D8B-46DC-8ED1-022AE40FBB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285DB7-21AF-4E67-9642-FFACC7E4D35A}"/>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41400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8224-A3D3-4C4C-A459-3F57AAB739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33DAE4F-8BB3-49FC-850F-4FEA9D9AD7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4578C4-EFCD-4E5D-8384-965D0ECD0678}"/>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5" name="Footer Placeholder 4">
            <a:extLst>
              <a:ext uri="{FF2B5EF4-FFF2-40B4-BE49-F238E27FC236}">
                <a16:creationId xmlns:a16="http://schemas.microsoft.com/office/drawing/2014/main" id="{A3323AE3-7DC3-43BC-A9B6-5C67C9A28E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732996-7F79-470B-8AEE-113D5D6ECA50}"/>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428637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1C8A-B1FF-413E-8725-5B7E6CC21C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BEF386-C02A-4E7C-B054-1765FB16AC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2046B68-2BED-46AB-95C5-C6D19AA32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5CF027-ECEA-4424-AD86-F6734561BEBD}"/>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6" name="Footer Placeholder 5">
            <a:extLst>
              <a:ext uri="{FF2B5EF4-FFF2-40B4-BE49-F238E27FC236}">
                <a16:creationId xmlns:a16="http://schemas.microsoft.com/office/drawing/2014/main" id="{64FF096E-A84F-4E70-8B0A-D32000D6B6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9E0E3A-966B-4D32-BE8F-2BE6D6A402DC}"/>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271793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C34C-D097-4880-B5FA-11BD5F89A9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2DE017-005C-4F28-909C-9AD412D8F9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736ED8-91D9-4AC6-A3C5-4C4652A77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A4257C0-30B3-448E-8490-DAC5946EA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F9F552-FEEE-45FB-B748-E3ED564381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08AC7E-D6FB-41CB-9698-9A47B5DC8029}"/>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8" name="Footer Placeholder 7">
            <a:extLst>
              <a:ext uri="{FF2B5EF4-FFF2-40B4-BE49-F238E27FC236}">
                <a16:creationId xmlns:a16="http://schemas.microsoft.com/office/drawing/2014/main" id="{F58D2A34-DC5D-4631-A1B5-ECEBADA185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97A11E-570A-4048-A4B3-1F83B146E9E3}"/>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129901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5AF2-139C-40F3-A800-4AB4CC8E71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F17D1C6-B768-42ED-AFDA-374CBD9427F8}"/>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4" name="Footer Placeholder 3">
            <a:extLst>
              <a:ext uri="{FF2B5EF4-FFF2-40B4-BE49-F238E27FC236}">
                <a16:creationId xmlns:a16="http://schemas.microsoft.com/office/drawing/2014/main" id="{3B73D6B8-490E-43A9-9893-5964629F8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F31FF7-1724-4CDC-9FF4-496F1A3F54D2}"/>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351667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5B3E7-07FE-4164-8B05-22704EDA1BD8}"/>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3" name="Footer Placeholder 2">
            <a:extLst>
              <a:ext uri="{FF2B5EF4-FFF2-40B4-BE49-F238E27FC236}">
                <a16:creationId xmlns:a16="http://schemas.microsoft.com/office/drawing/2014/main" id="{25487BAE-F4D5-40B9-8075-7B12A47A7F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814A838-695B-4091-9EF6-E63A9E8C369B}"/>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200531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0D24-14C0-425F-8B17-FA1F79159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0F52AA-DD95-4E7A-9045-E8BE6B2FF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8B26C54-4492-4ED9-AE0F-B1EDF3CAB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B4EA5-20CA-451F-AE0D-6334C3535FE0}"/>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6" name="Footer Placeholder 5">
            <a:extLst>
              <a:ext uri="{FF2B5EF4-FFF2-40B4-BE49-F238E27FC236}">
                <a16:creationId xmlns:a16="http://schemas.microsoft.com/office/drawing/2014/main" id="{20CB1EF0-35A6-49CB-B4BA-6A711D671B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CE1AE9-ED6A-4AB2-AA94-474C95C831F5}"/>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400774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D706-2E98-497E-BD17-BE1CAE803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1591CA-5407-43E4-9285-53D80E62F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40CD47-50AC-4E70-8E63-0B18342AF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B7F26-5460-4228-B3E7-D7A7BCD61BDE}"/>
              </a:ext>
            </a:extLst>
          </p:cNvPr>
          <p:cNvSpPr>
            <a:spLocks noGrp="1"/>
          </p:cNvSpPr>
          <p:nvPr>
            <p:ph type="dt" sz="half" idx="10"/>
          </p:nvPr>
        </p:nvSpPr>
        <p:spPr/>
        <p:txBody>
          <a:bodyPr/>
          <a:lstStyle/>
          <a:p>
            <a:fld id="{DE643F61-9332-4310-B009-F217103822E7}" type="datetimeFigureOut">
              <a:rPr lang="en-GB" smtClean="0"/>
              <a:t>25/01/2020</a:t>
            </a:fld>
            <a:endParaRPr lang="en-GB"/>
          </a:p>
        </p:txBody>
      </p:sp>
      <p:sp>
        <p:nvSpPr>
          <p:cNvPr id="6" name="Footer Placeholder 5">
            <a:extLst>
              <a:ext uri="{FF2B5EF4-FFF2-40B4-BE49-F238E27FC236}">
                <a16:creationId xmlns:a16="http://schemas.microsoft.com/office/drawing/2014/main" id="{423A363B-7222-4833-AC19-A4372AA0C0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D3EE32-5A97-467B-A3C7-CCAF39D867CB}"/>
              </a:ext>
            </a:extLst>
          </p:cNvPr>
          <p:cNvSpPr>
            <a:spLocks noGrp="1"/>
          </p:cNvSpPr>
          <p:nvPr>
            <p:ph type="sldNum" sz="quarter" idx="12"/>
          </p:nvPr>
        </p:nvSpPr>
        <p:spPr/>
        <p:txBody>
          <a:bodyPr/>
          <a:lstStyle/>
          <a:p>
            <a:fld id="{591DD0D3-E930-4033-86AA-79E04217CB7F}" type="slidenum">
              <a:rPr lang="en-GB" smtClean="0"/>
              <a:t>‹#›</a:t>
            </a:fld>
            <a:endParaRPr lang="en-GB"/>
          </a:p>
        </p:txBody>
      </p:sp>
    </p:spTree>
    <p:extLst>
      <p:ext uri="{BB962C8B-B14F-4D97-AF65-F5344CB8AC3E}">
        <p14:creationId xmlns:p14="http://schemas.microsoft.com/office/powerpoint/2010/main" val="324747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225CFD-9CC8-43F8-838F-9DA73F059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799517-E0C8-40D7-810F-794A9E7E8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4D1060-1CA6-4481-BF20-AB003670A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43F61-9332-4310-B009-F217103822E7}" type="datetimeFigureOut">
              <a:rPr lang="en-GB" smtClean="0"/>
              <a:t>25/01/2020</a:t>
            </a:fld>
            <a:endParaRPr lang="en-GB"/>
          </a:p>
        </p:txBody>
      </p:sp>
      <p:sp>
        <p:nvSpPr>
          <p:cNvPr id="5" name="Footer Placeholder 4">
            <a:extLst>
              <a:ext uri="{FF2B5EF4-FFF2-40B4-BE49-F238E27FC236}">
                <a16:creationId xmlns:a16="http://schemas.microsoft.com/office/drawing/2014/main" id="{50D57EFB-5C73-4FA1-8E3C-BBE8A7048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ED7556C-9338-4679-A6A4-51CD066388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DD0D3-E930-4033-86AA-79E04217CB7F}" type="slidenum">
              <a:rPr lang="en-GB" smtClean="0"/>
              <a:t>‹#›</a:t>
            </a:fld>
            <a:endParaRPr lang="en-GB"/>
          </a:p>
        </p:txBody>
      </p:sp>
    </p:spTree>
    <p:extLst>
      <p:ext uri="{BB962C8B-B14F-4D97-AF65-F5344CB8AC3E}">
        <p14:creationId xmlns:p14="http://schemas.microsoft.com/office/powerpoint/2010/main" val="3811023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F10F-8DF3-48C9-9AAB-28090956AF3F}"/>
              </a:ext>
            </a:extLst>
          </p:cNvPr>
          <p:cNvSpPr>
            <a:spLocks noGrp="1"/>
          </p:cNvSpPr>
          <p:nvPr>
            <p:ph type="ctrTitle"/>
          </p:nvPr>
        </p:nvSpPr>
        <p:spPr>
          <a:xfrm>
            <a:off x="6746628" y="1783959"/>
            <a:ext cx="4645250" cy="2889114"/>
          </a:xfrm>
        </p:spPr>
        <p:txBody>
          <a:bodyPr anchor="b">
            <a:normAutofit/>
          </a:bodyPr>
          <a:lstStyle/>
          <a:p>
            <a:pPr algn="l"/>
            <a:r>
              <a:rPr lang="en-GB" sz="5100" dirty="0"/>
              <a:t>Can medium-term train delays be predicted?</a:t>
            </a:r>
          </a:p>
        </p:txBody>
      </p:sp>
      <p:sp>
        <p:nvSpPr>
          <p:cNvPr id="3" name="Subtitle 2">
            <a:extLst>
              <a:ext uri="{FF2B5EF4-FFF2-40B4-BE49-F238E27FC236}">
                <a16:creationId xmlns:a16="http://schemas.microsoft.com/office/drawing/2014/main" id="{6D01DB31-47A1-4B72-A496-17A95218067A}"/>
              </a:ext>
            </a:extLst>
          </p:cNvPr>
          <p:cNvSpPr>
            <a:spLocks noGrp="1"/>
          </p:cNvSpPr>
          <p:nvPr>
            <p:ph type="subTitle" idx="1"/>
          </p:nvPr>
        </p:nvSpPr>
        <p:spPr>
          <a:xfrm>
            <a:off x="6746627" y="4750893"/>
            <a:ext cx="4645250" cy="1147863"/>
          </a:xfrm>
        </p:spPr>
        <p:txBody>
          <a:bodyPr anchor="t">
            <a:normAutofit/>
          </a:bodyPr>
          <a:lstStyle/>
          <a:p>
            <a:pPr algn="l"/>
            <a:r>
              <a:rPr lang="en-GB" sz="2000" dirty="0"/>
              <a:t>Dom White</a:t>
            </a:r>
          </a:p>
          <a:p>
            <a:pPr algn="l"/>
            <a:endParaRPr lang="en-GB" sz="2000" dirty="0"/>
          </a:p>
          <a:p>
            <a:pPr algn="l"/>
            <a:r>
              <a:rPr lang="en-GB" sz="1600" dirty="0"/>
              <a:t>27/01/2020</a:t>
            </a:r>
          </a:p>
        </p:txBody>
      </p:sp>
      <p:sp>
        <p:nvSpPr>
          <p:cNvPr id="9"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5E61723-A83B-4A94-A330-2DB0B6EC45E1}"/>
              </a:ext>
            </a:extLst>
          </p:cNvPr>
          <p:cNvPicPr>
            <a:picLocks noChangeAspect="1"/>
          </p:cNvPicPr>
          <p:nvPr/>
        </p:nvPicPr>
        <p:blipFill rotWithShape="1">
          <a:blip r:embed="rId3"/>
          <a:srcRect l="23592" r="2238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6052963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4EA4C4-448B-4525-8072-05C60ECAB11B}"/>
              </a:ext>
            </a:extLst>
          </p:cNvPr>
          <p:cNvSpPr>
            <a:spLocks noGrp="1"/>
          </p:cNvSpPr>
          <p:nvPr>
            <p:ph type="title"/>
          </p:nvPr>
        </p:nvSpPr>
        <p:spPr>
          <a:xfrm>
            <a:off x="833002" y="365125"/>
            <a:ext cx="3973667" cy="5811837"/>
          </a:xfrm>
        </p:spPr>
        <p:txBody>
          <a:bodyPr>
            <a:normAutofit/>
          </a:bodyPr>
          <a:lstStyle/>
          <a:p>
            <a:r>
              <a:rPr lang="en-GB">
                <a:solidFill>
                  <a:srgbClr val="FFFFFF"/>
                </a:solidFill>
              </a:rPr>
              <a:t>Background</a:t>
            </a:r>
          </a:p>
        </p:txBody>
      </p:sp>
      <p:sp>
        <p:nvSpPr>
          <p:cNvPr id="3" name="Content Placeholder 2">
            <a:extLst>
              <a:ext uri="{FF2B5EF4-FFF2-40B4-BE49-F238E27FC236}">
                <a16:creationId xmlns:a16="http://schemas.microsoft.com/office/drawing/2014/main" id="{E4147E71-F0A0-4790-BA74-62C14EB615BB}"/>
              </a:ext>
            </a:extLst>
          </p:cNvPr>
          <p:cNvSpPr>
            <a:spLocks noGrp="1"/>
          </p:cNvSpPr>
          <p:nvPr>
            <p:ph idx="1"/>
          </p:nvPr>
        </p:nvSpPr>
        <p:spPr>
          <a:xfrm>
            <a:off x="5356927" y="365125"/>
            <a:ext cx="5996871" cy="5811837"/>
          </a:xfrm>
        </p:spPr>
        <p:txBody>
          <a:bodyPr anchor="ctr">
            <a:normAutofit/>
          </a:bodyPr>
          <a:lstStyle/>
          <a:p>
            <a:r>
              <a:rPr lang="en-GB" sz="2000" dirty="0">
                <a:solidFill>
                  <a:srgbClr val="FFFFFF"/>
                </a:solidFill>
              </a:rPr>
              <a:t>14 million minutes of delay in 2006 – 2007, costing &gt; £1 billion just in terms of time lost</a:t>
            </a:r>
          </a:p>
          <a:p>
            <a:r>
              <a:rPr lang="en-GB" sz="2000" dirty="0">
                <a:solidFill>
                  <a:srgbClr val="FFFFFF"/>
                </a:solidFill>
              </a:rPr>
              <a:t>Delays reduces consumer confidence and thus usage of train services</a:t>
            </a:r>
          </a:p>
          <a:p>
            <a:r>
              <a:rPr lang="en-GB" sz="2000" dirty="0">
                <a:solidFill>
                  <a:srgbClr val="FFFFFF"/>
                </a:solidFill>
              </a:rPr>
              <a:t>22,000 passenger trains and 2,000 freight trains daily</a:t>
            </a:r>
          </a:p>
          <a:p>
            <a:r>
              <a:rPr lang="en-GB" sz="2000" dirty="0">
                <a:solidFill>
                  <a:srgbClr val="FFFFFF"/>
                </a:solidFill>
              </a:rPr>
              <a:t>Mishmash of outdated legacy systems</a:t>
            </a:r>
          </a:p>
          <a:p>
            <a:r>
              <a:rPr lang="en-GB" sz="2000" dirty="0">
                <a:solidFill>
                  <a:srgbClr val="FFFFFF"/>
                </a:solidFill>
              </a:rPr>
              <a:t>Short-, medium-, and long-term</a:t>
            </a:r>
          </a:p>
          <a:p>
            <a:r>
              <a:rPr lang="en-GB" sz="2000" dirty="0">
                <a:solidFill>
                  <a:srgbClr val="FFFFFF"/>
                </a:solidFill>
              </a:rPr>
              <a:t>Rail network models</a:t>
            </a:r>
          </a:p>
          <a:p>
            <a:pPr marL="0" indent="0">
              <a:buNone/>
            </a:pPr>
            <a:endParaRPr lang="en-GB" sz="2000" dirty="0">
              <a:solidFill>
                <a:srgbClr val="FFFFFF"/>
              </a:solidFill>
            </a:endParaRPr>
          </a:p>
        </p:txBody>
      </p:sp>
    </p:spTree>
    <p:extLst>
      <p:ext uri="{BB962C8B-B14F-4D97-AF65-F5344CB8AC3E}">
        <p14:creationId xmlns:p14="http://schemas.microsoft.com/office/powerpoint/2010/main" val="33484104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F227-726F-423F-8BC5-81538320E6AA}"/>
              </a:ext>
            </a:extLst>
          </p:cNvPr>
          <p:cNvSpPr>
            <a:spLocks noGrp="1"/>
          </p:cNvSpPr>
          <p:nvPr>
            <p:ph type="title"/>
          </p:nvPr>
        </p:nvSpPr>
        <p:spPr/>
        <p:txBody>
          <a:bodyPr/>
          <a:lstStyle/>
          <a:p>
            <a:r>
              <a:rPr lang="en-GB" dirty="0"/>
              <a:t>Primary and secondary delays</a:t>
            </a:r>
          </a:p>
        </p:txBody>
      </p:sp>
      <p:grpSp>
        <p:nvGrpSpPr>
          <p:cNvPr id="15" name="Group 14">
            <a:extLst>
              <a:ext uri="{FF2B5EF4-FFF2-40B4-BE49-F238E27FC236}">
                <a16:creationId xmlns:a16="http://schemas.microsoft.com/office/drawing/2014/main" id="{11DCC92D-EC12-469C-A53A-CBFCD142A5E7}"/>
              </a:ext>
            </a:extLst>
          </p:cNvPr>
          <p:cNvGrpSpPr/>
          <p:nvPr/>
        </p:nvGrpSpPr>
        <p:grpSpPr>
          <a:xfrm>
            <a:off x="0" y="1690687"/>
            <a:ext cx="12192000" cy="4698961"/>
            <a:chOff x="0" y="0"/>
            <a:chExt cx="20345400" cy="6858000"/>
          </a:xfrm>
        </p:grpSpPr>
        <p:pic>
          <p:nvPicPr>
            <p:cNvPr id="16" name="Picture 2" descr="A close up of a map&#10;&#10;Description automatically generated">
              <a:extLst>
                <a:ext uri="{FF2B5EF4-FFF2-40B4-BE49-F238E27FC236}">
                  <a16:creationId xmlns:a16="http://schemas.microsoft.com/office/drawing/2014/main" id="{25E07E9D-D1CA-4B12-8E0A-4BF1EFF25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927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A close up of a map&#10;&#10;Description automatically generated">
              <a:extLst>
                <a:ext uri="{FF2B5EF4-FFF2-40B4-BE49-F238E27FC236}">
                  <a16:creationId xmlns:a16="http://schemas.microsoft.com/office/drawing/2014/main" id="{D10E5E22-0FDB-441E-A804-B6B2B3396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0"/>
              <a:ext cx="50927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A close up of a map&#10;&#10;Description automatically generated">
              <a:extLst>
                <a:ext uri="{FF2B5EF4-FFF2-40B4-BE49-F238E27FC236}">
                  <a16:creationId xmlns:a16="http://schemas.microsoft.com/office/drawing/2014/main" id="{33EF9B7B-E2F9-49F0-BFDB-092DF7BB3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5400" y="0"/>
              <a:ext cx="50927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A close up of a map&#10;&#10;Description automatically generated">
              <a:extLst>
                <a:ext uri="{FF2B5EF4-FFF2-40B4-BE49-F238E27FC236}">
                  <a16:creationId xmlns:a16="http://schemas.microsoft.com/office/drawing/2014/main" id="{00067889-9203-44AF-A217-6647621714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2700" y="0"/>
              <a:ext cx="5092700" cy="6858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273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B7C4FF-46DC-429E-8E50-83E5DEE75B18}"/>
              </a:ext>
            </a:extLst>
          </p:cNvPr>
          <p:cNvSpPr>
            <a:spLocks noGrp="1"/>
          </p:cNvSpPr>
          <p:nvPr>
            <p:ph type="title"/>
          </p:nvPr>
        </p:nvSpPr>
        <p:spPr>
          <a:xfrm>
            <a:off x="863029" y="1012004"/>
            <a:ext cx="3416158" cy="4795408"/>
          </a:xfrm>
        </p:spPr>
        <p:txBody>
          <a:bodyPr>
            <a:normAutofit/>
          </a:bodyPr>
          <a:lstStyle/>
          <a:p>
            <a:r>
              <a:rPr lang="en-GB" dirty="0">
                <a:solidFill>
                  <a:srgbClr val="FFFFFF"/>
                </a:solidFill>
              </a:rPr>
              <a:t>Deliverables</a:t>
            </a:r>
          </a:p>
        </p:txBody>
      </p:sp>
      <p:graphicFrame>
        <p:nvGraphicFramePr>
          <p:cNvPr id="5" name="Content Placeholder 2">
            <a:extLst>
              <a:ext uri="{FF2B5EF4-FFF2-40B4-BE49-F238E27FC236}">
                <a16:creationId xmlns:a16="http://schemas.microsoft.com/office/drawing/2014/main" id="{E6204FC0-0650-47B9-9EE6-10B052B043B9}"/>
              </a:ext>
            </a:extLst>
          </p:cNvPr>
          <p:cNvGraphicFramePr>
            <a:graphicFrameLocks noGrp="1"/>
          </p:cNvGraphicFramePr>
          <p:nvPr>
            <p:ph idx="1"/>
            <p:extLst>
              <p:ext uri="{D42A27DB-BD31-4B8C-83A1-F6EECF244321}">
                <p14:modId xmlns:p14="http://schemas.microsoft.com/office/powerpoint/2010/main" val="56610880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859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14534B-C7E9-4F33-9368-CAAE25A9D720}"/>
              </a:ext>
            </a:extLst>
          </p:cNvPr>
          <p:cNvSpPr>
            <a:spLocks noGrp="1"/>
          </p:cNvSpPr>
          <p:nvPr>
            <p:ph type="title"/>
          </p:nvPr>
        </p:nvSpPr>
        <p:spPr>
          <a:xfrm>
            <a:off x="833002" y="365125"/>
            <a:ext cx="3973667" cy="5811837"/>
          </a:xfrm>
        </p:spPr>
        <p:txBody>
          <a:bodyPr>
            <a:normAutofit/>
          </a:bodyPr>
          <a:lstStyle/>
          <a:p>
            <a:r>
              <a:rPr lang="en-GB">
                <a:solidFill>
                  <a:srgbClr val="FFFFFF"/>
                </a:solidFill>
              </a:rPr>
              <a:t>Dataset construction (ETL)</a:t>
            </a:r>
          </a:p>
        </p:txBody>
      </p:sp>
      <p:sp>
        <p:nvSpPr>
          <p:cNvPr id="3" name="Content Placeholder 2">
            <a:extLst>
              <a:ext uri="{FF2B5EF4-FFF2-40B4-BE49-F238E27FC236}">
                <a16:creationId xmlns:a16="http://schemas.microsoft.com/office/drawing/2014/main" id="{4395D9DF-333A-412B-8DC4-50D10E0885F8}"/>
              </a:ext>
            </a:extLst>
          </p:cNvPr>
          <p:cNvSpPr>
            <a:spLocks noGrp="1"/>
          </p:cNvSpPr>
          <p:nvPr>
            <p:ph idx="1"/>
          </p:nvPr>
        </p:nvSpPr>
        <p:spPr>
          <a:xfrm>
            <a:off x="5356927" y="365125"/>
            <a:ext cx="5996871" cy="5811837"/>
          </a:xfrm>
        </p:spPr>
        <p:txBody>
          <a:bodyPr anchor="ctr">
            <a:normAutofit/>
          </a:bodyPr>
          <a:lstStyle/>
          <a:p>
            <a:r>
              <a:rPr lang="en-GB" sz="2000" dirty="0">
                <a:solidFill>
                  <a:srgbClr val="FFFFFF"/>
                </a:solidFill>
              </a:rPr>
              <a:t>TRUST</a:t>
            </a:r>
          </a:p>
          <a:p>
            <a:r>
              <a:rPr lang="en-GB" sz="2000" dirty="0">
                <a:solidFill>
                  <a:srgbClr val="FFFFFF"/>
                </a:solidFill>
              </a:rPr>
              <a:t>Darwin</a:t>
            </a:r>
          </a:p>
          <a:p>
            <a:r>
              <a:rPr lang="en-GB" sz="2000" dirty="0">
                <a:solidFill>
                  <a:srgbClr val="FFFFFF"/>
                </a:solidFill>
              </a:rPr>
              <a:t>MIDAS / CEDA</a:t>
            </a:r>
          </a:p>
          <a:p>
            <a:r>
              <a:rPr lang="en-GB" sz="2000" dirty="0">
                <a:solidFill>
                  <a:srgbClr val="FFFFFF"/>
                </a:solidFill>
              </a:rPr>
              <a:t>TSR</a:t>
            </a:r>
          </a:p>
          <a:p>
            <a:r>
              <a:rPr lang="en-GB" sz="2000" dirty="0">
                <a:solidFill>
                  <a:srgbClr val="FFFFFF"/>
                </a:solidFill>
              </a:rPr>
              <a:t>LTP / STP / VSTP</a:t>
            </a:r>
          </a:p>
          <a:p>
            <a:r>
              <a:rPr lang="en-GB" sz="2000" dirty="0">
                <a:solidFill>
                  <a:srgbClr val="FFFFFF"/>
                </a:solidFill>
              </a:rPr>
              <a:t>KB</a:t>
            </a:r>
          </a:p>
          <a:p>
            <a:r>
              <a:rPr lang="en-GB" sz="2000" dirty="0">
                <a:solidFill>
                  <a:srgbClr val="FFFFFF"/>
                </a:solidFill>
              </a:rPr>
              <a:t>BPLAN</a:t>
            </a:r>
          </a:p>
          <a:p>
            <a:endParaRPr lang="en-GB" sz="2000" dirty="0">
              <a:solidFill>
                <a:srgbClr val="FFFFFF"/>
              </a:solidFill>
            </a:endParaRPr>
          </a:p>
        </p:txBody>
      </p:sp>
    </p:spTree>
    <p:extLst>
      <p:ext uri="{BB962C8B-B14F-4D97-AF65-F5344CB8AC3E}">
        <p14:creationId xmlns:p14="http://schemas.microsoft.com/office/powerpoint/2010/main" val="22862849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6709E3D-512F-4137-AC29-85E79851D53E}"/>
              </a:ext>
            </a:extLst>
          </p:cNvPr>
          <p:cNvSpPr>
            <a:spLocks noGrp="1"/>
          </p:cNvSpPr>
          <p:nvPr>
            <p:ph type="title"/>
          </p:nvPr>
        </p:nvSpPr>
        <p:spPr>
          <a:xfrm>
            <a:off x="841248" y="932688"/>
            <a:ext cx="4892040" cy="1773936"/>
          </a:xfrm>
        </p:spPr>
        <p:txBody>
          <a:bodyPr anchor="b">
            <a:normAutofit/>
          </a:bodyPr>
          <a:lstStyle/>
          <a:p>
            <a:r>
              <a:rPr lang="en-GB" sz="4000" dirty="0"/>
              <a:t>ML models</a:t>
            </a:r>
          </a:p>
        </p:txBody>
      </p:sp>
      <p:sp>
        <p:nvSpPr>
          <p:cNvPr id="3" name="Content Placeholder 2">
            <a:extLst>
              <a:ext uri="{FF2B5EF4-FFF2-40B4-BE49-F238E27FC236}">
                <a16:creationId xmlns:a16="http://schemas.microsoft.com/office/drawing/2014/main" id="{0C1F0838-6EA2-49EA-BF4F-6742B60DB3CE}"/>
              </a:ext>
            </a:extLst>
          </p:cNvPr>
          <p:cNvSpPr>
            <a:spLocks noGrp="1"/>
          </p:cNvSpPr>
          <p:nvPr>
            <p:ph idx="1"/>
          </p:nvPr>
        </p:nvSpPr>
        <p:spPr>
          <a:xfrm>
            <a:off x="841248" y="2898648"/>
            <a:ext cx="4892040" cy="3209544"/>
          </a:xfrm>
        </p:spPr>
        <p:txBody>
          <a:bodyPr anchor="t">
            <a:normAutofit/>
          </a:bodyPr>
          <a:lstStyle/>
          <a:p>
            <a:r>
              <a:rPr lang="en-GB" sz="2000" dirty="0"/>
              <a:t>Wide variety of models applied</a:t>
            </a:r>
          </a:p>
          <a:p>
            <a:r>
              <a:rPr lang="en-GB" sz="2000" dirty="0"/>
              <a:t>Most popular include:</a:t>
            </a:r>
          </a:p>
          <a:p>
            <a:pPr lvl="1"/>
            <a:r>
              <a:rPr lang="en-GB" sz="2000" dirty="0"/>
              <a:t>Random forests</a:t>
            </a:r>
          </a:p>
          <a:p>
            <a:pPr lvl="1"/>
            <a:r>
              <a:rPr lang="en-GB" sz="2000" dirty="0"/>
              <a:t>Support vector regression</a:t>
            </a:r>
          </a:p>
          <a:p>
            <a:pPr lvl="1"/>
            <a:r>
              <a:rPr lang="en-GB" sz="2000" dirty="0"/>
              <a:t>Bayesian network</a:t>
            </a:r>
          </a:p>
          <a:p>
            <a:r>
              <a:rPr lang="en-GB" sz="2000" dirty="0" err="1"/>
              <a:t>PyTorch</a:t>
            </a:r>
            <a:r>
              <a:rPr lang="en-GB" sz="2000" dirty="0"/>
              <a:t> / TensorFlow</a:t>
            </a:r>
          </a:p>
          <a:p>
            <a:endParaRPr lang="en-GB" sz="2000" dirty="0"/>
          </a:p>
          <a:p>
            <a:endParaRPr lang="en-GB" sz="2000" dirty="0"/>
          </a:p>
          <a:p>
            <a:pPr marL="457200" lvl="1" indent="0">
              <a:buNone/>
            </a:pPr>
            <a:endParaRPr lang="en-GB" sz="2000" dirty="0"/>
          </a:p>
          <a:p>
            <a:endParaRPr lang="en-GB" sz="2000" dirty="0"/>
          </a:p>
        </p:txBody>
      </p:sp>
      <p:cxnSp>
        <p:nvCxnSpPr>
          <p:cNvPr id="11" name="Straight Connector 10">
            <a:extLst>
              <a:ext uri="{FF2B5EF4-FFF2-40B4-BE49-F238E27FC236}">
                <a16:creationId xmlns:a16="http://schemas.microsoft.com/office/drawing/2014/main" id="{749A7284-D010-4ACB-A08A-FC3C3689B5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A85CF85-9396-4A37-BADA-5539D371A82F}"/>
              </a:ext>
            </a:extLst>
          </p:cNvPr>
          <p:cNvPicPr>
            <a:picLocks noChangeAspect="1"/>
          </p:cNvPicPr>
          <p:nvPr/>
        </p:nvPicPr>
        <p:blipFill>
          <a:blip r:embed="rId3"/>
          <a:stretch>
            <a:fillRect/>
          </a:stretch>
        </p:blipFill>
        <p:spPr>
          <a:xfrm>
            <a:off x="6748272" y="1617282"/>
            <a:ext cx="5025525" cy="3632580"/>
          </a:xfrm>
          <a:prstGeom prst="rect">
            <a:avLst/>
          </a:prstGeom>
        </p:spPr>
      </p:pic>
    </p:spTree>
    <p:extLst>
      <p:ext uri="{BB962C8B-B14F-4D97-AF65-F5344CB8AC3E}">
        <p14:creationId xmlns:p14="http://schemas.microsoft.com/office/powerpoint/2010/main" val="124482644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3D7080-A1CE-4187-89F4-FD18C381E686}"/>
              </a:ext>
            </a:extLst>
          </p:cNvPr>
          <p:cNvSpPr>
            <a:spLocks noGrp="1"/>
          </p:cNvSpPr>
          <p:nvPr>
            <p:ph type="title"/>
          </p:nvPr>
        </p:nvSpPr>
        <p:spPr>
          <a:xfrm>
            <a:off x="863029" y="1012004"/>
            <a:ext cx="3416158" cy="4795408"/>
          </a:xfrm>
        </p:spPr>
        <p:txBody>
          <a:bodyPr>
            <a:normAutofit/>
          </a:bodyPr>
          <a:lstStyle/>
          <a:p>
            <a:r>
              <a:rPr lang="en-GB">
                <a:solidFill>
                  <a:srgbClr val="FFFFFF"/>
                </a:solidFill>
              </a:rPr>
              <a:t>Real-time application</a:t>
            </a:r>
          </a:p>
        </p:txBody>
      </p:sp>
      <p:graphicFrame>
        <p:nvGraphicFramePr>
          <p:cNvPr id="5" name="Content Placeholder 2">
            <a:extLst>
              <a:ext uri="{FF2B5EF4-FFF2-40B4-BE49-F238E27FC236}">
                <a16:creationId xmlns:a16="http://schemas.microsoft.com/office/drawing/2014/main" id="{EAB262DA-A618-47E0-BC23-799CA158047A}"/>
              </a:ext>
            </a:extLst>
          </p:cNvPr>
          <p:cNvGraphicFramePr>
            <a:graphicFrameLocks noGrp="1"/>
          </p:cNvGraphicFramePr>
          <p:nvPr>
            <p:ph idx="1"/>
            <p:extLst>
              <p:ext uri="{D42A27DB-BD31-4B8C-83A1-F6EECF244321}">
                <p14:modId xmlns:p14="http://schemas.microsoft.com/office/powerpoint/2010/main" val="8505197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01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927C1B-7390-45DD-9ADB-BF46F80FFFF4}"/>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Questions?</a:t>
            </a:r>
          </a:p>
        </p:txBody>
      </p:sp>
    </p:spTree>
    <p:extLst>
      <p:ext uri="{BB962C8B-B14F-4D97-AF65-F5344CB8AC3E}">
        <p14:creationId xmlns:p14="http://schemas.microsoft.com/office/powerpoint/2010/main" val="18499779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2668</Words>
  <Application>Microsoft Office PowerPoint</Application>
  <PresentationFormat>Widescreen</PresentationFormat>
  <Paragraphs>157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Tw Cen MT</vt:lpstr>
      <vt:lpstr>Office Theme</vt:lpstr>
      <vt:lpstr>Can medium-term train delays be predicted?</vt:lpstr>
      <vt:lpstr>Background</vt:lpstr>
      <vt:lpstr>Primary and secondary delays</vt:lpstr>
      <vt:lpstr>Deliverables</vt:lpstr>
      <vt:lpstr>Dataset construction (ETL)</vt:lpstr>
      <vt:lpstr>ML models</vt:lpstr>
      <vt:lpstr>Real-time application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medium-term train delays be predicted?</dc:title>
  <dc:creator>Dom White</dc:creator>
  <cp:lastModifiedBy>Dom White</cp:lastModifiedBy>
  <cp:revision>1</cp:revision>
  <dcterms:created xsi:type="dcterms:W3CDTF">2020-01-27T12:36:52Z</dcterms:created>
  <dcterms:modified xsi:type="dcterms:W3CDTF">2020-01-27T12:38:07Z</dcterms:modified>
</cp:coreProperties>
</file>