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F"/>
    <a:srgbClr val="AE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9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CD6C-97E1-2AEA-907B-CFF30C55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46538-7E09-0F4F-81F6-A00797EB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C3A0-26DD-B062-9D9E-04AC0300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2CE0-B216-E9B4-69C6-E5E53B35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4495-EAB5-C026-A768-78466817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9606-D2B1-C003-E0EF-4F0803E4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13B-B016-5B4E-2411-1E1DC0EC7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667A-633B-748F-30E4-10AB4529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0FE1-CCDD-B7FE-03CD-8A4F1C88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11A72-D4F6-753C-EA4A-F3F9B0F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ABF5E-1CD2-D8BF-AE20-158AE0633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B30D-E12A-5516-B39F-3116E285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DA0E-DBA2-909C-1A6C-CA0076AF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3686-04FE-D65B-B84E-62C8C82C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5B11-F072-7A66-D9FF-27BEEC0A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D079-A6C3-A4DD-F428-A7B2E108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9FED-773A-5D02-25DC-B9B45D60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FFA4-C2D7-9407-1E23-2211530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7C18-490F-C851-6416-5E80BD38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6548-BA8D-75D4-D8A1-62AF0FF2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43D3-8860-046E-0190-1E22657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D459-49E0-CAAB-2484-41AC72D3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9D66-C213-D396-86B9-633FDB46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62A8-07B5-C216-C280-18BBEF49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CD07-AB16-4F76-1459-428A58AE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565F-13C3-D65D-B482-071F2422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17EC-606E-7BEB-7596-8E807108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A6FA-2ACA-16C6-8356-CFB45875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BE63-9AF1-6188-508D-310EAA66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D988-2CD6-F00F-8DB3-345CC9D3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ADA9-6278-E145-0537-17FFF700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4324-3187-532F-CF1D-F755C830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FE06-1318-97A6-42B0-BA25F33D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05C6D-2720-258F-145F-96F163FC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7BB13-B259-17B8-9DEB-8118B5BD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AA3DC-DC0C-EF12-04C9-7841A958D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3B238-F448-4F9C-64A1-49A27FFD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A9C89-E12A-1F87-2FB0-2C9E9185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9B148-B9CD-A65A-E0A1-4F156C9A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79BE-909A-9F64-E516-5786EE0B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A50AB-3324-A554-41BC-6848BE2F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A789C-B092-719A-A7B1-EC600C7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D82CB-080F-D27E-BFF3-9E6A6864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28D0C-5485-F7D5-55F6-4A31E524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B7CC0-E0FA-8834-EF94-5E660492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4F22-4F31-E9AB-8B9F-68AD205B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5A40-B0B4-01A2-44DD-33E25FBE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C1E0-1E89-D82E-B0D8-E57EAEE4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59A14-5E1C-A8B7-54BD-D03B1053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90D3-B558-A56A-9FF0-40732DE1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809E4-E693-02BE-8068-9730F1CD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A49A3-416A-D4F8-A686-3817AE20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82A7-BAAB-F184-0EB3-B6804D5A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41163-1D59-C617-7B60-D4DF6A9A2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65F6-9507-C59F-2B41-16103D97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31062-E2B5-52F1-0907-C48ABA5E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D5B75-63C2-6134-0F8D-A7B86351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A181-D861-F6C0-1E28-E6FB8DDB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02B83-BFC7-6207-C2B6-AEBF4878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571F-2A35-005F-531E-480F88C3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1264-D069-9333-CD29-6EB7F8421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5041-802A-8957-A070-B4830CC8D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24BC-9613-4081-9A4C-70F08DC0B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9BB-991E-BA09-8A41-174C3EEA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87" y="-198782"/>
            <a:ext cx="10217426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Legislating in the First Female-Majority State Legislature: Gendered Power, Leadership, and </a:t>
            </a:r>
            <a:br>
              <a:rPr lang="en-US" sz="4000" b="1" dirty="0"/>
            </a:br>
            <a:r>
              <a:rPr lang="en-US" sz="4000" b="1" dirty="0"/>
              <a:t>Patterns of Sponsorship and Cosponsorship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2954FF-04C4-5297-8579-C8E77C73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97359"/>
              </p:ext>
            </p:extLst>
          </p:nvPr>
        </p:nvGraphicFramePr>
        <p:xfrm>
          <a:off x="756744" y="3252659"/>
          <a:ext cx="1052085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6994">
                  <a:extLst>
                    <a:ext uri="{9D8B030D-6E8A-4147-A177-3AD203B41FA5}">
                      <a16:colId xmlns:a16="http://schemas.microsoft.com/office/drawing/2014/main" val="2403041259"/>
                    </a:ext>
                  </a:extLst>
                </a:gridCol>
                <a:gridCol w="2956910">
                  <a:extLst>
                    <a:ext uri="{9D8B030D-6E8A-4147-A177-3AD203B41FA5}">
                      <a16:colId xmlns:a16="http://schemas.microsoft.com/office/drawing/2014/main" val="2348640373"/>
                    </a:ext>
                  </a:extLst>
                </a:gridCol>
                <a:gridCol w="3506952">
                  <a:extLst>
                    <a:ext uri="{9D8B030D-6E8A-4147-A177-3AD203B41FA5}">
                      <a16:colId xmlns:a16="http://schemas.microsoft.com/office/drawing/2014/main" val="4062932645"/>
                    </a:ext>
                  </a:extLst>
                </a:gridCol>
              </a:tblGrid>
              <a:tr h="7647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Jennie Sweet-Cushman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Chatham University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Rebecca Gill</a:t>
                      </a:r>
                    </a:p>
                    <a:p>
                      <a:pPr algn="ctr"/>
                      <a:r>
                        <a:rPr lang="en-US" sz="2800" dirty="0"/>
                        <a:t>UNLV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Christopher Zorn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Penn State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285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57E389-D8EB-6484-98FD-BCB3994C7B03}"/>
              </a:ext>
            </a:extLst>
          </p:cNvPr>
          <p:cNvSpPr txBox="1"/>
          <p:nvPr/>
        </p:nvSpPr>
        <p:spPr>
          <a:xfrm>
            <a:off x="4640317" y="5110312"/>
            <a:ext cx="291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March 30, 2024</a:t>
            </a:r>
          </a:p>
        </p:txBody>
      </p:sp>
    </p:spTree>
    <p:extLst>
      <p:ext uri="{BB962C8B-B14F-4D97-AF65-F5344CB8AC3E}">
        <p14:creationId xmlns:p14="http://schemas.microsoft.com/office/powerpoint/2010/main" val="40906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-145773"/>
            <a:ext cx="4943060" cy="848138"/>
          </a:xfrm>
        </p:spPr>
        <p:txBody>
          <a:bodyPr>
            <a:normAutofit/>
          </a:bodyPr>
          <a:lstStyle/>
          <a:p>
            <a:r>
              <a:rPr lang="en-US" sz="3200" b="1" dirty="0"/>
              <a:t>Table 2: Bill-Level Analysis</a:t>
            </a:r>
          </a:p>
        </p:txBody>
      </p:sp>
      <p:pic>
        <p:nvPicPr>
          <p:cNvPr id="3" name="Picture 2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31E22330-91B7-61CC-CD64-2FFA298C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03" y="848139"/>
            <a:ext cx="8110993" cy="59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"/>
            <a:ext cx="5088834" cy="7686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Timeline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E7CB3-597D-DBCD-B1C6-61E76E99A72F}"/>
              </a:ext>
            </a:extLst>
          </p:cNvPr>
          <p:cNvSpPr txBox="1"/>
          <p:nvPr/>
        </p:nvSpPr>
        <p:spPr>
          <a:xfrm>
            <a:off x="669235" y="768626"/>
            <a:ext cx="108535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1918: Sadie Hurst (R - Washoe) is the first woman elected to the Nevada Legislature</a:t>
            </a:r>
          </a:p>
          <a:p>
            <a:endParaRPr lang="en-US" sz="2200" dirty="0"/>
          </a:p>
          <a:p>
            <a:r>
              <a:rPr lang="en-US" sz="2200" dirty="0"/>
              <a:t>1920: Hurst presides over Nevada’s ratification of the 19th Amendment</a:t>
            </a:r>
          </a:p>
          <a:p>
            <a:endParaRPr lang="en-US" sz="2200" dirty="0"/>
          </a:p>
          <a:p>
            <a:r>
              <a:rPr lang="en-US" sz="2200" dirty="0"/>
              <a:t>1947: Most recent legislative session in which all legislators were male</a:t>
            </a:r>
          </a:p>
          <a:p>
            <a:endParaRPr lang="en-US" sz="2200" dirty="0"/>
          </a:p>
          <a:p>
            <a:r>
              <a:rPr lang="en-US" sz="2200" dirty="0"/>
              <a:t>1951: First woman in leadership (Speaker Pro Tempore Louise Aloys Smith, D - Pershing)</a:t>
            </a:r>
          </a:p>
          <a:p>
            <a:endParaRPr lang="en-US" sz="2200" dirty="0"/>
          </a:p>
          <a:p>
            <a:r>
              <a:rPr lang="en-US" sz="2200" dirty="0"/>
              <a:t>2001: First all-female leadership team (Democratic minority, Nevada Senate)</a:t>
            </a:r>
          </a:p>
          <a:p>
            <a:endParaRPr lang="en-US" sz="2200" dirty="0"/>
          </a:p>
          <a:p>
            <a:r>
              <a:rPr lang="en-US" sz="2200" dirty="0"/>
              <a:t>2007: First woman Speaker of the Assembly (Barbara Buckley, D - Clark)</a:t>
            </a:r>
          </a:p>
          <a:p>
            <a:endParaRPr lang="en-US" sz="2200" dirty="0"/>
          </a:p>
          <a:p>
            <a:r>
              <a:rPr lang="en-US" sz="2200" dirty="0"/>
              <a:t>2019: First female legislative majority</a:t>
            </a:r>
          </a:p>
          <a:p>
            <a:r>
              <a:rPr lang="en-US" sz="2200" dirty="0"/>
              <a:t>             First woman Senate Majority Leader (Nicole Cannizzaro, D - Clark)</a:t>
            </a:r>
          </a:p>
          <a:p>
            <a:endParaRPr lang="en-US" sz="2200" dirty="0"/>
          </a:p>
          <a:p>
            <a:r>
              <a:rPr lang="en-US" sz="2200" dirty="0"/>
              <a:t>2023: First female majorities in both the Assembly and the Senate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D9D22-039B-7731-1BB9-33FC57ABA0AB}"/>
              </a:ext>
            </a:extLst>
          </p:cNvPr>
          <p:cNvSpPr txBox="1"/>
          <p:nvPr/>
        </p:nvSpPr>
        <p:spPr>
          <a:xfrm>
            <a:off x="318052" y="6314659"/>
            <a:ext cx="11555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“Women in the Nevada Legislature,”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www.leg.state.nv.us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/Division/Research/Content/items/women-in-the-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nevada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-legislature</a:t>
            </a:r>
          </a:p>
        </p:txBody>
      </p:sp>
    </p:spTree>
    <p:extLst>
      <p:ext uri="{BB962C8B-B14F-4D97-AF65-F5344CB8AC3E}">
        <p14:creationId xmlns:p14="http://schemas.microsoft.com/office/powerpoint/2010/main" val="6420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9026" y="0"/>
            <a:ext cx="9064487" cy="848138"/>
          </a:xfrm>
        </p:spPr>
        <p:txBody>
          <a:bodyPr>
            <a:normAutofit/>
          </a:bodyPr>
          <a:lstStyle/>
          <a:p>
            <a:r>
              <a:rPr lang="en-US" sz="3600" b="1" dirty="0"/>
              <a:t>Gender, Leadership and (Co)Sponsorship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BD30F-EECF-4002-41BE-3CFAAC948673}"/>
              </a:ext>
            </a:extLst>
          </p:cNvPr>
          <p:cNvSpPr txBox="1"/>
          <p:nvPr/>
        </p:nvSpPr>
        <p:spPr>
          <a:xfrm>
            <a:off x="636104" y="1086678"/>
            <a:ext cx="107342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Framework: Feminist Institutionalism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institutions shape and reflect gender roles, gendered power dynamics, and inequities within and emerging from the institution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Potentially important roles for:</a:t>
            </a:r>
          </a:p>
          <a:p>
            <a:pPr marL="800100" lvl="1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/>
              <a:t>Majority control (Waylen 1994; Beckwith 2005)</a:t>
            </a:r>
          </a:p>
          <a:p>
            <a:pPr marL="800100" lvl="1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/>
              <a:t>“Critical actors” (Childs and </a:t>
            </a:r>
            <a:r>
              <a:rPr lang="en-US" sz="2400" dirty="0" err="1"/>
              <a:t>Krook</a:t>
            </a:r>
            <a:r>
              <a:rPr lang="en-US" sz="2400" dirty="0"/>
              <a:t> 2006, 2009; Thompson 2018)</a:t>
            </a:r>
          </a:p>
          <a:p>
            <a:pPr lvl="1">
              <a:buSzPct val="65000"/>
            </a:pPr>
            <a:endParaRPr lang="en-US" sz="2400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Suggests that legislative effectiveness may be related to:</a:t>
            </a:r>
          </a:p>
          <a:p>
            <a:pPr marL="800100" lvl="1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i="1" dirty="0"/>
              <a:t>Fraction</a:t>
            </a:r>
            <a:r>
              <a:rPr lang="en-US" sz="2400" dirty="0"/>
              <a:t> of women in the legislature</a:t>
            </a:r>
          </a:p>
          <a:p>
            <a:pPr marL="800100" lvl="1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/>
              <a:t>Women occupying key </a:t>
            </a:r>
            <a:r>
              <a:rPr lang="en-US" sz="2400" i="1" dirty="0"/>
              <a:t>leadership</a:t>
            </a:r>
            <a:r>
              <a:rPr lang="en-US" sz="2400" dirty="0"/>
              <a:t> roles in the Assembly and Senate </a:t>
            </a:r>
          </a:p>
          <a:p>
            <a:pPr lvl="1">
              <a:buSzPct val="65000"/>
            </a:pPr>
            <a:endParaRPr lang="en-US" sz="2400" dirty="0"/>
          </a:p>
          <a:p>
            <a:pPr lvl="1">
              <a:buSzPct val="6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5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0668000" cy="84813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Majorities, Leadership, and Sponsorship, 2013-2023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5F1363-F6F8-8FEB-C720-B12DF472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08" y="500270"/>
            <a:ext cx="8047384" cy="61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3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0"/>
            <a:ext cx="5035826" cy="84813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Design and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7B18D-DD40-07D1-6B39-6D75C826E87B}"/>
              </a:ext>
            </a:extLst>
          </p:cNvPr>
          <p:cNvSpPr txBox="1"/>
          <p:nvPr/>
        </p:nvSpPr>
        <p:spPr>
          <a:xfrm>
            <a:off x="636104" y="887135"/>
            <a:ext cx="1129085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Quantitative: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Data: Combine sponsorship / </a:t>
            </a:r>
            <a:r>
              <a:rPr lang="en-US" sz="2600" dirty="0" err="1"/>
              <a:t>cosponsorship</a:t>
            </a:r>
            <a:r>
              <a:rPr lang="en-US" sz="2600" dirty="0"/>
              <a:t> data (</a:t>
            </a:r>
            <a:r>
              <a:rPr lang="en-US" sz="2600" i="1" dirty="0" err="1"/>
              <a:t>LegiScan</a:t>
            </a:r>
            <a:r>
              <a:rPr lang="en-US" sz="2600" dirty="0"/>
              <a:t>) + Legislator characteristics (</a:t>
            </a:r>
            <a:r>
              <a:rPr lang="en-US" sz="2600" i="1" dirty="0"/>
              <a:t>Legislator Diversity Project</a:t>
            </a:r>
            <a:r>
              <a:rPr lang="en-US" sz="2600" dirty="0"/>
              <a:t>) + Leadership (collected by authors)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Legislator-level analysis: </a:t>
            </a:r>
            <a:r>
              <a:rPr lang="en-US" sz="2600" i="1" dirty="0"/>
              <a:t>Number of Primary / Cosponsored Bills</a:t>
            </a:r>
            <a:r>
              <a:rPr lang="en-US" sz="2600" dirty="0"/>
              <a:t>, </a:t>
            </a:r>
            <a:r>
              <a:rPr lang="en-US" sz="2600" i="1" dirty="0"/>
              <a:t>Cosponsor “Position”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Bill-level analysis: </a:t>
            </a:r>
            <a:r>
              <a:rPr lang="en-US" sz="2600" i="1" dirty="0"/>
              <a:t>Number of Cosponsors </a:t>
            </a:r>
            <a:r>
              <a:rPr lang="en-US" sz="2600" dirty="0"/>
              <a:t>+ </a:t>
            </a:r>
            <a:r>
              <a:rPr lang="en-US" sz="2600" i="1" dirty="0"/>
              <a:t>Percentage of Female Cosponsors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Predictors: </a:t>
            </a:r>
            <a:r>
              <a:rPr lang="en-US" sz="2600" i="1" dirty="0"/>
              <a:t>Female Legislator</a:t>
            </a:r>
            <a:r>
              <a:rPr lang="en-US" sz="2600" dirty="0"/>
              <a:t>, </a:t>
            </a:r>
            <a:r>
              <a:rPr lang="en-US" sz="2600" i="1" dirty="0"/>
              <a:t>Leadership Position</a:t>
            </a:r>
            <a:r>
              <a:rPr lang="en-US" sz="2600" dirty="0"/>
              <a:t>, </a:t>
            </a:r>
            <a:r>
              <a:rPr lang="en-US" sz="2600" i="1" dirty="0"/>
              <a:t>Legislative Session </a:t>
            </a:r>
            <a:r>
              <a:rPr lang="en-US" sz="2600" dirty="0"/>
              <a:t>(trend), interactions + controls (party majorities)</a:t>
            </a:r>
          </a:p>
          <a:p>
            <a:endParaRPr lang="en-US" sz="2600" dirty="0"/>
          </a:p>
          <a:p>
            <a:r>
              <a:rPr lang="en-US" sz="2600" u="sng" dirty="0"/>
              <a:t>Qualitative (not shown):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In-depth interviews with </a:t>
            </a:r>
            <a:r>
              <a:rPr lang="en-US" sz="2600" i="1" dirty="0"/>
              <a:t>N </a:t>
            </a:r>
            <a:r>
              <a:rPr lang="en-US" sz="2600" dirty="0"/>
              <a:t>= 25 legislators serving in the 2019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18 women / 7 men, from both parties / chambers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765" y="0"/>
            <a:ext cx="4903304" cy="848138"/>
          </a:xfrm>
        </p:spPr>
        <p:txBody>
          <a:bodyPr>
            <a:normAutofit/>
          </a:bodyPr>
          <a:lstStyle/>
          <a:p>
            <a:r>
              <a:rPr lang="en-US" sz="3600" b="1" dirty="0"/>
              <a:t>Summary of Findings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26AE6-92D0-5362-EC29-2B03D6014693}"/>
              </a:ext>
            </a:extLst>
          </p:cNvPr>
          <p:cNvSpPr txBox="1"/>
          <p:nvPr/>
        </p:nvSpPr>
        <p:spPr>
          <a:xfrm>
            <a:off x="861391" y="1192696"/>
            <a:ext cx="10641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/>
              <a:t>General </a:t>
            </a:r>
            <a:r>
              <a:rPr lang="en-US" sz="3000" u="sng" dirty="0"/>
              <a:t>trend</a:t>
            </a:r>
            <a:r>
              <a:rPr lang="en-US" sz="3000" dirty="0"/>
              <a:t> toward greater female legislative effectiveness over time</a:t>
            </a:r>
          </a:p>
          <a:p>
            <a:pPr marL="342900" indent="-342900">
              <a:buFont typeface="+mj-lt"/>
              <a:buAutoNum type="arabicPeriod"/>
            </a:pP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u="sng" dirty="0"/>
              <a:t>Partisan effects</a:t>
            </a:r>
            <a:r>
              <a:rPr lang="en-US" sz="3000" dirty="0"/>
              <a:t> (GOP vs. Democratic majorities)</a:t>
            </a:r>
          </a:p>
          <a:p>
            <a:pPr marL="342900" indent="-342900">
              <a:buFont typeface="+mj-lt"/>
              <a:buAutoNum type="arabicPeriod"/>
            </a:pP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Support for the </a:t>
            </a:r>
            <a:r>
              <a:rPr lang="en-US" sz="3000" u="sng" dirty="0"/>
              <a:t>majoritarian perspective</a:t>
            </a:r>
            <a:r>
              <a:rPr lang="en-US" sz="3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As majorities grew, women legislators became more effective, </a:t>
            </a:r>
            <a:r>
              <a:rPr lang="en-US" sz="3000" i="1" dirty="0"/>
              <a:t>but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Women in positions (of the fact thereof) isn’t associated with female legislative effectiveness at the margin</a:t>
            </a:r>
          </a:p>
        </p:txBody>
      </p:sp>
    </p:spTree>
    <p:extLst>
      <p:ext uri="{BB962C8B-B14F-4D97-AF65-F5344CB8AC3E}">
        <p14:creationId xmlns:p14="http://schemas.microsoft.com/office/powerpoint/2010/main" val="80936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39" y="0"/>
            <a:ext cx="8680174" cy="8481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Our Project: Women in the Nevada Legislature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5EE5D-9C38-1F83-B010-8735FF0A44C6}"/>
              </a:ext>
            </a:extLst>
          </p:cNvPr>
          <p:cNvSpPr txBox="1"/>
          <p:nvPr/>
        </p:nvSpPr>
        <p:spPr>
          <a:xfrm>
            <a:off x="622852" y="940904"/>
            <a:ext cx="108667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 “Critical Case Study” for feminist institutionalism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Focus on changes brought on by both incremental and rapid change in the legislature’s composition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u="sng" dirty="0"/>
              <a:t>Moving parts</a:t>
            </a:r>
            <a:r>
              <a:rPr lang="en-US" sz="2600" dirty="0"/>
              <a:t>: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A History of Women in the NV Legislature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Feminist Institutionalism in Nevada State Politics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The Elections of 2018, 2020, and 2022 (and 2024?)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Leadership: Chambers, Committees, and Parties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Policy Work: Bills, Laws, and Agendas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Governing Women: Collaboration and </a:t>
            </a:r>
            <a:r>
              <a:rPr lang="en-US" sz="2600" dirty="0" err="1"/>
              <a:t>Copartisanship</a:t>
            </a:r>
            <a:endParaRPr lang="en-US" sz="2600" dirty="0"/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Constituencies, Campaigns, and Cash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The Future Is Female</a:t>
            </a:r>
          </a:p>
        </p:txBody>
      </p:sp>
    </p:spTree>
    <p:extLst>
      <p:ext uri="{BB962C8B-B14F-4D97-AF65-F5344CB8AC3E}">
        <p14:creationId xmlns:p14="http://schemas.microsoft.com/office/powerpoint/2010/main" val="98956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330" y="1573697"/>
            <a:ext cx="8925339" cy="848138"/>
          </a:xfrm>
        </p:spPr>
        <p:txBody>
          <a:bodyPr>
            <a:noAutofit/>
          </a:bodyPr>
          <a:lstStyle/>
          <a:p>
            <a:r>
              <a:rPr lang="en-US" sz="7200" b="1" dirty="0"/>
              <a:t>Thank you!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28FF6-7EB2-58AC-E38F-2368EB49EFE0}"/>
              </a:ext>
            </a:extLst>
          </p:cNvPr>
          <p:cNvSpPr txBox="1"/>
          <p:nvPr/>
        </p:nvSpPr>
        <p:spPr>
          <a:xfrm>
            <a:off x="1633330" y="4020667"/>
            <a:ext cx="892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Paper: </a:t>
            </a:r>
            <a:r>
              <a:rPr lang="en-US" sz="4800" b="1" dirty="0">
                <a:solidFill>
                  <a:srgbClr val="FF0000"/>
                </a:solidFill>
              </a:rPr>
              <a:t>https://</a:t>
            </a:r>
            <a:r>
              <a:rPr lang="en-US" sz="4800" b="1" dirty="0" err="1">
                <a:solidFill>
                  <a:srgbClr val="FF0000"/>
                </a:solidFill>
              </a:rPr>
              <a:t>bit.ly</a:t>
            </a:r>
            <a:r>
              <a:rPr lang="en-US" sz="4800" b="1" dirty="0">
                <a:solidFill>
                  <a:srgbClr val="FF0000"/>
                </a:solidFill>
              </a:rPr>
              <a:t>/SCGZ24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4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9269"/>
            <a:ext cx="6175513" cy="848138"/>
          </a:xfrm>
        </p:spPr>
        <p:txBody>
          <a:bodyPr>
            <a:normAutofit/>
          </a:bodyPr>
          <a:lstStyle/>
          <a:p>
            <a:r>
              <a:rPr lang="en-US" sz="3200" b="1" dirty="0"/>
              <a:t>Table 1: Member-Level Analysis</a:t>
            </a:r>
          </a:p>
        </p:txBody>
      </p:sp>
      <p:pic>
        <p:nvPicPr>
          <p:cNvPr id="9" name="Picture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FD68213-BFE0-457D-5F47-BD279122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52" y="848139"/>
            <a:ext cx="8126896" cy="58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556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Office Theme</vt:lpstr>
      <vt:lpstr>Legislating in the First Female-Majority State Legislature: Gendered Power, Leadership, and  Patterns of Sponsorship and Cosponsorship</vt:lpstr>
      <vt:lpstr>Timeline</vt:lpstr>
      <vt:lpstr>Gender, Leadership and (Co)Sponsorship </vt:lpstr>
      <vt:lpstr>Majorities, Leadership, and Sponsorship, 2013-2023</vt:lpstr>
      <vt:lpstr>Design and Methods</vt:lpstr>
      <vt:lpstr>Summary of Findings</vt:lpstr>
      <vt:lpstr>Our Project: Women in the Nevada Legislature</vt:lpstr>
      <vt:lpstr>Thank you!</vt:lpstr>
      <vt:lpstr>Table 1: Member-Level Analysis</vt:lpstr>
      <vt:lpstr>Table 2: Bill-Level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Legislating in the First Female-Majority State Legislature: Gendered Power, Leadership, and  Patterns of Sponsorship and Cosponsorship</dc:title>
  <dc:creator>Zorn, Christopher</dc:creator>
  <cp:lastModifiedBy>Zorn, Christopher</cp:lastModifiedBy>
  <cp:revision>30</cp:revision>
  <dcterms:created xsi:type="dcterms:W3CDTF">2024-03-29T13:22:11Z</dcterms:created>
  <dcterms:modified xsi:type="dcterms:W3CDTF">2024-03-30T14:22:28Z</dcterms:modified>
</cp:coreProperties>
</file>