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4" r:id="rId9"/>
    <p:sldId id="265" r:id="rId10"/>
    <p:sldId id="266" r:id="rId11"/>
    <p:sldId id="267" r:id="rId12"/>
  </p:sldIdLst>
  <p:sldSz cx="20104100" cy="11309350"/>
  <p:notesSz cx="20104100" cy="11309350"/>
  <p:embeddedFontLst>
    <p:embeddedFont>
      <p:font typeface="IBM Plex Mono" panose="020B0604020202020204" charset="-52"/>
      <p:regular r:id="rId14"/>
      <p:bold r:id="rId15"/>
      <p:italic r:id="rId16"/>
      <p:boldItalic r:id="rId17"/>
    </p:embeddedFont>
    <p:embeddedFont>
      <p:font typeface="IBM Plex Sa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02">
          <p15:clr>
            <a:srgbClr val="A4A3A4"/>
          </p15:clr>
        </p15:guide>
        <p15:guide id="2" pos="42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oq7vyxNEsj0mw7RAIfIq333Y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4" y="1674"/>
      </p:cViewPr>
      <p:guideLst>
        <p:guide orient="horz" pos="1402"/>
        <p:guide pos="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61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habr.com/ru/articles/14969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br.com/ru/companies/pgk/articles/738792/" TargetMode="External"/><Relationship Id="rId5" Type="http://schemas.openxmlformats.org/officeDocument/2006/relationships/hyperlink" Target="https://pgenesis.notion.site/2-5ac50a49b61d4e7f9642710b5795052b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93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794770" y="2759075"/>
            <a:ext cx="8876280" cy="31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машинного обучения для прогнозирования отправления железнодорожных вагонов в ремонт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464675"/>
            <a:ext cx="75033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литературы: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1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2028552" y="3957048"/>
            <a:ext cx="15262497" cy="238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763892" marR="8377" lvl="0" indent="-742950">
              <a:lnSpc>
                <a:spcPct val="120000"/>
              </a:lnSpc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pgenesis.notion.site/2-5ac50a49b61d4e7f9642710b5795052b</a:t>
            </a:r>
            <a:endParaRPr lang="ru-RU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3892" marR="8377" lvl="0" indent="-742950">
              <a:lnSpc>
                <a:spcPct val="120000"/>
              </a:lnSpc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https://habr.com/ru/companies/pgk/articles/738792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/</a:t>
            </a:r>
            <a:endParaRPr lang="ru-RU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3892" marR="8377" lvl="0" indent="-742950">
              <a:lnSpc>
                <a:spcPct val="120000"/>
              </a:lnSpc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https://habr.com/ru/articles/149693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/</a:t>
            </a:r>
            <a:endParaRPr lang="ru-RU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3892" marR="8377" lvl="0" indent="-742950">
              <a:lnSpc>
                <a:spcPct val="120000"/>
              </a:lnSpc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https://loginom.ru/blog/knn</a:t>
            </a:r>
            <a:endParaRPr lang="ru-RU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431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внимание</a:t>
            </a:r>
            <a:endParaRPr/>
          </a:p>
        </p:txBody>
      </p:sp>
      <p:pic>
        <p:nvPicPr>
          <p:cNvPr id="161" name="Google Shape;161;p12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5843" y="2275058"/>
            <a:ext cx="15822950" cy="200701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70643" y="2677598"/>
            <a:ext cx="13258800" cy="1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Снизить </a:t>
            </a:r>
            <a:r>
              <a:rPr lang="ru-RU" sz="3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нагрузку на железнодорожную систему путем своевременного обслуживания вагонов.</a:t>
            </a:r>
            <a:endParaRPr sz="3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2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8242" y="4674806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Сфера исследования:</a:t>
            </a:r>
            <a:endParaRPr dirty="0"/>
          </a:p>
        </p:txBody>
      </p:sp>
      <p:sp>
        <p:nvSpPr>
          <p:cNvPr id="60" name="Google Shape;60;p2"/>
          <p:cNvSpPr/>
          <p:nvPr/>
        </p:nvSpPr>
        <p:spPr>
          <a:xfrm>
            <a:off x="665843" y="5826295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70643" y="6357355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Машиностроение, логистические перевозки</a:t>
            </a:r>
            <a:endParaRPr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818242" y="810995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Данные:</a:t>
            </a:r>
            <a:endParaRPr dirty="0"/>
          </a:p>
        </p:txBody>
      </p:sp>
      <p:sp>
        <p:nvSpPr>
          <p:cNvPr id="63" name="Google Shape;63;p2"/>
          <p:cNvSpPr/>
          <p:nvPr/>
        </p:nvSpPr>
        <p:spPr>
          <a:xfrm>
            <a:off x="665843" y="9123120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046843" y="9657808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Датасет</a:t>
            </a:r>
            <a:r>
              <a:rPr lang="ru-RU" sz="32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отправления железнодорожных вагонов в ремонт.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831850" y="1082675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679450" y="221252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077901" y="4479437"/>
            <a:ext cx="15262497" cy="346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ru-RU" sz="3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</a:t>
            </a: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прогнозирования даты отправления вагона в плановый ремонт</a:t>
            </a:r>
            <a:r>
              <a:rPr lang="ru-RU" sz="3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ea typeface="Times New Roman"/>
            </a:endParaRPr>
          </a:p>
          <a:p>
            <a:pPr lvl="0">
              <a:buClr>
                <a:schemeClr val="dk1"/>
              </a:buClr>
              <a:buSzPts val="3200"/>
            </a:pPr>
            <a:endParaRPr lang="ru-RU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3200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задачи:</a:t>
            </a:r>
          </a:p>
          <a:p>
            <a:pPr lvl="0">
              <a:buClr>
                <a:schemeClr val="dk1"/>
              </a:buClr>
              <a:buSzPts val="3200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найти закономерности и оценить значимые признаки;</a:t>
            </a:r>
          </a:p>
          <a:p>
            <a:pPr lvl="0">
              <a:buClr>
                <a:schemeClr val="dk1"/>
              </a:buClr>
              <a:buSzPts val="3200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спрогнозировать, что вагон отправится в ПР в течение месяца;</a:t>
            </a:r>
          </a:p>
          <a:p>
            <a:pPr lvl="0">
              <a:buClr>
                <a:schemeClr val="dk1"/>
              </a:buClr>
              <a:buSzPts val="3200"/>
            </a:pP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спрогнозировать, что вагон отправится в ПР в течение 10 дней.</a:t>
            </a:r>
          </a:p>
          <a:p>
            <a:pPr lvl="0">
              <a:buClr>
                <a:schemeClr val="dk1"/>
              </a:buClr>
              <a:buSzPts val="3200"/>
            </a:pPr>
            <a:endParaRPr lang="ru-RU" sz="32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3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31850" y="1110018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15B012"/>
                </a:solidFill>
                <a:latin typeface="Times New Roman"/>
                <a:cs typeface="Times New Roman"/>
                <a:sym typeface="Times New Roman"/>
              </a:rPr>
              <a:t>Информация о </a:t>
            </a:r>
            <a:r>
              <a:rPr lang="ru-RU" sz="4400" b="1" dirty="0" err="1">
                <a:solidFill>
                  <a:srgbClr val="15B012"/>
                </a:solidFill>
                <a:latin typeface="Times New Roman"/>
                <a:cs typeface="Times New Roman"/>
                <a:sym typeface="Times New Roman"/>
              </a:rPr>
              <a:t>датасете</a:t>
            </a:r>
            <a:endParaRPr dirty="0"/>
          </a:p>
        </p:txBody>
      </p:sp>
      <p:sp>
        <p:nvSpPr>
          <p:cNvPr id="99" name="Google Shape;99;p5"/>
          <p:cNvSpPr txBox="1"/>
          <p:nvPr/>
        </p:nvSpPr>
        <p:spPr>
          <a:xfrm>
            <a:off x="1878975" y="3414852"/>
            <a:ext cx="13411200" cy="674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Исходные данные содержат 9 таблиц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wag_prob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dislok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wag_param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pr_rem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tr_rem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kti_izm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freight_info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stations, target. 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Таблицы включают в себя следующее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wag_prob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Список вагонов, по которым известен пробег и тип владения на дату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среза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dislok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Информация по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дислокации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wag_param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Данные по характеристикам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вагона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pr_rem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Данные по плановым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ремонтам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tr_rem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Данные по текущим ремонтам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вагона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kti_izm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Данные по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КТИ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freight_info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Справочник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грузов</a:t>
            </a:r>
          </a:p>
          <a:p>
            <a:pPr marL="20942" marR="8377" lvl="0">
              <a:lnSpc>
                <a:spcPct val="120000"/>
              </a:lnSpc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Таблица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stations. </a:t>
            </a: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Справочник </a:t>
            </a:r>
            <a:r>
              <a:rPr lang="ru-RU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станции</a:t>
            </a:r>
          </a:p>
          <a:p>
            <a:pPr marL="20942" marR="8377" lvl="0">
              <a:lnSpc>
                <a:spcPct val="120000"/>
              </a:lnSpc>
            </a:pPr>
            <a:endParaRPr lang="ru-RU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>
              <a:lnSpc>
                <a:spcPct val="120000"/>
              </a:lnSpc>
            </a:pPr>
            <a:endParaRPr lang="ru-RU" sz="2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673100" y="2215795"/>
            <a:ext cx="15822950" cy="8239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31850" y="1110018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15B012"/>
                </a:solidFill>
                <a:latin typeface="Times New Roman"/>
                <a:cs typeface="Times New Roman"/>
                <a:sym typeface="Times New Roman"/>
              </a:rPr>
              <a:t>Информация о </a:t>
            </a:r>
            <a:r>
              <a:rPr lang="ru-RU" sz="4400" b="1" dirty="0" err="1">
                <a:solidFill>
                  <a:srgbClr val="15B012"/>
                </a:solidFill>
                <a:latin typeface="Times New Roman"/>
                <a:cs typeface="Times New Roman"/>
                <a:sym typeface="Times New Roman"/>
              </a:rPr>
              <a:t>датасете</a:t>
            </a:r>
            <a:endParaRPr dirty="0"/>
          </a:p>
        </p:txBody>
      </p:sp>
      <p:pic>
        <p:nvPicPr>
          <p:cNvPr id="100" name="Google Shape;100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176144" y="2028945"/>
            <a:ext cx="9414213" cy="642715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9959764" y="4356265"/>
            <a:ext cx="9774928" cy="64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821018" y="765418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Корреляция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195697" y="2589958"/>
            <a:ext cx="14249400" cy="6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24 лучших параметров, которые коррелируют с </a:t>
            </a:r>
            <a:r>
              <a:rPr lang="ru-RU" sz="32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target</a:t>
            </a:r>
            <a:r>
              <a:rPr lang="ru-RU" sz="3200" dirty="0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 </a:t>
            </a:r>
            <a:r>
              <a:rPr lang="ru-RU" sz="32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month</a:t>
            </a:r>
            <a:r>
              <a:rPr lang="ru-RU" sz="3200" dirty="0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, </a:t>
            </a:r>
            <a:r>
              <a:rPr lang="en-US" sz="3200" dirty="0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target day</a:t>
            </a:r>
            <a:r>
              <a:rPr lang="ru-RU" sz="3200" dirty="0" smtClean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6117680" cy="870736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2144775" y="3565241"/>
            <a:ext cx="12465747" cy="7149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832621" y="637670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R="8377" lvl="0"/>
            <a:r>
              <a:rPr lang="ru-RU" sz="4400" b="1" dirty="0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</a:t>
            </a:r>
            <a:r>
              <a:rPr lang="ru-RU" sz="4400" b="1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ближайших соседей (KNN):</a:t>
            </a:r>
            <a:endParaRPr dirty="0"/>
          </a:p>
        </p:txBody>
      </p:sp>
      <p:pic>
        <p:nvPicPr>
          <p:cNvPr id="119" name="Google Shape;119;p7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223837" y="1970159"/>
            <a:ext cx="10709206" cy="75819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11237394" y="2038844"/>
            <a:ext cx="8562354" cy="8987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831850" y="1079241"/>
            <a:ext cx="14624079" cy="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 smtClean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производительности модели :</a:t>
            </a:r>
            <a:endParaRPr dirty="0"/>
          </a:p>
        </p:txBody>
      </p:sp>
      <p:sp>
        <p:nvSpPr>
          <p:cNvPr id="134" name="Google Shape;134;p9"/>
          <p:cNvSpPr/>
          <p:nvPr/>
        </p:nvSpPr>
        <p:spPr>
          <a:xfrm>
            <a:off x="1098550" y="2914875"/>
            <a:ext cx="17907000" cy="7570437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9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4;p10"/>
          <p:cNvSpPr txBox="1"/>
          <p:nvPr/>
        </p:nvSpPr>
        <p:spPr>
          <a:xfrm>
            <a:off x="2295252" y="4032302"/>
            <a:ext cx="14729098" cy="4156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тренировочных данных  общий счет модели равен 98%.</a:t>
            </a:r>
          </a:p>
          <a:p>
            <a:pPr marL="20942" marR="8377" lvl="0">
              <a:lnSpc>
                <a:spcPct val="120000"/>
              </a:lnSpc>
            </a:pPr>
            <a:endParaRPr lang="ru-RU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>
              <a:lnSpc>
                <a:spcPct val="120000"/>
              </a:lnSpc>
            </a:pPr>
            <a:endParaRPr lang="ru-RU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>
              <a:lnSpc>
                <a:spcPct val="120000"/>
              </a:lnSpc>
            </a:pPr>
            <a:endParaRPr lang="ru-RU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>
              <a:lnSpc>
                <a:spcPct val="120000"/>
              </a:lnSpc>
            </a:pPr>
            <a:endParaRPr lang="en-US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Скор </a:t>
            </a:r>
            <a:r>
              <a:rPr lang="ru-RU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контесте </a:t>
            </a: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равен 40%. Счет модели складывался из половины точности предсказания на месяц и половины точности предсказания на день.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135" y="8727338"/>
            <a:ext cx="11149332" cy="9865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126" y="5023623"/>
            <a:ext cx="6355848" cy="1676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55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Заключение: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2295252" y="4508363"/>
            <a:ext cx="14729098" cy="356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>
              <a:lnSpc>
                <a:spcPct val="120000"/>
              </a:lnSpc>
            </a:pPr>
            <a:r>
              <a:rPr lang="ru-RU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работы можно сделать вывод, что модель имеет удовлетворительную прогностическую способность и для дальнейшего ее использования в производстве необходима доработка, например, обучение на большем количестве данных, так как в представленном наборе в большом количестве строк отсутствовали значения</a:t>
            </a: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0942" marR="8377" lvl="0">
              <a:lnSpc>
                <a:spcPct val="120000"/>
              </a:lnSpc>
            </a:pPr>
            <a:endParaRPr lang="ru-RU" sz="3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>
              <a:lnSpc>
                <a:spcPct val="120000"/>
              </a:lnSpc>
            </a:pPr>
            <a:r>
              <a:rPr lang="ru-RU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дальнейшем планируется обучить модель на новых данных.</a:t>
            </a:r>
          </a:p>
        </p:txBody>
      </p:sp>
      <p:pic>
        <p:nvPicPr>
          <p:cNvPr id="145" name="Google Shape;145;p10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334</Words>
  <Application>Microsoft Office PowerPoint</Application>
  <PresentationFormat>Произвольный</PresentationFormat>
  <Paragraphs>46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IBM Plex Mono</vt:lpstr>
      <vt:lpstr>Times New Roman</vt:lpstr>
      <vt:lpstr>Arial</vt:lpstr>
      <vt:lpstr>IBM Plex Sans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  </cp:lastModifiedBy>
  <cp:revision>9</cp:revision>
  <dcterms:created xsi:type="dcterms:W3CDTF">2018-10-03T13:56:53Z</dcterms:created>
  <dcterms:modified xsi:type="dcterms:W3CDTF">2023-11-21T18:12:07Z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