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3" r:id="rId16"/>
    <p:sldId id="265" r:id="rId17"/>
    <p:sldId id="266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1993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1993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1993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1993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2ed2612f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2ed2612f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https://pmd.github.io/pmd-6.41.0/pmd_rules_java.html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2ed2612f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2ed2612f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2ed2612f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2ed2612f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2ed2612f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2ed2612f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md.github.io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07750" y="1819275"/>
            <a:ext cx="81048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Taller: PMD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507750" y="280785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DICIEMBRE DE 2021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07750" y="3295725"/>
            <a:ext cx="82221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DIEGO SAN ROMÁN ORTIZ, JESÚS ORTEGA ZORRILLA Y EDUARDO ENTRECANALES CUENCA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4DFDB-E468-4768-B0C6-FCD47282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en Linux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0D7BA2-1CD6-457C-90E6-06A55FFD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8672100" cy="27102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ES" sz="2400" dirty="0">
                <a:latin typeface="Consolas" panose="020B0609020204030204" pitchFamily="49" charset="0"/>
              </a:rPr>
              <a:t>cd $HOME</a:t>
            </a:r>
          </a:p>
          <a:p>
            <a:pPr>
              <a:buFont typeface="+mj-lt"/>
              <a:buAutoNum type="arabicPeriod"/>
            </a:pPr>
            <a:r>
              <a:rPr lang="da-DK" sz="2400" dirty="0">
                <a:latin typeface="Consolas" panose="020B0609020204030204" pitchFamily="49" charset="0"/>
              </a:rPr>
              <a:t>wget https://github.com/pmd/pmd/releases/download/pmd_releases%2F6.41.0/pmd-bin-6.41.0.zip</a:t>
            </a:r>
            <a:endParaRPr lang="es-ES" sz="2400" dirty="0"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s-ES" sz="2400" dirty="0" err="1">
                <a:latin typeface="Consolas" panose="020B0609020204030204" pitchFamily="49" charset="0"/>
              </a:rPr>
              <a:t>unzip</a:t>
            </a:r>
            <a:r>
              <a:rPr lang="es-ES" sz="2400" dirty="0">
                <a:latin typeface="Consolas" panose="020B0609020204030204" pitchFamily="49" charset="0"/>
              </a:rPr>
              <a:t> pmd-bin-6.41.0.zip</a:t>
            </a:r>
          </a:p>
          <a:p>
            <a:pPr>
              <a:buFont typeface="+mj-lt"/>
              <a:buAutoNum type="arabicPeriod"/>
            </a:pPr>
            <a:r>
              <a:rPr lang="es-ES" sz="2400" dirty="0">
                <a:latin typeface="Consolas" panose="020B0609020204030204" pitchFamily="49" charset="0"/>
              </a:rPr>
              <a:t>alias </a:t>
            </a:r>
            <a:r>
              <a:rPr lang="es-ES" sz="2400" dirty="0" err="1">
                <a:latin typeface="Consolas" panose="020B0609020204030204" pitchFamily="49" charset="0"/>
              </a:rPr>
              <a:t>pmd</a:t>
            </a:r>
            <a:r>
              <a:rPr lang="es-ES" sz="2400" dirty="0">
                <a:latin typeface="Consolas" panose="020B0609020204030204" pitchFamily="49" charset="0"/>
              </a:rPr>
              <a:t>="$HOME/pmd-bin-6.41.0/bin/run.sh </a:t>
            </a:r>
            <a:r>
              <a:rPr lang="es-ES" sz="2400" dirty="0" err="1">
                <a:latin typeface="Consolas" panose="020B0609020204030204" pitchFamily="49" charset="0"/>
              </a:rPr>
              <a:t>pmd</a:t>
            </a:r>
            <a:r>
              <a:rPr lang="es-ES" sz="24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8005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E39EA-1A4B-4C9F-9B04-969ACAA4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del PMD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05B32F-EC15-4203-885C-7A77BE621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919074"/>
            <a:ext cx="8222100" cy="3103401"/>
          </a:xfrm>
        </p:spPr>
        <p:txBody>
          <a:bodyPr/>
          <a:lstStyle/>
          <a:p>
            <a:r>
              <a:rPr lang="es-ES" sz="2400" dirty="0"/>
              <a:t>Windows</a:t>
            </a:r>
          </a:p>
          <a:p>
            <a:pPr lvl="1"/>
            <a:r>
              <a:rPr lang="es-ES" sz="2400" dirty="0">
                <a:latin typeface="Consolas" panose="020B0609020204030204" pitchFamily="49" charset="0"/>
              </a:rPr>
              <a:t>pmd.bat -d CODIGO -R RULESET -f </a:t>
            </a:r>
            <a:r>
              <a:rPr lang="es-ES" sz="2400" dirty="0" err="1">
                <a:latin typeface="Consolas" panose="020B0609020204030204" pitchFamily="49" charset="0"/>
              </a:rPr>
              <a:t>text</a:t>
            </a:r>
            <a:endParaRPr lang="es-ES" sz="2400" dirty="0">
              <a:latin typeface="Consolas" panose="020B0609020204030204" pitchFamily="49" charset="0"/>
            </a:endParaRPr>
          </a:p>
          <a:p>
            <a:r>
              <a:rPr lang="es-ES" sz="2400" dirty="0"/>
              <a:t>Linux/Mac</a:t>
            </a:r>
          </a:p>
          <a:p>
            <a:pPr lvl="1"/>
            <a:r>
              <a:rPr lang="en-US" sz="2400" dirty="0" err="1">
                <a:latin typeface="Consolas" panose="020B0609020204030204" pitchFamily="49" charset="0"/>
              </a:rPr>
              <a:t>pmd</a:t>
            </a:r>
            <a:r>
              <a:rPr lang="en-US" sz="2400" dirty="0">
                <a:latin typeface="Consolas" panose="020B0609020204030204" pitchFamily="49" charset="0"/>
              </a:rPr>
              <a:t> -d CODIGO -R RULESET -f text</a:t>
            </a:r>
          </a:p>
        </p:txBody>
      </p:sp>
    </p:spTree>
    <p:extLst>
      <p:ext uri="{BB962C8B-B14F-4D97-AF65-F5344CB8AC3E}">
        <p14:creationId xmlns:p14="http://schemas.microsoft.com/office/powerpoint/2010/main" val="311771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55750-72E8-414F-AA46-95781712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del PMD(II)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C6CA9-A058-4760-BBD2-E59373E10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/>
              <a:t>CODIGO = Archivo de código o directorio donde los haya.</a:t>
            </a:r>
          </a:p>
          <a:p>
            <a:endParaRPr lang="es-ES" sz="2400" dirty="0"/>
          </a:p>
          <a:p>
            <a:r>
              <a:rPr lang="es-ES" sz="2400" dirty="0"/>
              <a:t>RULESET = Archivo .</a:t>
            </a:r>
            <a:r>
              <a:rPr lang="es-ES" sz="2400" dirty="0" err="1"/>
              <a:t>xml</a:t>
            </a:r>
            <a:r>
              <a:rPr lang="es-ES" sz="2400" dirty="0"/>
              <a:t> con las reglas. Para el taller ya hay uno hecho.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595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55750-72E8-414F-AA46-95781712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del CPD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C6CA9-A058-4760-BBD2-E59373E1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8222100" cy="2975654"/>
          </a:xfrm>
        </p:spPr>
        <p:txBody>
          <a:bodyPr/>
          <a:lstStyle/>
          <a:p>
            <a:r>
              <a:rPr lang="en-US" sz="2400" dirty="0"/>
              <a:t>Windows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cpd.bat --minimum-tokens TOKENS --files CODIGO</a:t>
            </a:r>
          </a:p>
          <a:p>
            <a:r>
              <a:rPr lang="en-US" sz="2400" dirty="0"/>
              <a:t>Linux/Mac</a:t>
            </a:r>
          </a:p>
          <a:p>
            <a:pPr lvl="1" fontAlgn="base"/>
            <a:r>
              <a:rPr lang="es-ES" sz="2000" dirty="0">
                <a:latin typeface="Consolas" panose="020B0609020204030204" pitchFamily="49" charset="0"/>
              </a:rPr>
              <a:t>cd ~/</a:t>
            </a:r>
            <a:r>
              <a:rPr lang="es-ES" sz="2000" dirty="0" err="1">
                <a:latin typeface="Consolas" panose="020B0609020204030204" pitchFamily="49" charset="0"/>
              </a:rPr>
              <a:t>bin</a:t>
            </a:r>
            <a:r>
              <a:rPr lang="es-ES" sz="2000" dirty="0">
                <a:latin typeface="Consolas" panose="020B0609020204030204" pitchFamily="49" charset="0"/>
              </a:rPr>
              <a:t>/pmd-bin-6.41.0/</a:t>
            </a:r>
            <a:r>
              <a:rPr lang="es-ES" sz="2000" dirty="0" err="1">
                <a:latin typeface="Consolas" panose="020B0609020204030204" pitchFamily="49" charset="0"/>
              </a:rPr>
              <a:t>bin</a:t>
            </a:r>
            <a:endParaRPr lang="es-ES" sz="2000" dirty="0">
              <a:latin typeface="Consolas" panose="020B0609020204030204" pitchFamily="49" charset="0"/>
            </a:endParaRPr>
          </a:p>
          <a:p>
            <a:pPr lvl="1"/>
            <a:r>
              <a:rPr lang="es-ES" sz="2000" dirty="0">
                <a:latin typeface="Consolas" panose="020B0609020204030204" pitchFamily="49" charset="0"/>
              </a:rPr>
              <a:t>./run.sh </a:t>
            </a:r>
            <a:r>
              <a:rPr lang="es-ES" sz="2000" dirty="0" err="1">
                <a:latin typeface="Consolas" panose="020B0609020204030204" pitchFamily="49" charset="0"/>
              </a:rPr>
              <a:t>cpd</a:t>
            </a:r>
            <a:r>
              <a:rPr lang="es-ES" sz="2000" dirty="0">
                <a:latin typeface="Consolas" panose="020B0609020204030204" pitchFamily="49" charset="0"/>
              </a:rPr>
              <a:t> --</a:t>
            </a:r>
            <a:r>
              <a:rPr lang="es-ES" sz="2000" dirty="0" err="1">
                <a:latin typeface="Consolas" panose="020B0609020204030204" pitchFamily="49" charset="0"/>
              </a:rPr>
              <a:t>minimum</a:t>
            </a:r>
            <a:r>
              <a:rPr lang="es-ES" sz="2000" dirty="0">
                <a:latin typeface="Consolas" panose="020B0609020204030204" pitchFamily="49" charset="0"/>
              </a:rPr>
              <a:t>-tokens </a:t>
            </a:r>
            <a:r>
              <a:rPr lang="es-ES" sz="2000" dirty="0" err="1">
                <a:latin typeface="Consolas" panose="020B0609020204030204" pitchFamily="49" charset="0"/>
              </a:rPr>
              <a:t>TOKENS</a:t>
            </a:r>
            <a:r>
              <a:rPr lang="es-ES" sz="2000" dirty="0">
                <a:latin typeface="Consolas" panose="020B0609020204030204" pitchFamily="49" charset="0"/>
              </a:rPr>
              <a:t> --files CODIGO</a:t>
            </a:r>
            <a:endParaRPr 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55750-72E8-414F-AA46-95781712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del CPD(II)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C6CA9-A058-4760-BBD2-E59373E1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8222100" cy="2975654"/>
          </a:xfrm>
        </p:spPr>
        <p:txBody>
          <a:bodyPr/>
          <a:lstStyle/>
          <a:p>
            <a:r>
              <a:rPr lang="es-ES" sz="2400" dirty="0"/>
              <a:t>TOKENS = El número de caracteres iguales que determinan si un código está duplicado.</a:t>
            </a:r>
            <a:endParaRPr 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3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Demostración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400" dirty="0"/>
              <a:t>Realización de unos ejercicios en los que se mejorará la calidad de unos ficheros de código Java dados.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400" dirty="0"/>
              <a:t>Pasar el PMD </a:t>
            </a:r>
            <a:r>
              <a:rPr lang="es-ES" sz="2400" dirty="0"/>
              <a:t>y CPD</a:t>
            </a:r>
            <a:r>
              <a:rPr lang="es" sz="2400" dirty="0"/>
              <a:t> y corregir el código hasta que </a:t>
            </a:r>
            <a:r>
              <a:rPr lang="es-ES" sz="2400" dirty="0"/>
              <a:t>no </a:t>
            </a:r>
            <a:r>
              <a:rPr lang="es" sz="2400" dirty="0"/>
              <a:t>detecte</a:t>
            </a:r>
            <a:r>
              <a:rPr lang="es-ES" sz="2400" dirty="0"/>
              <a:t>n</a:t>
            </a:r>
            <a:r>
              <a:rPr lang="es" sz="2400" dirty="0"/>
              <a:t> fallos.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400" dirty="0"/>
              <a:t>Se dan 20 minutos y luego se expone la solución.</a:t>
            </a:r>
            <a:endParaRPr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Corrección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del taller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dirty="0"/>
              <a:t>Saber utilizar el PMD y aprovecharse de sus ventajas de cara a aumentar la calidad del código y reducir el código duplicado en futuros proyectos.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Material necesario para la realización del taller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400" dirty="0"/>
              <a:t>Instalación de la herramienta.</a:t>
            </a:r>
            <a:endParaRPr sz="24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2400" dirty="0"/>
              <a:t>Ruleset y código proporcionado.</a:t>
            </a:r>
            <a:endParaRPr sz="2400"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s" sz="2400" dirty="0"/>
              <a:t>Cualquier IDE para Java.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10 min.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89" name="Google Shape;89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0" name="Google Shape;90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318375" y="3747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dirty="0"/>
              <a:t>Explicación de la herramienta</a:t>
            </a:r>
            <a:endParaRPr sz="2400" dirty="0"/>
          </a:p>
        </p:txBody>
      </p:sp>
      <p:sp>
        <p:nvSpPr>
          <p:cNvPr id="92" name="Google Shape;92;p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10-15 min.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95" name="Google Shape;95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" name="Google Shape;96;p16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6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dirty="0"/>
              <a:t>Demostración de la herramienta</a:t>
            </a:r>
            <a:endParaRPr sz="2400" dirty="0"/>
          </a:p>
        </p:txBody>
      </p:sp>
      <p:sp>
        <p:nvSpPr>
          <p:cNvPr id="98" name="Google Shape;98;p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10 min.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0" name="Google Shape;100;p16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01" name="Google Shape;101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2" name="Google Shape;102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6"/>
          <p:cNvSpPr txBox="1">
            <a:spLocks noGrp="1"/>
          </p:cNvSpPr>
          <p:nvPr>
            <p:ph type="body" idx="4294967295"/>
          </p:nvPr>
        </p:nvSpPr>
        <p:spPr>
          <a:xfrm>
            <a:off x="3304105" y="24491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dirty="0"/>
              <a:t>Instalación y explicación de los ejercicios</a:t>
            </a:r>
            <a:endParaRPr sz="2400" dirty="0"/>
          </a:p>
        </p:txBody>
      </p:sp>
      <p:sp>
        <p:nvSpPr>
          <p:cNvPr id="104" name="Google Shape;104;p1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20-25 min.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6" name="Google Shape;106;p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07" name="Google Shape;107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8" name="Google Shape;108;p16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6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dirty="0"/>
              <a:t>Realización de los ejercicios</a:t>
            </a:r>
            <a:endParaRPr sz="2400" dirty="0"/>
          </a:p>
        </p:txBody>
      </p:sp>
      <p:sp>
        <p:nvSpPr>
          <p:cNvPr id="110" name="Google Shape;110;p1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10-15 min.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12" name="Google Shape;112;p1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13" name="Google Shape;113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4" name="Google Shape;114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6"/>
          <p:cNvSpPr txBox="1">
            <a:spLocks noGrp="1"/>
          </p:cNvSpPr>
          <p:nvPr>
            <p:ph type="body" idx="4294967295"/>
          </p:nvPr>
        </p:nvSpPr>
        <p:spPr>
          <a:xfrm>
            <a:off x="6685979" y="3747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dirty="0"/>
              <a:t>Corrección de los ejercicios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PMD?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/>
              <a:t>PMD es un analizador de código fuente. 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s" dirty="0"/>
              <a:t>Encuentra fallas de programación comunes como variables no utilizadas, bloques de captura vacíos, creación de objetos innecesarios, etc.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dirty="0"/>
              <a:t>Además incluye CPD, el detector de copiar-pegar. CPD encuentra código duplicado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460950" y="1694575"/>
            <a:ext cx="8222100" cy="3240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 sz="2400" dirty="0"/>
              <a:t>Criterios que utiliza PMD para determinar la calidad del código.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400" dirty="0"/>
              <a:t>Para diferentes lenguajes (XML, Java, Apex) y dentro de estos, para diferentes categorías.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400" dirty="0"/>
              <a:t>Definidos en un archivo .xml (</a:t>
            </a:r>
            <a:r>
              <a:rPr lang="es" sz="2400" b="1" dirty="0"/>
              <a:t>ruleset</a:t>
            </a:r>
            <a:r>
              <a:rPr lang="es" sz="2400" dirty="0"/>
              <a:t>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400" dirty="0"/>
              <a:t>Se pueden ver en la página del PMD.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de Java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471900" y="1845116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800" dirty="0"/>
              <a:t>Reglas aplicado al código Java (ficheros *.java).</a:t>
            </a:r>
            <a:endParaRPr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800" dirty="0"/>
              <a:t>Hay de diferentes tipos:</a:t>
            </a:r>
            <a:endParaRPr sz="2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2000" dirty="0"/>
              <a:t>Buenas prácticas.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2000" dirty="0"/>
              <a:t>Diferentes estilos de código.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2000" dirty="0"/>
              <a:t>Problemas de diseño.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2000" dirty="0"/>
              <a:t>Eficiencia del código.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2000" dirty="0"/>
              <a:t>Seguridad.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2000" dirty="0"/>
              <a:t>Etc.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C8C5B-BD6E-4C37-B841-F0E5B8AA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en Windows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78BA5C-F68E-4F2E-861B-E9216CEA4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ES" sz="2400" dirty="0"/>
              <a:t>Descargar el zip de </a:t>
            </a:r>
            <a:r>
              <a:rPr lang="es-ES" sz="2400" dirty="0">
                <a:hlinkClick r:id="rId2"/>
              </a:rPr>
              <a:t>https://pmd.github.io</a:t>
            </a:r>
            <a:endParaRPr lang="es-ES" sz="2400" dirty="0"/>
          </a:p>
          <a:p>
            <a:pPr>
              <a:buFont typeface="+mj-lt"/>
              <a:buAutoNum type="arabicPeriod"/>
            </a:pPr>
            <a:r>
              <a:rPr lang="es-ES" sz="2400" dirty="0"/>
              <a:t>Extraer el zip.</a:t>
            </a:r>
          </a:p>
          <a:p>
            <a:pPr>
              <a:buFont typeface="+mj-lt"/>
              <a:buAutoNum type="arabicPeriod"/>
            </a:pPr>
            <a:r>
              <a:rPr lang="es-ES" sz="2400" dirty="0"/>
              <a:t>Añadir la carpeta </a:t>
            </a:r>
            <a:r>
              <a:rPr lang="es-ES" sz="2400" b="1" dirty="0"/>
              <a:t>pmd-bin-6.41.0\</a:t>
            </a:r>
            <a:r>
              <a:rPr lang="es-ES" sz="2400" b="1" dirty="0" err="1"/>
              <a:t>bin</a:t>
            </a:r>
            <a:r>
              <a:rPr lang="es-ES" sz="2400" b="1" dirty="0"/>
              <a:t> </a:t>
            </a:r>
            <a:r>
              <a:rPr lang="es-ES" sz="2400" dirty="0"/>
              <a:t>a la variable PATH.</a:t>
            </a:r>
          </a:p>
          <a:p>
            <a:pPr>
              <a:buFont typeface="+mj-lt"/>
              <a:buAutoNum type="arabicPeriod"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5938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4DFDB-E468-4768-B0C6-FCD47282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en Mac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0D7BA2-1CD6-457C-90E6-06A55FFD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8222100" cy="306978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ES" sz="2400" dirty="0">
                <a:latin typeface="Consolas" panose="020B0609020204030204" pitchFamily="49" charset="0"/>
              </a:rPr>
              <a:t>cd $HOME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curl -OL https://github.com/pmd/pmd/releases/download/pmd_releases%2F6.41.0/pmd-bin-6.41.0.zip</a:t>
            </a:r>
          </a:p>
          <a:p>
            <a:pPr>
              <a:buFont typeface="+mj-lt"/>
              <a:buAutoNum type="arabicPeriod"/>
            </a:pPr>
            <a:r>
              <a:rPr lang="es-ES" sz="2400" dirty="0" err="1">
                <a:latin typeface="Consolas" panose="020B0609020204030204" pitchFamily="49" charset="0"/>
              </a:rPr>
              <a:t>unzip</a:t>
            </a:r>
            <a:r>
              <a:rPr lang="es-ES" sz="2400" dirty="0">
                <a:latin typeface="Consolas" panose="020B0609020204030204" pitchFamily="49" charset="0"/>
              </a:rPr>
              <a:t> pmd-bin-6.41.0.zip</a:t>
            </a:r>
          </a:p>
          <a:p>
            <a:pPr>
              <a:buFont typeface="+mj-lt"/>
              <a:buAutoNum type="arabicPeriod"/>
            </a:pPr>
            <a:r>
              <a:rPr lang="es-ES" sz="2400" dirty="0">
                <a:latin typeface="Consolas" panose="020B0609020204030204" pitchFamily="49" charset="0"/>
              </a:rPr>
              <a:t>alias </a:t>
            </a:r>
            <a:r>
              <a:rPr lang="es-ES" sz="2400" dirty="0" err="1">
                <a:latin typeface="Consolas" panose="020B0609020204030204" pitchFamily="49" charset="0"/>
              </a:rPr>
              <a:t>pmd</a:t>
            </a:r>
            <a:r>
              <a:rPr lang="es-ES" sz="2400" dirty="0">
                <a:latin typeface="Consolas" panose="020B0609020204030204" pitchFamily="49" charset="0"/>
              </a:rPr>
              <a:t>="$HOME/pmd-bin-6.41.0/bin/run.sh </a:t>
            </a:r>
            <a:r>
              <a:rPr lang="es-ES" sz="2400" dirty="0" err="1">
                <a:latin typeface="Consolas" panose="020B0609020204030204" pitchFamily="49" charset="0"/>
              </a:rPr>
              <a:t>pmd</a:t>
            </a:r>
            <a:r>
              <a:rPr lang="es-ES" sz="24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69490473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552</Words>
  <Application>Microsoft Office PowerPoint</Application>
  <PresentationFormat>Presentación en pantalla (16:9)</PresentationFormat>
  <Paragraphs>76</Paragraphs>
  <Slides>17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Consolas</vt:lpstr>
      <vt:lpstr>Arial</vt:lpstr>
      <vt:lpstr>Roboto</vt:lpstr>
      <vt:lpstr>Material</vt:lpstr>
      <vt:lpstr>Taller: PMD</vt:lpstr>
      <vt:lpstr>Objetivo del taller</vt:lpstr>
      <vt:lpstr>Material necesario para la realización del taller</vt:lpstr>
      <vt:lpstr>Presentación de PowerPoint</vt:lpstr>
      <vt:lpstr>¿Que es PMD?</vt:lpstr>
      <vt:lpstr>Reglas</vt:lpstr>
      <vt:lpstr>Reglas de Java</vt:lpstr>
      <vt:lpstr>Instalación en Windows</vt:lpstr>
      <vt:lpstr>Instalación en Mac</vt:lpstr>
      <vt:lpstr>Instalación en Linux</vt:lpstr>
      <vt:lpstr>Uso del PMD</vt:lpstr>
      <vt:lpstr>Uso del PMD(II) </vt:lpstr>
      <vt:lpstr>Uso del CPD </vt:lpstr>
      <vt:lpstr>Uso del CPD(II) </vt:lpstr>
      <vt:lpstr>Demostración</vt:lpstr>
      <vt:lpstr>Ejercicios</vt:lpstr>
      <vt:lpstr>Corrección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Taller: PMD</dc:title>
  <cp:lastModifiedBy>ENTRECANALES CUENCA, EDUARDO</cp:lastModifiedBy>
  <cp:revision>10</cp:revision>
  <dcterms:modified xsi:type="dcterms:W3CDTF">2021-12-03T10:53:30Z</dcterms:modified>
</cp:coreProperties>
</file>