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6"/>
  </p:notesMasterIdLst>
  <p:sldIdLst>
    <p:sldId id="256" r:id="rId3"/>
    <p:sldId id="257" r:id="rId4"/>
    <p:sldId id="289" r:id="rId5"/>
    <p:sldId id="286" r:id="rId6"/>
    <p:sldId id="272" r:id="rId7"/>
    <p:sldId id="263" r:id="rId8"/>
    <p:sldId id="273" r:id="rId9"/>
    <p:sldId id="278" r:id="rId10"/>
    <p:sldId id="275" r:id="rId11"/>
    <p:sldId id="279" r:id="rId12"/>
    <p:sldId id="269" r:id="rId13"/>
    <p:sldId id="270" r:id="rId14"/>
    <p:sldId id="271" r:id="rId15"/>
  </p:sldIdLst>
  <p:sldSz cx="9144000" cy="5143500" type="screen16x9"/>
  <p:notesSz cx="7102475" cy="9388475"/>
  <p:embeddedFontLst>
    <p:embeddedFont>
      <p:font typeface="Arial Narrow" panose="020B0606020202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F5C5BE-9EE7-46A3-8532-528E5A28226B}">
  <a:tblStyle styleId="{85F5C5BE-9EE7-46A3-8532-528E5A2822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41" autoAdjust="0"/>
  </p:normalViewPr>
  <p:slideViewPr>
    <p:cSldViewPr snapToGrid="0">
      <p:cViewPr varScale="1">
        <p:scale>
          <a:sx n="126" d="100"/>
          <a:sy n="126" d="100"/>
        </p:scale>
        <p:origin x="11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7" tIns="94007" rIns="94007" bIns="94007" anchor="t" anchorCtr="0">
            <a:noAutofit/>
          </a:bodyPr>
          <a:lstStyle/>
          <a:p>
            <a:pPr marL="0" indent="0"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758882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2c404b40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2c404b40e_0_31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7784e3c3e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e7784e3c3e_3_111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7" tIns="94007" rIns="94007" bIns="94007" anchor="t" anchorCtr="0">
            <a:noAutofit/>
          </a:bodyPr>
          <a:lstStyle/>
          <a:p>
            <a:pPr marL="0" indent="0"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0c8f816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0c8f81679_1_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d2870af4a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d2870af4a_1_81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2c404b40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2c404b40e_0_23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2c404b4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2c404b40e_0_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7" tIns="94007" rIns="94007" bIns="94007" anchor="t" anchorCtr="0">
            <a:noAutofit/>
          </a:bodyPr>
          <a:lstStyle/>
          <a:p>
            <a:pPr marL="0" indent="0"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256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7" tIns="94007" rIns="94007" bIns="94007" anchor="t" anchorCtr="0">
            <a:noAutofit/>
          </a:bodyPr>
          <a:lstStyle/>
          <a:p>
            <a:pPr marL="0" indent="0"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7" tIns="94007" rIns="94007" bIns="94007" anchor="t" anchorCtr="0">
            <a:noAutofit/>
          </a:bodyPr>
          <a:lstStyle/>
          <a:p>
            <a:pPr marL="0" indent="0"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867822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7" tIns="94007" rIns="94007" bIns="94007" anchor="t" anchorCtr="0">
            <a:noAutofit/>
          </a:bodyPr>
          <a:lstStyle/>
          <a:p>
            <a:pPr marL="0" indent="0"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113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7" tIns="94007" rIns="94007" bIns="94007" anchor="t" anchorCtr="0">
            <a:noAutofit/>
          </a:bodyPr>
          <a:lstStyle/>
          <a:p>
            <a:pPr marL="0" indent="0"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752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7750" y="438900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6325" y="0"/>
            <a:ext cx="2687675" cy="19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gradFill>
          <a:gsLst>
            <a:gs pos="0">
              <a:srgbClr val="3A74C7"/>
            </a:gs>
            <a:gs pos="100000">
              <a:srgbClr val="1B3B70"/>
            </a:gs>
          </a:gsLst>
          <a:lin ang="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7300" y="0"/>
            <a:ext cx="3786700" cy="2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625" y="43805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 b="24219"/>
          <a:stretch/>
        </p:blipFill>
        <p:spPr>
          <a:xfrm>
            <a:off x="-28950" y="2481100"/>
            <a:ext cx="9199498" cy="27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-28950" y="-19600"/>
            <a:ext cx="9199500" cy="2877000"/>
          </a:xfrm>
          <a:prstGeom prst="rect">
            <a:avLst/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 rot="10800000">
            <a:off x="4076700" y="2819400"/>
            <a:ext cx="666900" cy="381000"/>
          </a:xfrm>
          <a:prstGeom prst="triangle">
            <a:avLst>
              <a:gd name="adj" fmla="val 50000"/>
            </a:avLst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876300" y="1847850"/>
            <a:ext cx="7086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 idx="2"/>
          </p:nvPr>
        </p:nvSpPr>
        <p:spPr>
          <a:xfrm>
            <a:off x="466650" y="856850"/>
            <a:ext cx="83658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Narrow"/>
              <a:buNone/>
              <a:defRPr sz="6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805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27750" y="438900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6325" y="0"/>
            <a:ext cx="2687675" cy="19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25" y="43805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gradFill>
          <a:gsLst>
            <a:gs pos="0">
              <a:srgbClr val="3A74C7"/>
            </a:gs>
            <a:gs pos="100000">
              <a:srgbClr val="1B3B70"/>
            </a:gs>
          </a:gsLst>
          <a:lin ang="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7300" y="0"/>
            <a:ext cx="3786700" cy="2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-9800" y="438912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2823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-9800" y="4398921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8034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/>
          <p:nvPr/>
        </p:nvSpPr>
        <p:spPr>
          <a:xfrm>
            <a:off x="2459077" y="145850"/>
            <a:ext cx="6704400" cy="754500"/>
          </a:xfrm>
          <a:prstGeom prst="rect">
            <a:avLst/>
          </a:prstGeom>
          <a:gradFill>
            <a:gsLst>
              <a:gs pos="0">
                <a:srgbClr val="3A74C7"/>
              </a:gs>
              <a:gs pos="100000">
                <a:srgbClr val="1B3B7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05500" y="724475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0925" y="1849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1B3B70"/>
            </a:gs>
            <a:gs pos="100000">
              <a:srgbClr val="3A74C7"/>
            </a:gs>
          </a:gsLst>
          <a:lin ang="0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 rotWithShape="1">
          <a:blip r:embed="rId2">
            <a:alphaModFix/>
          </a:blip>
          <a:srcRect b="24219"/>
          <a:stretch/>
        </p:blipFill>
        <p:spPr>
          <a:xfrm>
            <a:off x="-28950" y="2481100"/>
            <a:ext cx="9199498" cy="27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-28950" y="-19600"/>
            <a:ext cx="9199500" cy="2877000"/>
          </a:xfrm>
          <a:prstGeom prst="rect">
            <a:avLst/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0"/>
          <p:cNvSpPr/>
          <p:nvPr/>
        </p:nvSpPr>
        <p:spPr>
          <a:xfrm rot="10800000">
            <a:off x="4076700" y="2819400"/>
            <a:ext cx="666900" cy="381000"/>
          </a:xfrm>
          <a:prstGeom prst="triangle">
            <a:avLst>
              <a:gd name="adj" fmla="val 50000"/>
            </a:avLst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876300" y="1847850"/>
            <a:ext cx="70866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2"/>
          </p:nvPr>
        </p:nvSpPr>
        <p:spPr>
          <a:xfrm>
            <a:off x="466650" y="856850"/>
            <a:ext cx="83658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Narrow"/>
              <a:buNone/>
              <a:defRPr sz="6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0" y="1805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-9800" y="438912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2823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-9800" y="4398921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8034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2459077" y="145850"/>
            <a:ext cx="6704400" cy="754500"/>
          </a:xfrm>
          <a:prstGeom prst="rect">
            <a:avLst/>
          </a:prstGeom>
          <a:gradFill>
            <a:gsLst>
              <a:gs pos="0">
                <a:srgbClr val="3A74C7"/>
              </a:gs>
              <a:gs pos="100000">
                <a:srgbClr val="1B3B7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05500" y="724475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925" y="1849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1B3B70"/>
            </a:gs>
            <a:gs pos="100000">
              <a:srgbClr val="3A74C7"/>
            </a:gs>
          </a:gsLst>
          <a:lin ang="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ctrTitle"/>
          </p:nvPr>
        </p:nvSpPr>
        <p:spPr>
          <a:xfrm>
            <a:off x="2085109" y="503852"/>
            <a:ext cx="4565073" cy="1721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Chatbot Design using the Ubuntu Dialogue Corpus Dataset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1"/>
          </p:nvPr>
        </p:nvSpPr>
        <p:spPr>
          <a:xfrm>
            <a:off x="311700" y="246610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6: Priscilla Marquez, Johnathan Long, Greg Moore</a:t>
            </a: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San Diego</a:t>
            </a: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AAI-520: Natural Language Processing and </a:t>
            </a:r>
            <a:r>
              <a:rPr lang="en-US" sz="1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GenAI</a:t>
            </a:r>
            <a:endParaRPr lang="en-US"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Kahlia </a:t>
            </a:r>
            <a:r>
              <a:rPr lang="en-US" sz="1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Mohktari</a:t>
            </a: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PhD.</a:t>
            </a: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 and Evaluation Metrics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5D0EE-B0D5-364F-977C-918D47491169}"/>
              </a:ext>
            </a:extLst>
          </p:cNvPr>
          <p:cNvSpPr txBox="1"/>
          <p:nvPr/>
        </p:nvSpPr>
        <p:spPr>
          <a:xfrm>
            <a:off x="128392" y="573066"/>
            <a:ext cx="823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4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/>
        </p:nvSpPr>
        <p:spPr>
          <a:xfrm>
            <a:off x="212475" y="81725"/>
            <a:ext cx="607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Group 6 Collaboration Chart</a:t>
            </a:r>
            <a:endParaRPr sz="2500" dirty="0">
              <a:solidFill>
                <a:schemeClr val="dk2"/>
              </a:solidFill>
            </a:endParaRPr>
          </a:p>
        </p:txBody>
      </p:sp>
      <p:graphicFrame>
        <p:nvGraphicFramePr>
          <p:cNvPr id="259" name="Google Shape;259;p44"/>
          <p:cNvGraphicFramePr/>
          <p:nvPr>
            <p:extLst>
              <p:ext uri="{D42A27DB-BD31-4B8C-83A1-F6EECF244321}">
                <p14:modId xmlns:p14="http://schemas.microsoft.com/office/powerpoint/2010/main" val="3190404907"/>
              </p:ext>
            </p:extLst>
          </p:nvPr>
        </p:nvGraphicFramePr>
        <p:xfrm>
          <a:off x="1112438" y="946275"/>
          <a:ext cx="6919125" cy="3166608"/>
        </p:xfrm>
        <a:graphic>
          <a:graphicData uri="http://schemas.openxmlformats.org/drawingml/2006/table">
            <a:tbl>
              <a:tblPr>
                <a:noFill/>
                <a:tableStyleId>{85F5C5BE-9EE7-46A3-8532-528E5A28226B}</a:tableStyleId>
              </a:tblPr>
              <a:tblGrid>
                <a:gridCol w="229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1 (Johnathan Long)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2 (Priscilla Marquez)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3 (Greg Moore)</a:t>
                      </a:r>
                      <a:endParaRPr sz="1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Response for multi-turn conversation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or app for chatbot interface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technical report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GitHub Creation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implementation and code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training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technical report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Pre-processing Dataset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Evaluation Metrics and Summary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technical report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/>
        </p:nvSpPr>
        <p:spPr>
          <a:xfrm>
            <a:off x="247264" y="0"/>
            <a:ext cx="7056300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3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247264" y="547255"/>
            <a:ext cx="8504554" cy="338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Jurafsky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D. &amp; Martin, J. H. (2023). Speech and Language Processing: An Introduction to Natural Language Processing, Computational Linguistics, and Speech Recognition (3rd ed.).</a:t>
            </a:r>
          </a:p>
          <a:p>
            <a:pPr marL="457200" indent="-457200">
              <a:lnSpc>
                <a:spcPct val="200000"/>
              </a:lnSpc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Tunstall, L., von Werra, L., &amp; Wolf, T. (2022). Natural Language Processing with Transformers: Building Language Applications with Hugging Face (1st ed.). O’Reilly Media, Inc.</a:t>
            </a:r>
          </a:p>
          <a:p>
            <a:pPr marL="457200" indent="-457200">
              <a:lnSpc>
                <a:spcPct val="200000"/>
              </a:lnSpc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Lowe, R., Pow, N.,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Serban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I., &amp;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Pineau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J. (2015). The Ubuntu Dialogue Corpus: A Large Dataset for Research in Unstructured Multi-Turn Dialogue Systems. Kaggle. https://doi.org/10.48550/arXiv.1506.08909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212475" y="81725"/>
            <a:ext cx="298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Table of Contents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268300" y="561109"/>
            <a:ext cx="8177374" cy="383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and Preparation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Pre-Processing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Design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for Multi-Turn Conversation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for Chatbot Interface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and Evaluation Metrics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Chart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/>
        </p:nvSpPr>
        <p:spPr>
          <a:xfrm>
            <a:off x="212474" y="81725"/>
            <a:ext cx="4359525" cy="68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Introduction</a:t>
            </a:r>
            <a:endParaRPr sz="25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AFB52-FC27-FDD9-494C-F4F3A3B3F0B9}"/>
              </a:ext>
            </a:extLst>
          </p:cNvPr>
          <p:cNvSpPr txBox="1"/>
          <p:nvPr/>
        </p:nvSpPr>
        <p:spPr>
          <a:xfrm>
            <a:off x="316281" y="814191"/>
            <a:ext cx="7218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212474" y="81725"/>
            <a:ext cx="4306289" cy="84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Dataset and Preparation</a:t>
            </a:r>
            <a:endParaRPr sz="25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297FF-B91B-061F-CE62-A038D02FA764}"/>
              </a:ext>
            </a:extLst>
          </p:cNvPr>
          <p:cNvSpPr txBox="1"/>
          <p:nvPr/>
        </p:nvSpPr>
        <p:spPr>
          <a:xfrm>
            <a:off x="128392" y="573066"/>
            <a:ext cx="823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Pre-Processing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B4581-45C4-3194-91BB-EEE99791F148}"/>
              </a:ext>
            </a:extLst>
          </p:cNvPr>
          <p:cNvSpPr txBox="1"/>
          <p:nvPr/>
        </p:nvSpPr>
        <p:spPr>
          <a:xfrm>
            <a:off x="128392" y="573066"/>
            <a:ext cx="823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1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Design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ACCD5-A420-062B-CD07-2B1F85290385}"/>
              </a:ext>
            </a:extLst>
          </p:cNvPr>
          <p:cNvSpPr txBox="1"/>
          <p:nvPr/>
        </p:nvSpPr>
        <p:spPr>
          <a:xfrm>
            <a:off x="128392" y="573066"/>
            <a:ext cx="823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8ECF0-A627-A5EF-312C-998A9D2CBB15}"/>
              </a:ext>
            </a:extLst>
          </p:cNvPr>
          <p:cNvSpPr txBox="1"/>
          <p:nvPr/>
        </p:nvSpPr>
        <p:spPr>
          <a:xfrm>
            <a:off x="128392" y="573066"/>
            <a:ext cx="823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4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Response for Multi-Turn Conversation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34E09-C965-3ECB-BFF5-8CFF98691CCF}"/>
              </a:ext>
            </a:extLst>
          </p:cNvPr>
          <p:cNvSpPr txBox="1"/>
          <p:nvPr/>
        </p:nvSpPr>
        <p:spPr>
          <a:xfrm>
            <a:off x="128392" y="573066"/>
            <a:ext cx="823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3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 for Chatbot Interface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4261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301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Aptos</vt:lpstr>
      <vt:lpstr>Times New Roman</vt:lpstr>
      <vt:lpstr>Arial Narrow</vt:lpstr>
      <vt:lpstr>Simple Light</vt:lpstr>
      <vt:lpstr>Simple Light</vt:lpstr>
      <vt:lpstr>Chatbot Design using the Ubuntu Dialogue Corpus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Classification for Human Activity Recognition (HAR)</dc:title>
  <dc:creator>Greg Moore</dc:creator>
  <cp:lastModifiedBy>Greg Moore</cp:lastModifiedBy>
  <cp:revision>36</cp:revision>
  <cp:lastPrinted>2024-08-12T01:51:28Z</cp:lastPrinted>
  <dcterms:modified xsi:type="dcterms:W3CDTF">2024-10-16T21:08:09Z</dcterms:modified>
</cp:coreProperties>
</file>