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77" r:id="rId2"/>
    <p:sldId id="353" r:id="rId3"/>
    <p:sldId id="265" r:id="rId4"/>
    <p:sldId id="258" r:id="rId5"/>
    <p:sldId id="354" r:id="rId6"/>
    <p:sldId id="259" r:id="rId7"/>
    <p:sldId id="261" r:id="rId8"/>
    <p:sldId id="355" r:id="rId9"/>
    <p:sldId id="263" r:id="rId10"/>
    <p:sldId id="264" r:id="rId11"/>
    <p:sldId id="356" r:id="rId12"/>
    <p:sldId id="266" r:id="rId13"/>
    <p:sldId id="267" r:id="rId14"/>
    <p:sldId id="268" r:id="rId15"/>
    <p:sldId id="269" r:id="rId16"/>
    <p:sldId id="375" r:id="rId17"/>
    <p:sldId id="270" r:id="rId18"/>
    <p:sldId id="376" r:id="rId19"/>
    <p:sldId id="271" r:id="rId20"/>
    <p:sldId id="272" r:id="rId21"/>
    <p:sldId id="377" r:id="rId22"/>
    <p:sldId id="274" r:id="rId23"/>
    <p:sldId id="273" r:id="rId24"/>
    <p:sldId id="275" r:id="rId25"/>
    <p:sldId id="276" r:id="rId26"/>
    <p:sldId id="357" r:id="rId27"/>
    <p:sldId id="360" r:id="rId28"/>
    <p:sldId id="361" r:id="rId29"/>
    <p:sldId id="445" r:id="rId30"/>
    <p:sldId id="467" r:id="rId31"/>
    <p:sldId id="468" r:id="rId32"/>
    <p:sldId id="448" r:id="rId33"/>
    <p:sldId id="469" r:id="rId34"/>
    <p:sldId id="450" r:id="rId35"/>
    <p:sldId id="451" r:id="rId36"/>
    <p:sldId id="470" r:id="rId37"/>
    <p:sldId id="257" r:id="rId38"/>
    <p:sldId id="362" r:id="rId39"/>
    <p:sldId id="260" r:id="rId40"/>
    <p:sldId id="363" r:id="rId41"/>
    <p:sldId id="262" r:id="rId42"/>
    <p:sldId id="364" r:id="rId43"/>
    <p:sldId id="365" r:id="rId44"/>
    <p:sldId id="366" r:id="rId45"/>
    <p:sldId id="367" r:id="rId46"/>
    <p:sldId id="368" r:id="rId47"/>
    <p:sldId id="369" r:id="rId48"/>
    <p:sldId id="370" r:id="rId49"/>
    <p:sldId id="371" r:id="rId50"/>
    <p:sldId id="373" r:id="rId51"/>
    <p:sldId id="374" r:id="rId52"/>
    <p:sldId id="256" r:id="rId53"/>
    <p:sldId id="381" r:id="rId54"/>
    <p:sldId id="384" r:id="rId55"/>
    <p:sldId id="382" r:id="rId56"/>
    <p:sldId id="385" r:id="rId57"/>
    <p:sldId id="386" r:id="rId58"/>
    <p:sldId id="391" r:id="rId59"/>
    <p:sldId id="444" r:id="rId60"/>
    <p:sldId id="392" r:id="rId61"/>
    <p:sldId id="399" r:id="rId62"/>
    <p:sldId id="400" r:id="rId63"/>
    <p:sldId id="393" r:id="rId64"/>
    <p:sldId id="394" r:id="rId65"/>
    <p:sldId id="395" r:id="rId66"/>
    <p:sldId id="396" r:id="rId67"/>
    <p:sldId id="397" r:id="rId68"/>
    <p:sldId id="398" r:id="rId69"/>
    <p:sldId id="388" r:id="rId70"/>
    <p:sldId id="346" r:id="rId71"/>
    <p:sldId id="446" r:id="rId72"/>
    <p:sldId id="458" r:id="rId73"/>
    <p:sldId id="457" r:id="rId74"/>
    <p:sldId id="447" r:id="rId75"/>
    <p:sldId id="461" r:id="rId76"/>
    <p:sldId id="449" r:id="rId77"/>
    <p:sldId id="454" r:id="rId78"/>
    <p:sldId id="459" r:id="rId79"/>
    <p:sldId id="401" r:id="rId80"/>
    <p:sldId id="452" r:id="rId81"/>
    <p:sldId id="460" r:id="rId82"/>
    <p:sldId id="453" r:id="rId83"/>
    <p:sldId id="387" r:id="rId84"/>
    <p:sldId id="434" r:id="rId85"/>
    <p:sldId id="435" r:id="rId86"/>
    <p:sldId id="436" r:id="rId87"/>
    <p:sldId id="437" r:id="rId88"/>
    <p:sldId id="463" r:id="rId89"/>
    <p:sldId id="464" r:id="rId90"/>
    <p:sldId id="465" r:id="rId91"/>
    <p:sldId id="466" r:id="rId92"/>
    <p:sldId id="438" r:id="rId93"/>
    <p:sldId id="439" r:id="rId94"/>
    <p:sldId id="462"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0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D1105-8DBA-4B31-A340-CE3816C5A4F1}"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78C15-B9DB-40E0-B9E3-71769E1E8CA6}" type="slidenum">
              <a:rPr lang="en-IN" smtClean="0"/>
              <a:t>‹#›</a:t>
            </a:fld>
            <a:endParaRPr lang="en-IN"/>
          </a:p>
        </p:txBody>
      </p:sp>
    </p:spTree>
    <p:extLst>
      <p:ext uri="{BB962C8B-B14F-4D97-AF65-F5344CB8AC3E}">
        <p14:creationId xmlns:p14="http://schemas.microsoft.com/office/powerpoint/2010/main" val="1572778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747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5FBD35D8-9D50-F624-E88C-4371A8785EB1}"/>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5BBCF040-2300-3A87-9759-E0FA44BA4E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16E2ED35-4383-AB3C-D74B-A4B09697C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517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5D8BBD40-8224-8E94-C0E6-D097BED498E5}"/>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FD585692-7714-E139-20C9-DD42C8F05B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3394CAD9-2283-AD4E-B2AB-70A1AB2B34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52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275E9DD9-21B0-AE29-61DB-A3968409BBFB}"/>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F77BC093-369E-7E5F-007D-9161D842A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F96C2469-FA7B-BE88-AD80-83D7F0CBE7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510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030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22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054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8230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9191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7128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b5e6c8a7d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1b5e6c8a7d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32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8DE3A440-1E3E-1D9E-B451-68F080DDA867}"/>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DD92F533-3F45-6DCA-7277-1565CA3CDE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DA688330-E635-C12A-8DC3-5CD248B5CA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422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8DE3A440-1E3E-1D9E-B451-68F080DDA867}"/>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DD92F533-3F45-6DCA-7277-1565CA3CDE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DA688330-E635-C12A-8DC3-5CD248B5CA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46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a7d09b5c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a7d09b5c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7903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a7d09b5c9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96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4B4314B8-32E8-6A29-7A7D-BA3E07285126}"/>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CA3D7678-11D5-674E-B4DD-61E307EEE5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4716298C-B6A8-0A4F-65EC-8EF51AA961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8610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19943EBE-5EA9-EE10-CDEC-FD4ADA27470C}"/>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B0FE7D77-C774-AD56-0355-69F3CC38A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298CD21E-86A6-4C32-B419-D5C0B45E9C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48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D383C5BC-1562-865B-9752-CD2A15133DFE}"/>
            </a:ext>
          </a:extLst>
        </p:cNvPr>
        <p:cNvGrpSpPr/>
        <p:nvPr/>
      </p:nvGrpSpPr>
      <p:grpSpPr>
        <a:xfrm>
          <a:off x="0" y="0"/>
          <a:ext cx="0" cy="0"/>
          <a:chOff x="0" y="0"/>
          <a:chExt cx="0" cy="0"/>
        </a:xfrm>
      </p:grpSpPr>
      <p:sp>
        <p:nvSpPr>
          <p:cNvPr id="70" name="Google Shape;70;g23a7d09b5c9_0_105:notes">
            <a:extLst>
              <a:ext uri="{FF2B5EF4-FFF2-40B4-BE49-F238E27FC236}">
                <a16:creationId xmlns:a16="http://schemas.microsoft.com/office/drawing/2014/main" id="{9464FFF1-B759-09FB-C8D8-21A9DF8982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3a7d09b5c9_0_105:notes">
            <a:extLst>
              <a:ext uri="{FF2B5EF4-FFF2-40B4-BE49-F238E27FC236}">
                <a16:creationId xmlns:a16="http://schemas.microsoft.com/office/drawing/2014/main" id="{A68B51E2-2A5B-2C5D-455E-BA1658F0B9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735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4C9D5F-AF8E-4509-9155-3FD47B77863C}"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4154181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4C9D5F-AF8E-4509-9155-3FD47B77863C}"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1117421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4C9D5F-AF8E-4509-9155-3FD47B77863C}"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352644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45073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4C9D5F-AF8E-4509-9155-3FD47B77863C}"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301636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9D5F-AF8E-4509-9155-3FD47B77863C}" type="datetimeFigureOut">
              <a:rPr lang="en-IN" smtClean="0"/>
              <a:t>13-04-2025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180149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4C9D5F-AF8E-4509-9155-3FD47B77863C}"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894345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4C9D5F-AF8E-4509-9155-3FD47B77863C}" type="datetimeFigureOut">
              <a:rPr lang="en-IN" smtClean="0"/>
              <a:t>13-04-2025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384434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4C9D5F-AF8E-4509-9155-3FD47B77863C}" type="datetimeFigureOut">
              <a:rPr lang="en-IN" smtClean="0"/>
              <a:t>13-04-2025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714842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C9D5F-AF8E-4509-9155-3FD47B77863C}" type="datetimeFigureOut">
              <a:rPr lang="en-IN" smtClean="0"/>
              <a:t>13-04-2025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14194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4C9D5F-AF8E-4509-9155-3FD47B77863C}"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190176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4C9D5F-AF8E-4509-9155-3FD47B77863C}" type="datetimeFigureOut">
              <a:rPr lang="en-IN" smtClean="0"/>
              <a:t>13-04-2025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53A3BF-7857-4801-B470-79088BB4A702}" type="slidenum">
              <a:rPr lang="en-IN" smtClean="0"/>
              <a:t>‹#›</a:t>
            </a:fld>
            <a:endParaRPr lang="en-IN"/>
          </a:p>
        </p:txBody>
      </p:sp>
    </p:spTree>
    <p:extLst>
      <p:ext uri="{BB962C8B-B14F-4D97-AF65-F5344CB8AC3E}">
        <p14:creationId xmlns:p14="http://schemas.microsoft.com/office/powerpoint/2010/main" val="1132712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C9D5F-AF8E-4509-9155-3FD47B77863C}" type="datetimeFigureOut">
              <a:rPr lang="en-IN" smtClean="0"/>
              <a:t>13-04-2025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53A3BF-7857-4801-B470-79088BB4A702}" type="slidenum">
              <a:rPr lang="en-IN" smtClean="0"/>
              <a:t>‹#›</a:t>
            </a:fld>
            <a:endParaRPr lang="en-IN"/>
          </a:p>
        </p:txBody>
      </p:sp>
    </p:spTree>
    <p:extLst>
      <p:ext uri="{BB962C8B-B14F-4D97-AF65-F5344CB8AC3E}">
        <p14:creationId xmlns:p14="http://schemas.microsoft.com/office/powerpoint/2010/main" val="260422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NUL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260.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3.png"/><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1.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8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1.png"/><Relationship Id="rId7"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76.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1.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662985"/>
            <a:ext cx="11360800" cy="2736800"/>
          </a:xfrm>
          <a:prstGeom prst="rect">
            <a:avLst/>
          </a:prstGeom>
        </p:spPr>
        <p:txBody>
          <a:bodyPr spcFirstLastPara="1" vert="horz" wrap="square" lIns="121900" tIns="121900" rIns="121900" bIns="121900" rtlCol="0" anchor="ctr" anchorCtr="0">
            <a:normAutofit/>
          </a:bodyPr>
          <a:lstStyle/>
          <a:p>
            <a:pPr>
              <a:spcBef>
                <a:spcPts val="0"/>
              </a:spcBef>
            </a:pPr>
            <a:r>
              <a:rPr lang="en-IN" b="1" dirty="0">
                <a:cs typeface="Times New Roman" panose="02020603050405020304" pitchFamily="18" charset="0"/>
              </a:rPr>
              <a:t>SOLID MECHANICS</a:t>
            </a:r>
            <a:br>
              <a:rPr lang="en-IN" b="1" dirty="0">
                <a:cs typeface="Times New Roman" panose="02020603050405020304" pitchFamily="18" charset="0"/>
              </a:rPr>
            </a:br>
            <a:r>
              <a:rPr lang="en" sz="2933" i="1" dirty="0"/>
              <a:t>Jan 2025 to Apr 2025</a:t>
            </a:r>
            <a:endParaRPr sz="2933" i="1" dirty="0"/>
          </a:p>
        </p:txBody>
      </p:sp>
      <p:sp>
        <p:nvSpPr>
          <p:cNvPr id="55" name="Google Shape;55;p13"/>
          <p:cNvSpPr txBox="1"/>
          <p:nvPr/>
        </p:nvSpPr>
        <p:spPr>
          <a:xfrm>
            <a:off x="2777612" y="4566972"/>
            <a:ext cx="6636775" cy="1231066"/>
          </a:xfrm>
          <a:prstGeom prst="rect">
            <a:avLst/>
          </a:prstGeom>
          <a:noFill/>
          <a:ln>
            <a:noFill/>
          </a:ln>
        </p:spPr>
        <p:txBody>
          <a:bodyPr spcFirstLastPara="1" wrap="square" lIns="121900" tIns="121900" rIns="121900" bIns="121900" anchor="t" anchorCtr="0">
            <a:spAutoFit/>
          </a:bodyPr>
          <a:lstStyle/>
          <a:p>
            <a:pPr algn="ctr">
              <a:buClr>
                <a:schemeClr val="dk1"/>
              </a:buClr>
              <a:buSzPts val="1100"/>
            </a:pPr>
            <a:r>
              <a:rPr lang="en" sz="1600" dirty="0">
                <a:solidFill>
                  <a:srgbClr val="888888"/>
                </a:solidFill>
                <a:highlight>
                  <a:srgbClr val="FFFFFF"/>
                </a:highlight>
              </a:rPr>
              <a:t>Dr. Rajendra Kumar Varma</a:t>
            </a:r>
            <a:endParaRPr sz="1600" dirty="0">
              <a:solidFill>
                <a:srgbClr val="888888"/>
              </a:solidFill>
              <a:highlight>
                <a:srgbClr val="FFFFFF"/>
              </a:highlight>
            </a:endParaRPr>
          </a:p>
          <a:p>
            <a:pPr algn="ctr">
              <a:buClr>
                <a:schemeClr val="dk1"/>
              </a:buClr>
              <a:buSzPts val="1100"/>
            </a:pPr>
            <a:r>
              <a:rPr lang="en" sz="1600" dirty="0">
                <a:solidFill>
                  <a:srgbClr val="888888"/>
                </a:solidFill>
                <a:highlight>
                  <a:srgbClr val="FFFFFF"/>
                </a:highlight>
              </a:rPr>
              <a:t>Associate Professor,</a:t>
            </a:r>
            <a:endParaRPr sz="1600" dirty="0">
              <a:solidFill>
                <a:srgbClr val="888888"/>
              </a:solidFill>
              <a:highlight>
                <a:srgbClr val="FFFFFF"/>
              </a:highlight>
            </a:endParaRPr>
          </a:p>
          <a:p>
            <a:pPr algn="ctr">
              <a:buClr>
                <a:schemeClr val="dk1"/>
              </a:buClr>
              <a:buSzPts val="1100"/>
            </a:pPr>
            <a:r>
              <a:rPr lang="en" sz="1600" dirty="0">
                <a:solidFill>
                  <a:srgbClr val="888888"/>
                </a:solidFill>
                <a:highlight>
                  <a:srgbClr val="FFFFFF"/>
                </a:highlight>
              </a:rPr>
              <a:t>Dept. of Civil Engineering</a:t>
            </a:r>
            <a:endParaRPr sz="1600" dirty="0">
              <a:solidFill>
                <a:srgbClr val="888888"/>
              </a:solidFill>
              <a:highlight>
                <a:srgbClr val="FFFFFF"/>
              </a:highlight>
            </a:endParaRPr>
          </a:p>
          <a:p>
            <a:pPr algn="ctr"/>
            <a:r>
              <a:rPr lang="en" sz="1600" dirty="0">
                <a:solidFill>
                  <a:srgbClr val="888888"/>
                </a:solidFill>
                <a:highlight>
                  <a:srgbClr val="FFFFFF"/>
                </a:highlight>
              </a:rPr>
              <a:t>IIT Jammu</a:t>
            </a:r>
            <a:endParaRPr sz="2800" dirty="0"/>
          </a:p>
        </p:txBody>
      </p:sp>
      <p:pic>
        <p:nvPicPr>
          <p:cNvPr id="56" name="Google Shape;56;p13"/>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2" name="TextBox 1">
            <a:extLst>
              <a:ext uri="{FF2B5EF4-FFF2-40B4-BE49-F238E27FC236}">
                <a16:creationId xmlns:a16="http://schemas.microsoft.com/office/drawing/2014/main" id="{73E749E5-9BA6-477E-A5EC-885DE236A2CC}"/>
              </a:ext>
            </a:extLst>
          </p:cNvPr>
          <p:cNvSpPr txBox="1"/>
          <p:nvPr/>
        </p:nvSpPr>
        <p:spPr>
          <a:xfrm>
            <a:off x="4487668" y="3579257"/>
            <a:ext cx="3370729" cy="523220"/>
          </a:xfrm>
          <a:prstGeom prst="rect">
            <a:avLst/>
          </a:prstGeom>
          <a:noFill/>
        </p:spPr>
        <p:txBody>
          <a:bodyPr wrap="square" rtlCol="0">
            <a:spAutoFit/>
          </a:bodyPr>
          <a:lstStyle/>
          <a:p>
            <a:pPr algn="ctr"/>
            <a:r>
              <a:rPr lang="en-IN" sz="2800" b="1" dirty="0"/>
              <a:t>Module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6" y="190953"/>
            <a:ext cx="10515600" cy="1325563"/>
          </a:xfrm>
        </p:spPr>
        <p:txBody>
          <a:bodyPr>
            <a:normAutofit/>
          </a:bodyPr>
          <a:lstStyle/>
          <a:p>
            <a:r>
              <a:rPr lang="en-GB" sz="4000" b="1" dirty="0">
                <a:solidFill>
                  <a:schemeClr val="accent1">
                    <a:lumMod val="75000"/>
                  </a:schemeClr>
                </a:solidFill>
              </a:rPr>
              <a:t>Procedure for Analysis		</a:t>
            </a:r>
            <a:r>
              <a:rPr lang="en-GB" sz="2800" b="1" i="1" dirty="0">
                <a:solidFill>
                  <a:schemeClr val="accent1">
                    <a:lumMod val="75000"/>
                  </a:schemeClr>
                </a:solidFill>
              </a:rPr>
              <a:t>		…(cont’d)</a:t>
            </a:r>
            <a:endParaRPr lang="en-IN" sz="4000" b="1" i="1" dirty="0">
              <a:solidFill>
                <a:schemeClr val="accent1">
                  <a:lumMod val="75000"/>
                </a:schemeClr>
              </a:solidFill>
            </a:endParaRPr>
          </a:p>
        </p:txBody>
      </p:sp>
      <p:sp>
        <p:nvSpPr>
          <p:cNvPr id="3" name="Content Placeholder 2"/>
          <p:cNvSpPr>
            <a:spLocks noGrp="1"/>
          </p:cNvSpPr>
          <p:nvPr>
            <p:ph idx="1"/>
          </p:nvPr>
        </p:nvSpPr>
        <p:spPr>
          <a:xfrm>
            <a:off x="733423" y="1479823"/>
            <a:ext cx="10515601" cy="5187224"/>
          </a:xfrm>
        </p:spPr>
        <p:txBody>
          <a:bodyPr>
            <a:noAutofit/>
          </a:bodyPr>
          <a:lstStyle/>
          <a:p>
            <a:pPr algn="just">
              <a:lnSpc>
                <a:spcPct val="110000"/>
              </a:lnSpc>
              <a:spcBef>
                <a:spcPts val="1800"/>
              </a:spcBef>
            </a:pPr>
            <a:r>
              <a:rPr lang="en-GB" dirty="0"/>
              <a:t>At each distance x-x’, draw the </a:t>
            </a:r>
            <a:r>
              <a:rPr lang="en-GB" b="1" dirty="0"/>
              <a:t>free-body diagram</a:t>
            </a:r>
            <a:r>
              <a:rPr lang="en-GB" dirty="0"/>
              <a:t> of a beam segment, ensuring </a:t>
            </a:r>
            <a:r>
              <a:rPr lang="en-US" dirty="0"/>
              <a:t>Shear force V and moment M act in their positive sense (following the sign convention)</a:t>
            </a:r>
            <a:endParaRPr lang="en-IN" dirty="0"/>
          </a:p>
          <a:p>
            <a:pPr algn="just">
              <a:lnSpc>
                <a:spcPct val="120000"/>
              </a:lnSpc>
              <a:spcBef>
                <a:spcPts val="1800"/>
              </a:spcBef>
            </a:pPr>
            <a:r>
              <a:rPr lang="en-GB" dirty="0"/>
              <a:t>Calculate shear force V by summing forces </a:t>
            </a:r>
            <a:r>
              <a:rPr lang="en-GB" b="1" dirty="0"/>
              <a:t>perpendicular</a:t>
            </a:r>
            <a:r>
              <a:rPr lang="en-GB" dirty="0"/>
              <a:t> to the beam’s axis.</a:t>
            </a:r>
          </a:p>
          <a:p>
            <a:pPr algn="just">
              <a:lnSpc>
                <a:spcPct val="120000"/>
              </a:lnSpc>
              <a:spcBef>
                <a:spcPts val="1800"/>
              </a:spcBef>
            </a:pPr>
            <a:r>
              <a:rPr lang="en-GB" dirty="0"/>
              <a:t>To eliminate V, calculate moment M by summing moments about the </a:t>
            </a:r>
            <a:r>
              <a:rPr lang="en-GB" b="1" dirty="0"/>
              <a:t>sectioned end</a:t>
            </a:r>
            <a:r>
              <a:rPr lang="en-GB" dirty="0"/>
              <a:t> of the segment.</a:t>
            </a:r>
          </a:p>
        </p:txBody>
      </p:sp>
      <p:pic>
        <p:nvPicPr>
          <p:cNvPr id="6" name="Google Shape;56;p13">
            <a:extLst>
              <a:ext uri="{FF2B5EF4-FFF2-40B4-BE49-F238E27FC236}">
                <a16:creationId xmlns:a16="http://schemas.microsoft.com/office/drawing/2014/main" id="{36DD7990-CB07-4D3E-AC49-E6CB4CE1AFA5}"/>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929669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726" y="190953"/>
            <a:ext cx="10515600" cy="1325563"/>
          </a:xfrm>
        </p:spPr>
        <p:txBody>
          <a:bodyPr>
            <a:normAutofit/>
          </a:bodyPr>
          <a:lstStyle/>
          <a:p>
            <a:r>
              <a:rPr lang="en-GB" sz="4000" b="1" dirty="0">
                <a:solidFill>
                  <a:schemeClr val="accent1">
                    <a:lumMod val="75000"/>
                  </a:schemeClr>
                </a:solidFill>
              </a:rPr>
              <a:t>Procedure for Analysis		</a:t>
            </a:r>
            <a:r>
              <a:rPr lang="en-GB" sz="2800" b="1" i="1" dirty="0">
                <a:solidFill>
                  <a:schemeClr val="accent1">
                    <a:lumMod val="75000"/>
                  </a:schemeClr>
                </a:solidFill>
              </a:rPr>
              <a:t>		…(cont’d)</a:t>
            </a:r>
            <a:endParaRPr lang="en-IN" sz="4000" b="1" i="1" dirty="0">
              <a:solidFill>
                <a:schemeClr val="accent1">
                  <a:lumMod val="75000"/>
                </a:schemeClr>
              </a:solidFill>
            </a:endParaRPr>
          </a:p>
        </p:txBody>
      </p:sp>
      <p:sp>
        <p:nvSpPr>
          <p:cNvPr id="3" name="Content Placeholder 2"/>
          <p:cNvSpPr>
            <a:spLocks noGrp="1"/>
          </p:cNvSpPr>
          <p:nvPr>
            <p:ph idx="1"/>
          </p:nvPr>
        </p:nvSpPr>
        <p:spPr>
          <a:xfrm>
            <a:off x="370387" y="1479823"/>
            <a:ext cx="11110776" cy="5187224"/>
          </a:xfrm>
        </p:spPr>
        <p:txBody>
          <a:bodyPr>
            <a:noAutofit/>
          </a:bodyPr>
          <a:lstStyle/>
          <a:p>
            <a:pPr marL="0" indent="0" algn="just">
              <a:lnSpc>
                <a:spcPct val="120000"/>
              </a:lnSpc>
              <a:spcBef>
                <a:spcPts val="1800"/>
              </a:spcBef>
              <a:buNone/>
            </a:pPr>
            <a:r>
              <a:rPr lang="en-GB" b="1" dirty="0"/>
              <a:t>3. Shear and Moment Diagrams</a:t>
            </a:r>
          </a:p>
          <a:p>
            <a:pPr algn="just">
              <a:lnSpc>
                <a:spcPct val="120000"/>
              </a:lnSpc>
              <a:spcBef>
                <a:spcPts val="1800"/>
              </a:spcBef>
            </a:pPr>
            <a:r>
              <a:rPr lang="en-GB" dirty="0"/>
              <a:t>Plot Shear Force Diagram (V vs x) and Bending Moment Diagram (M vs x).</a:t>
            </a:r>
          </a:p>
          <a:p>
            <a:pPr algn="just">
              <a:lnSpc>
                <a:spcPct val="120000"/>
              </a:lnSpc>
              <a:spcBef>
                <a:spcPts val="1800"/>
              </a:spcBef>
            </a:pPr>
            <a:r>
              <a:rPr lang="en-GB" b="1" dirty="0"/>
              <a:t>Positive values</a:t>
            </a:r>
            <a:r>
              <a:rPr lang="en-GB" dirty="0"/>
              <a:t> of V and M are plotted </a:t>
            </a:r>
            <a:r>
              <a:rPr lang="en-GB" b="1" dirty="0"/>
              <a:t>above</a:t>
            </a:r>
            <a:r>
              <a:rPr lang="en-GB" dirty="0"/>
              <a:t> the x-axis, and </a:t>
            </a:r>
            <a:r>
              <a:rPr lang="en-GB" b="1" dirty="0"/>
              <a:t>negative values</a:t>
            </a:r>
            <a:r>
              <a:rPr lang="en-GB" dirty="0"/>
              <a:t> are plotted </a:t>
            </a:r>
            <a:r>
              <a:rPr lang="en-GB" b="1" dirty="0"/>
              <a:t>below</a:t>
            </a:r>
            <a:r>
              <a:rPr lang="en-GB" dirty="0"/>
              <a:t> the x-axis.</a:t>
            </a:r>
          </a:p>
          <a:p>
            <a:pPr algn="just">
              <a:lnSpc>
                <a:spcPct val="120000"/>
              </a:lnSpc>
              <a:spcBef>
                <a:spcPts val="1800"/>
              </a:spcBef>
            </a:pPr>
            <a:r>
              <a:rPr lang="en-GB" dirty="0"/>
              <a:t>Typically, it is more convenient to plot shear and moment diagrams </a:t>
            </a:r>
            <a:r>
              <a:rPr lang="en-GB" b="1" dirty="0"/>
              <a:t>below</a:t>
            </a:r>
            <a:r>
              <a:rPr lang="en-GB" dirty="0"/>
              <a:t> the beam’s free-body diagram for better explanation and understanding.</a:t>
            </a:r>
            <a:endParaRPr lang="en-IN" dirty="0"/>
          </a:p>
        </p:txBody>
      </p:sp>
      <p:pic>
        <p:nvPicPr>
          <p:cNvPr id="6" name="Google Shape;56;p13">
            <a:extLst>
              <a:ext uri="{FF2B5EF4-FFF2-40B4-BE49-F238E27FC236}">
                <a16:creationId xmlns:a16="http://schemas.microsoft.com/office/drawing/2014/main" id="{36DD7990-CB07-4D3E-AC49-E6CB4CE1AFA5}"/>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12563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1">
                    <a:lumMod val="75000"/>
                  </a:schemeClr>
                </a:solidFill>
              </a:rPr>
              <a:t>Example 1</a:t>
            </a:r>
            <a:endParaRPr lang="en-IN" sz="4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GB" sz="2400" dirty="0"/>
              <a:t>Draw the shear force and bending moment diagram as shown in the figure below.</a:t>
            </a:r>
            <a:endParaRPr lang="en-IN" sz="2400" dirty="0"/>
          </a:p>
        </p:txBody>
      </p:sp>
      <p:pic>
        <p:nvPicPr>
          <p:cNvPr id="4" name="Picture 3"/>
          <p:cNvPicPr>
            <a:picLocks noChangeAspect="1"/>
          </p:cNvPicPr>
          <p:nvPr/>
        </p:nvPicPr>
        <p:blipFill>
          <a:blip r:embed="rId2"/>
          <a:stretch>
            <a:fillRect/>
          </a:stretch>
        </p:blipFill>
        <p:spPr>
          <a:xfrm>
            <a:off x="3403864" y="2947252"/>
            <a:ext cx="5052159" cy="2726829"/>
          </a:xfrm>
          <a:prstGeom prst="rect">
            <a:avLst/>
          </a:prstGeom>
        </p:spPr>
      </p:pic>
      <p:pic>
        <p:nvPicPr>
          <p:cNvPr id="7" name="Google Shape;56;p13">
            <a:extLst>
              <a:ext uri="{FF2B5EF4-FFF2-40B4-BE49-F238E27FC236}">
                <a16:creationId xmlns:a16="http://schemas.microsoft.com/office/drawing/2014/main" id="{0E30B9F4-A294-4C8D-9493-2EDD0F132F84}"/>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58063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1">
                    <a:lumMod val="75000"/>
                  </a:schemeClr>
                </a:solidFill>
              </a:rPr>
              <a:t>Example 2</a:t>
            </a:r>
            <a:endParaRPr lang="en-IN" sz="4000" b="1" dirty="0">
              <a:solidFill>
                <a:schemeClr val="accent1">
                  <a:lumMod val="75000"/>
                </a:schemeClr>
              </a:solidFill>
            </a:endParaRPr>
          </a:p>
        </p:txBody>
      </p:sp>
      <p:sp>
        <p:nvSpPr>
          <p:cNvPr id="3" name="Content Placeholder 2"/>
          <p:cNvSpPr>
            <a:spLocks noGrp="1"/>
          </p:cNvSpPr>
          <p:nvPr>
            <p:ph idx="1"/>
          </p:nvPr>
        </p:nvSpPr>
        <p:spPr/>
        <p:txBody>
          <a:bodyPr/>
          <a:lstStyle/>
          <a:p>
            <a:pPr>
              <a:lnSpc>
                <a:spcPct val="100000"/>
              </a:lnSpc>
            </a:pPr>
            <a:r>
              <a:rPr lang="en-GB" sz="2400" dirty="0"/>
              <a:t>Draw the shear force and bending moment diagram as shown in the figure given below.</a:t>
            </a:r>
          </a:p>
          <a:p>
            <a:endParaRPr lang="en-IN" dirty="0"/>
          </a:p>
        </p:txBody>
      </p:sp>
      <p:pic>
        <p:nvPicPr>
          <p:cNvPr id="4" name="Picture 3"/>
          <p:cNvPicPr>
            <a:picLocks noChangeAspect="1"/>
          </p:cNvPicPr>
          <p:nvPr/>
        </p:nvPicPr>
        <p:blipFill rotWithShape="1">
          <a:blip r:embed="rId2"/>
          <a:srcRect t="3952" b="13690"/>
          <a:stretch/>
        </p:blipFill>
        <p:spPr>
          <a:xfrm>
            <a:off x="3502390" y="3022599"/>
            <a:ext cx="4605289" cy="2556933"/>
          </a:xfrm>
          <a:prstGeom prst="rect">
            <a:avLst/>
          </a:prstGeom>
        </p:spPr>
      </p:pic>
      <p:pic>
        <p:nvPicPr>
          <p:cNvPr id="7" name="Google Shape;56;p13">
            <a:extLst>
              <a:ext uri="{FF2B5EF4-FFF2-40B4-BE49-F238E27FC236}">
                <a16:creationId xmlns:a16="http://schemas.microsoft.com/office/drawing/2014/main" id="{D8F38E7F-04CA-49BD-8945-A111A706A7B7}"/>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412104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1">
                    <a:lumMod val="75000"/>
                  </a:schemeClr>
                </a:solidFill>
              </a:rPr>
              <a:t>Example 3</a:t>
            </a:r>
            <a:endParaRPr lang="en-IN" sz="4000" b="1"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nSpc>
                <a:spcPct val="100000"/>
              </a:lnSpc>
            </a:pPr>
            <a:r>
              <a:rPr lang="en-GB" sz="2400" dirty="0"/>
              <a:t>Draw the shear force and bending moment diagram as shown in figure given below.</a:t>
            </a:r>
            <a:endParaRPr lang="en-IN" sz="2400" dirty="0"/>
          </a:p>
        </p:txBody>
      </p:sp>
      <p:pic>
        <p:nvPicPr>
          <p:cNvPr id="4" name="Picture 3"/>
          <p:cNvPicPr>
            <a:picLocks noChangeAspect="1"/>
          </p:cNvPicPr>
          <p:nvPr/>
        </p:nvPicPr>
        <p:blipFill>
          <a:blip r:embed="rId2"/>
          <a:stretch>
            <a:fillRect/>
          </a:stretch>
        </p:blipFill>
        <p:spPr>
          <a:xfrm>
            <a:off x="3061468" y="3077330"/>
            <a:ext cx="5322883" cy="2374236"/>
          </a:xfrm>
          <a:prstGeom prst="rect">
            <a:avLst/>
          </a:prstGeom>
        </p:spPr>
      </p:pic>
      <p:pic>
        <p:nvPicPr>
          <p:cNvPr id="7" name="Google Shape;56;p13">
            <a:extLst>
              <a:ext uri="{FF2B5EF4-FFF2-40B4-BE49-F238E27FC236}">
                <a16:creationId xmlns:a16="http://schemas.microsoft.com/office/drawing/2014/main" id="{8858D033-8BCF-4267-A289-7D69CCB3DD7F}"/>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429487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353" y="335467"/>
            <a:ext cx="9115698" cy="854075"/>
          </a:xfrm>
        </p:spPr>
        <p:txBody>
          <a:bodyPr>
            <a:normAutofit fontScale="90000"/>
          </a:bodyPr>
          <a:lstStyle/>
          <a:p>
            <a:r>
              <a:rPr lang="en-GB" sz="4400" b="1" dirty="0">
                <a:solidFill>
                  <a:schemeClr val="accent5"/>
                </a:solidFill>
              </a:rPr>
              <a:t>Graphical method for constructing the Shear Force and Bending Moment diagrams </a:t>
            </a:r>
            <a:endParaRPr lang="en-IN" b="1" dirty="0">
              <a:solidFill>
                <a:schemeClr val="accent5"/>
              </a:solidFill>
            </a:endParaRPr>
          </a:p>
        </p:txBody>
      </p:sp>
      <p:sp>
        <p:nvSpPr>
          <p:cNvPr id="5" name="Content Placeholder 4"/>
          <p:cNvSpPr>
            <a:spLocks noGrp="1"/>
          </p:cNvSpPr>
          <p:nvPr>
            <p:ph idx="1"/>
          </p:nvPr>
        </p:nvSpPr>
        <p:spPr>
          <a:xfrm>
            <a:off x="666749" y="1700212"/>
            <a:ext cx="7142567" cy="4443413"/>
          </a:xfrm>
        </p:spPr>
        <p:txBody>
          <a:bodyPr>
            <a:noAutofit/>
          </a:bodyPr>
          <a:lstStyle/>
          <a:p>
            <a:pPr marL="0" indent="0" algn="just">
              <a:lnSpc>
                <a:spcPct val="120000"/>
              </a:lnSpc>
              <a:spcBef>
                <a:spcPts val="1800"/>
              </a:spcBef>
              <a:buNone/>
            </a:pPr>
            <a:r>
              <a:rPr lang="en-GB" b="1" dirty="0"/>
              <a:t>Regions of Distributed Load (Brief Explanation)</a:t>
            </a:r>
          </a:p>
          <a:p>
            <a:pPr algn="just">
              <a:lnSpc>
                <a:spcPct val="120000"/>
              </a:lnSpc>
              <a:spcBef>
                <a:spcPts val="1800"/>
              </a:spcBef>
            </a:pPr>
            <a:r>
              <a:rPr lang="en-GB" dirty="0"/>
              <a:t>Analyse a small beam segment Δx subjected to </a:t>
            </a:r>
            <a:r>
              <a:rPr lang="en-GB" b="1" dirty="0"/>
              <a:t>arbitrary loading</a:t>
            </a:r>
            <a:r>
              <a:rPr lang="en-GB" dirty="0"/>
              <a:t>.</a:t>
            </a:r>
          </a:p>
          <a:p>
            <a:pPr algn="just">
              <a:lnSpc>
                <a:spcPct val="120000"/>
              </a:lnSpc>
              <a:spcBef>
                <a:spcPts val="1800"/>
              </a:spcBef>
            </a:pPr>
            <a:r>
              <a:rPr lang="en-GB" dirty="0"/>
              <a:t>Choose the segment where </a:t>
            </a:r>
            <a:r>
              <a:rPr lang="en-GB" b="1" dirty="0"/>
              <a:t>no concentrated forces or moments</a:t>
            </a:r>
            <a:r>
              <a:rPr lang="en-GB" dirty="0"/>
              <a:t> act.</a:t>
            </a:r>
          </a:p>
          <a:p>
            <a:pPr algn="just">
              <a:lnSpc>
                <a:spcPct val="120000"/>
              </a:lnSpc>
              <a:spcBef>
                <a:spcPts val="1800"/>
              </a:spcBef>
            </a:pPr>
            <a:r>
              <a:rPr lang="en-GB" b="1" dirty="0"/>
              <a:t>Loading Directions</a:t>
            </a:r>
            <a:r>
              <a:rPr lang="en-GB" dirty="0"/>
              <a:t> follow the positive sign convention.</a:t>
            </a:r>
          </a:p>
          <a:p>
            <a:pPr marL="0" indent="0">
              <a:spcBef>
                <a:spcPts val="1800"/>
              </a:spcBef>
              <a:buNone/>
            </a:pPr>
            <a:endParaRPr lang="en-IN" dirty="0"/>
          </a:p>
        </p:txBody>
      </p:sp>
      <p:pic>
        <p:nvPicPr>
          <p:cNvPr id="7" name="Picture 6"/>
          <p:cNvPicPr>
            <a:picLocks noChangeAspect="1"/>
          </p:cNvPicPr>
          <p:nvPr/>
        </p:nvPicPr>
        <p:blipFill rotWithShape="1">
          <a:blip r:embed="rId2"/>
          <a:srcRect r="28038"/>
          <a:stretch/>
        </p:blipFill>
        <p:spPr>
          <a:xfrm>
            <a:off x="8139340" y="1772194"/>
            <a:ext cx="3061429" cy="3636249"/>
          </a:xfrm>
          <a:prstGeom prst="rect">
            <a:avLst/>
          </a:prstGeom>
        </p:spPr>
      </p:pic>
      <p:pic>
        <p:nvPicPr>
          <p:cNvPr id="10" name="Google Shape;56;p13">
            <a:extLst>
              <a:ext uri="{FF2B5EF4-FFF2-40B4-BE49-F238E27FC236}">
                <a16:creationId xmlns:a16="http://schemas.microsoft.com/office/drawing/2014/main" id="{728B5298-62CF-49BB-A92A-B8A2A19C10E6}"/>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11" name="TextBox 10">
            <a:extLst>
              <a:ext uri="{FF2B5EF4-FFF2-40B4-BE49-F238E27FC236}">
                <a16:creationId xmlns:a16="http://schemas.microsoft.com/office/drawing/2014/main" id="{A6D56049-3CCA-4071-92C7-D364DBACF32F}"/>
              </a:ext>
            </a:extLst>
          </p:cNvPr>
          <p:cNvSpPr txBox="1"/>
          <p:nvPr/>
        </p:nvSpPr>
        <p:spPr>
          <a:xfrm>
            <a:off x="11139083" y="2114550"/>
            <a:ext cx="843821" cy="338554"/>
          </a:xfrm>
          <a:prstGeom prst="rect">
            <a:avLst/>
          </a:prstGeom>
          <a:noFill/>
        </p:spPr>
        <p:txBody>
          <a:bodyPr wrap="square" rtlCol="0">
            <a:spAutoFit/>
          </a:bodyPr>
          <a:lstStyle/>
          <a:p>
            <a:r>
              <a:rPr lang="en-IN" sz="1600" i="1" dirty="0">
                <a:solidFill>
                  <a:schemeClr val="accent5"/>
                </a:solidFill>
              </a:rPr>
              <a:t>…</a:t>
            </a:r>
            <a:r>
              <a:rPr lang="en-IN" sz="1600" i="1" dirty="0" err="1">
                <a:solidFill>
                  <a:schemeClr val="accent5"/>
                </a:solidFill>
              </a:rPr>
              <a:t>Eq</a:t>
            </a:r>
            <a:r>
              <a:rPr lang="en-IN" sz="1600" i="1" dirty="0">
                <a:solidFill>
                  <a:schemeClr val="accent5"/>
                </a:solidFill>
              </a:rPr>
              <a:t> (1)</a:t>
            </a:r>
          </a:p>
        </p:txBody>
      </p:sp>
      <p:sp>
        <p:nvSpPr>
          <p:cNvPr id="12" name="TextBox 11">
            <a:extLst>
              <a:ext uri="{FF2B5EF4-FFF2-40B4-BE49-F238E27FC236}">
                <a16:creationId xmlns:a16="http://schemas.microsoft.com/office/drawing/2014/main" id="{E5E0CFD8-CB12-4710-9DD0-2E604506F12A}"/>
              </a:ext>
            </a:extLst>
          </p:cNvPr>
          <p:cNvSpPr txBox="1"/>
          <p:nvPr/>
        </p:nvSpPr>
        <p:spPr>
          <a:xfrm>
            <a:off x="11200769" y="3897689"/>
            <a:ext cx="843821" cy="338554"/>
          </a:xfrm>
          <a:prstGeom prst="rect">
            <a:avLst/>
          </a:prstGeom>
          <a:noFill/>
        </p:spPr>
        <p:txBody>
          <a:bodyPr wrap="square" rtlCol="0">
            <a:spAutoFit/>
          </a:bodyPr>
          <a:lstStyle/>
          <a:p>
            <a:r>
              <a:rPr lang="en-IN" sz="1600" i="1" dirty="0">
                <a:solidFill>
                  <a:schemeClr val="accent5"/>
                </a:solidFill>
              </a:rPr>
              <a:t>…</a:t>
            </a:r>
            <a:r>
              <a:rPr lang="en-IN" sz="1600" i="1" dirty="0" err="1">
                <a:solidFill>
                  <a:schemeClr val="accent5"/>
                </a:solidFill>
              </a:rPr>
              <a:t>Eq</a:t>
            </a:r>
            <a:r>
              <a:rPr lang="en-IN" sz="1600" i="1" dirty="0">
                <a:solidFill>
                  <a:schemeClr val="accent5"/>
                </a:solidFill>
              </a:rPr>
              <a:t> (2)</a:t>
            </a:r>
          </a:p>
        </p:txBody>
      </p:sp>
    </p:spTree>
    <p:extLst>
      <p:ext uri="{BB962C8B-B14F-4D97-AF65-F5344CB8AC3E}">
        <p14:creationId xmlns:p14="http://schemas.microsoft.com/office/powerpoint/2010/main" val="2868551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53" y="354517"/>
            <a:ext cx="9115698" cy="854075"/>
          </a:xfrm>
        </p:spPr>
        <p:txBody>
          <a:bodyPr>
            <a:normAutofit fontScale="90000"/>
          </a:bodyPr>
          <a:lstStyle/>
          <a:p>
            <a:r>
              <a:rPr lang="en-GB" sz="4400" b="1" dirty="0">
                <a:solidFill>
                  <a:schemeClr val="accent5"/>
                </a:solidFill>
              </a:rPr>
              <a:t>Graphical method for constructing the Shear Force and Bending Moment diagrams </a:t>
            </a:r>
            <a:endParaRPr lang="en-IN" b="1" dirty="0">
              <a:solidFill>
                <a:schemeClr val="accent5"/>
              </a:solidFill>
            </a:endParaRPr>
          </a:p>
        </p:txBody>
      </p:sp>
      <p:sp>
        <p:nvSpPr>
          <p:cNvPr id="5" name="Content Placeholder 4"/>
          <p:cNvSpPr>
            <a:spLocks noGrp="1"/>
          </p:cNvSpPr>
          <p:nvPr>
            <p:ph idx="1"/>
          </p:nvPr>
        </p:nvSpPr>
        <p:spPr>
          <a:xfrm>
            <a:off x="669197" y="1814512"/>
            <a:ext cx="10370277" cy="4462463"/>
          </a:xfrm>
        </p:spPr>
        <p:txBody>
          <a:bodyPr>
            <a:noAutofit/>
          </a:bodyPr>
          <a:lstStyle/>
          <a:p>
            <a:pPr algn="just">
              <a:lnSpc>
                <a:spcPct val="100000"/>
              </a:lnSpc>
              <a:spcBef>
                <a:spcPts val="1800"/>
              </a:spcBef>
            </a:pPr>
            <a:r>
              <a:rPr lang="en-GB" dirty="0"/>
              <a:t>Internal shear force and moment change slightly on the </a:t>
            </a:r>
            <a:r>
              <a:rPr lang="en-GB" b="1" dirty="0"/>
              <a:t>right face</a:t>
            </a:r>
            <a:r>
              <a:rPr lang="en-GB" dirty="0"/>
              <a:t> to maintain equilibrium.</a:t>
            </a:r>
          </a:p>
          <a:p>
            <a:pPr algn="just">
              <a:lnSpc>
                <a:spcPct val="100000"/>
              </a:lnSpc>
              <a:spcBef>
                <a:spcPts val="1800"/>
              </a:spcBef>
            </a:pPr>
            <a:r>
              <a:rPr lang="en-GB" b="1" dirty="0"/>
              <a:t>Distributed load</a:t>
            </a:r>
            <a:r>
              <a:rPr lang="en-GB" dirty="0"/>
              <a:t> is replaced by a </a:t>
            </a:r>
            <a:r>
              <a:rPr lang="en-GB" b="1" dirty="0"/>
              <a:t>resultant force</a:t>
            </a:r>
            <a:r>
              <a:rPr lang="en-GB" dirty="0"/>
              <a:t> w(x) </a:t>
            </a:r>
            <a:r>
              <a:rPr lang="en-GB" dirty="0" err="1"/>
              <a:t>Δx</a:t>
            </a:r>
            <a:endParaRPr lang="en-GB" dirty="0"/>
          </a:p>
          <a:p>
            <a:pPr lvl="1" algn="just">
              <a:lnSpc>
                <a:spcPct val="100000"/>
              </a:lnSpc>
              <a:spcBef>
                <a:spcPts val="1800"/>
              </a:spcBef>
            </a:pPr>
            <a:r>
              <a:rPr lang="en-GB" sz="2800" dirty="0"/>
              <a:t>Acts at a fractional distance k(</a:t>
            </a:r>
            <a:r>
              <a:rPr lang="en-GB" sz="2800" dirty="0" err="1"/>
              <a:t>Δx</a:t>
            </a:r>
            <a:r>
              <a:rPr lang="en-GB" sz="2800" dirty="0"/>
              <a:t>) from the right side.</a:t>
            </a:r>
          </a:p>
          <a:p>
            <a:pPr lvl="1" algn="just">
              <a:lnSpc>
                <a:spcPct val="100000"/>
              </a:lnSpc>
              <a:spcBef>
                <a:spcPts val="1800"/>
              </a:spcBef>
            </a:pPr>
            <a:r>
              <a:rPr lang="en-GB" sz="2800" dirty="0"/>
              <a:t>For </a:t>
            </a:r>
            <a:r>
              <a:rPr lang="en-GB" sz="2800" b="1" dirty="0"/>
              <a:t>uniform loading</a:t>
            </a:r>
            <a:r>
              <a:rPr lang="en-GB" sz="2800" dirty="0"/>
              <a:t>, k=1/2</a:t>
            </a:r>
          </a:p>
          <a:p>
            <a:pPr algn="just">
              <a:lnSpc>
                <a:spcPct val="100000"/>
              </a:lnSpc>
              <a:spcBef>
                <a:spcPts val="1800"/>
              </a:spcBef>
            </a:pPr>
            <a:r>
              <a:rPr lang="en-GB" dirty="0"/>
              <a:t>Use </a:t>
            </a:r>
            <a:r>
              <a:rPr lang="en-GB" b="1" dirty="0"/>
              <a:t>equilibrium equations</a:t>
            </a:r>
            <a:r>
              <a:rPr lang="en-GB" dirty="0"/>
              <a:t> to find shear force and bending moment.</a:t>
            </a:r>
          </a:p>
          <a:p>
            <a:pPr>
              <a:lnSpc>
                <a:spcPct val="100000"/>
              </a:lnSpc>
              <a:spcBef>
                <a:spcPts val="1800"/>
              </a:spcBef>
            </a:pPr>
            <a:endParaRPr lang="en-IN" dirty="0"/>
          </a:p>
        </p:txBody>
      </p:sp>
      <p:pic>
        <p:nvPicPr>
          <p:cNvPr id="10" name="Google Shape;56;p13">
            <a:extLst>
              <a:ext uri="{FF2B5EF4-FFF2-40B4-BE49-F238E27FC236}">
                <a16:creationId xmlns:a16="http://schemas.microsoft.com/office/drawing/2014/main" id="{728B5298-62CF-49BB-A92A-B8A2A19C10E6}"/>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25875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414" y="239633"/>
            <a:ext cx="10199371" cy="1325563"/>
          </a:xfrm>
        </p:spPr>
        <p:txBody>
          <a:bodyPr>
            <a:normAutofit fontScale="90000"/>
          </a:bodyPr>
          <a:lstStyle/>
          <a:p>
            <a:r>
              <a:rPr lang="en-GB" b="1" dirty="0">
                <a:solidFill>
                  <a:schemeClr val="accent5"/>
                </a:solidFill>
              </a:rPr>
              <a:t>Graphical method for constructing the Shear Force and Bending Moment diagrams	</a:t>
            </a:r>
            <a:r>
              <a:rPr lang="en-GB" sz="4000" b="1" dirty="0">
                <a:solidFill>
                  <a:schemeClr val="accent5"/>
                </a:solidFill>
              </a:rPr>
              <a:t> </a:t>
            </a:r>
            <a:r>
              <a:rPr lang="en-GB" sz="3100" i="1" dirty="0">
                <a:solidFill>
                  <a:schemeClr val="accent5"/>
                </a:solidFill>
              </a:rPr>
              <a:t>…(cont’d)</a:t>
            </a:r>
            <a:r>
              <a:rPr lang="en-GB" sz="4000" b="1" dirty="0">
                <a:solidFill>
                  <a:schemeClr val="accent5"/>
                </a:solidFill>
              </a:rPr>
              <a:t> </a:t>
            </a:r>
            <a:endParaRPr lang="en-IN" sz="4000" b="1" dirty="0">
              <a:solidFill>
                <a:schemeClr val="accent5"/>
              </a:solidFill>
            </a:endParaRPr>
          </a:p>
        </p:txBody>
      </p:sp>
      <p:sp>
        <p:nvSpPr>
          <p:cNvPr id="6" name="Content Placeholder 4"/>
          <p:cNvSpPr>
            <a:spLocks noGrp="1"/>
          </p:cNvSpPr>
          <p:nvPr>
            <p:ph idx="1"/>
          </p:nvPr>
        </p:nvSpPr>
        <p:spPr>
          <a:xfrm>
            <a:off x="730158" y="1912053"/>
            <a:ext cx="7378244" cy="4902926"/>
          </a:xfrm>
        </p:spPr>
        <p:txBody>
          <a:bodyPr>
            <a:normAutofit/>
          </a:bodyPr>
          <a:lstStyle/>
          <a:p>
            <a:pPr marL="0" indent="0">
              <a:buNone/>
            </a:pPr>
            <a:r>
              <a:rPr lang="en-GB" dirty="0"/>
              <a:t>Equations 1 and 2 may be rewritten also as:</a:t>
            </a:r>
            <a:endParaRPr lang="en-IN" dirty="0"/>
          </a:p>
        </p:txBody>
      </p:sp>
      <p:pic>
        <p:nvPicPr>
          <p:cNvPr id="7" name="Picture 6"/>
          <p:cNvPicPr>
            <a:picLocks noChangeAspect="1"/>
          </p:cNvPicPr>
          <p:nvPr/>
        </p:nvPicPr>
        <p:blipFill rotWithShape="1">
          <a:blip r:embed="rId2"/>
          <a:srcRect t="2821" r="31126"/>
          <a:stretch/>
        </p:blipFill>
        <p:spPr>
          <a:xfrm>
            <a:off x="3222337" y="2505410"/>
            <a:ext cx="4299523" cy="3716212"/>
          </a:xfrm>
          <a:prstGeom prst="rect">
            <a:avLst/>
          </a:prstGeom>
        </p:spPr>
      </p:pic>
      <p:pic>
        <p:nvPicPr>
          <p:cNvPr id="10" name="Google Shape;56;p13">
            <a:extLst>
              <a:ext uri="{FF2B5EF4-FFF2-40B4-BE49-F238E27FC236}">
                <a16:creationId xmlns:a16="http://schemas.microsoft.com/office/drawing/2014/main" id="{1D5F0EF8-9F5C-4E29-B3C4-6713C8018AB0}"/>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27538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2" y="260319"/>
            <a:ext cx="9106988" cy="834117"/>
          </a:xfrm>
        </p:spPr>
        <p:txBody>
          <a:bodyPr>
            <a:normAutofit fontScale="90000"/>
          </a:bodyPr>
          <a:lstStyle/>
          <a:p>
            <a:r>
              <a:rPr lang="en-GB" b="1" dirty="0">
                <a:solidFill>
                  <a:schemeClr val="accent5"/>
                </a:solidFill>
              </a:rPr>
              <a:t>Regions of concentrated forces and moment</a:t>
            </a:r>
            <a:endParaRPr lang="en-IN" b="1" dirty="0">
              <a:solidFill>
                <a:schemeClr val="accent5"/>
              </a:solidFill>
            </a:endParaRPr>
          </a:p>
        </p:txBody>
      </p:sp>
      <p:sp>
        <p:nvSpPr>
          <p:cNvPr id="3" name="Content Placeholder 2"/>
          <p:cNvSpPr>
            <a:spLocks noGrp="1"/>
          </p:cNvSpPr>
          <p:nvPr>
            <p:ph idx="1"/>
          </p:nvPr>
        </p:nvSpPr>
        <p:spPr>
          <a:xfrm>
            <a:off x="358957" y="1470652"/>
            <a:ext cx="8088470" cy="4739648"/>
          </a:xfrm>
        </p:spPr>
        <p:txBody>
          <a:bodyPr>
            <a:noAutofit/>
          </a:bodyPr>
          <a:lstStyle/>
          <a:p>
            <a:pPr>
              <a:lnSpc>
                <a:spcPct val="100000"/>
              </a:lnSpc>
              <a:spcBef>
                <a:spcPts val="1800"/>
              </a:spcBef>
            </a:pPr>
            <a:r>
              <a:rPr lang="en-IN" b="1" dirty="0"/>
              <a:t>Concentrated Force :</a:t>
            </a:r>
            <a:endParaRPr lang="en-IN" dirty="0"/>
          </a:p>
          <a:p>
            <a:pPr>
              <a:lnSpc>
                <a:spcPct val="100000"/>
              </a:lnSpc>
              <a:spcBef>
                <a:spcPts val="1800"/>
              </a:spcBef>
            </a:pPr>
            <a:r>
              <a:rPr lang="en-IN" dirty="0"/>
              <a:t>Force equilibrium equation:</a:t>
            </a:r>
            <a:br>
              <a:rPr lang="en-IN" dirty="0"/>
            </a:br>
            <a:r>
              <a:rPr lang="en-IN" dirty="0"/>
              <a:t>∑</a:t>
            </a:r>
            <a:r>
              <a:rPr lang="en-IN" dirty="0" err="1"/>
              <a:t>Fy</a:t>
            </a:r>
            <a:r>
              <a:rPr lang="en-IN" dirty="0"/>
              <a:t>=0→</a:t>
            </a:r>
            <a:r>
              <a:rPr lang="el-GR" dirty="0"/>
              <a:t>Δ</a:t>
            </a:r>
            <a:r>
              <a:rPr lang="en-IN" dirty="0"/>
              <a:t>V=F</a:t>
            </a:r>
          </a:p>
          <a:p>
            <a:pPr>
              <a:lnSpc>
                <a:spcPct val="100000"/>
              </a:lnSpc>
              <a:spcBef>
                <a:spcPts val="1800"/>
              </a:spcBef>
            </a:pPr>
            <a:r>
              <a:rPr lang="en-IN" dirty="0"/>
              <a:t>Effect on Shear Diagram: If force </a:t>
            </a:r>
            <a:r>
              <a:rPr lang="en-IN" b="1" dirty="0"/>
              <a:t>F </a:t>
            </a:r>
            <a:r>
              <a:rPr lang="en-IN" dirty="0"/>
              <a:t>acts </a:t>
            </a:r>
            <a:r>
              <a:rPr lang="en-IN" b="1" dirty="0"/>
              <a:t>upward</a:t>
            </a:r>
            <a:r>
              <a:rPr lang="en-IN" dirty="0"/>
              <a:t> → Shear diagram </a:t>
            </a:r>
            <a:r>
              <a:rPr lang="en-IN" b="1" dirty="0"/>
              <a:t>"jumps" upward</a:t>
            </a:r>
            <a:r>
              <a:rPr lang="en-IN" dirty="0"/>
              <a:t> (positive jump).</a:t>
            </a:r>
          </a:p>
          <a:p>
            <a:pPr>
              <a:lnSpc>
                <a:spcPct val="100000"/>
              </a:lnSpc>
              <a:spcBef>
                <a:spcPts val="1800"/>
              </a:spcBef>
            </a:pPr>
            <a:r>
              <a:rPr lang="en-IN" dirty="0"/>
              <a:t>If force </a:t>
            </a:r>
            <a:r>
              <a:rPr lang="en-IN" b="1" dirty="0"/>
              <a:t>F </a:t>
            </a:r>
            <a:r>
              <a:rPr lang="en-IN" dirty="0"/>
              <a:t>acts </a:t>
            </a:r>
            <a:r>
              <a:rPr lang="en-IN" b="1" dirty="0"/>
              <a:t>downward</a:t>
            </a:r>
            <a:r>
              <a:rPr lang="en-IN" dirty="0"/>
              <a:t> → Shear diagram </a:t>
            </a:r>
            <a:r>
              <a:rPr lang="en-IN" b="1" dirty="0"/>
              <a:t>"jumps" downward</a:t>
            </a:r>
            <a:r>
              <a:rPr lang="en-IN" dirty="0"/>
              <a:t> (negative jump).</a:t>
            </a:r>
          </a:p>
        </p:txBody>
      </p:sp>
      <p:pic>
        <p:nvPicPr>
          <p:cNvPr id="4" name="Picture 3"/>
          <p:cNvPicPr>
            <a:picLocks noChangeAspect="1"/>
          </p:cNvPicPr>
          <p:nvPr/>
        </p:nvPicPr>
        <p:blipFill rotWithShape="1">
          <a:blip r:embed="rId2"/>
          <a:srcRect b="46756"/>
          <a:stretch/>
        </p:blipFill>
        <p:spPr>
          <a:xfrm>
            <a:off x="8882914" y="1354755"/>
            <a:ext cx="2065605" cy="2281422"/>
          </a:xfrm>
          <a:prstGeom prst="rect">
            <a:avLst/>
          </a:prstGeom>
        </p:spPr>
      </p:pic>
      <p:pic>
        <p:nvPicPr>
          <p:cNvPr id="5" name="Picture 4"/>
          <p:cNvPicPr>
            <a:picLocks noChangeAspect="1"/>
          </p:cNvPicPr>
          <p:nvPr/>
        </p:nvPicPr>
        <p:blipFill rotWithShape="1">
          <a:blip r:embed="rId2"/>
          <a:srcRect l="857" t="58026" r="-857" b="6505"/>
          <a:stretch/>
        </p:blipFill>
        <p:spPr>
          <a:xfrm>
            <a:off x="9265920" y="4019549"/>
            <a:ext cx="2224031" cy="1636327"/>
          </a:xfrm>
          <a:prstGeom prst="rect">
            <a:avLst/>
          </a:prstGeom>
        </p:spPr>
      </p:pic>
      <p:pic>
        <p:nvPicPr>
          <p:cNvPr id="8" name="Google Shape;56;p13">
            <a:extLst>
              <a:ext uri="{FF2B5EF4-FFF2-40B4-BE49-F238E27FC236}">
                <a16:creationId xmlns:a16="http://schemas.microsoft.com/office/drawing/2014/main" id="{533764DD-13F9-482F-BAE2-55598BC60A65}"/>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88149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2" y="260319"/>
            <a:ext cx="9106988" cy="834117"/>
          </a:xfrm>
        </p:spPr>
        <p:txBody>
          <a:bodyPr>
            <a:normAutofit fontScale="90000"/>
          </a:bodyPr>
          <a:lstStyle/>
          <a:p>
            <a:r>
              <a:rPr lang="en-GB" b="1" dirty="0">
                <a:solidFill>
                  <a:schemeClr val="accent5"/>
                </a:solidFill>
              </a:rPr>
              <a:t>Regions of concentrated forces and moment</a:t>
            </a:r>
            <a:endParaRPr lang="en-IN" b="1" dirty="0">
              <a:solidFill>
                <a:schemeClr val="accent5"/>
              </a:solidFill>
            </a:endParaRPr>
          </a:p>
        </p:txBody>
      </p:sp>
      <p:sp>
        <p:nvSpPr>
          <p:cNvPr id="3" name="Content Placeholder 2"/>
          <p:cNvSpPr>
            <a:spLocks noGrp="1"/>
          </p:cNvSpPr>
          <p:nvPr>
            <p:ph idx="1"/>
          </p:nvPr>
        </p:nvSpPr>
        <p:spPr>
          <a:xfrm>
            <a:off x="158932" y="1330226"/>
            <a:ext cx="8819605" cy="5527774"/>
          </a:xfrm>
        </p:spPr>
        <p:txBody>
          <a:bodyPr>
            <a:noAutofit/>
          </a:bodyPr>
          <a:lstStyle/>
          <a:p>
            <a:pPr>
              <a:lnSpc>
                <a:spcPct val="100000"/>
              </a:lnSpc>
              <a:spcBef>
                <a:spcPts val="1800"/>
              </a:spcBef>
            </a:pPr>
            <a:r>
              <a:rPr lang="en-IN" b="1" dirty="0"/>
              <a:t>Concentrated Moment :</a:t>
            </a:r>
            <a:endParaRPr lang="en-IN" dirty="0"/>
          </a:p>
          <a:p>
            <a:pPr>
              <a:lnSpc>
                <a:spcPct val="100000"/>
              </a:lnSpc>
              <a:spcBef>
                <a:spcPts val="1800"/>
              </a:spcBef>
            </a:pPr>
            <a:r>
              <a:rPr lang="en-IN" dirty="0"/>
              <a:t>Moment equilibrium equation:</a:t>
            </a:r>
            <a:br>
              <a:rPr lang="en-IN" dirty="0"/>
            </a:br>
            <a:r>
              <a:rPr lang="en-IN" dirty="0"/>
              <a:t>∑MO=0→</a:t>
            </a:r>
            <a:r>
              <a:rPr lang="el-GR" dirty="0"/>
              <a:t>Δ</a:t>
            </a:r>
            <a:r>
              <a:rPr lang="en-IN" dirty="0"/>
              <a:t>M=M0</a:t>
            </a:r>
          </a:p>
          <a:p>
            <a:pPr>
              <a:lnSpc>
                <a:spcPct val="100000"/>
              </a:lnSpc>
              <a:spcBef>
                <a:spcPts val="1800"/>
              </a:spcBef>
            </a:pPr>
            <a:r>
              <a:rPr lang="en-IN" dirty="0"/>
              <a:t>Effect on Moment Diagram:</a:t>
            </a:r>
          </a:p>
          <a:p>
            <a:pPr lvl="1">
              <a:lnSpc>
                <a:spcPct val="100000"/>
              </a:lnSpc>
              <a:spcBef>
                <a:spcPts val="1800"/>
              </a:spcBef>
            </a:pPr>
            <a:r>
              <a:rPr lang="en-IN" sz="2800" dirty="0"/>
              <a:t>If moment </a:t>
            </a:r>
            <a:r>
              <a:rPr lang="en-IN" sz="2800" b="1" dirty="0"/>
              <a:t>M </a:t>
            </a:r>
            <a:r>
              <a:rPr lang="en-IN" sz="2800" dirty="0"/>
              <a:t>acts </a:t>
            </a:r>
            <a:r>
              <a:rPr lang="en-IN" sz="2800" b="1" dirty="0"/>
              <a:t>clockwise</a:t>
            </a:r>
            <a:r>
              <a:rPr lang="en-IN" sz="2800" dirty="0"/>
              <a:t> → Moment diagram </a:t>
            </a:r>
            <a:r>
              <a:rPr lang="en-IN" sz="2800" b="1" dirty="0"/>
              <a:t>"jumps" upward</a:t>
            </a:r>
            <a:r>
              <a:rPr lang="en-IN" sz="2800" dirty="0"/>
              <a:t> (positive jump).</a:t>
            </a:r>
          </a:p>
          <a:p>
            <a:pPr lvl="1">
              <a:lnSpc>
                <a:spcPct val="100000"/>
              </a:lnSpc>
              <a:spcBef>
                <a:spcPts val="1800"/>
              </a:spcBef>
            </a:pPr>
            <a:r>
              <a:rPr lang="en-IN" sz="2800" dirty="0"/>
              <a:t>If moment </a:t>
            </a:r>
            <a:r>
              <a:rPr lang="en-IN" sz="2800" b="1" dirty="0"/>
              <a:t>M </a:t>
            </a:r>
            <a:r>
              <a:rPr lang="en-IN" sz="2800" dirty="0"/>
              <a:t>acts </a:t>
            </a:r>
            <a:r>
              <a:rPr lang="en-IN" sz="2800" b="1" dirty="0"/>
              <a:t>counter clockwise</a:t>
            </a:r>
            <a:r>
              <a:rPr lang="en-IN" sz="2800" dirty="0"/>
              <a:t> → Moment diagram </a:t>
            </a:r>
            <a:r>
              <a:rPr lang="en-IN" sz="2800" b="1" dirty="0"/>
              <a:t>"jumps" downward</a:t>
            </a:r>
            <a:r>
              <a:rPr lang="en-IN" sz="2800" dirty="0"/>
              <a:t> (negative jump).</a:t>
            </a:r>
          </a:p>
          <a:p>
            <a:endParaRPr lang="en-IN" dirty="0"/>
          </a:p>
        </p:txBody>
      </p:sp>
      <p:pic>
        <p:nvPicPr>
          <p:cNvPr id="4" name="Picture 3"/>
          <p:cNvPicPr>
            <a:picLocks noChangeAspect="1"/>
          </p:cNvPicPr>
          <p:nvPr/>
        </p:nvPicPr>
        <p:blipFill rotWithShape="1">
          <a:blip r:embed="rId2"/>
          <a:srcRect b="46756"/>
          <a:stretch/>
        </p:blipFill>
        <p:spPr>
          <a:xfrm>
            <a:off x="8882914" y="1354755"/>
            <a:ext cx="2065605" cy="2281422"/>
          </a:xfrm>
          <a:prstGeom prst="rect">
            <a:avLst/>
          </a:prstGeom>
        </p:spPr>
      </p:pic>
      <p:pic>
        <p:nvPicPr>
          <p:cNvPr id="5" name="Picture 4"/>
          <p:cNvPicPr>
            <a:picLocks noChangeAspect="1"/>
          </p:cNvPicPr>
          <p:nvPr/>
        </p:nvPicPr>
        <p:blipFill rotWithShape="1">
          <a:blip r:embed="rId2"/>
          <a:srcRect l="857" t="57837" r="-857" b="6505"/>
          <a:stretch/>
        </p:blipFill>
        <p:spPr>
          <a:xfrm>
            <a:off x="9360001" y="3896495"/>
            <a:ext cx="2224031" cy="1645081"/>
          </a:xfrm>
          <a:prstGeom prst="rect">
            <a:avLst/>
          </a:prstGeom>
        </p:spPr>
      </p:pic>
      <p:pic>
        <p:nvPicPr>
          <p:cNvPr id="8" name="Google Shape;56;p13">
            <a:extLst>
              <a:ext uri="{FF2B5EF4-FFF2-40B4-BE49-F238E27FC236}">
                <a16:creationId xmlns:a16="http://schemas.microsoft.com/office/drawing/2014/main" id="{533764DD-13F9-482F-BAE2-55598BC60A65}"/>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74747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BCBC-0BB6-4125-89E7-B04AD1F137A3}"/>
              </a:ext>
            </a:extLst>
          </p:cNvPr>
          <p:cNvSpPr>
            <a:spLocks noGrp="1"/>
          </p:cNvSpPr>
          <p:nvPr>
            <p:ph type="title"/>
          </p:nvPr>
        </p:nvSpPr>
        <p:spPr>
          <a:xfrm>
            <a:off x="719668" y="128587"/>
            <a:ext cx="10515600" cy="1006475"/>
          </a:xfrm>
        </p:spPr>
        <p:txBody>
          <a:bodyPr>
            <a:normAutofit/>
          </a:bodyPr>
          <a:lstStyle/>
          <a:p>
            <a:r>
              <a:rPr lang="en-IN" sz="4000" b="1" dirty="0">
                <a:solidFill>
                  <a:schemeClr val="accent5"/>
                </a:solidFill>
              </a:rPr>
              <a:t>Contents…</a:t>
            </a:r>
          </a:p>
        </p:txBody>
      </p:sp>
      <p:sp>
        <p:nvSpPr>
          <p:cNvPr id="3" name="Content Placeholder 2">
            <a:extLst>
              <a:ext uri="{FF2B5EF4-FFF2-40B4-BE49-F238E27FC236}">
                <a16:creationId xmlns:a16="http://schemas.microsoft.com/office/drawing/2014/main" id="{4DADCAA6-04F5-4201-BC29-033FA6619E1D}"/>
              </a:ext>
            </a:extLst>
          </p:cNvPr>
          <p:cNvSpPr>
            <a:spLocks noGrp="1"/>
          </p:cNvSpPr>
          <p:nvPr>
            <p:ph idx="1"/>
          </p:nvPr>
        </p:nvSpPr>
        <p:spPr>
          <a:xfrm>
            <a:off x="529168" y="1022720"/>
            <a:ext cx="11034182" cy="5310562"/>
          </a:xfrm>
        </p:spPr>
        <p:txBody>
          <a:bodyPr numCol="2">
            <a:noAutofit/>
          </a:bodyPr>
          <a:lstStyle/>
          <a:p>
            <a:pPr>
              <a:lnSpc>
                <a:spcPct val="100000"/>
              </a:lnSpc>
              <a:spcBef>
                <a:spcPts val="1800"/>
              </a:spcBef>
            </a:pPr>
            <a:r>
              <a:rPr lang="en-US" dirty="0"/>
              <a:t>Shear-force and bending moment diagrams</a:t>
            </a:r>
          </a:p>
          <a:p>
            <a:pPr>
              <a:lnSpc>
                <a:spcPct val="100000"/>
              </a:lnSpc>
              <a:spcBef>
                <a:spcPts val="1800"/>
              </a:spcBef>
            </a:pPr>
            <a:r>
              <a:rPr lang="en-US" dirty="0"/>
              <a:t>Differential Equation of Flexure </a:t>
            </a:r>
            <a:br>
              <a:rPr lang="en-US" dirty="0"/>
            </a:br>
            <a:r>
              <a:rPr lang="en-US" dirty="0"/>
              <a:t>(2</a:t>
            </a:r>
            <a:r>
              <a:rPr lang="en-US" baseline="30000" dirty="0"/>
              <a:t>nd</a:t>
            </a:r>
            <a:r>
              <a:rPr lang="en-US" dirty="0"/>
              <a:t> and 4</a:t>
            </a:r>
            <a:r>
              <a:rPr lang="en-US" baseline="30000" dirty="0"/>
              <a:t>th</a:t>
            </a:r>
            <a:r>
              <a:rPr lang="en-US" dirty="0"/>
              <a:t> order equations)</a:t>
            </a:r>
          </a:p>
          <a:p>
            <a:pPr>
              <a:lnSpc>
                <a:spcPct val="100000"/>
              </a:lnSpc>
              <a:spcBef>
                <a:spcPts val="1800"/>
              </a:spcBef>
            </a:pPr>
            <a:r>
              <a:rPr lang="en-US" dirty="0"/>
              <a:t>Relationship between Loads, Shear Force, Bending Moment and Deflection</a:t>
            </a:r>
          </a:p>
          <a:p>
            <a:pPr>
              <a:lnSpc>
                <a:spcPct val="100000"/>
              </a:lnSpc>
              <a:spcBef>
                <a:spcPts val="1800"/>
              </a:spcBef>
            </a:pPr>
            <a:r>
              <a:rPr lang="en-US" dirty="0"/>
              <a:t>Deflection by twice integration method</a:t>
            </a:r>
          </a:p>
          <a:p>
            <a:pPr marL="0" indent="0">
              <a:lnSpc>
                <a:spcPct val="100000"/>
              </a:lnSpc>
              <a:spcBef>
                <a:spcPts val="1800"/>
              </a:spcBef>
              <a:buNone/>
            </a:pPr>
            <a:endParaRPr lang="en-US" dirty="0"/>
          </a:p>
          <a:p>
            <a:pPr marL="720000">
              <a:lnSpc>
                <a:spcPct val="100000"/>
              </a:lnSpc>
              <a:spcBef>
                <a:spcPts val="1800"/>
              </a:spcBef>
            </a:pPr>
            <a:r>
              <a:rPr lang="en-US" dirty="0"/>
              <a:t>Deflections by integration of the shear-force and load equations (4 </a:t>
            </a:r>
            <a:r>
              <a:rPr lang="en-US" baseline="30000" dirty="0" err="1"/>
              <a:t>th</a:t>
            </a:r>
            <a:r>
              <a:rPr lang="en-US" baseline="30000" dirty="0"/>
              <a:t> </a:t>
            </a:r>
            <a:r>
              <a:rPr lang="en-US" dirty="0"/>
              <a:t>order equations)</a:t>
            </a:r>
          </a:p>
          <a:p>
            <a:pPr marL="720000">
              <a:lnSpc>
                <a:spcPct val="100000"/>
              </a:lnSpc>
              <a:spcBef>
                <a:spcPts val="1800"/>
              </a:spcBef>
            </a:pPr>
            <a:r>
              <a:rPr lang="en-US" dirty="0"/>
              <a:t>Macaulay's method</a:t>
            </a:r>
          </a:p>
          <a:p>
            <a:pPr marL="720000">
              <a:lnSpc>
                <a:spcPct val="100000"/>
              </a:lnSpc>
              <a:spcBef>
                <a:spcPts val="1800"/>
              </a:spcBef>
            </a:pPr>
            <a:r>
              <a:rPr lang="en-US" dirty="0"/>
              <a:t>Method of superposition for obtaining deflections in complex loading and support conditions</a:t>
            </a:r>
            <a:endParaRPr lang="en-IN" dirty="0"/>
          </a:p>
        </p:txBody>
      </p:sp>
      <p:pic>
        <p:nvPicPr>
          <p:cNvPr id="4" name="Google Shape;56;p13">
            <a:extLst>
              <a:ext uri="{FF2B5EF4-FFF2-40B4-BE49-F238E27FC236}">
                <a16:creationId xmlns:a16="http://schemas.microsoft.com/office/drawing/2014/main" id="{593BE93E-5A27-4CD4-8FD7-F89A51097B2A}"/>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773451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92" y="221388"/>
            <a:ext cx="10515600" cy="1325563"/>
          </a:xfrm>
        </p:spPr>
        <p:txBody>
          <a:bodyPr>
            <a:normAutofit/>
          </a:bodyPr>
          <a:lstStyle/>
          <a:p>
            <a:r>
              <a:rPr lang="en-GB" sz="4000" b="1" dirty="0">
                <a:solidFill>
                  <a:schemeClr val="accent5"/>
                </a:solidFill>
              </a:rPr>
              <a:t>Procedure for Analysis </a:t>
            </a:r>
            <a:endParaRPr lang="en-IN" sz="4000" b="1" dirty="0">
              <a:solidFill>
                <a:schemeClr val="accent5"/>
              </a:solidFill>
            </a:endParaRPr>
          </a:p>
        </p:txBody>
      </p:sp>
      <p:sp>
        <p:nvSpPr>
          <p:cNvPr id="3" name="Content Placeholder 2"/>
          <p:cNvSpPr>
            <a:spLocks noGrp="1"/>
          </p:cNvSpPr>
          <p:nvPr>
            <p:ph idx="1"/>
          </p:nvPr>
        </p:nvSpPr>
        <p:spPr>
          <a:xfrm>
            <a:off x="515167" y="1432503"/>
            <a:ext cx="11336383" cy="5106398"/>
          </a:xfrm>
        </p:spPr>
        <p:txBody>
          <a:bodyPr>
            <a:noAutofit/>
          </a:bodyPr>
          <a:lstStyle/>
          <a:p>
            <a:pPr algn="just">
              <a:lnSpc>
                <a:spcPct val="120000"/>
              </a:lnSpc>
            </a:pPr>
            <a:r>
              <a:rPr lang="en-GB" b="1" dirty="0"/>
              <a:t>Support Reactions:</a:t>
            </a:r>
          </a:p>
          <a:p>
            <a:pPr marL="0" indent="0" algn="just">
              <a:lnSpc>
                <a:spcPct val="120000"/>
              </a:lnSpc>
              <a:buNone/>
            </a:pPr>
            <a:r>
              <a:rPr lang="en-GB" dirty="0"/>
              <a:t>Calculate support reactions.</a:t>
            </a:r>
          </a:p>
          <a:p>
            <a:pPr marL="0" indent="0" algn="just">
              <a:lnSpc>
                <a:spcPct val="120000"/>
              </a:lnSpc>
              <a:buNone/>
            </a:pPr>
            <a:r>
              <a:rPr lang="en-GB" dirty="0"/>
              <a:t>Resolve forces into components perpendicular and parallel to the beam’s axis.</a:t>
            </a:r>
          </a:p>
          <a:p>
            <a:pPr algn="just">
              <a:lnSpc>
                <a:spcPct val="120000"/>
              </a:lnSpc>
            </a:pPr>
            <a:r>
              <a:rPr lang="en-GB" b="1" dirty="0"/>
              <a:t>Shear Diagram:</a:t>
            </a:r>
          </a:p>
          <a:p>
            <a:pPr marL="0" indent="0" algn="just">
              <a:lnSpc>
                <a:spcPct val="120000"/>
              </a:lnSpc>
              <a:buNone/>
            </a:pPr>
            <a:r>
              <a:rPr lang="en-GB" dirty="0"/>
              <a:t>Plot known shear values at both ends of the beam on the V vs. x axis.</a:t>
            </a:r>
          </a:p>
          <a:p>
            <a:pPr marL="0" indent="0" algn="just">
              <a:lnSpc>
                <a:spcPct val="120000"/>
              </a:lnSpc>
              <a:buNone/>
            </a:pPr>
            <a:r>
              <a:rPr lang="en-GB" dirty="0"/>
              <a:t>The slope of the shear diagram is equal to the distributed load w, (dV/dx=w)</a:t>
            </a:r>
          </a:p>
          <a:p>
            <a:pPr marL="0" indent="0" algn="just">
              <a:lnSpc>
                <a:spcPct val="120000"/>
              </a:lnSpc>
              <a:buNone/>
            </a:pPr>
            <a:r>
              <a:rPr lang="en-GB" dirty="0"/>
              <a:t>w is positive when acting upward.</a:t>
            </a:r>
          </a:p>
          <a:p>
            <a:endParaRPr lang="en-IN" dirty="0"/>
          </a:p>
        </p:txBody>
      </p:sp>
      <p:pic>
        <p:nvPicPr>
          <p:cNvPr id="6" name="Google Shape;56;p13">
            <a:extLst>
              <a:ext uri="{FF2B5EF4-FFF2-40B4-BE49-F238E27FC236}">
                <a16:creationId xmlns:a16="http://schemas.microsoft.com/office/drawing/2014/main" id="{6C3BD86D-AD3A-434F-969A-85D60A8BC9F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40327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892" y="221388"/>
            <a:ext cx="10515600" cy="1325563"/>
          </a:xfrm>
        </p:spPr>
        <p:txBody>
          <a:bodyPr>
            <a:normAutofit/>
          </a:bodyPr>
          <a:lstStyle/>
          <a:p>
            <a:r>
              <a:rPr lang="en-GB" sz="4000" b="1" dirty="0">
                <a:solidFill>
                  <a:schemeClr val="accent5"/>
                </a:solidFill>
              </a:rPr>
              <a:t>Procedure for Analysis 				</a:t>
            </a:r>
            <a:r>
              <a:rPr lang="en-GB" sz="2800" i="1" dirty="0">
                <a:solidFill>
                  <a:schemeClr val="accent5"/>
                </a:solidFill>
              </a:rPr>
              <a:t>…(cont’d)</a:t>
            </a:r>
            <a:endParaRPr lang="en-IN" sz="4000" i="1" dirty="0">
              <a:solidFill>
                <a:schemeClr val="accent5"/>
              </a:solidFill>
            </a:endParaRPr>
          </a:p>
        </p:txBody>
      </p:sp>
      <p:sp>
        <p:nvSpPr>
          <p:cNvPr id="3" name="Content Placeholder 2"/>
          <p:cNvSpPr>
            <a:spLocks noGrp="1"/>
          </p:cNvSpPr>
          <p:nvPr>
            <p:ph idx="1"/>
          </p:nvPr>
        </p:nvSpPr>
        <p:spPr>
          <a:xfrm>
            <a:off x="515168" y="1432503"/>
            <a:ext cx="11133908" cy="5106398"/>
          </a:xfrm>
        </p:spPr>
        <p:txBody>
          <a:bodyPr>
            <a:noAutofit/>
          </a:bodyPr>
          <a:lstStyle/>
          <a:p>
            <a:pPr marL="0" indent="0" algn="just">
              <a:lnSpc>
                <a:spcPct val="120000"/>
              </a:lnSpc>
              <a:buNone/>
            </a:pPr>
            <a:r>
              <a:rPr lang="en-GB" dirty="0"/>
              <a:t>To find shear at a point: </a:t>
            </a:r>
          </a:p>
          <a:p>
            <a:pPr lvl="1" algn="just">
              <a:lnSpc>
                <a:spcPct val="120000"/>
              </a:lnSpc>
            </a:pPr>
            <a:r>
              <a:rPr lang="en-GB" sz="2800" dirty="0"/>
              <a:t>Use the method of sections and force equilibrium equation, OR</a:t>
            </a:r>
          </a:p>
          <a:p>
            <a:pPr lvl="1" algn="just">
              <a:lnSpc>
                <a:spcPct val="120000"/>
              </a:lnSpc>
            </a:pPr>
            <a:r>
              <a:rPr lang="en-GB" sz="2800" dirty="0"/>
              <a:t>Use the integral formula: ΔV=∫w(x) dx→ </a:t>
            </a:r>
            <a:r>
              <a:rPr lang="en-GB" sz="2800" i="1" dirty="0"/>
              <a:t>Change in shear = Area under the load diagram.</a:t>
            </a:r>
            <a:endParaRPr lang="en-GB" sz="2800" dirty="0"/>
          </a:p>
          <a:p>
            <a:endParaRPr lang="en-IN" dirty="0"/>
          </a:p>
        </p:txBody>
      </p:sp>
      <p:pic>
        <p:nvPicPr>
          <p:cNvPr id="6" name="Google Shape;56;p13">
            <a:extLst>
              <a:ext uri="{FF2B5EF4-FFF2-40B4-BE49-F238E27FC236}">
                <a16:creationId xmlns:a16="http://schemas.microsoft.com/office/drawing/2014/main" id="{6C3BD86D-AD3A-434F-969A-85D60A8BC9F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370020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32" y="17983"/>
            <a:ext cx="10515600" cy="1325563"/>
          </a:xfrm>
        </p:spPr>
        <p:txBody>
          <a:bodyPr>
            <a:normAutofit/>
          </a:bodyPr>
          <a:lstStyle/>
          <a:p>
            <a:r>
              <a:rPr lang="en-GB" sz="4000" b="1" dirty="0">
                <a:solidFill>
                  <a:schemeClr val="accent5"/>
                </a:solidFill>
              </a:rPr>
              <a:t>Procedure for Analysis 				</a:t>
            </a:r>
            <a:r>
              <a:rPr lang="en-GB" sz="2800" i="1" dirty="0">
                <a:solidFill>
                  <a:schemeClr val="accent5"/>
                </a:solidFill>
              </a:rPr>
              <a:t>…(cont’d)</a:t>
            </a:r>
            <a:endParaRPr lang="en-IN" sz="4000" i="1" dirty="0">
              <a:solidFill>
                <a:schemeClr val="accent5"/>
              </a:solidFill>
            </a:endParaRPr>
          </a:p>
        </p:txBody>
      </p:sp>
      <p:sp>
        <p:nvSpPr>
          <p:cNvPr id="3" name="Content Placeholder 2"/>
          <p:cNvSpPr>
            <a:spLocks noGrp="1"/>
          </p:cNvSpPr>
          <p:nvPr>
            <p:ph idx="1"/>
          </p:nvPr>
        </p:nvSpPr>
        <p:spPr>
          <a:xfrm>
            <a:off x="752475" y="1343546"/>
            <a:ext cx="10515600" cy="5106398"/>
          </a:xfrm>
        </p:spPr>
        <p:txBody>
          <a:bodyPr>
            <a:normAutofit fontScale="92500"/>
          </a:bodyPr>
          <a:lstStyle/>
          <a:p>
            <a:pPr algn="just">
              <a:lnSpc>
                <a:spcPct val="100000"/>
              </a:lnSpc>
              <a:spcBef>
                <a:spcPts val="1800"/>
              </a:spcBef>
            </a:pPr>
            <a:r>
              <a:rPr lang="en-GB" b="1" dirty="0"/>
              <a:t>Moment Diagram:</a:t>
            </a:r>
          </a:p>
          <a:p>
            <a:pPr marL="0" indent="0" algn="just">
              <a:lnSpc>
                <a:spcPct val="100000"/>
              </a:lnSpc>
              <a:spcBef>
                <a:spcPts val="1800"/>
              </a:spcBef>
              <a:buNone/>
            </a:pPr>
            <a:r>
              <a:rPr lang="en-GB" dirty="0"/>
              <a:t>Plot known moment values at both ends of the beam on the M vs. x axis.</a:t>
            </a:r>
          </a:p>
          <a:p>
            <a:pPr marL="0" indent="0" algn="just">
              <a:lnSpc>
                <a:spcPct val="100000"/>
              </a:lnSpc>
              <a:spcBef>
                <a:spcPts val="1800"/>
              </a:spcBef>
              <a:buNone/>
            </a:pPr>
            <a:r>
              <a:rPr lang="en-GB" dirty="0"/>
              <a:t>The slope of the moment diagram equals the shear (dM/dx=V).</a:t>
            </a:r>
          </a:p>
          <a:p>
            <a:pPr lvl="1" algn="just">
              <a:lnSpc>
                <a:spcPct val="100000"/>
              </a:lnSpc>
              <a:spcBef>
                <a:spcPts val="1800"/>
              </a:spcBef>
            </a:pPr>
            <a:r>
              <a:rPr lang="en-GB" sz="2800" dirty="0"/>
              <a:t>At points where shear = 0, dM/dx=0 → Maximum or minimum moment.</a:t>
            </a:r>
          </a:p>
          <a:p>
            <a:pPr marL="0" indent="0" algn="just">
              <a:lnSpc>
                <a:spcPct val="100000"/>
              </a:lnSpc>
              <a:spcBef>
                <a:spcPts val="1800"/>
              </a:spcBef>
              <a:buNone/>
            </a:pPr>
            <a:r>
              <a:rPr lang="en-GB" dirty="0"/>
              <a:t>To find moment at a point:</a:t>
            </a:r>
          </a:p>
          <a:p>
            <a:pPr lvl="1" algn="just">
              <a:lnSpc>
                <a:spcPct val="100000"/>
              </a:lnSpc>
              <a:spcBef>
                <a:spcPts val="1800"/>
              </a:spcBef>
            </a:pPr>
            <a:r>
              <a:rPr lang="en-GB" sz="2800" dirty="0"/>
              <a:t>Use the method of sections and moment equilibrium equation.</a:t>
            </a:r>
          </a:p>
          <a:p>
            <a:pPr lvl="1" algn="just">
              <a:lnSpc>
                <a:spcPct val="100000"/>
              </a:lnSpc>
              <a:spcBef>
                <a:spcPts val="1800"/>
              </a:spcBef>
            </a:pPr>
            <a:r>
              <a:rPr lang="en-GB" sz="2800" dirty="0"/>
              <a:t>OR use the integral formula: ΔM=∫V(x) dx → </a:t>
            </a:r>
            <a:r>
              <a:rPr lang="en-GB" sz="2800" i="1" dirty="0"/>
              <a:t>Change in moment = Area under the shear diagram.</a:t>
            </a:r>
            <a:endParaRPr lang="en-GB" sz="2800" dirty="0"/>
          </a:p>
          <a:p>
            <a:endParaRPr lang="en-IN" dirty="0"/>
          </a:p>
        </p:txBody>
      </p:sp>
      <p:pic>
        <p:nvPicPr>
          <p:cNvPr id="7" name="Google Shape;56;p13">
            <a:extLst>
              <a:ext uri="{FF2B5EF4-FFF2-40B4-BE49-F238E27FC236}">
                <a16:creationId xmlns:a16="http://schemas.microsoft.com/office/drawing/2014/main" id="{0AF7DAD8-DA3C-4975-AC64-0493108D81A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54569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5"/>
                </a:solidFill>
              </a:rPr>
              <a:t>Example 4</a:t>
            </a:r>
            <a:endParaRPr lang="en-IN" sz="4000" b="1" dirty="0">
              <a:solidFill>
                <a:schemeClr val="accent5"/>
              </a:solidFill>
            </a:endParaRPr>
          </a:p>
        </p:txBody>
      </p:sp>
      <p:sp>
        <p:nvSpPr>
          <p:cNvPr id="3" name="Content Placeholder 2"/>
          <p:cNvSpPr>
            <a:spLocks noGrp="1"/>
          </p:cNvSpPr>
          <p:nvPr>
            <p:ph idx="1"/>
          </p:nvPr>
        </p:nvSpPr>
        <p:spPr/>
        <p:txBody>
          <a:bodyPr>
            <a:normAutofit/>
          </a:bodyPr>
          <a:lstStyle/>
          <a:p>
            <a:r>
              <a:rPr lang="en-GB" sz="2400" dirty="0"/>
              <a:t>Draw the shear and moment diagrams for the figure given below.</a:t>
            </a:r>
            <a:endParaRPr lang="en-IN" sz="2400" dirty="0"/>
          </a:p>
        </p:txBody>
      </p:sp>
      <p:pic>
        <p:nvPicPr>
          <p:cNvPr id="4" name="Picture 3"/>
          <p:cNvPicPr>
            <a:picLocks noChangeAspect="1"/>
          </p:cNvPicPr>
          <p:nvPr/>
        </p:nvPicPr>
        <p:blipFill rotWithShape="1">
          <a:blip r:embed="rId2"/>
          <a:srcRect t="13387"/>
          <a:stretch/>
        </p:blipFill>
        <p:spPr>
          <a:xfrm>
            <a:off x="2814438" y="2717074"/>
            <a:ext cx="5458704" cy="2831740"/>
          </a:xfrm>
          <a:prstGeom prst="rect">
            <a:avLst/>
          </a:prstGeom>
        </p:spPr>
      </p:pic>
      <p:pic>
        <p:nvPicPr>
          <p:cNvPr id="7" name="Google Shape;56;p13">
            <a:extLst>
              <a:ext uri="{FF2B5EF4-FFF2-40B4-BE49-F238E27FC236}">
                <a16:creationId xmlns:a16="http://schemas.microsoft.com/office/drawing/2014/main" id="{DA0B2E58-2AA7-4737-8A33-E7A94A2FF616}"/>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54029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5"/>
                </a:solidFill>
              </a:rPr>
              <a:t>Example 5</a:t>
            </a:r>
            <a:endParaRPr lang="en-IN" sz="4000" b="1" dirty="0">
              <a:solidFill>
                <a:schemeClr val="accent5"/>
              </a:solidFill>
            </a:endParaRPr>
          </a:p>
        </p:txBody>
      </p:sp>
      <p:sp>
        <p:nvSpPr>
          <p:cNvPr id="3" name="Content Placeholder 2"/>
          <p:cNvSpPr>
            <a:spLocks noGrp="1"/>
          </p:cNvSpPr>
          <p:nvPr>
            <p:ph idx="1"/>
          </p:nvPr>
        </p:nvSpPr>
        <p:spPr/>
        <p:txBody>
          <a:bodyPr>
            <a:normAutofit/>
          </a:bodyPr>
          <a:lstStyle/>
          <a:p>
            <a:r>
              <a:rPr lang="en-GB" sz="2400" dirty="0"/>
              <a:t>Draw the shear and moment diagrams for figure given below.</a:t>
            </a:r>
            <a:endParaRPr lang="en-IN" sz="2400" dirty="0"/>
          </a:p>
        </p:txBody>
      </p:sp>
      <p:pic>
        <p:nvPicPr>
          <p:cNvPr id="4" name="Picture 3"/>
          <p:cNvPicPr>
            <a:picLocks noChangeAspect="1"/>
          </p:cNvPicPr>
          <p:nvPr/>
        </p:nvPicPr>
        <p:blipFill>
          <a:blip r:embed="rId2"/>
          <a:stretch>
            <a:fillRect/>
          </a:stretch>
        </p:blipFill>
        <p:spPr>
          <a:xfrm>
            <a:off x="2867221" y="2762228"/>
            <a:ext cx="5982348" cy="1653018"/>
          </a:xfrm>
          <a:prstGeom prst="rect">
            <a:avLst/>
          </a:prstGeom>
        </p:spPr>
      </p:pic>
      <p:pic>
        <p:nvPicPr>
          <p:cNvPr id="7" name="Google Shape;56;p13">
            <a:extLst>
              <a:ext uri="{FF2B5EF4-FFF2-40B4-BE49-F238E27FC236}">
                <a16:creationId xmlns:a16="http://schemas.microsoft.com/office/drawing/2014/main" id="{1573720E-4D06-45A5-8B90-8046161C68C1}"/>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771833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5"/>
                </a:solidFill>
              </a:rPr>
              <a:t>Example 6 </a:t>
            </a:r>
            <a:endParaRPr lang="en-IN" sz="4000" b="1" dirty="0">
              <a:solidFill>
                <a:schemeClr val="accent5"/>
              </a:solidFill>
            </a:endParaRPr>
          </a:p>
        </p:txBody>
      </p:sp>
      <p:sp>
        <p:nvSpPr>
          <p:cNvPr id="3" name="Content Placeholder 2"/>
          <p:cNvSpPr>
            <a:spLocks noGrp="1"/>
          </p:cNvSpPr>
          <p:nvPr>
            <p:ph idx="1"/>
          </p:nvPr>
        </p:nvSpPr>
        <p:spPr/>
        <p:txBody>
          <a:bodyPr>
            <a:normAutofit/>
          </a:bodyPr>
          <a:lstStyle/>
          <a:p>
            <a:r>
              <a:rPr lang="en-GB" sz="2400" dirty="0"/>
              <a:t>Draw the shear and moment diagrams for the figure given below.</a:t>
            </a:r>
            <a:endParaRPr lang="en-IN" sz="2400" dirty="0"/>
          </a:p>
        </p:txBody>
      </p:sp>
      <p:pic>
        <p:nvPicPr>
          <p:cNvPr id="4" name="Picture 3"/>
          <p:cNvPicPr>
            <a:picLocks noChangeAspect="1"/>
          </p:cNvPicPr>
          <p:nvPr/>
        </p:nvPicPr>
        <p:blipFill>
          <a:blip r:embed="rId2"/>
          <a:stretch>
            <a:fillRect/>
          </a:stretch>
        </p:blipFill>
        <p:spPr>
          <a:xfrm>
            <a:off x="3642273" y="2948898"/>
            <a:ext cx="4265733" cy="2067239"/>
          </a:xfrm>
          <a:prstGeom prst="rect">
            <a:avLst/>
          </a:prstGeom>
        </p:spPr>
      </p:pic>
      <p:pic>
        <p:nvPicPr>
          <p:cNvPr id="7" name="Google Shape;56;p13">
            <a:extLst>
              <a:ext uri="{FF2B5EF4-FFF2-40B4-BE49-F238E27FC236}">
                <a16:creationId xmlns:a16="http://schemas.microsoft.com/office/drawing/2014/main" id="{8C9E63FD-A4CB-47D7-ACA9-9748AB5D6F4C}"/>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504211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23033"/>
            <a:ext cx="9144000" cy="3611933"/>
          </a:xfrm>
        </p:spPr>
        <p:txBody>
          <a:bodyPr>
            <a:noAutofit/>
          </a:bodyPr>
          <a:lstStyle/>
          <a:p>
            <a:pPr>
              <a:lnSpc>
                <a:spcPct val="150000"/>
              </a:lnSpc>
            </a:pPr>
            <a:r>
              <a:rPr lang="en-US" sz="4400" b="1" dirty="0"/>
              <a:t>Differential Equation of Flexure </a:t>
            </a:r>
            <a:br>
              <a:rPr lang="en-US" sz="4400" b="1" dirty="0"/>
            </a:br>
            <a:r>
              <a:rPr lang="en-US" sz="4400" b="1" dirty="0"/>
              <a:t>&amp;</a:t>
            </a:r>
            <a:br>
              <a:rPr lang="en-US" sz="4400" b="1" dirty="0"/>
            </a:br>
            <a:r>
              <a:rPr lang="en-US" sz="4400" b="1" dirty="0">
                <a:cs typeface="Arial" panose="020B0604020202020204" pitchFamily="34" charset="0"/>
              </a:rPr>
              <a:t>Relationship between Load, Shear Force and Bending Moment</a:t>
            </a:r>
            <a:endParaRPr lang="en-US" sz="4400" b="1" dirty="0"/>
          </a:p>
        </p:txBody>
      </p:sp>
      <p:pic>
        <p:nvPicPr>
          <p:cNvPr id="6" name="Google Shape;56;p13">
            <a:extLst>
              <a:ext uri="{FF2B5EF4-FFF2-40B4-BE49-F238E27FC236}">
                <a16:creationId xmlns:a16="http://schemas.microsoft.com/office/drawing/2014/main" id="{99438D4C-42A6-4849-A46F-2557A4C6E1FF}"/>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208082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0BB5-55A8-1C8B-8118-90A0C3068B8E}"/>
              </a:ext>
            </a:extLst>
          </p:cNvPr>
          <p:cNvSpPr>
            <a:spLocks noGrp="1"/>
          </p:cNvSpPr>
          <p:nvPr>
            <p:ph type="title"/>
          </p:nvPr>
        </p:nvSpPr>
        <p:spPr>
          <a:xfrm>
            <a:off x="457200" y="-33152"/>
            <a:ext cx="10515600" cy="1033278"/>
          </a:xfrm>
        </p:spPr>
        <p:txBody>
          <a:bodyPr>
            <a:normAutofit/>
          </a:bodyPr>
          <a:lstStyle/>
          <a:p>
            <a:r>
              <a:rPr lang="en-IN" sz="4000" b="1" dirty="0"/>
              <a:t>Key Concepts</a:t>
            </a:r>
          </a:p>
        </p:txBody>
      </p:sp>
      <p:sp>
        <p:nvSpPr>
          <p:cNvPr id="3" name="Content Placeholder 2">
            <a:extLst>
              <a:ext uri="{FF2B5EF4-FFF2-40B4-BE49-F238E27FC236}">
                <a16:creationId xmlns:a16="http://schemas.microsoft.com/office/drawing/2014/main" id="{EA903DFE-BD0F-98E0-D662-48866610F834}"/>
              </a:ext>
            </a:extLst>
          </p:cNvPr>
          <p:cNvSpPr>
            <a:spLocks noGrp="1"/>
          </p:cNvSpPr>
          <p:nvPr>
            <p:ph idx="1"/>
          </p:nvPr>
        </p:nvSpPr>
        <p:spPr>
          <a:xfrm>
            <a:off x="1019175" y="1000126"/>
            <a:ext cx="10515600" cy="5572124"/>
          </a:xfrm>
        </p:spPr>
        <p:txBody>
          <a:bodyPr>
            <a:noAutofit/>
          </a:bodyPr>
          <a:lstStyle/>
          <a:p>
            <a:pPr algn="just">
              <a:lnSpc>
                <a:spcPct val="120000"/>
              </a:lnSpc>
              <a:spcBef>
                <a:spcPts val="1800"/>
              </a:spcBef>
            </a:pPr>
            <a:r>
              <a:rPr lang="en-IN" b="1" dirty="0"/>
              <a:t>Flexural Rigidity (𝐸𝐼): </a:t>
            </a:r>
            <a:r>
              <a:rPr lang="en-IN" dirty="0"/>
              <a:t>𝐸 is the Young's modulus (material stiffness) and 𝐼 is the second moment of area (a geometric property of the beam’s cross-section).</a:t>
            </a:r>
          </a:p>
          <a:p>
            <a:pPr algn="just">
              <a:lnSpc>
                <a:spcPct val="120000"/>
              </a:lnSpc>
              <a:spcBef>
                <a:spcPts val="1800"/>
              </a:spcBef>
            </a:pPr>
            <a:r>
              <a:rPr lang="en-IN" b="1" dirty="0"/>
              <a:t>Beam Deflection (𝑦(𝑥)): </a:t>
            </a:r>
            <a:r>
              <a:rPr lang="en-IN" dirty="0"/>
              <a:t>The vertical displacement of the beam as a function of the horizontal position 𝑥.</a:t>
            </a:r>
          </a:p>
          <a:p>
            <a:pPr algn="just">
              <a:lnSpc>
                <a:spcPct val="120000"/>
              </a:lnSpc>
              <a:spcBef>
                <a:spcPts val="1800"/>
              </a:spcBef>
            </a:pPr>
            <a:r>
              <a:rPr lang="en-IN" b="1" dirty="0"/>
              <a:t>Bending Moment (𝑀(𝑥): </a:t>
            </a:r>
            <a:r>
              <a:rPr lang="en-IN" dirty="0"/>
              <a:t>The internal moment within the beam at a given point.</a:t>
            </a:r>
          </a:p>
          <a:p>
            <a:pPr algn="just">
              <a:lnSpc>
                <a:spcPct val="120000"/>
              </a:lnSpc>
              <a:spcBef>
                <a:spcPts val="1800"/>
              </a:spcBef>
            </a:pPr>
            <a:r>
              <a:rPr lang="en-IN" b="1" dirty="0"/>
              <a:t>Shear Force (𝑉(𝑥)): </a:t>
            </a:r>
            <a:r>
              <a:rPr lang="en-IN" dirty="0"/>
              <a:t>The internal shear force along the beam.</a:t>
            </a:r>
          </a:p>
          <a:p>
            <a:pPr algn="just">
              <a:lnSpc>
                <a:spcPct val="120000"/>
              </a:lnSpc>
              <a:spcBef>
                <a:spcPts val="1800"/>
              </a:spcBef>
            </a:pPr>
            <a:r>
              <a:rPr lang="en-IN" b="1" dirty="0"/>
              <a:t>Distributed Load (𝑞(𝑥)): </a:t>
            </a:r>
            <a:r>
              <a:rPr lang="en-IN" dirty="0"/>
              <a:t>The external load applied per unit length</a:t>
            </a:r>
          </a:p>
        </p:txBody>
      </p:sp>
      <p:pic>
        <p:nvPicPr>
          <p:cNvPr id="4" name="Google Shape;56;p13">
            <a:extLst>
              <a:ext uri="{FF2B5EF4-FFF2-40B4-BE49-F238E27FC236}">
                <a16:creationId xmlns:a16="http://schemas.microsoft.com/office/drawing/2014/main" id="{FA2D78B8-ACC4-4AEB-886E-9F0D56CCED9D}"/>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112489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D2B9-D894-7B7C-263E-4F89608E1918}"/>
              </a:ext>
            </a:extLst>
          </p:cNvPr>
          <p:cNvSpPr>
            <a:spLocks noGrp="1"/>
          </p:cNvSpPr>
          <p:nvPr>
            <p:ph type="title"/>
          </p:nvPr>
        </p:nvSpPr>
        <p:spPr/>
        <p:txBody>
          <a:bodyPr>
            <a:normAutofit/>
          </a:bodyPr>
          <a:lstStyle/>
          <a:p>
            <a:r>
              <a:rPr lang="en-IN" sz="4000" b="1" dirty="0"/>
              <a:t>Assumptions</a:t>
            </a:r>
          </a:p>
        </p:txBody>
      </p:sp>
      <p:sp>
        <p:nvSpPr>
          <p:cNvPr id="3" name="Content Placeholder 2">
            <a:extLst>
              <a:ext uri="{FF2B5EF4-FFF2-40B4-BE49-F238E27FC236}">
                <a16:creationId xmlns:a16="http://schemas.microsoft.com/office/drawing/2014/main" id="{4DAF94CF-E0AD-A540-CDD1-BC13608F1733}"/>
              </a:ext>
            </a:extLst>
          </p:cNvPr>
          <p:cNvSpPr>
            <a:spLocks noGrp="1"/>
          </p:cNvSpPr>
          <p:nvPr>
            <p:ph idx="1"/>
          </p:nvPr>
        </p:nvSpPr>
        <p:spPr/>
        <p:txBody>
          <a:bodyPr/>
          <a:lstStyle/>
          <a:p>
            <a:pPr algn="just">
              <a:lnSpc>
                <a:spcPct val="100000"/>
              </a:lnSpc>
              <a:spcBef>
                <a:spcPts val="1800"/>
              </a:spcBef>
            </a:pPr>
            <a:r>
              <a:rPr lang="en-IN" dirty="0"/>
              <a:t>The beam is slender (length is much greater than its cross-sectional dimensions).</a:t>
            </a:r>
          </a:p>
          <a:p>
            <a:pPr algn="just">
              <a:lnSpc>
                <a:spcPct val="100000"/>
              </a:lnSpc>
              <a:spcBef>
                <a:spcPts val="1800"/>
              </a:spcBef>
            </a:pPr>
            <a:r>
              <a:rPr lang="en-IN" dirty="0"/>
              <a:t>Plane sections remain plane and perpendicular to the neutral axis (Euler-Bernoulli Beam Theory).</a:t>
            </a:r>
          </a:p>
          <a:p>
            <a:pPr algn="just">
              <a:lnSpc>
                <a:spcPct val="100000"/>
              </a:lnSpc>
              <a:spcBef>
                <a:spcPts val="1800"/>
              </a:spcBef>
            </a:pPr>
            <a:r>
              <a:rPr lang="en-IN" dirty="0"/>
              <a:t>Deflections are small.</a:t>
            </a:r>
          </a:p>
          <a:p>
            <a:pPr algn="just">
              <a:lnSpc>
                <a:spcPct val="100000"/>
              </a:lnSpc>
              <a:spcBef>
                <a:spcPts val="1800"/>
              </a:spcBef>
            </a:pPr>
            <a:r>
              <a:rPr lang="en-IN" dirty="0"/>
              <a:t>Beams are in linear elasticity.</a:t>
            </a:r>
            <a:endParaRPr lang="en-IN" b="1" dirty="0"/>
          </a:p>
        </p:txBody>
      </p:sp>
      <p:pic>
        <p:nvPicPr>
          <p:cNvPr id="4" name="Google Shape;56;p13">
            <a:extLst>
              <a:ext uri="{FF2B5EF4-FFF2-40B4-BE49-F238E27FC236}">
                <a16:creationId xmlns:a16="http://schemas.microsoft.com/office/drawing/2014/main" id="{C7921C5F-2866-45B9-9D46-1B64C8F6CE61}"/>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570123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A7E4-70CF-4C83-186E-0AAC34330B77}"/>
              </a:ext>
            </a:extLst>
          </p:cNvPr>
          <p:cNvSpPr>
            <a:spLocks noGrp="1"/>
          </p:cNvSpPr>
          <p:nvPr>
            <p:ph type="title"/>
          </p:nvPr>
        </p:nvSpPr>
        <p:spPr/>
        <p:txBody>
          <a:bodyPr/>
          <a:lstStyle/>
          <a:p>
            <a:r>
              <a:rPr lang="en-IN" dirty="0"/>
              <a:t>Elastic Curve</a:t>
            </a:r>
          </a:p>
        </p:txBody>
      </p:sp>
      <p:sp>
        <p:nvSpPr>
          <p:cNvPr id="3" name="Content Placeholder 2">
            <a:extLst>
              <a:ext uri="{FF2B5EF4-FFF2-40B4-BE49-F238E27FC236}">
                <a16:creationId xmlns:a16="http://schemas.microsoft.com/office/drawing/2014/main" id="{743E9D65-A3FF-E562-B9D1-BF914A4572B2}"/>
              </a:ext>
            </a:extLst>
          </p:cNvPr>
          <p:cNvSpPr>
            <a:spLocks noGrp="1"/>
          </p:cNvSpPr>
          <p:nvPr>
            <p:ph idx="1"/>
          </p:nvPr>
        </p:nvSpPr>
        <p:spPr>
          <a:xfrm>
            <a:off x="838200" y="1825625"/>
            <a:ext cx="7032812" cy="4351338"/>
          </a:xfrm>
        </p:spPr>
        <p:txBody>
          <a:bodyPr/>
          <a:lstStyle/>
          <a:p>
            <a:r>
              <a:rPr lang="en-US" dirty="0"/>
              <a:t>The deflection curve of the longitudinal axis that passes through the centroid of each cross-sectional area of a beam is called the elastic curve. </a:t>
            </a:r>
          </a:p>
          <a:p>
            <a:r>
              <a:rPr lang="en-US" dirty="0"/>
              <a:t>The deflection depend on the boundary condition also.</a:t>
            </a:r>
          </a:p>
          <a:p>
            <a:r>
              <a:rPr lang="en-US" dirty="0"/>
              <a:t> Positive internal moment tends to bend the beam concave upward</a:t>
            </a:r>
          </a:p>
          <a:p>
            <a:r>
              <a:rPr lang="en-US" dirty="0"/>
              <a:t>Negative moment tends to bend the beam </a:t>
            </a:r>
            <a:r>
              <a:rPr lang="en-US"/>
              <a:t>concave downward,</a:t>
            </a:r>
            <a:endParaRPr lang="en-IN" dirty="0"/>
          </a:p>
        </p:txBody>
      </p:sp>
      <p:pic>
        <p:nvPicPr>
          <p:cNvPr id="5" name="Picture 4">
            <a:extLst>
              <a:ext uri="{FF2B5EF4-FFF2-40B4-BE49-F238E27FC236}">
                <a16:creationId xmlns:a16="http://schemas.microsoft.com/office/drawing/2014/main" id="{1C8A229F-6321-DB4A-7B71-A5CB74982152}"/>
              </a:ext>
            </a:extLst>
          </p:cNvPr>
          <p:cNvPicPr>
            <a:picLocks noChangeAspect="1"/>
          </p:cNvPicPr>
          <p:nvPr/>
        </p:nvPicPr>
        <p:blipFill>
          <a:blip r:embed="rId2"/>
          <a:stretch>
            <a:fillRect/>
          </a:stretch>
        </p:blipFill>
        <p:spPr>
          <a:xfrm>
            <a:off x="8235592" y="1608851"/>
            <a:ext cx="3261643" cy="2080440"/>
          </a:xfrm>
          <a:prstGeom prst="rect">
            <a:avLst/>
          </a:prstGeom>
        </p:spPr>
      </p:pic>
    </p:spTree>
    <p:extLst>
      <p:ext uri="{BB962C8B-B14F-4D97-AF65-F5344CB8AC3E}">
        <p14:creationId xmlns:p14="http://schemas.microsoft.com/office/powerpoint/2010/main" val="11215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20032"/>
            <a:ext cx="9144000" cy="1425301"/>
          </a:xfrm>
        </p:spPr>
        <p:txBody>
          <a:bodyPr>
            <a:noAutofit/>
          </a:bodyPr>
          <a:lstStyle/>
          <a:p>
            <a:pPr>
              <a:lnSpc>
                <a:spcPct val="150000"/>
              </a:lnSpc>
            </a:pPr>
            <a:r>
              <a:rPr lang="en-GB" sz="4400" b="1" dirty="0"/>
              <a:t>Shear Force and Bending Moment Diagrams</a:t>
            </a:r>
            <a:endParaRPr lang="en-IN" sz="4400" dirty="0"/>
          </a:p>
        </p:txBody>
      </p:sp>
      <p:pic>
        <p:nvPicPr>
          <p:cNvPr id="6" name="Google Shape;56;p13">
            <a:extLst>
              <a:ext uri="{FF2B5EF4-FFF2-40B4-BE49-F238E27FC236}">
                <a16:creationId xmlns:a16="http://schemas.microsoft.com/office/drawing/2014/main" id="{99438D4C-42A6-4849-A46F-2557A4C6E1FF}"/>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470525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57F4-9728-1B2F-DFD5-132C97E523AF}"/>
              </a:ext>
            </a:extLst>
          </p:cNvPr>
          <p:cNvSpPr>
            <a:spLocks noGrp="1"/>
          </p:cNvSpPr>
          <p:nvPr>
            <p:ph type="title"/>
          </p:nvPr>
        </p:nvSpPr>
        <p:spPr/>
        <p:txBody>
          <a:bodyPr/>
          <a:lstStyle/>
          <a:p>
            <a:r>
              <a:rPr lang="en-IN" dirty="0"/>
              <a:t>Elastic Curve</a:t>
            </a:r>
          </a:p>
        </p:txBody>
      </p:sp>
      <p:pic>
        <p:nvPicPr>
          <p:cNvPr id="5" name="Picture 4">
            <a:extLst>
              <a:ext uri="{FF2B5EF4-FFF2-40B4-BE49-F238E27FC236}">
                <a16:creationId xmlns:a16="http://schemas.microsoft.com/office/drawing/2014/main" id="{67F7384F-F3CF-B740-BFA9-AC9E960619CF}"/>
              </a:ext>
            </a:extLst>
          </p:cNvPr>
          <p:cNvPicPr>
            <a:picLocks noChangeAspect="1"/>
          </p:cNvPicPr>
          <p:nvPr/>
        </p:nvPicPr>
        <p:blipFill>
          <a:blip r:embed="rId2"/>
          <a:stretch>
            <a:fillRect/>
          </a:stretch>
        </p:blipFill>
        <p:spPr>
          <a:xfrm>
            <a:off x="1000730" y="1927025"/>
            <a:ext cx="4130398" cy="3756986"/>
          </a:xfrm>
          <a:prstGeom prst="rect">
            <a:avLst/>
          </a:prstGeom>
        </p:spPr>
      </p:pic>
      <p:pic>
        <p:nvPicPr>
          <p:cNvPr id="7" name="Picture 6">
            <a:extLst>
              <a:ext uri="{FF2B5EF4-FFF2-40B4-BE49-F238E27FC236}">
                <a16:creationId xmlns:a16="http://schemas.microsoft.com/office/drawing/2014/main" id="{868EDF47-D7DE-C70D-4D8E-24ABD6DDE794}"/>
              </a:ext>
            </a:extLst>
          </p:cNvPr>
          <p:cNvPicPr>
            <a:picLocks noChangeAspect="1"/>
          </p:cNvPicPr>
          <p:nvPr/>
        </p:nvPicPr>
        <p:blipFill>
          <a:blip r:embed="rId3"/>
          <a:stretch>
            <a:fillRect/>
          </a:stretch>
        </p:blipFill>
        <p:spPr>
          <a:xfrm>
            <a:off x="6447240" y="2026106"/>
            <a:ext cx="4084674" cy="3254022"/>
          </a:xfrm>
          <a:prstGeom prst="rect">
            <a:avLst/>
          </a:prstGeom>
        </p:spPr>
      </p:pic>
    </p:spTree>
    <p:extLst>
      <p:ext uri="{BB962C8B-B14F-4D97-AF65-F5344CB8AC3E}">
        <p14:creationId xmlns:p14="http://schemas.microsoft.com/office/powerpoint/2010/main" val="2655748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A9C44-14AE-C02C-B36C-9C2F63B64631}"/>
              </a:ext>
            </a:extLst>
          </p:cNvPr>
          <p:cNvSpPr>
            <a:spLocks noGrp="1"/>
          </p:cNvSpPr>
          <p:nvPr>
            <p:ph type="title"/>
          </p:nvPr>
        </p:nvSpPr>
        <p:spPr/>
        <p:txBody>
          <a:bodyPr/>
          <a:lstStyle/>
          <a:p>
            <a:r>
              <a:rPr lang="en-IN" dirty="0"/>
              <a:t>Moment-Curvature Relationship</a:t>
            </a:r>
          </a:p>
        </p:txBody>
      </p:sp>
      <p:sp>
        <p:nvSpPr>
          <p:cNvPr id="3" name="Content Placeholder 2">
            <a:extLst>
              <a:ext uri="{FF2B5EF4-FFF2-40B4-BE49-F238E27FC236}">
                <a16:creationId xmlns:a16="http://schemas.microsoft.com/office/drawing/2014/main" id="{DCC99BC1-72FF-CA39-1E1E-713305870797}"/>
              </a:ext>
            </a:extLst>
          </p:cNvPr>
          <p:cNvSpPr>
            <a:spLocks noGrp="1"/>
          </p:cNvSpPr>
          <p:nvPr>
            <p:ph idx="1"/>
          </p:nvPr>
        </p:nvSpPr>
        <p:spPr/>
        <p:txBody>
          <a:bodyPr/>
          <a:lstStyle/>
          <a:p>
            <a:r>
              <a:rPr lang="en-US" dirty="0"/>
              <a:t>The </a:t>
            </a:r>
            <a:r>
              <a:rPr lang="en-US" i="1" dirty="0"/>
              <a:t>x</a:t>
            </a:r>
            <a:r>
              <a:rPr lang="en-US" dirty="0"/>
              <a:t> axis extends +</a:t>
            </a:r>
            <a:r>
              <a:rPr lang="en-US" dirty="0" err="1"/>
              <a:t>ve</a:t>
            </a:r>
            <a:r>
              <a:rPr lang="en-US" dirty="0"/>
              <a:t> to the right, (initial straight longitudinal axis of the beam)</a:t>
            </a:r>
          </a:p>
          <a:p>
            <a:r>
              <a:rPr lang="en-US" dirty="0"/>
              <a:t>It is used to locate the differential element, having an undeformed width dx. </a:t>
            </a:r>
          </a:p>
          <a:p>
            <a:r>
              <a:rPr lang="en-US" dirty="0"/>
              <a:t>The v axis is +</a:t>
            </a:r>
            <a:r>
              <a:rPr lang="en-US" dirty="0" err="1"/>
              <a:t>ve</a:t>
            </a:r>
            <a:r>
              <a:rPr lang="en-US" dirty="0"/>
              <a:t> upwards measures the displacement of the elastic curve.</a:t>
            </a:r>
            <a:endParaRPr lang="en-IN" dirty="0"/>
          </a:p>
        </p:txBody>
      </p:sp>
    </p:spTree>
    <p:extLst>
      <p:ext uri="{BB962C8B-B14F-4D97-AF65-F5344CB8AC3E}">
        <p14:creationId xmlns:p14="http://schemas.microsoft.com/office/powerpoint/2010/main" val="4160716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79C3-206C-27FF-3F06-68494987B62B}"/>
              </a:ext>
            </a:extLst>
          </p:cNvPr>
          <p:cNvSpPr>
            <a:spLocks noGrp="1"/>
          </p:cNvSpPr>
          <p:nvPr>
            <p:ph type="title"/>
          </p:nvPr>
        </p:nvSpPr>
        <p:spPr/>
        <p:txBody>
          <a:bodyPr/>
          <a:lstStyle/>
          <a:p>
            <a:r>
              <a:rPr lang="en-IN" dirty="0"/>
              <a:t>Moment Curvature Relations</a:t>
            </a:r>
          </a:p>
        </p:txBody>
      </p:sp>
      <p:pic>
        <p:nvPicPr>
          <p:cNvPr id="5" name="Picture 4">
            <a:extLst>
              <a:ext uri="{FF2B5EF4-FFF2-40B4-BE49-F238E27FC236}">
                <a16:creationId xmlns:a16="http://schemas.microsoft.com/office/drawing/2014/main" id="{33968DDC-2F54-F497-F855-4708D36A1B94}"/>
              </a:ext>
            </a:extLst>
          </p:cNvPr>
          <p:cNvPicPr>
            <a:picLocks noChangeAspect="1"/>
          </p:cNvPicPr>
          <p:nvPr/>
        </p:nvPicPr>
        <p:blipFill>
          <a:blip r:embed="rId2"/>
          <a:stretch>
            <a:fillRect/>
          </a:stretch>
        </p:blipFill>
        <p:spPr>
          <a:xfrm>
            <a:off x="838200" y="1722905"/>
            <a:ext cx="7910245" cy="4999153"/>
          </a:xfrm>
          <a:prstGeom prst="rect">
            <a:avLst/>
          </a:prstGeom>
        </p:spPr>
      </p:pic>
      <p:pic>
        <p:nvPicPr>
          <p:cNvPr id="11" name="Picture 10">
            <a:extLst>
              <a:ext uri="{FF2B5EF4-FFF2-40B4-BE49-F238E27FC236}">
                <a16:creationId xmlns:a16="http://schemas.microsoft.com/office/drawing/2014/main" id="{FFD0CB6F-A557-54B3-7988-739D5660E73D}"/>
              </a:ext>
            </a:extLst>
          </p:cNvPr>
          <p:cNvPicPr>
            <a:picLocks noChangeAspect="1"/>
          </p:cNvPicPr>
          <p:nvPr/>
        </p:nvPicPr>
        <p:blipFill>
          <a:blip r:embed="rId3"/>
          <a:stretch>
            <a:fillRect/>
          </a:stretch>
        </p:blipFill>
        <p:spPr>
          <a:xfrm>
            <a:off x="2318675" y="2134689"/>
            <a:ext cx="1082134" cy="723963"/>
          </a:xfrm>
          <a:prstGeom prst="rect">
            <a:avLst/>
          </a:prstGeom>
        </p:spPr>
      </p:pic>
      <p:pic>
        <p:nvPicPr>
          <p:cNvPr id="13" name="Picture 12">
            <a:extLst>
              <a:ext uri="{FF2B5EF4-FFF2-40B4-BE49-F238E27FC236}">
                <a16:creationId xmlns:a16="http://schemas.microsoft.com/office/drawing/2014/main" id="{975ECE30-F942-5BB2-063F-8D650D1DB245}"/>
              </a:ext>
            </a:extLst>
          </p:cNvPr>
          <p:cNvPicPr>
            <a:picLocks noChangeAspect="1"/>
          </p:cNvPicPr>
          <p:nvPr/>
        </p:nvPicPr>
        <p:blipFill>
          <a:blip r:embed="rId4"/>
          <a:stretch>
            <a:fillRect/>
          </a:stretch>
        </p:blipFill>
        <p:spPr>
          <a:xfrm>
            <a:off x="2318675" y="3091613"/>
            <a:ext cx="1210314" cy="907736"/>
          </a:xfrm>
          <a:prstGeom prst="rect">
            <a:avLst/>
          </a:prstGeom>
        </p:spPr>
      </p:pic>
      <p:pic>
        <p:nvPicPr>
          <p:cNvPr id="15" name="Picture 14">
            <a:extLst>
              <a:ext uri="{FF2B5EF4-FFF2-40B4-BE49-F238E27FC236}">
                <a16:creationId xmlns:a16="http://schemas.microsoft.com/office/drawing/2014/main" id="{049DC48C-C228-6C41-EF0D-0EE71AA99303}"/>
              </a:ext>
            </a:extLst>
          </p:cNvPr>
          <p:cNvPicPr>
            <a:picLocks noChangeAspect="1"/>
          </p:cNvPicPr>
          <p:nvPr/>
        </p:nvPicPr>
        <p:blipFill>
          <a:blip r:embed="rId5"/>
          <a:stretch>
            <a:fillRect/>
          </a:stretch>
        </p:blipFill>
        <p:spPr>
          <a:xfrm>
            <a:off x="8430267" y="1690688"/>
            <a:ext cx="3292125" cy="2095682"/>
          </a:xfrm>
          <a:prstGeom prst="rect">
            <a:avLst/>
          </a:prstGeom>
        </p:spPr>
      </p:pic>
    </p:spTree>
    <p:extLst>
      <p:ext uri="{BB962C8B-B14F-4D97-AF65-F5344CB8AC3E}">
        <p14:creationId xmlns:p14="http://schemas.microsoft.com/office/powerpoint/2010/main" val="1472195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D3CF-3C86-0CB0-E867-EF22237C5996}"/>
              </a:ext>
            </a:extLst>
          </p:cNvPr>
          <p:cNvSpPr>
            <a:spLocks noGrp="1"/>
          </p:cNvSpPr>
          <p:nvPr>
            <p:ph type="title"/>
          </p:nvPr>
        </p:nvSpPr>
        <p:spPr/>
        <p:txBody>
          <a:bodyPr/>
          <a:lstStyle/>
          <a:p>
            <a:r>
              <a:rPr lang="en-IN" dirty="0"/>
              <a:t>Slope and Displacement by Integration</a:t>
            </a:r>
          </a:p>
        </p:txBody>
      </p:sp>
      <p:pic>
        <p:nvPicPr>
          <p:cNvPr id="5" name="Picture 4">
            <a:extLst>
              <a:ext uri="{FF2B5EF4-FFF2-40B4-BE49-F238E27FC236}">
                <a16:creationId xmlns:a16="http://schemas.microsoft.com/office/drawing/2014/main" id="{832D136D-363C-4458-3CD8-8F8716691AA7}"/>
              </a:ext>
            </a:extLst>
          </p:cNvPr>
          <p:cNvPicPr>
            <a:picLocks noChangeAspect="1"/>
          </p:cNvPicPr>
          <p:nvPr/>
        </p:nvPicPr>
        <p:blipFill>
          <a:blip r:embed="rId2"/>
          <a:stretch>
            <a:fillRect/>
          </a:stretch>
        </p:blipFill>
        <p:spPr>
          <a:xfrm>
            <a:off x="1301120" y="1690688"/>
            <a:ext cx="3154841" cy="1097336"/>
          </a:xfrm>
          <a:prstGeom prst="rect">
            <a:avLst/>
          </a:prstGeom>
        </p:spPr>
      </p:pic>
      <p:pic>
        <p:nvPicPr>
          <p:cNvPr id="7" name="Picture 6">
            <a:extLst>
              <a:ext uri="{FF2B5EF4-FFF2-40B4-BE49-F238E27FC236}">
                <a16:creationId xmlns:a16="http://schemas.microsoft.com/office/drawing/2014/main" id="{1A6EF9BB-CFF8-C86C-BBE4-4F457DE16832}"/>
              </a:ext>
            </a:extLst>
          </p:cNvPr>
          <p:cNvPicPr>
            <a:picLocks noChangeAspect="1"/>
          </p:cNvPicPr>
          <p:nvPr/>
        </p:nvPicPr>
        <p:blipFill>
          <a:blip r:embed="rId3"/>
          <a:stretch>
            <a:fillRect/>
          </a:stretch>
        </p:blipFill>
        <p:spPr>
          <a:xfrm>
            <a:off x="1520052" y="3185980"/>
            <a:ext cx="3150110" cy="1097336"/>
          </a:xfrm>
          <a:prstGeom prst="rect">
            <a:avLst/>
          </a:prstGeom>
        </p:spPr>
      </p:pic>
      <p:pic>
        <p:nvPicPr>
          <p:cNvPr id="9" name="Picture 8">
            <a:extLst>
              <a:ext uri="{FF2B5EF4-FFF2-40B4-BE49-F238E27FC236}">
                <a16:creationId xmlns:a16="http://schemas.microsoft.com/office/drawing/2014/main" id="{1107ADBC-97C2-A325-E49C-B414D6031963}"/>
              </a:ext>
            </a:extLst>
          </p:cNvPr>
          <p:cNvPicPr>
            <a:picLocks noChangeAspect="1"/>
          </p:cNvPicPr>
          <p:nvPr/>
        </p:nvPicPr>
        <p:blipFill>
          <a:blip r:embed="rId4"/>
          <a:stretch>
            <a:fillRect/>
          </a:stretch>
        </p:blipFill>
        <p:spPr>
          <a:xfrm>
            <a:off x="2303929" y="5004030"/>
            <a:ext cx="1423287" cy="774578"/>
          </a:xfrm>
          <a:prstGeom prst="rect">
            <a:avLst/>
          </a:prstGeom>
        </p:spPr>
      </p:pic>
      <p:pic>
        <p:nvPicPr>
          <p:cNvPr id="11" name="Picture 10">
            <a:extLst>
              <a:ext uri="{FF2B5EF4-FFF2-40B4-BE49-F238E27FC236}">
                <a16:creationId xmlns:a16="http://schemas.microsoft.com/office/drawing/2014/main" id="{CAC43A8D-BA60-E070-E9D8-8AF68526A6AC}"/>
              </a:ext>
            </a:extLst>
          </p:cNvPr>
          <p:cNvPicPr>
            <a:picLocks noChangeAspect="1"/>
          </p:cNvPicPr>
          <p:nvPr/>
        </p:nvPicPr>
        <p:blipFill>
          <a:blip r:embed="rId5"/>
          <a:stretch>
            <a:fillRect/>
          </a:stretch>
        </p:blipFill>
        <p:spPr>
          <a:xfrm>
            <a:off x="7315994" y="1793547"/>
            <a:ext cx="2888714" cy="1097336"/>
          </a:xfrm>
          <a:prstGeom prst="rect">
            <a:avLst/>
          </a:prstGeom>
        </p:spPr>
      </p:pic>
      <p:pic>
        <p:nvPicPr>
          <p:cNvPr id="13" name="Picture 12">
            <a:extLst>
              <a:ext uri="{FF2B5EF4-FFF2-40B4-BE49-F238E27FC236}">
                <a16:creationId xmlns:a16="http://schemas.microsoft.com/office/drawing/2014/main" id="{00728DF3-5D15-D689-427D-B7C204BF0AE6}"/>
              </a:ext>
            </a:extLst>
          </p:cNvPr>
          <p:cNvPicPr>
            <a:picLocks noChangeAspect="1"/>
          </p:cNvPicPr>
          <p:nvPr/>
        </p:nvPicPr>
        <p:blipFill>
          <a:blip r:embed="rId6"/>
          <a:stretch>
            <a:fillRect/>
          </a:stretch>
        </p:blipFill>
        <p:spPr>
          <a:xfrm>
            <a:off x="7521840" y="3197431"/>
            <a:ext cx="2787372" cy="935298"/>
          </a:xfrm>
          <a:prstGeom prst="rect">
            <a:avLst/>
          </a:prstGeom>
        </p:spPr>
      </p:pic>
    </p:spTree>
    <p:extLst>
      <p:ext uri="{BB962C8B-B14F-4D97-AF65-F5344CB8AC3E}">
        <p14:creationId xmlns:p14="http://schemas.microsoft.com/office/powerpoint/2010/main" val="160653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9192-F812-F261-0140-6A3C5A53B7CD}"/>
              </a:ext>
            </a:extLst>
          </p:cNvPr>
          <p:cNvSpPr>
            <a:spLocks noGrp="1"/>
          </p:cNvSpPr>
          <p:nvPr>
            <p:ph type="title"/>
          </p:nvPr>
        </p:nvSpPr>
        <p:spPr/>
        <p:txBody>
          <a:bodyPr/>
          <a:lstStyle/>
          <a:p>
            <a:r>
              <a:rPr lang="en-IN" dirty="0"/>
              <a:t>Displacement and Slope Calculation</a:t>
            </a:r>
          </a:p>
        </p:txBody>
      </p:sp>
      <p:sp>
        <p:nvSpPr>
          <p:cNvPr id="3" name="Content Placeholder 2">
            <a:extLst>
              <a:ext uri="{FF2B5EF4-FFF2-40B4-BE49-F238E27FC236}">
                <a16:creationId xmlns:a16="http://schemas.microsoft.com/office/drawing/2014/main" id="{09075CCC-002C-30FD-38EF-14AEF9FD96A0}"/>
              </a:ext>
            </a:extLst>
          </p:cNvPr>
          <p:cNvSpPr>
            <a:spLocks noGrp="1"/>
          </p:cNvSpPr>
          <p:nvPr>
            <p:ph idx="1"/>
          </p:nvPr>
        </p:nvSpPr>
        <p:spPr>
          <a:xfrm>
            <a:off x="838200" y="1825625"/>
            <a:ext cx="10515600" cy="576916"/>
          </a:xfrm>
        </p:spPr>
        <p:txBody>
          <a:bodyPr/>
          <a:lstStyle/>
          <a:p>
            <a:r>
              <a:rPr lang="en-IN" dirty="0"/>
              <a:t>The coordinates for calculation of Moment can be arbitrary.</a:t>
            </a:r>
          </a:p>
        </p:txBody>
      </p:sp>
      <p:pic>
        <p:nvPicPr>
          <p:cNvPr id="5" name="Picture 4">
            <a:extLst>
              <a:ext uri="{FF2B5EF4-FFF2-40B4-BE49-F238E27FC236}">
                <a16:creationId xmlns:a16="http://schemas.microsoft.com/office/drawing/2014/main" id="{987480D1-0E71-638A-5BB1-720EAE662EB1}"/>
              </a:ext>
            </a:extLst>
          </p:cNvPr>
          <p:cNvPicPr>
            <a:picLocks noChangeAspect="1"/>
          </p:cNvPicPr>
          <p:nvPr/>
        </p:nvPicPr>
        <p:blipFill>
          <a:blip r:embed="rId2"/>
          <a:stretch>
            <a:fillRect/>
          </a:stretch>
        </p:blipFill>
        <p:spPr>
          <a:xfrm>
            <a:off x="1148707" y="2291654"/>
            <a:ext cx="2758679" cy="3977985"/>
          </a:xfrm>
          <a:prstGeom prst="rect">
            <a:avLst/>
          </a:prstGeom>
        </p:spPr>
      </p:pic>
      <p:pic>
        <p:nvPicPr>
          <p:cNvPr id="7" name="Picture 6">
            <a:extLst>
              <a:ext uri="{FF2B5EF4-FFF2-40B4-BE49-F238E27FC236}">
                <a16:creationId xmlns:a16="http://schemas.microsoft.com/office/drawing/2014/main" id="{28C362C3-6D51-5098-ADF7-5774C85E4F48}"/>
              </a:ext>
            </a:extLst>
          </p:cNvPr>
          <p:cNvPicPr>
            <a:picLocks noChangeAspect="1"/>
          </p:cNvPicPr>
          <p:nvPr/>
        </p:nvPicPr>
        <p:blipFill>
          <a:blip r:embed="rId3"/>
          <a:stretch>
            <a:fillRect/>
          </a:stretch>
        </p:blipFill>
        <p:spPr>
          <a:xfrm>
            <a:off x="4711879" y="4626853"/>
            <a:ext cx="2918713" cy="1333616"/>
          </a:xfrm>
          <a:prstGeom prst="rect">
            <a:avLst/>
          </a:prstGeom>
        </p:spPr>
      </p:pic>
    </p:spTree>
    <p:extLst>
      <p:ext uri="{BB962C8B-B14F-4D97-AF65-F5344CB8AC3E}">
        <p14:creationId xmlns:p14="http://schemas.microsoft.com/office/powerpoint/2010/main" val="3337509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8D819-796A-86A8-45A6-0B5FAA64C140}"/>
              </a:ext>
            </a:extLst>
          </p:cNvPr>
          <p:cNvSpPr>
            <a:spLocks noGrp="1"/>
          </p:cNvSpPr>
          <p:nvPr>
            <p:ph type="title"/>
          </p:nvPr>
        </p:nvSpPr>
        <p:spPr/>
        <p:txBody>
          <a:bodyPr/>
          <a:lstStyle/>
          <a:p>
            <a:r>
              <a:rPr lang="en-IN" dirty="0"/>
              <a:t>Sign Convention</a:t>
            </a:r>
          </a:p>
        </p:txBody>
      </p:sp>
      <p:pic>
        <p:nvPicPr>
          <p:cNvPr id="5" name="Picture 4">
            <a:extLst>
              <a:ext uri="{FF2B5EF4-FFF2-40B4-BE49-F238E27FC236}">
                <a16:creationId xmlns:a16="http://schemas.microsoft.com/office/drawing/2014/main" id="{58173E6E-5D73-AA80-C071-F9A6E74407C0}"/>
              </a:ext>
            </a:extLst>
          </p:cNvPr>
          <p:cNvPicPr>
            <a:picLocks noChangeAspect="1"/>
          </p:cNvPicPr>
          <p:nvPr/>
        </p:nvPicPr>
        <p:blipFill>
          <a:blip r:embed="rId2"/>
          <a:stretch>
            <a:fillRect/>
          </a:stretch>
        </p:blipFill>
        <p:spPr>
          <a:xfrm>
            <a:off x="724977" y="1806169"/>
            <a:ext cx="6187976" cy="4686706"/>
          </a:xfrm>
          <a:prstGeom prst="rect">
            <a:avLst/>
          </a:prstGeom>
        </p:spPr>
      </p:pic>
    </p:spTree>
    <p:extLst>
      <p:ext uri="{BB962C8B-B14F-4D97-AF65-F5344CB8AC3E}">
        <p14:creationId xmlns:p14="http://schemas.microsoft.com/office/powerpoint/2010/main" val="863515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0BEB-2626-8ED7-4C40-4DAA5D37B462}"/>
              </a:ext>
            </a:extLst>
          </p:cNvPr>
          <p:cNvSpPr>
            <a:spLocks noGrp="1"/>
          </p:cNvSpPr>
          <p:nvPr>
            <p:ph type="title"/>
          </p:nvPr>
        </p:nvSpPr>
        <p:spPr>
          <a:xfrm>
            <a:off x="675967" y="18255"/>
            <a:ext cx="10515600" cy="991395"/>
          </a:xfrm>
        </p:spPr>
        <p:txBody>
          <a:bodyPr/>
          <a:lstStyle/>
          <a:p>
            <a:r>
              <a:rPr lang="en-IN" sz="4000" b="1" dirty="0">
                <a:solidFill>
                  <a:schemeClr val="accent5"/>
                </a:solidFill>
              </a:rPr>
              <a:t>Curvature</a:t>
            </a:r>
            <a:endParaRPr lang="en-IN" b="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AC00E-9A84-DD57-34C9-4ECA7795F3C9}"/>
                  </a:ext>
                </a:extLst>
              </p:cNvPr>
              <p:cNvSpPr>
                <a:spLocks noGrp="1"/>
              </p:cNvSpPr>
              <p:nvPr>
                <p:ph idx="1"/>
              </p:nvPr>
            </p:nvSpPr>
            <p:spPr>
              <a:xfrm>
                <a:off x="276225" y="1009650"/>
                <a:ext cx="11582399" cy="5619749"/>
              </a:xfrm>
            </p:spPr>
            <p:txBody>
              <a:bodyPr>
                <a:normAutofit fontScale="40000" lnSpcReduction="20000"/>
              </a:bodyPr>
              <a:lstStyle/>
              <a:p>
                <a:pPr algn="just">
                  <a:lnSpc>
                    <a:spcPct val="120000"/>
                  </a:lnSpc>
                  <a:spcBef>
                    <a:spcPts val="1800"/>
                  </a:spcBef>
                </a:pPr>
                <a:r>
                  <a:rPr lang="en-IN" sz="7000" dirty="0"/>
                  <a:t>Curvature measures how much a curve deviates from being a straight line. For a beam undergoing bending, the curvature is related to the change in slope along its length.</a:t>
                </a:r>
              </a:p>
              <a:p>
                <a:pPr algn="just">
                  <a:lnSpc>
                    <a:spcPct val="120000"/>
                  </a:lnSpc>
                  <a:spcBef>
                    <a:spcPts val="1800"/>
                  </a:spcBef>
                </a:pPr>
                <a:r>
                  <a:rPr lang="en-IN" sz="7000" dirty="0"/>
                  <a:t>The general expression for curvature </a:t>
                </a:r>
                <a:r>
                  <a:rPr lang="en-IN" sz="7000" i="1" dirty="0"/>
                  <a:t>k</a:t>
                </a:r>
                <a:r>
                  <a:rPr lang="en-IN" sz="7000" dirty="0"/>
                  <a:t> described by </a:t>
                </a:r>
                <a14:m>
                  <m:oMath xmlns:m="http://schemas.openxmlformats.org/officeDocument/2006/math">
                    <m:r>
                      <a:rPr lang="en-IN" sz="7000" b="0" i="1" smtClean="0">
                        <a:latin typeface="Cambria Math" panose="02040503050406030204" pitchFamily="18" charset="0"/>
                      </a:rPr>
                      <m:t>𝑦</m:t>
                    </m:r>
                    <m:r>
                      <a:rPr lang="en-IN" sz="7000" b="0" i="1" smtClean="0">
                        <a:latin typeface="Cambria Math" panose="02040503050406030204" pitchFamily="18" charset="0"/>
                      </a:rPr>
                      <m:t>=</m:t>
                    </m:r>
                    <m:r>
                      <a:rPr lang="en-IN" sz="7000" b="0" i="1" smtClean="0">
                        <a:latin typeface="Cambria Math" panose="02040503050406030204" pitchFamily="18" charset="0"/>
                      </a:rPr>
                      <m:t>𝑦</m:t>
                    </m:r>
                    <m:r>
                      <a:rPr lang="en-IN" sz="7000" b="0" i="1" smtClean="0">
                        <a:latin typeface="Cambria Math" panose="02040503050406030204" pitchFamily="18" charset="0"/>
                      </a:rPr>
                      <m:t>(</m:t>
                    </m:r>
                    <m:r>
                      <a:rPr lang="en-IN" sz="7000" b="0" i="1" smtClean="0">
                        <a:latin typeface="Cambria Math" panose="02040503050406030204" pitchFamily="18" charset="0"/>
                      </a:rPr>
                      <m:t>𝑥</m:t>
                    </m:r>
                    <m:r>
                      <a:rPr lang="en-IN" sz="7000" b="0" i="1" smtClean="0">
                        <a:latin typeface="Cambria Math" panose="02040503050406030204" pitchFamily="18" charset="0"/>
                      </a:rPr>
                      <m:t>)</m:t>
                    </m:r>
                  </m:oMath>
                </a14:m>
                <a:r>
                  <a:rPr lang="en-IN" sz="7000" dirty="0"/>
                  <a:t>is given by:</a:t>
                </a:r>
              </a:p>
              <a:p>
                <a:pPr marL="0" indent="0" algn="just">
                  <a:lnSpc>
                    <a:spcPct val="120000"/>
                  </a:lnSpc>
                  <a:spcBef>
                    <a:spcPts val="1800"/>
                  </a:spcBef>
                  <a:buNone/>
                </a:pPr>
                <a14:m>
                  <m:oMathPara xmlns:m="http://schemas.openxmlformats.org/officeDocument/2006/math">
                    <m:oMathParaPr>
                      <m:jc m:val="centerGroup"/>
                    </m:oMathParaPr>
                    <m:oMath xmlns:m="http://schemas.openxmlformats.org/officeDocument/2006/math">
                      <m:r>
                        <a:rPr lang="en-IN" sz="7000" b="0" i="1" smtClean="0">
                          <a:latin typeface="Cambria Math" panose="02040503050406030204" pitchFamily="18" charset="0"/>
                        </a:rPr>
                        <m:t>𝑘</m:t>
                      </m:r>
                      <m:r>
                        <a:rPr lang="en-IN" sz="7000" b="0" i="1" smtClean="0">
                          <a:latin typeface="Cambria Math" panose="02040503050406030204" pitchFamily="18" charset="0"/>
                        </a:rPr>
                        <m:t>=</m:t>
                      </m:r>
                      <m:f>
                        <m:fPr>
                          <m:ctrlPr>
                            <a:rPr lang="en-IN" sz="7000" b="0" i="1" smtClean="0">
                              <a:latin typeface="Cambria Math" panose="02040503050406030204" pitchFamily="18" charset="0"/>
                            </a:rPr>
                          </m:ctrlPr>
                        </m:fPr>
                        <m:num>
                          <m:r>
                            <a:rPr lang="en-IN" sz="7000" b="0" i="1" smtClean="0">
                              <a:latin typeface="Cambria Math" panose="02040503050406030204" pitchFamily="18" charset="0"/>
                            </a:rPr>
                            <m:t>𝑑</m:t>
                          </m:r>
                          <m:r>
                            <a:rPr lang="en-IN" sz="7000" b="0" i="1" smtClean="0">
                              <a:latin typeface="Cambria Math" panose="02040503050406030204" pitchFamily="18" charset="0"/>
                              <a:ea typeface="Cambria Math" panose="02040503050406030204" pitchFamily="18" charset="0"/>
                            </a:rPr>
                            <m:t>𝜃</m:t>
                          </m:r>
                        </m:num>
                        <m:den>
                          <m:r>
                            <a:rPr lang="en-IN" sz="7000" b="0" i="1" smtClean="0">
                              <a:latin typeface="Cambria Math" panose="02040503050406030204" pitchFamily="18" charset="0"/>
                            </a:rPr>
                            <m:t>𝑑𝑠</m:t>
                          </m:r>
                        </m:den>
                      </m:f>
                    </m:oMath>
                  </m:oMathPara>
                </a14:m>
                <a:endParaRPr lang="en-IN" sz="7000" b="0" dirty="0"/>
              </a:p>
              <a:p>
                <a:pPr algn="just">
                  <a:lnSpc>
                    <a:spcPct val="120000"/>
                  </a:lnSpc>
                  <a:spcBef>
                    <a:spcPts val="1800"/>
                  </a:spcBef>
                </a:pPr>
                <a:r>
                  <a:rPr lang="en-IN" sz="5900" dirty="0"/>
                  <a:t>Where:</a:t>
                </a:r>
              </a:p>
              <a:p>
                <a:pPr lvl="1" algn="just">
                  <a:lnSpc>
                    <a:spcPct val="120000"/>
                  </a:lnSpc>
                  <a:spcBef>
                    <a:spcPts val="1800"/>
                  </a:spcBef>
                </a:pPr>
                <a:r>
                  <a:rPr lang="en-IN" sz="6000" dirty="0"/>
                  <a:t>k = Curvature</a:t>
                </a:r>
              </a:p>
              <a:p>
                <a:pPr lvl="1" algn="just">
                  <a:lnSpc>
                    <a:spcPct val="120000"/>
                  </a:lnSpc>
                  <a:spcBef>
                    <a:spcPts val="1800"/>
                  </a:spcBef>
                </a:pPr>
                <a:r>
                  <a:rPr lang="en-IN" sz="6000" dirty="0"/>
                  <a:t>𝜃 = Slope angle (rotation of the beam cross-section) </a:t>
                </a:r>
                <a14:m>
                  <m:oMath xmlns:m="http://schemas.openxmlformats.org/officeDocument/2006/math">
                    <m:r>
                      <a:rPr lang="en-IN" sz="6000" b="0" i="1" smtClean="0">
                        <a:latin typeface="Cambria Math" panose="02040503050406030204" pitchFamily="18" charset="0"/>
                        <a:ea typeface="Cambria Math" panose="02040503050406030204" pitchFamily="18" charset="0"/>
                      </a:rPr>
                      <m:t>=</m:t>
                    </m:r>
                    <m:f>
                      <m:fPr>
                        <m:ctrlPr>
                          <a:rPr lang="en-IN" sz="6000" b="0" i="1" smtClean="0">
                            <a:latin typeface="Cambria Math" panose="02040503050406030204" pitchFamily="18" charset="0"/>
                            <a:ea typeface="Cambria Math" panose="02040503050406030204" pitchFamily="18" charset="0"/>
                          </a:rPr>
                        </m:ctrlPr>
                      </m:fPr>
                      <m:num>
                        <m:r>
                          <a:rPr lang="en-IN" sz="6000" b="0" i="1" smtClean="0">
                            <a:latin typeface="Cambria Math" panose="02040503050406030204" pitchFamily="18" charset="0"/>
                            <a:ea typeface="Cambria Math" panose="02040503050406030204" pitchFamily="18" charset="0"/>
                          </a:rPr>
                          <m:t>𝑑𝑦</m:t>
                        </m:r>
                      </m:num>
                      <m:den>
                        <m:r>
                          <a:rPr lang="en-IN" sz="6000" b="0" i="1" smtClean="0">
                            <a:latin typeface="Cambria Math" panose="02040503050406030204" pitchFamily="18" charset="0"/>
                            <a:ea typeface="Cambria Math" panose="02040503050406030204" pitchFamily="18" charset="0"/>
                          </a:rPr>
                          <m:t>𝑑𝑥</m:t>
                        </m:r>
                      </m:den>
                    </m:f>
                  </m:oMath>
                </a14:m>
                <a:endParaRPr lang="en-IN" sz="6000" dirty="0"/>
              </a:p>
              <a:p>
                <a:pPr lvl="1" algn="just">
                  <a:lnSpc>
                    <a:spcPct val="120000"/>
                  </a:lnSpc>
                  <a:spcBef>
                    <a:spcPts val="1800"/>
                  </a:spcBef>
                </a:pPr>
                <a:r>
                  <a:rPr lang="en-IN" sz="6000" dirty="0"/>
                  <a:t>s = Arc length along the deflected shape</a:t>
                </a:r>
              </a:p>
            </p:txBody>
          </p:sp>
        </mc:Choice>
        <mc:Fallback xmlns="">
          <p:sp>
            <p:nvSpPr>
              <p:cNvPr id="3" name="Content Placeholder 2">
                <a:extLst>
                  <a:ext uri="{FF2B5EF4-FFF2-40B4-BE49-F238E27FC236}">
                    <a16:creationId xmlns:a16="http://schemas.microsoft.com/office/drawing/2014/main" id="{C47AC00E-9A84-DD57-34C9-4ECA7795F3C9}"/>
                  </a:ext>
                </a:extLst>
              </p:cNvPr>
              <p:cNvSpPr>
                <a:spLocks noGrp="1" noRot="1" noChangeAspect="1" noMove="1" noResize="1" noEditPoints="1" noAdjustHandles="1" noChangeArrowheads="1" noChangeShapeType="1" noTextEdit="1"/>
              </p:cNvSpPr>
              <p:nvPr>
                <p:ph idx="1"/>
              </p:nvPr>
            </p:nvSpPr>
            <p:spPr>
              <a:xfrm>
                <a:off x="276225" y="1009650"/>
                <a:ext cx="11582399" cy="5619749"/>
              </a:xfrm>
              <a:blipFill>
                <a:blip r:embed="rId2"/>
                <a:stretch>
                  <a:fillRect l="-947" t="-1086" r="-1105" b="-1086"/>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1069CFD4-37B0-4CA8-9FF6-957F554266E9}"/>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0293545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0BEB-2626-8ED7-4C40-4DAA5D37B462}"/>
              </a:ext>
            </a:extLst>
          </p:cNvPr>
          <p:cNvSpPr>
            <a:spLocks noGrp="1"/>
          </p:cNvSpPr>
          <p:nvPr>
            <p:ph type="title"/>
          </p:nvPr>
        </p:nvSpPr>
        <p:spPr>
          <a:xfrm>
            <a:off x="675967" y="18255"/>
            <a:ext cx="10515600" cy="991395"/>
          </a:xfrm>
        </p:spPr>
        <p:txBody>
          <a:bodyPr/>
          <a:lstStyle/>
          <a:p>
            <a:r>
              <a:rPr lang="en-IN" sz="4000" b="1" dirty="0">
                <a:solidFill>
                  <a:schemeClr val="accent5"/>
                </a:solidFill>
              </a:rPr>
              <a:t>Curvature</a:t>
            </a:r>
            <a:endParaRPr lang="en-IN" b="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7AC00E-9A84-DD57-34C9-4ECA7795F3C9}"/>
                  </a:ext>
                </a:extLst>
              </p:cNvPr>
              <p:cNvSpPr>
                <a:spLocks noGrp="1"/>
              </p:cNvSpPr>
              <p:nvPr>
                <p:ph idx="1"/>
              </p:nvPr>
            </p:nvSpPr>
            <p:spPr>
              <a:xfrm>
                <a:off x="276225" y="1009650"/>
                <a:ext cx="11582399" cy="5619749"/>
              </a:xfrm>
            </p:spPr>
            <p:txBody>
              <a:bodyPr>
                <a:normAutofit fontScale="40000" lnSpcReduction="20000"/>
              </a:bodyPr>
              <a:lstStyle/>
              <a:p>
                <a:pPr algn="just">
                  <a:lnSpc>
                    <a:spcPct val="120000"/>
                  </a:lnSpc>
                  <a:spcBef>
                    <a:spcPts val="1800"/>
                  </a:spcBef>
                </a:pPr>
                <a:r>
                  <a:rPr lang="en-IN" sz="7000" dirty="0"/>
                  <a:t>Curvature measures how much a curve deviates from being a straight line. For a beam undergoing bending, the curvature is related to the change in slope along its length.</a:t>
                </a:r>
              </a:p>
              <a:p>
                <a:pPr algn="just">
                  <a:lnSpc>
                    <a:spcPct val="120000"/>
                  </a:lnSpc>
                  <a:spcBef>
                    <a:spcPts val="1800"/>
                  </a:spcBef>
                </a:pPr>
                <a:r>
                  <a:rPr lang="en-IN" sz="7000" dirty="0"/>
                  <a:t>The general expression for curvature </a:t>
                </a:r>
                <a:r>
                  <a:rPr lang="en-IN" sz="7000" i="1" dirty="0"/>
                  <a:t>k</a:t>
                </a:r>
                <a:r>
                  <a:rPr lang="en-IN" sz="7000" dirty="0"/>
                  <a:t> described by </a:t>
                </a:r>
                <a14:m>
                  <m:oMath xmlns:m="http://schemas.openxmlformats.org/officeDocument/2006/math">
                    <m:r>
                      <a:rPr lang="en-IN" sz="7000" b="0" i="1" smtClean="0">
                        <a:latin typeface="Cambria Math" panose="02040503050406030204" pitchFamily="18" charset="0"/>
                      </a:rPr>
                      <m:t>𝑦</m:t>
                    </m:r>
                    <m:r>
                      <a:rPr lang="en-IN" sz="7000" b="0" i="1" smtClean="0">
                        <a:latin typeface="Cambria Math" panose="02040503050406030204" pitchFamily="18" charset="0"/>
                      </a:rPr>
                      <m:t>=</m:t>
                    </m:r>
                    <m:r>
                      <a:rPr lang="en-IN" sz="7000" b="0" i="1" smtClean="0">
                        <a:latin typeface="Cambria Math" panose="02040503050406030204" pitchFamily="18" charset="0"/>
                      </a:rPr>
                      <m:t>𝑦</m:t>
                    </m:r>
                    <m:r>
                      <a:rPr lang="en-IN" sz="7000" b="0" i="1" smtClean="0">
                        <a:latin typeface="Cambria Math" panose="02040503050406030204" pitchFamily="18" charset="0"/>
                      </a:rPr>
                      <m:t>(</m:t>
                    </m:r>
                    <m:r>
                      <a:rPr lang="en-IN" sz="7000" b="0" i="1" smtClean="0">
                        <a:latin typeface="Cambria Math" panose="02040503050406030204" pitchFamily="18" charset="0"/>
                      </a:rPr>
                      <m:t>𝑥</m:t>
                    </m:r>
                    <m:r>
                      <a:rPr lang="en-IN" sz="7000" b="0" i="1" smtClean="0">
                        <a:latin typeface="Cambria Math" panose="02040503050406030204" pitchFamily="18" charset="0"/>
                      </a:rPr>
                      <m:t>)</m:t>
                    </m:r>
                  </m:oMath>
                </a14:m>
                <a:r>
                  <a:rPr lang="en-IN" sz="7000" dirty="0"/>
                  <a:t>is given by:</a:t>
                </a:r>
              </a:p>
              <a:p>
                <a:pPr marL="0" indent="0" algn="just">
                  <a:lnSpc>
                    <a:spcPct val="120000"/>
                  </a:lnSpc>
                  <a:spcBef>
                    <a:spcPts val="1800"/>
                  </a:spcBef>
                  <a:buNone/>
                </a:pPr>
                <a14:m>
                  <m:oMathPara xmlns:m="http://schemas.openxmlformats.org/officeDocument/2006/math">
                    <m:oMathParaPr>
                      <m:jc m:val="centerGroup"/>
                    </m:oMathParaPr>
                    <m:oMath xmlns:m="http://schemas.openxmlformats.org/officeDocument/2006/math">
                      <m:r>
                        <a:rPr lang="en-IN" sz="7000" b="0" i="1" smtClean="0">
                          <a:latin typeface="Cambria Math" panose="02040503050406030204" pitchFamily="18" charset="0"/>
                        </a:rPr>
                        <m:t>𝑘</m:t>
                      </m:r>
                      <m:r>
                        <a:rPr lang="en-IN" sz="7000" b="0" i="1" smtClean="0">
                          <a:latin typeface="Cambria Math" panose="02040503050406030204" pitchFamily="18" charset="0"/>
                        </a:rPr>
                        <m:t>=</m:t>
                      </m:r>
                      <m:f>
                        <m:fPr>
                          <m:ctrlPr>
                            <a:rPr lang="en-IN" sz="7000" b="0" i="1" smtClean="0">
                              <a:latin typeface="Cambria Math" panose="02040503050406030204" pitchFamily="18" charset="0"/>
                            </a:rPr>
                          </m:ctrlPr>
                        </m:fPr>
                        <m:num>
                          <m:r>
                            <a:rPr lang="en-IN" sz="7000" b="0" i="1" smtClean="0">
                              <a:latin typeface="Cambria Math" panose="02040503050406030204" pitchFamily="18" charset="0"/>
                            </a:rPr>
                            <m:t>𝑑</m:t>
                          </m:r>
                          <m:r>
                            <a:rPr lang="en-IN" sz="7000" b="0" i="1" smtClean="0">
                              <a:latin typeface="Cambria Math" panose="02040503050406030204" pitchFamily="18" charset="0"/>
                              <a:ea typeface="Cambria Math" panose="02040503050406030204" pitchFamily="18" charset="0"/>
                            </a:rPr>
                            <m:t>𝜃</m:t>
                          </m:r>
                        </m:num>
                        <m:den>
                          <m:r>
                            <a:rPr lang="en-IN" sz="7000" b="0" i="1" smtClean="0">
                              <a:latin typeface="Cambria Math" panose="02040503050406030204" pitchFamily="18" charset="0"/>
                            </a:rPr>
                            <m:t>𝑑𝑠</m:t>
                          </m:r>
                        </m:den>
                      </m:f>
                    </m:oMath>
                  </m:oMathPara>
                </a14:m>
                <a:endParaRPr lang="en-IN" sz="7000" b="0" dirty="0"/>
              </a:p>
              <a:p>
                <a:pPr algn="just">
                  <a:lnSpc>
                    <a:spcPct val="120000"/>
                  </a:lnSpc>
                  <a:spcBef>
                    <a:spcPts val="1800"/>
                  </a:spcBef>
                </a:pPr>
                <a:r>
                  <a:rPr lang="en-IN" sz="5900" dirty="0"/>
                  <a:t>Where:</a:t>
                </a:r>
              </a:p>
              <a:p>
                <a:pPr lvl="1" algn="just">
                  <a:lnSpc>
                    <a:spcPct val="120000"/>
                  </a:lnSpc>
                  <a:spcBef>
                    <a:spcPts val="1800"/>
                  </a:spcBef>
                </a:pPr>
                <a:r>
                  <a:rPr lang="en-IN" sz="6000" dirty="0"/>
                  <a:t>k = Curvature</a:t>
                </a:r>
              </a:p>
              <a:p>
                <a:pPr lvl="1" algn="just">
                  <a:lnSpc>
                    <a:spcPct val="120000"/>
                  </a:lnSpc>
                  <a:spcBef>
                    <a:spcPts val="1800"/>
                  </a:spcBef>
                </a:pPr>
                <a:r>
                  <a:rPr lang="en-IN" sz="6000" dirty="0"/>
                  <a:t>𝜃 = Slope angle (rotation of the beam cross-section) </a:t>
                </a:r>
                <a14:m>
                  <m:oMath xmlns:m="http://schemas.openxmlformats.org/officeDocument/2006/math">
                    <m:r>
                      <a:rPr lang="en-IN" sz="6000" b="0" i="1" smtClean="0">
                        <a:latin typeface="Cambria Math" panose="02040503050406030204" pitchFamily="18" charset="0"/>
                        <a:ea typeface="Cambria Math" panose="02040503050406030204" pitchFamily="18" charset="0"/>
                      </a:rPr>
                      <m:t>=</m:t>
                    </m:r>
                    <m:f>
                      <m:fPr>
                        <m:ctrlPr>
                          <a:rPr lang="en-IN" sz="6000" b="0" i="1" smtClean="0">
                            <a:latin typeface="Cambria Math" panose="02040503050406030204" pitchFamily="18" charset="0"/>
                            <a:ea typeface="Cambria Math" panose="02040503050406030204" pitchFamily="18" charset="0"/>
                          </a:rPr>
                        </m:ctrlPr>
                      </m:fPr>
                      <m:num>
                        <m:r>
                          <a:rPr lang="en-IN" sz="6000" b="0" i="1" smtClean="0">
                            <a:latin typeface="Cambria Math" panose="02040503050406030204" pitchFamily="18" charset="0"/>
                            <a:ea typeface="Cambria Math" panose="02040503050406030204" pitchFamily="18" charset="0"/>
                          </a:rPr>
                          <m:t>𝑑𝑦</m:t>
                        </m:r>
                      </m:num>
                      <m:den>
                        <m:r>
                          <a:rPr lang="en-IN" sz="6000" b="0" i="1" smtClean="0">
                            <a:latin typeface="Cambria Math" panose="02040503050406030204" pitchFamily="18" charset="0"/>
                            <a:ea typeface="Cambria Math" panose="02040503050406030204" pitchFamily="18" charset="0"/>
                          </a:rPr>
                          <m:t>𝑑𝑥</m:t>
                        </m:r>
                      </m:den>
                    </m:f>
                  </m:oMath>
                </a14:m>
                <a:endParaRPr lang="en-IN" sz="6000" dirty="0"/>
              </a:p>
              <a:p>
                <a:pPr lvl="1" algn="just">
                  <a:lnSpc>
                    <a:spcPct val="120000"/>
                  </a:lnSpc>
                  <a:spcBef>
                    <a:spcPts val="1800"/>
                  </a:spcBef>
                </a:pPr>
                <a:r>
                  <a:rPr lang="en-IN" sz="6000" dirty="0"/>
                  <a:t>s = Arc length along the deflected shape</a:t>
                </a:r>
              </a:p>
            </p:txBody>
          </p:sp>
        </mc:Choice>
        <mc:Fallback xmlns="">
          <p:sp>
            <p:nvSpPr>
              <p:cNvPr id="3" name="Content Placeholder 2">
                <a:extLst>
                  <a:ext uri="{FF2B5EF4-FFF2-40B4-BE49-F238E27FC236}">
                    <a16:creationId xmlns:a16="http://schemas.microsoft.com/office/drawing/2014/main" id="{C47AC00E-9A84-DD57-34C9-4ECA7795F3C9}"/>
                  </a:ext>
                </a:extLst>
              </p:cNvPr>
              <p:cNvSpPr>
                <a:spLocks noGrp="1" noRot="1" noChangeAspect="1" noMove="1" noResize="1" noEditPoints="1" noAdjustHandles="1" noChangeArrowheads="1" noChangeShapeType="1" noTextEdit="1"/>
              </p:cNvSpPr>
              <p:nvPr>
                <p:ph idx="1"/>
              </p:nvPr>
            </p:nvSpPr>
            <p:spPr>
              <a:xfrm>
                <a:off x="276225" y="1009650"/>
                <a:ext cx="11582399" cy="5619749"/>
              </a:xfrm>
              <a:blipFill>
                <a:blip r:embed="rId2"/>
                <a:stretch>
                  <a:fillRect l="-947" t="-1086" r="-1105" b="-1086"/>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1069CFD4-37B0-4CA8-9FF6-957F554266E9}"/>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273613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F4B00-A1C2-EAAA-AF9F-B9EE5E2EB363}"/>
              </a:ext>
            </a:extLst>
          </p:cNvPr>
          <p:cNvSpPr>
            <a:spLocks noGrp="1"/>
          </p:cNvSpPr>
          <p:nvPr>
            <p:ph type="title"/>
          </p:nvPr>
        </p:nvSpPr>
        <p:spPr/>
        <p:txBody>
          <a:bodyPr>
            <a:normAutofit/>
          </a:bodyPr>
          <a:lstStyle/>
          <a:p>
            <a:r>
              <a:rPr lang="en-IN" sz="4000" b="1" dirty="0">
                <a:solidFill>
                  <a:schemeClr val="accent5"/>
                </a:solidFill>
              </a:rPr>
              <a:t>Differential Arc Length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E3DD8E-8F9F-D781-9493-6C99BA34DECE}"/>
                  </a:ext>
                </a:extLst>
              </p:cNvPr>
              <p:cNvSpPr>
                <a:spLocks noGrp="1"/>
              </p:cNvSpPr>
              <p:nvPr>
                <p:ph idx="1"/>
              </p:nvPr>
            </p:nvSpPr>
            <p:spPr/>
            <p:txBody>
              <a:bodyPr>
                <a:normAutofit fontScale="92500" lnSpcReduction="10000"/>
              </a:bodyPr>
              <a:lstStyle/>
              <a:p>
                <a:pPr algn="just">
                  <a:lnSpc>
                    <a:spcPct val="110000"/>
                  </a:lnSpc>
                  <a:spcBef>
                    <a:spcPts val="1800"/>
                  </a:spcBef>
                </a:pPr>
                <a:r>
                  <a:rPr lang="en-IN" dirty="0"/>
                  <a:t>From geometry, the differential arc length 𝑑𝑠 can be expressed using Pythagoras’ theorem:</a:t>
                </a:r>
              </a:p>
              <a:p>
                <a:pPr marL="0" indent="0" algn="just">
                  <a:lnSpc>
                    <a:spcPct val="11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𝑑𝑠</m:t>
                      </m:r>
                      <m:r>
                        <a:rPr lang="en-IN" b="0" i="1" smtClean="0">
                          <a:latin typeface="Cambria Math" panose="02040503050406030204" pitchFamily="18" charset="0"/>
                        </a:rPr>
                        <m:t>=</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𝑑𝑥</m:t>
                          </m:r>
                          <m:r>
                            <a:rPr lang="en-IN" b="0" i="1" baseline="30000" smtClean="0">
                              <a:latin typeface="Cambria Math" panose="02040503050406030204" pitchFamily="18" charset="0"/>
                            </a:rPr>
                            <m:t>2</m:t>
                          </m:r>
                          <m:r>
                            <a:rPr lang="en-IN" b="0" i="1" smtClean="0">
                              <a:latin typeface="Cambria Math" panose="02040503050406030204" pitchFamily="18" charset="0"/>
                            </a:rPr>
                            <m:t>+</m:t>
                          </m:r>
                          <m:r>
                            <a:rPr lang="en-IN" b="0" i="1" smtClean="0">
                              <a:latin typeface="Cambria Math" panose="02040503050406030204" pitchFamily="18" charset="0"/>
                            </a:rPr>
                            <m:t>𝑑𝑦</m:t>
                          </m:r>
                          <m:r>
                            <a:rPr lang="en-IN" b="0" i="1" baseline="30000" smtClean="0">
                              <a:latin typeface="Cambria Math" panose="02040503050406030204" pitchFamily="18" charset="0"/>
                            </a:rPr>
                            <m:t>2</m:t>
                          </m:r>
                        </m:e>
                      </m:rad>
                      <m:r>
                        <a:rPr lang="en-IN" b="0" i="1" smtClean="0">
                          <a:latin typeface="Cambria Math" panose="02040503050406030204" pitchFamily="18" charset="0"/>
                        </a:rPr>
                        <m:t>=</m:t>
                      </m:r>
                      <m:r>
                        <a:rPr lang="en-IN" b="0" i="1" smtClean="0">
                          <a:latin typeface="Cambria Math" panose="02040503050406030204" pitchFamily="18" charset="0"/>
                        </a:rPr>
                        <m:t>𝑑𝑥</m:t>
                      </m:r>
                      <m:rad>
                        <m:radPr>
                          <m:degHide m:val="on"/>
                          <m:ctrlPr>
                            <a:rPr lang="en-IN" b="0" i="1" smtClean="0">
                              <a:latin typeface="Cambria Math" panose="02040503050406030204" pitchFamily="18" charset="0"/>
                            </a:rPr>
                          </m:ctrlPr>
                        </m:radPr>
                        <m:deg/>
                        <m:e>
                          <m:r>
                            <a:rPr lang="en-IN" b="0" i="1" smtClean="0">
                              <a:latin typeface="Cambria Math" panose="02040503050406030204" pitchFamily="18" charset="0"/>
                            </a:rPr>
                            <m:t>1+</m:t>
                          </m:r>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𝑑𝑦</m:t>
                                  </m:r>
                                </m:num>
                                <m:den>
                                  <m:r>
                                    <a:rPr lang="en-IN" b="0" i="1" smtClean="0">
                                      <a:latin typeface="Cambria Math" panose="02040503050406030204" pitchFamily="18" charset="0"/>
                                    </a:rPr>
                                    <m:t>𝑑𝑥</m:t>
                                  </m:r>
                                </m:den>
                              </m:f>
                            </m:e>
                          </m:d>
                          <m:r>
                            <a:rPr lang="en-IN" b="0" i="1" baseline="70000" smtClean="0">
                              <a:latin typeface="Cambria Math" panose="02040503050406030204" pitchFamily="18" charset="0"/>
                            </a:rPr>
                            <m:t>2</m:t>
                          </m:r>
                        </m:e>
                      </m:rad>
                    </m:oMath>
                  </m:oMathPara>
                </a14:m>
                <a:endParaRPr lang="en-IN" dirty="0"/>
              </a:p>
              <a:p>
                <a:pPr algn="just">
                  <a:lnSpc>
                    <a:spcPct val="110000"/>
                  </a:lnSpc>
                  <a:spcBef>
                    <a:spcPts val="1800"/>
                  </a:spcBef>
                </a:pPr>
                <a:r>
                  <a:rPr lang="en-IN" dirty="0"/>
                  <a:t>For small deflections, </a:t>
                </a:r>
                <a14:m>
                  <m:oMath xmlns:m="http://schemas.openxmlformats.org/officeDocument/2006/math">
                    <m:d>
                      <m:dPr>
                        <m:ctrlPr>
                          <a:rPr lang="en-IN" b="0" i="1" smtClean="0">
                            <a:latin typeface="Cambria Math" panose="02040503050406030204" pitchFamily="18" charset="0"/>
                          </a:rPr>
                        </m:ctrlPr>
                      </m:dPr>
                      <m:e>
                        <m:f>
                          <m:fPr>
                            <m:ctrlPr>
                              <a:rPr lang="en-IN" b="0" i="1" smtClean="0">
                                <a:latin typeface="Cambria Math" panose="02040503050406030204" pitchFamily="18" charset="0"/>
                              </a:rPr>
                            </m:ctrlPr>
                          </m:fPr>
                          <m:num>
                            <m:r>
                              <a:rPr lang="en-IN" b="0" i="1" smtClean="0">
                                <a:latin typeface="Cambria Math" panose="02040503050406030204" pitchFamily="18" charset="0"/>
                              </a:rPr>
                              <m:t>𝑑𝑦</m:t>
                            </m:r>
                          </m:num>
                          <m:den>
                            <m:r>
                              <a:rPr lang="en-IN" b="0" i="1" smtClean="0">
                                <a:latin typeface="Cambria Math" panose="02040503050406030204" pitchFamily="18" charset="0"/>
                              </a:rPr>
                              <m:t>𝑑𝑥</m:t>
                            </m:r>
                          </m:den>
                        </m:f>
                      </m:e>
                    </m:d>
                    <m:r>
                      <a:rPr lang="en-IN" b="0" i="1" baseline="70000" smtClean="0">
                        <a:latin typeface="Cambria Math" panose="02040503050406030204" pitchFamily="18" charset="0"/>
                      </a:rPr>
                      <m:t>2</m:t>
                    </m:r>
                  </m:oMath>
                </a14:m>
                <a:r>
                  <a:rPr lang="en-IN" dirty="0"/>
                  <a:t> is small, so using a first-order approximation: </a:t>
                </a:r>
                <a14:m>
                  <m:oMath xmlns:m="http://schemas.openxmlformats.org/officeDocument/2006/math">
                    <m:r>
                      <a:rPr lang="en-IN" b="0" i="1" smtClean="0">
                        <a:latin typeface="Cambria Math" panose="02040503050406030204" pitchFamily="18" charset="0"/>
                      </a:rPr>
                      <m:t>𝑑𝑠</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𝑑𝑥</m:t>
                    </m:r>
                  </m:oMath>
                </a14:m>
                <a:endParaRPr lang="en-IN" b="0" dirty="0">
                  <a:ea typeface="Cambria Math" panose="02040503050406030204" pitchFamily="18" charset="0"/>
                </a:endParaRPr>
              </a:p>
              <a:p>
                <a:pPr algn="just">
                  <a:lnSpc>
                    <a:spcPct val="110000"/>
                  </a:lnSpc>
                  <a:spcBef>
                    <a:spcPts val="1800"/>
                  </a:spcBef>
                </a:pPr>
                <a:r>
                  <a:rPr lang="en-IN" dirty="0"/>
                  <a:t>Thus: 	</a:t>
                </a:r>
                <a14:m>
                  <m:oMath xmlns:m="http://schemas.openxmlformats.org/officeDocument/2006/math">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𝜃</m:t>
                        </m:r>
                      </m:num>
                      <m:den>
                        <m:r>
                          <a:rPr lang="en-IN" b="0" i="1" smtClean="0">
                            <a:latin typeface="Cambria Math" panose="02040503050406030204" pitchFamily="18" charset="0"/>
                            <a:ea typeface="Cambria Math" panose="02040503050406030204" pitchFamily="18" charset="0"/>
                          </a:rPr>
                          <m:t>𝑑𝑠</m:t>
                        </m:r>
                      </m:den>
                    </m:f>
                    <m:r>
                      <a:rPr lang="en-IN" i="1">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𝜃</m:t>
                        </m:r>
                      </m:num>
                      <m:den>
                        <m:r>
                          <a:rPr lang="en-IN" b="0" i="1" smtClean="0">
                            <a:latin typeface="Cambria Math" panose="02040503050406030204" pitchFamily="18" charset="0"/>
                            <a:ea typeface="Cambria Math" panose="02040503050406030204" pitchFamily="18" charset="0"/>
                          </a:rPr>
                          <m:t>𝑑𝑥</m:t>
                        </m:r>
                      </m:den>
                    </m:f>
                  </m:oMath>
                </a14:m>
                <a:endParaRPr lang="en-IN" dirty="0"/>
              </a:p>
            </p:txBody>
          </p:sp>
        </mc:Choice>
        <mc:Fallback xmlns="">
          <p:sp>
            <p:nvSpPr>
              <p:cNvPr id="3" name="Content Placeholder 2">
                <a:extLst>
                  <a:ext uri="{FF2B5EF4-FFF2-40B4-BE49-F238E27FC236}">
                    <a16:creationId xmlns:a16="http://schemas.microsoft.com/office/drawing/2014/main" id="{52E3DD8E-8F9F-D781-9493-6C99BA34DECE}"/>
                  </a:ext>
                </a:extLst>
              </p:cNvPr>
              <p:cNvSpPr>
                <a:spLocks noGrp="1" noRot="1" noChangeAspect="1" noMove="1" noResize="1" noEditPoints="1" noAdjustHandles="1" noChangeArrowheads="1" noChangeShapeType="1" noTextEdit="1"/>
              </p:cNvSpPr>
              <p:nvPr>
                <p:ph idx="1"/>
              </p:nvPr>
            </p:nvSpPr>
            <p:spPr>
              <a:blipFill>
                <a:blip r:embed="rId2"/>
                <a:stretch>
                  <a:fillRect l="-928" t="-1541" r="-986"/>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C7E21E85-6D37-4BE5-A53F-95B5381E6A87}"/>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410443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30362-FD1F-00CF-1E86-07BDFA2EE149}"/>
              </a:ext>
            </a:extLst>
          </p:cNvPr>
          <p:cNvSpPr>
            <a:spLocks noGrp="1"/>
          </p:cNvSpPr>
          <p:nvPr>
            <p:ph type="title"/>
          </p:nvPr>
        </p:nvSpPr>
        <p:spPr/>
        <p:txBody>
          <a:bodyPr>
            <a:normAutofit/>
          </a:bodyPr>
          <a:lstStyle/>
          <a:p>
            <a:r>
              <a:rPr lang="en-IN" sz="4000" b="1" dirty="0">
                <a:solidFill>
                  <a:schemeClr val="accent5"/>
                </a:solidFill>
              </a:rPr>
              <a:t>Relating the Curvature to the Beam's Geometry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DB8D5E-7D09-94CD-5FDC-1EB977B1641F}"/>
                  </a:ext>
                </a:extLst>
              </p:cNvPr>
              <p:cNvSpPr>
                <a:spLocks noGrp="1"/>
              </p:cNvSpPr>
              <p:nvPr>
                <p:ph idx="1"/>
              </p:nvPr>
            </p:nvSpPr>
            <p:spPr/>
            <p:txBody>
              <a:bodyPr/>
              <a:lstStyle/>
              <a:p>
                <a:pPr algn="just">
                  <a:lnSpc>
                    <a:spcPct val="100000"/>
                  </a:lnSpc>
                  <a:spcBef>
                    <a:spcPts val="1800"/>
                  </a:spcBef>
                </a:pPr>
                <a:r>
                  <a:rPr lang="en-IN" dirty="0"/>
                  <a:t>From the definition of curvature: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𝜃</m:t>
                        </m:r>
                      </m:num>
                      <m:den>
                        <m:r>
                          <a:rPr lang="en-IN" b="0" i="1" smtClean="0">
                            <a:latin typeface="Cambria Math" panose="02040503050406030204" pitchFamily="18" charset="0"/>
                            <a:ea typeface="Cambria Math" panose="02040503050406030204" pitchFamily="18" charset="0"/>
                          </a:rPr>
                          <m:t>𝑑𝑥</m:t>
                        </m:r>
                      </m:den>
                    </m:f>
                  </m:oMath>
                </a14:m>
                <a:endParaRPr lang="en-IN" b="0" dirty="0">
                  <a:ea typeface="Cambria Math" panose="02040503050406030204" pitchFamily="18" charset="0"/>
                </a:endParaRPr>
              </a:p>
              <a:p>
                <a:pPr algn="just">
                  <a:lnSpc>
                    <a:spcPct val="100000"/>
                  </a:lnSpc>
                  <a:spcBef>
                    <a:spcPts val="1800"/>
                  </a:spcBef>
                </a:pPr>
                <a:r>
                  <a:rPr lang="en-IN" dirty="0"/>
                  <a:t>We already know: </a:t>
                </a:r>
                <a14:m>
                  <m:oMath xmlns:m="http://schemas.openxmlformats.org/officeDocument/2006/math">
                    <m:r>
                      <a:rPr lang="en-IN" i="1" smtClean="0">
                        <a:latin typeface="Cambria Math" panose="02040503050406030204" pitchFamily="18" charset="0"/>
                        <a:ea typeface="Cambria Math" panose="02040503050406030204" pitchFamily="18" charset="0"/>
                      </a:rPr>
                      <m:t>𝜃</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𝑑𝑦</m:t>
                        </m:r>
                      </m:num>
                      <m:den>
                        <m:r>
                          <a:rPr lang="en-IN" b="0" i="1" smtClean="0">
                            <a:latin typeface="Cambria Math" panose="02040503050406030204" pitchFamily="18" charset="0"/>
                            <a:ea typeface="Cambria Math" panose="02040503050406030204" pitchFamily="18" charset="0"/>
                          </a:rPr>
                          <m:t>𝑑𝑥</m:t>
                        </m:r>
                      </m:den>
                    </m:f>
                  </m:oMath>
                </a14:m>
                <a:endParaRPr lang="en-IN" b="0" dirty="0">
                  <a:ea typeface="Cambria Math" panose="02040503050406030204" pitchFamily="18" charset="0"/>
                </a:endParaRPr>
              </a:p>
              <a:p>
                <a:pPr algn="just">
                  <a:lnSpc>
                    <a:spcPct val="100000"/>
                  </a:lnSpc>
                  <a:spcBef>
                    <a:spcPts val="1800"/>
                  </a:spcBef>
                </a:pPr>
                <a:r>
                  <a:rPr lang="en-IN" dirty="0"/>
                  <a:t>Differentiating this again: </a:t>
                </a:r>
                <a14:m>
                  <m:oMath xmlns:m="http://schemas.openxmlformats.org/officeDocument/2006/math">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rPr>
                          <m:t>𝑑</m:t>
                        </m:r>
                        <m:r>
                          <a:rPr lang="en-IN" b="0" i="1" smtClean="0">
                            <a:latin typeface="Cambria Math" panose="02040503050406030204" pitchFamily="18" charset="0"/>
                            <a:ea typeface="Cambria Math" panose="02040503050406030204" pitchFamily="18" charset="0"/>
                          </a:rPr>
                          <m:t>𝜃</m:t>
                        </m:r>
                      </m:num>
                      <m:den>
                        <m:r>
                          <a:rPr lang="en-IN" b="0" i="1" smtClean="0">
                            <a:latin typeface="Cambria Math" panose="02040503050406030204" pitchFamily="18" charset="0"/>
                            <a:ea typeface="Cambria Math" panose="02040503050406030204" pitchFamily="18" charset="0"/>
                          </a:rPr>
                          <m:t>𝑑𝑥</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𝑑</m:t>
                        </m:r>
                        <m:r>
                          <a:rPr lang="en-IN" b="0" i="1" baseline="30000" smtClean="0">
                            <a:latin typeface="Cambria Math" panose="02040503050406030204" pitchFamily="18" charset="0"/>
                            <a:ea typeface="Cambria Math" panose="02040503050406030204" pitchFamily="18" charset="0"/>
                          </a:rPr>
                          <m:t>2</m:t>
                        </m:r>
                        <m:r>
                          <a:rPr lang="en-IN" b="0" i="1" smtClean="0">
                            <a:latin typeface="Cambria Math" panose="02040503050406030204" pitchFamily="18" charset="0"/>
                            <a:ea typeface="Cambria Math" panose="02040503050406030204" pitchFamily="18" charset="0"/>
                          </a:rPr>
                          <m:t>𝑦</m:t>
                        </m:r>
                      </m:num>
                      <m:den>
                        <m:r>
                          <a:rPr lang="en-IN" b="0" i="1" smtClean="0">
                            <a:latin typeface="Cambria Math" panose="02040503050406030204" pitchFamily="18" charset="0"/>
                            <a:ea typeface="Cambria Math" panose="02040503050406030204" pitchFamily="18" charset="0"/>
                          </a:rPr>
                          <m:t>𝑑𝑥</m:t>
                        </m:r>
                        <m:r>
                          <a:rPr lang="en-IN" b="0" i="1" baseline="30000" smtClean="0">
                            <a:latin typeface="Cambria Math" panose="02040503050406030204" pitchFamily="18" charset="0"/>
                            <a:ea typeface="Cambria Math" panose="02040503050406030204" pitchFamily="18" charset="0"/>
                          </a:rPr>
                          <m:t>2</m:t>
                        </m:r>
                      </m:den>
                    </m:f>
                  </m:oMath>
                </a14:m>
                <a:endParaRPr lang="en-IN" dirty="0"/>
              </a:p>
              <a:p>
                <a:pPr algn="just">
                  <a:lnSpc>
                    <a:spcPct val="100000"/>
                  </a:lnSpc>
                  <a:spcBef>
                    <a:spcPts val="1800"/>
                  </a:spcBef>
                </a:pPr>
                <a:r>
                  <a:rPr lang="en-IN" dirty="0"/>
                  <a:t>Therefore, </a:t>
                </a:r>
                <a14:m>
                  <m:oMath xmlns:m="http://schemas.openxmlformats.org/officeDocument/2006/math">
                    <m:r>
                      <a:rPr lang="en-IN" b="0" i="1" smtClean="0">
                        <a:latin typeface="Cambria Math" panose="02040503050406030204" pitchFamily="18" charset="0"/>
                      </a:rPr>
                      <m:t>𝑘</m:t>
                    </m:r>
                    <m:r>
                      <a:rPr lang="en-IN" b="0"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𝑑</m:t>
                        </m:r>
                        <m:r>
                          <a:rPr lang="en-IN" i="1" baseline="30000">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𝑦</m:t>
                        </m:r>
                      </m:num>
                      <m:den>
                        <m:r>
                          <a:rPr lang="en-IN" i="1">
                            <a:latin typeface="Cambria Math" panose="02040503050406030204" pitchFamily="18" charset="0"/>
                            <a:ea typeface="Cambria Math" panose="02040503050406030204" pitchFamily="18" charset="0"/>
                          </a:rPr>
                          <m:t>𝑑𝑥</m:t>
                        </m:r>
                        <m:r>
                          <a:rPr lang="en-IN" i="1" baseline="30000">
                            <a:latin typeface="Cambria Math" panose="02040503050406030204" pitchFamily="18" charset="0"/>
                            <a:ea typeface="Cambria Math" panose="02040503050406030204" pitchFamily="18" charset="0"/>
                          </a:rPr>
                          <m:t>2</m:t>
                        </m:r>
                      </m:den>
                    </m:f>
                  </m:oMath>
                </a14:m>
                <a:endParaRPr lang="en-IN" dirty="0"/>
              </a:p>
              <a:p>
                <a:pPr algn="just">
                  <a:lnSpc>
                    <a:spcPct val="100000"/>
                  </a:lnSpc>
                  <a:spcBef>
                    <a:spcPts val="1800"/>
                  </a:spcBef>
                </a:pPr>
                <a:r>
                  <a:rPr lang="en-IN" dirty="0"/>
                  <a:t>This relationship holds true for small deflections, which is a common assumption in beam theory.</a:t>
                </a:r>
              </a:p>
            </p:txBody>
          </p:sp>
        </mc:Choice>
        <mc:Fallback xmlns="">
          <p:sp>
            <p:nvSpPr>
              <p:cNvPr id="3" name="Content Placeholder 2">
                <a:extLst>
                  <a:ext uri="{FF2B5EF4-FFF2-40B4-BE49-F238E27FC236}">
                    <a16:creationId xmlns:a16="http://schemas.microsoft.com/office/drawing/2014/main" id="{92DB8D5E-7D09-94CD-5FDC-1EB977B1641F}"/>
                  </a:ext>
                </a:extLst>
              </p:cNvPr>
              <p:cNvSpPr>
                <a:spLocks noGrp="1" noRot="1" noChangeAspect="1" noMove="1" noResize="1" noEditPoints="1" noAdjustHandles="1" noChangeArrowheads="1" noChangeShapeType="1" noTextEdit="1"/>
              </p:cNvSpPr>
              <p:nvPr>
                <p:ph idx="1"/>
              </p:nvPr>
            </p:nvSpPr>
            <p:spPr>
              <a:blipFill>
                <a:blip r:embed="rId2"/>
                <a:stretch>
                  <a:fillRect l="-1043" r="-1159" b="-3782"/>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16D50DA4-8121-4103-B642-D7D082425B15}"/>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418052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016" y="-1"/>
            <a:ext cx="10515600" cy="894133"/>
          </a:xfrm>
        </p:spPr>
        <p:txBody>
          <a:bodyPr>
            <a:normAutofit/>
          </a:bodyPr>
          <a:lstStyle/>
          <a:p>
            <a:r>
              <a:rPr lang="en-IN" sz="4000" b="1" dirty="0">
                <a:solidFill>
                  <a:schemeClr val="accent1">
                    <a:lumMod val="75000"/>
                  </a:schemeClr>
                </a:solidFill>
              </a:rPr>
              <a:t>Beams</a:t>
            </a:r>
          </a:p>
        </p:txBody>
      </p:sp>
      <p:sp>
        <p:nvSpPr>
          <p:cNvPr id="4" name="Rectangle 1"/>
          <p:cNvSpPr>
            <a:spLocks noGrp="1" noChangeArrowheads="1"/>
          </p:cNvSpPr>
          <p:nvPr>
            <p:ph idx="1"/>
          </p:nvPr>
        </p:nvSpPr>
        <p:spPr bwMode="auto">
          <a:xfrm>
            <a:off x="261016" y="833457"/>
            <a:ext cx="7502917"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ts val="1800"/>
              </a:spcBef>
              <a:spcAft>
                <a:spcPct val="0"/>
              </a:spcAft>
            </a:pPr>
            <a:r>
              <a:rPr kumimoji="0" lang="en-US" altLang="en-US" b="0" i="0" u="none" strike="noStrike" cap="none" normalizeH="0" baseline="0" dirty="0">
                <a:ln>
                  <a:noFill/>
                </a:ln>
                <a:solidFill>
                  <a:schemeClr val="tx1"/>
                </a:solidFill>
                <a:effectLst/>
              </a:rPr>
              <a:t>Horizontal members supporting loadings perpendicular to their longitudinal axis.</a:t>
            </a:r>
          </a:p>
          <a:p>
            <a:pPr marL="0" marR="0" lvl="0" indent="0" algn="just" defTabSz="914400" rtl="0" eaLnBrk="0" fontAlgn="base" latinLnBrk="0" hangingPunct="0">
              <a:lnSpc>
                <a:spcPct val="100000"/>
              </a:lnSpc>
              <a:spcBef>
                <a:spcPts val="1800"/>
              </a:spcBef>
              <a:spcAft>
                <a:spcPct val="0"/>
              </a:spcAft>
              <a:buClrTx/>
              <a:buSzTx/>
              <a:buNone/>
              <a:tabLst/>
            </a:pPr>
            <a:r>
              <a:rPr kumimoji="0" lang="en-US" altLang="en-US" b="1" i="0" u="sng" strike="noStrike" cap="none" normalizeH="0" baseline="0" dirty="0">
                <a:ln>
                  <a:noFill/>
                </a:ln>
                <a:solidFill>
                  <a:schemeClr val="tx1"/>
                </a:solidFill>
                <a:effectLst/>
              </a:rPr>
              <a:t>Classification </a:t>
            </a:r>
            <a:r>
              <a:rPr lang="en-US" altLang="en-US" b="1" u="sng" dirty="0"/>
              <a:t>b</a:t>
            </a:r>
            <a:r>
              <a:rPr kumimoji="0" lang="en-US" altLang="en-US" b="1" i="0" u="sng" strike="noStrike" cap="none" normalizeH="0" baseline="0" dirty="0">
                <a:ln>
                  <a:noFill/>
                </a:ln>
                <a:solidFill>
                  <a:schemeClr val="tx1"/>
                </a:solidFill>
                <a:effectLst/>
              </a:rPr>
              <a:t>ased on Support type</a:t>
            </a:r>
            <a:r>
              <a:rPr kumimoji="0" lang="en-US" altLang="en-US" b="0" i="0" u="sng" strike="noStrike" cap="none" normalizeH="0" baseline="0" dirty="0">
                <a:ln>
                  <a:noFill/>
                </a:ln>
                <a:solidFill>
                  <a:schemeClr val="tx1"/>
                </a:solidFill>
                <a:effectLst/>
              </a:rPr>
              <a:t>:</a:t>
            </a:r>
          </a:p>
          <a:p>
            <a:pPr algn="just" eaLnBrk="0" fontAlgn="base" hangingPunct="0">
              <a:lnSpc>
                <a:spcPct val="100000"/>
              </a:lnSpc>
              <a:spcBef>
                <a:spcPts val="1800"/>
              </a:spcBef>
              <a:spcAft>
                <a:spcPct val="0"/>
              </a:spcAft>
            </a:pPr>
            <a:r>
              <a:rPr kumimoji="0" lang="en-US" altLang="en-US" b="1" i="0" u="none" strike="noStrike" cap="none" normalizeH="0" baseline="0" dirty="0">
                <a:ln>
                  <a:noFill/>
                </a:ln>
                <a:solidFill>
                  <a:schemeClr val="tx1"/>
                </a:solidFill>
                <a:effectLst/>
              </a:rPr>
              <a:t>Simply Supported Beam</a:t>
            </a:r>
            <a:r>
              <a:rPr lang="en-US" altLang="en-US" dirty="0"/>
              <a:t> – </a:t>
            </a:r>
            <a:r>
              <a:rPr kumimoji="0" lang="en-US" altLang="en-US" b="0" i="0" u="none" strike="noStrike" cap="none" normalizeH="0" baseline="0" dirty="0">
                <a:ln>
                  <a:noFill/>
                </a:ln>
                <a:solidFill>
                  <a:schemeClr val="tx1"/>
                </a:solidFill>
                <a:effectLst/>
              </a:rPr>
              <a:t>Pinned at one end and pinned or roller-supported at the other</a:t>
            </a:r>
          </a:p>
          <a:p>
            <a:pPr algn="just" eaLnBrk="0" fontAlgn="base" hangingPunct="0">
              <a:lnSpc>
                <a:spcPct val="100000"/>
              </a:lnSpc>
              <a:spcBef>
                <a:spcPts val="1800"/>
              </a:spcBef>
              <a:spcAft>
                <a:spcPct val="0"/>
              </a:spcAft>
            </a:pPr>
            <a:r>
              <a:rPr lang="en-US" altLang="en-US" b="1" dirty="0"/>
              <a:t>Fixed Beam </a:t>
            </a:r>
            <a:r>
              <a:rPr lang="en-US" altLang="en-US" dirty="0"/>
              <a:t>– Fixed at both the ends</a:t>
            </a:r>
            <a:endParaRPr kumimoji="0" lang="en-US" altLang="en-US" b="0" i="0" u="none" strike="noStrike" cap="none" normalizeH="0" baseline="0" dirty="0">
              <a:ln>
                <a:noFill/>
              </a:ln>
              <a:solidFill>
                <a:schemeClr val="tx1"/>
              </a:solidFill>
              <a:effectLst/>
            </a:endParaRPr>
          </a:p>
          <a:p>
            <a:pPr algn="just" eaLnBrk="0" fontAlgn="base" hangingPunct="0">
              <a:lnSpc>
                <a:spcPct val="100000"/>
              </a:lnSpc>
              <a:spcBef>
                <a:spcPts val="1800"/>
              </a:spcBef>
              <a:spcAft>
                <a:spcPct val="0"/>
              </a:spcAft>
            </a:pPr>
            <a:r>
              <a:rPr kumimoji="0" lang="en-US" altLang="en-US" b="1" i="0" u="none" strike="noStrike" cap="none" normalizeH="0" baseline="0" dirty="0">
                <a:ln>
                  <a:noFill/>
                </a:ln>
                <a:solidFill>
                  <a:schemeClr val="tx1"/>
                </a:solidFill>
                <a:effectLst/>
              </a:rPr>
              <a:t>Cantilevered Beam</a:t>
            </a:r>
            <a:r>
              <a:rPr lang="en-US" altLang="en-US" dirty="0"/>
              <a:t> – </a:t>
            </a:r>
            <a:r>
              <a:rPr kumimoji="0" lang="en-US" altLang="en-US" b="0" i="0" u="none" strike="noStrike" cap="none" normalizeH="0" baseline="0" dirty="0">
                <a:ln>
                  <a:noFill/>
                </a:ln>
                <a:solidFill>
                  <a:schemeClr val="tx1"/>
                </a:solidFill>
                <a:effectLst/>
              </a:rPr>
              <a:t>Fixed at one end and free at the other</a:t>
            </a:r>
          </a:p>
          <a:p>
            <a:pPr algn="just" eaLnBrk="0" fontAlgn="base" hangingPunct="0">
              <a:lnSpc>
                <a:spcPct val="100000"/>
              </a:lnSpc>
              <a:spcBef>
                <a:spcPts val="1800"/>
              </a:spcBef>
              <a:spcAft>
                <a:spcPct val="0"/>
              </a:spcAft>
            </a:pPr>
            <a:r>
              <a:rPr kumimoji="0" lang="en-US" altLang="en-US" b="1" i="0" u="none" strike="noStrike" cap="none" normalizeH="0" baseline="0" dirty="0">
                <a:ln>
                  <a:noFill/>
                </a:ln>
                <a:solidFill>
                  <a:schemeClr val="tx1"/>
                </a:solidFill>
                <a:effectLst/>
              </a:rPr>
              <a:t>Overhanging Beam</a:t>
            </a:r>
            <a:r>
              <a:rPr lang="en-US" altLang="en-US" dirty="0"/>
              <a:t> – </a:t>
            </a:r>
            <a:r>
              <a:rPr kumimoji="0" lang="en-US" altLang="en-US" b="0" i="0" u="none" strike="noStrike" cap="none" normalizeH="0" baseline="0" dirty="0">
                <a:ln>
                  <a:noFill/>
                </a:ln>
                <a:solidFill>
                  <a:schemeClr val="tx1"/>
                </a:solidFill>
                <a:effectLst/>
              </a:rPr>
              <a:t>One or both ends extend beyond the supports</a:t>
            </a:r>
          </a:p>
          <a:p>
            <a:pPr marL="0" marR="0" lvl="0" indent="0" algn="l" defTabSz="914400" rtl="0" eaLnBrk="0" fontAlgn="base" latinLnBrk="0" hangingPunct="0">
              <a:lnSpc>
                <a:spcPct val="100000"/>
              </a:lnSpc>
              <a:spcBef>
                <a:spcPts val="18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8203475" y="1680095"/>
            <a:ext cx="3727268" cy="3674325"/>
          </a:xfrm>
          <a:prstGeom prst="rect">
            <a:avLst/>
          </a:prstGeom>
        </p:spPr>
      </p:pic>
      <p:pic>
        <p:nvPicPr>
          <p:cNvPr id="8" name="Google Shape;56;p13">
            <a:extLst>
              <a:ext uri="{FF2B5EF4-FFF2-40B4-BE49-F238E27FC236}">
                <a16:creationId xmlns:a16="http://schemas.microsoft.com/office/drawing/2014/main" id="{FC77FD92-46F6-4D5E-938D-8CEC31F5047E}"/>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79961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E727F-F688-A0FD-950A-27365F46272F}"/>
              </a:ext>
            </a:extLst>
          </p:cNvPr>
          <p:cNvSpPr>
            <a:spLocks noGrp="1"/>
          </p:cNvSpPr>
          <p:nvPr>
            <p:ph type="title"/>
          </p:nvPr>
        </p:nvSpPr>
        <p:spPr>
          <a:xfrm>
            <a:off x="623483" y="0"/>
            <a:ext cx="10515600" cy="1325563"/>
          </a:xfrm>
        </p:spPr>
        <p:txBody>
          <a:bodyPr>
            <a:normAutofit/>
          </a:bodyPr>
          <a:lstStyle/>
          <a:p>
            <a:r>
              <a:rPr lang="en-IN" sz="4000" b="1" dirty="0">
                <a:solidFill>
                  <a:schemeClr val="accent5"/>
                </a:solidFill>
              </a:rPr>
              <a:t>Including Material and Geometric Properties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74A94E-69B0-9353-49B2-475BEDC1328B}"/>
                  </a:ext>
                </a:extLst>
              </p:cNvPr>
              <p:cNvSpPr>
                <a:spLocks noGrp="1"/>
              </p:cNvSpPr>
              <p:nvPr>
                <p:ph idx="1"/>
              </p:nvPr>
            </p:nvSpPr>
            <p:spPr>
              <a:xfrm>
                <a:off x="838200" y="1325563"/>
                <a:ext cx="10515600" cy="5084762"/>
              </a:xfrm>
            </p:spPr>
            <p:txBody>
              <a:bodyPr>
                <a:normAutofit fontScale="85000" lnSpcReduction="10000"/>
              </a:bodyPr>
              <a:lstStyle/>
              <a:p>
                <a:pPr algn="just">
                  <a:lnSpc>
                    <a:spcPct val="110000"/>
                  </a:lnSpc>
                  <a:spcBef>
                    <a:spcPts val="1800"/>
                  </a:spcBef>
                </a:pPr>
                <a:r>
                  <a:rPr lang="en-IN" sz="3300" dirty="0"/>
                  <a:t>According to the bending theory of beams, the curvature is also related to the bending moment 𝑀(𝑥) by the following expression:</a:t>
                </a:r>
              </a:p>
              <a:p>
                <a:pPr marL="0" indent="0" algn="just">
                  <a:lnSpc>
                    <a:spcPct val="110000"/>
                  </a:lnSpc>
                  <a:spcBef>
                    <a:spcPts val="1800"/>
                  </a:spcBef>
                  <a:buNone/>
                </a:pPr>
                <a:endParaRPr lang="en-IN" sz="3300" b="0" i="1" dirty="0">
                  <a:latin typeface="Cambria Math" panose="02040503050406030204" pitchFamily="18" charset="0"/>
                </a:endParaRPr>
              </a:p>
              <a:p>
                <a:pPr marL="0" indent="0" algn="just">
                  <a:lnSpc>
                    <a:spcPct val="110000"/>
                  </a:lnSpc>
                  <a:spcBef>
                    <a:spcPts val="1800"/>
                  </a:spcBef>
                  <a:buNone/>
                </a:pPr>
                <a14:m>
                  <m:oMathPara xmlns:m="http://schemas.openxmlformats.org/officeDocument/2006/math">
                    <m:oMathParaPr>
                      <m:jc m:val="centerGroup"/>
                    </m:oMathParaPr>
                    <m:oMath xmlns:m="http://schemas.openxmlformats.org/officeDocument/2006/math">
                      <m:r>
                        <a:rPr lang="en-IN" sz="3300" b="0" i="1" smtClean="0">
                          <a:latin typeface="Cambria Math" panose="02040503050406030204" pitchFamily="18" charset="0"/>
                        </a:rPr>
                        <m:t>𝑘</m:t>
                      </m:r>
                      <m:r>
                        <a:rPr lang="en-IN" sz="3300" b="0" i="1" smtClean="0">
                          <a:latin typeface="Cambria Math" panose="02040503050406030204" pitchFamily="18" charset="0"/>
                        </a:rPr>
                        <m:t>=</m:t>
                      </m:r>
                      <m:f>
                        <m:fPr>
                          <m:ctrlPr>
                            <a:rPr lang="en-IN" sz="3300" b="0" i="1" smtClean="0">
                              <a:latin typeface="Cambria Math" panose="02040503050406030204" pitchFamily="18" charset="0"/>
                            </a:rPr>
                          </m:ctrlPr>
                        </m:fPr>
                        <m:num>
                          <m:r>
                            <a:rPr lang="en-IN" sz="3300" b="0" i="1" smtClean="0">
                              <a:latin typeface="Cambria Math" panose="02040503050406030204" pitchFamily="18" charset="0"/>
                            </a:rPr>
                            <m:t>𝑀</m:t>
                          </m:r>
                          <m:d>
                            <m:dPr>
                              <m:ctrlPr>
                                <a:rPr lang="en-IN" sz="3300" b="0" i="1" smtClean="0">
                                  <a:latin typeface="Cambria Math" panose="02040503050406030204" pitchFamily="18" charset="0"/>
                                </a:rPr>
                              </m:ctrlPr>
                            </m:dPr>
                            <m:e>
                              <m:r>
                                <a:rPr lang="en-IN" sz="3300" b="0" i="1" smtClean="0">
                                  <a:latin typeface="Cambria Math" panose="02040503050406030204" pitchFamily="18" charset="0"/>
                                </a:rPr>
                                <m:t>𝑥</m:t>
                              </m:r>
                            </m:e>
                          </m:d>
                        </m:num>
                        <m:den>
                          <m:r>
                            <a:rPr lang="en-IN" sz="3300" b="0" i="1" smtClean="0">
                              <a:latin typeface="Cambria Math" panose="02040503050406030204" pitchFamily="18" charset="0"/>
                            </a:rPr>
                            <m:t>𝐸𝐼</m:t>
                          </m:r>
                        </m:den>
                      </m:f>
                    </m:oMath>
                  </m:oMathPara>
                </a14:m>
                <a:endParaRPr lang="en-IN" sz="3300" b="0" dirty="0"/>
              </a:p>
              <a:p>
                <a:pPr algn="just">
                  <a:lnSpc>
                    <a:spcPct val="110000"/>
                  </a:lnSpc>
                  <a:spcBef>
                    <a:spcPts val="1800"/>
                  </a:spcBef>
                </a:pPr>
                <a:r>
                  <a:rPr lang="en-IN" sz="3300" dirty="0"/>
                  <a:t>Where:</a:t>
                </a:r>
              </a:p>
              <a:p>
                <a:pPr lvl="1" algn="just">
                  <a:lnSpc>
                    <a:spcPct val="110000"/>
                  </a:lnSpc>
                  <a:spcBef>
                    <a:spcPts val="1800"/>
                  </a:spcBef>
                </a:pPr>
                <a:r>
                  <a:rPr lang="en-IN" sz="2800" dirty="0"/>
                  <a:t>𝐸= Young’s Modulus (material property)</a:t>
                </a:r>
              </a:p>
              <a:p>
                <a:pPr lvl="1" algn="just">
                  <a:lnSpc>
                    <a:spcPct val="110000"/>
                  </a:lnSpc>
                  <a:spcBef>
                    <a:spcPts val="1800"/>
                  </a:spcBef>
                </a:pPr>
                <a:r>
                  <a:rPr lang="en-IN" sz="2800" dirty="0"/>
                  <a:t>𝐼 = Second Moment of Area (geometric property)</a:t>
                </a:r>
              </a:p>
              <a:p>
                <a:pPr lvl="1" algn="just">
                  <a:lnSpc>
                    <a:spcPct val="110000"/>
                  </a:lnSpc>
                  <a:spcBef>
                    <a:spcPts val="1800"/>
                  </a:spcBef>
                </a:pPr>
                <a:r>
                  <a:rPr lang="en-IN" sz="2800" dirty="0"/>
                  <a:t>𝑀(𝑥) = Bending Moment at point 𝑥</a:t>
                </a:r>
              </a:p>
            </p:txBody>
          </p:sp>
        </mc:Choice>
        <mc:Fallback xmlns="">
          <p:sp>
            <p:nvSpPr>
              <p:cNvPr id="3" name="Content Placeholder 2">
                <a:extLst>
                  <a:ext uri="{FF2B5EF4-FFF2-40B4-BE49-F238E27FC236}">
                    <a16:creationId xmlns:a16="http://schemas.microsoft.com/office/drawing/2014/main" id="{CB74A94E-69B0-9353-49B2-475BEDC1328B}"/>
                  </a:ext>
                </a:extLst>
              </p:cNvPr>
              <p:cNvSpPr>
                <a:spLocks noGrp="1" noRot="1" noChangeAspect="1" noMove="1" noResize="1" noEditPoints="1" noAdjustHandles="1" noChangeArrowheads="1" noChangeShapeType="1" noTextEdit="1"/>
              </p:cNvSpPr>
              <p:nvPr>
                <p:ph idx="1"/>
              </p:nvPr>
            </p:nvSpPr>
            <p:spPr>
              <a:xfrm>
                <a:off x="838200" y="1325563"/>
                <a:ext cx="10515600" cy="5084762"/>
              </a:xfrm>
              <a:blipFill>
                <a:blip r:embed="rId2"/>
                <a:stretch>
                  <a:fillRect l="-1043" t="-1078" r="-1159"/>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C80A20A8-B2D2-4839-99D1-8DB097D7B7D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537050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91F0-AACC-7B67-05A9-A63CB6587B16}"/>
              </a:ext>
            </a:extLst>
          </p:cNvPr>
          <p:cNvSpPr>
            <a:spLocks noGrp="1"/>
          </p:cNvSpPr>
          <p:nvPr>
            <p:ph type="title"/>
          </p:nvPr>
        </p:nvSpPr>
        <p:spPr>
          <a:xfrm>
            <a:off x="76200" y="447066"/>
            <a:ext cx="10868025" cy="1325563"/>
          </a:xfrm>
        </p:spPr>
        <p:txBody>
          <a:bodyPr>
            <a:normAutofit/>
          </a:bodyPr>
          <a:lstStyle/>
          <a:p>
            <a:r>
              <a:rPr lang="en-IN" sz="4000" b="1" dirty="0">
                <a:solidFill>
                  <a:schemeClr val="accent5"/>
                </a:solidFill>
              </a:rPr>
              <a:t>Including Material and Geometric Properties </a:t>
            </a:r>
            <a:r>
              <a:rPr lang="en-IN" sz="2800" b="1" i="1" dirty="0">
                <a:solidFill>
                  <a:schemeClr val="accent5"/>
                </a:solidFill>
              </a:rPr>
              <a:t>…(cont’d)</a:t>
            </a:r>
            <a:endParaRPr lang="en-IN" sz="4000" i="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396220-802F-521D-6A6A-4604FF72691B}"/>
                  </a:ext>
                </a:extLst>
              </p:cNvPr>
              <p:cNvSpPr>
                <a:spLocks noGrp="1"/>
              </p:cNvSpPr>
              <p:nvPr>
                <p:ph idx="1"/>
              </p:nvPr>
            </p:nvSpPr>
            <p:spPr>
              <a:xfrm>
                <a:off x="838200" y="1912937"/>
                <a:ext cx="10515600" cy="4351338"/>
              </a:xfrm>
            </p:spPr>
            <p:txBody>
              <a:bodyPr>
                <a:normAutofit lnSpcReduction="10000"/>
              </a:bodyPr>
              <a:lstStyle/>
              <a:p>
                <a:pPr algn="just">
                  <a:spcBef>
                    <a:spcPts val="1800"/>
                  </a:spcBef>
                </a:pPr>
                <a:r>
                  <a:rPr lang="en-IN" dirty="0"/>
                  <a:t>Using the geometric relationship from earlier:</a:t>
                </a:r>
              </a:p>
              <a:p>
                <a:pPr algn="just">
                  <a:spcBef>
                    <a:spcPts val="1800"/>
                  </a:spcBef>
                </a:pPr>
                <a:endParaRPr lang="en-IN" dirty="0"/>
              </a:p>
              <a:p>
                <a:pPr marL="0" indent="0" algn="just">
                  <a:spcBef>
                    <a:spcPts val="1800"/>
                  </a:spcBef>
                  <a:buNone/>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𝑑</m:t>
                          </m:r>
                          <m:r>
                            <a:rPr lang="en-IN" i="1" baseline="30000">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𝑦</m:t>
                          </m:r>
                        </m:num>
                        <m:den>
                          <m:r>
                            <a:rPr lang="en-IN" i="1">
                              <a:latin typeface="Cambria Math" panose="02040503050406030204" pitchFamily="18" charset="0"/>
                              <a:ea typeface="Cambria Math" panose="02040503050406030204" pitchFamily="18" charset="0"/>
                            </a:rPr>
                            <m:t>𝑑𝑥</m:t>
                          </m:r>
                          <m:r>
                            <a:rPr lang="en-IN" i="1" baseline="3000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𝑀</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num>
                        <m:den>
                          <m:r>
                            <a:rPr lang="en-IN" b="0" i="1" smtClean="0">
                              <a:latin typeface="Cambria Math" panose="02040503050406030204" pitchFamily="18" charset="0"/>
                              <a:ea typeface="Cambria Math" panose="02040503050406030204" pitchFamily="18" charset="0"/>
                            </a:rPr>
                            <m:t>𝐸𝐼</m:t>
                          </m:r>
                        </m:den>
                      </m:f>
                    </m:oMath>
                  </m:oMathPara>
                </a14:m>
                <a:endParaRPr lang="en-IN" b="0" dirty="0">
                  <a:ea typeface="Cambria Math" panose="02040503050406030204" pitchFamily="18" charset="0"/>
                </a:endParaRPr>
              </a:p>
              <a:p>
                <a:pPr marL="0" indent="0" algn="just">
                  <a:spcBef>
                    <a:spcPts val="1800"/>
                  </a:spcBef>
                  <a:buNone/>
                </a:pPr>
                <a:endParaRPr lang="en-IN" b="0" dirty="0">
                  <a:ea typeface="Cambria Math" panose="02040503050406030204" pitchFamily="18" charset="0"/>
                </a:endParaRPr>
              </a:p>
              <a:p>
                <a:pPr algn="just">
                  <a:spcBef>
                    <a:spcPts val="1800"/>
                  </a:spcBef>
                </a:pPr>
                <a:r>
                  <a:rPr lang="en-IN" dirty="0"/>
                  <a:t>Rearranging gives the fundamental differential equation of flexure:</a:t>
                </a:r>
              </a:p>
              <a:p>
                <a:pPr algn="just">
                  <a:spcBef>
                    <a:spcPts val="1800"/>
                  </a:spcBef>
                </a:pPr>
                <a:endParaRPr lang="en-IN" dirty="0"/>
              </a:p>
              <a:p>
                <a:pPr marL="0" indent="0" algn="just">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𝐸𝐼</m:t>
                      </m:r>
                      <m:f>
                        <m:fPr>
                          <m:ctrlPr>
                            <a:rPr lang="en-IN" i="1">
                              <a:latin typeface="Cambria Math" panose="02040503050406030204" pitchFamily="18" charset="0"/>
                              <a:ea typeface="Cambria Math" panose="02040503050406030204" pitchFamily="18" charset="0"/>
                            </a:rPr>
                          </m:ctrlPr>
                        </m:fPr>
                        <m:num>
                          <m:r>
                            <a:rPr lang="en-IN" i="1">
                              <a:latin typeface="Cambria Math" panose="02040503050406030204" pitchFamily="18" charset="0"/>
                              <a:ea typeface="Cambria Math" panose="02040503050406030204" pitchFamily="18" charset="0"/>
                            </a:rPr>
                            <m:t>𝑑</m:t>
                          </m:r>
                          <m:r>
                            <a:rPr lang="en-IN" i="1" baseline="30000">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𝑦</m:t>
                          </m:r>
                        </m:num>
                        <m:den>
                          <m:r>
                            <a:rPr lang="en-IN" i="1">
                              <a:latin typeface="Cambria Math" panose="02040503050406030204" pitchFamily="18" charset="0"/>
                              <a:ea typeface="Cambria Math" panose="02040503050406030204" pitchFamily="18" charset="0"/>
                            </a:rPr>
                            <m:t>𝑑𝑥</m:t>
                          </m:r>
                          <m:r>
                            <a:rPr lang="en-IN" i="1" baseline="3000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𝑀</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𝑥</m:t>
                      </m:r>
                      <m:r>
                        <a:rPr lang="en-IN" b="0" i="1" smtClean="0">
                          <a:latin typeface="Cambria Math" panose="02040503050406030204" pitchFamily="18" charset="0"/>
                          <a:ea typeface="Cambria Math" panose="02040503050406030204" pitchFamily="18" charset="0"/>
                        </a:rPr>
                        <m:t>)</m:t>
                      </m:r>
                    </m:oMath>
                  </m:oMathPara>
                </a14:m>
                <a:endParaRPr lang="en-IN" dirty="0"/>
              </a:p>
              <a:p>
                <a:pPr algn="just">
                  <a:spcBef>
                    <a:spcPts val="1800"/>
                  </a:spcBef>
                </a:pPr>
                <a:endParaRPr lang="en-IN" dirty="0"/>
              </a:p>
            </p:txBody>
          </p:sp>
        </mc:Choice>
        <mc:Fallback xmlns="">
          <p:sp>
            <p:nvSpPr>
              <p:cNvPr id="3" name="Content Placeholder 2">
                <a:extLst>
                  <a:ext uri="{FF2B5EF4-FFF2-40B4-BE49-F238E27FC236}">
                    <a16:creationId xmlns:a16="http://schemas.microsoft.com/office/drawing/2014/main" id="{0D396220-802F-521D-6A6A-4604FF72691B}"/>
                  </a:ext>
                </a:extLst>
              </p:cNvPr>
              <p:cNvSpPr>
                <a:spLocks noGrp="1" noRot="1" noChangeAspect="1" noMove="1" noResize="1" noEditPoints="1" noAdjustHandles="1" noChangeArrowheads="1" noChangeShapeType="1" noTextEdit="1"/>
              </p:cNvSpPr>
              <p:nvPr>
                <p:ph idx="1"/>
              </p:nvPr>
            </p:nvSpPr>
            <p:spPr>
              <a:xfrm>
                <a:off x="838200" y="1912937"/>
                <a:ext cx="10515600" cy="4351338"/>
              </a:xfrm>
              <a:blipFill>
                <a:blip r:embed="rId2"/>
                <a:stretch>
                  <a:fillRect l="-1043" t="-3221"/>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C20BE92C-0966-482C-A6BF-35875A921286}"/>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5" name="Rectangle 4">
            <a:extLst>
              <a:ext uri="{FF2B5EF4-FFF2-40B4-BE49-F238E27FC236}">
                <a16:creationId xmlns:a16="http://schemas.microsoft.com/office/drawing/2014/main" id="{BCE2403C-7774-4EE2-BB21-E404DC6C5942}"/>
              </a:ext>
            </a:extLst>
          </p:cNvPr>
          <p:cNvSpPr/>
          <p:nvPr/>
        </p:nvSpPr>
        <p:spPr>
          <a:xfrm>
            <a:off x="4819650" y="5048250"/>
            <a:ext cx="2514600" cy="135633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860771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8DD6-CCD0-F8B8-FFED-2BD84D860973}"/>
              </a:ext>
            </a:extLst>
          </p:cNvPr>
          <p:cNvSpPr>
            <a:spLocks noGrp="1"/>
          </p:cNvSpPr>
          <p:nvPr>
            <p:ph type="title"/>
          </p:nvPr>
        </p:nvSpPr>
        <p:spPr>
          <a:xfrm>
            <a:off x="581025" y="231351"/>
            <a:ext cx="9676592" cy="1325563"/>
          </a:xfrm>
        </p:spPr>
        <p:txBody>
          <a:bodyPr>
            <a:normAutofit/>
          </a:bodyPr>
          <a:lstStyle/>
          <a:p>
            <a:r>
              <a:rPr lang="en-IN" sz="4000" b="1" dirty="0">
                <a:solidFill>
                  <a:schemeClr val="accent5"/>
                </a:solidFill>
              </a:rPr>
              <a:t>Derivation of the Second Differential Equation of Flexure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774BCC-02C9-B85C-DE2B-207165D387EB}"/>
                  </a:ext>
                </a:extLst>
              </p:cNvPr>
              <p:cNvSpPr>
                <a:spLocks noGrp="1"/>
              </p:cNvSpPr>
              <p:nvPr>
                <p:ph idx="1"/>
              </p:nvPr>
            </p:nvSpPr>
            <p:spPr>
              <a:xfrm>
                <a:off x="838200" y="1825625"/>
                <a:ext cx="10648950" cy="4351338"/>
              </a:xfrm>
            </p:spPr>
            <p:txBody>
              <a:bodyPr>
                <a:noAutofit/>
              </a:bodyPr>
              <a:lstStyle/>
              <a:p>
                <a:pPr algn="just">
                  <a:lnSpc>
                    <a:spcPct val="100000"/>
                  </a:lnSpc>
                  <a:spcBef>
                    <a:spcPts val="1800"/>
                  </a:spcBef>
                </a:pPr>
                <a:r>
                  <a:rPr lang="en-IN" dirty="0"/>
                  <a:t>The second differential equation relates the shear force and the bending moment within a beam. It is derived using the principles of static equilibrium applied to an infinitesimal section of the beam.</a:t>
                </a:r>
              </a:p>
              <a:p>
                <a:pPr algn="just">
                  <a:lnSpc>
                    <a:spcPct val="100000"/>
                  </a:lnSpc>
                  <a:spcBef>
                    <a:spcPts val="1800"/>
                  </a:spcBef>
                </a:pPr>
                <a:r>
                  <a:rPr lang="en-IN" dirty="0"/>
                  <a:t>The key relationship is: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𝑑𝑀</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oMath>
                </a14:m>
                <a:endParaRPr lang="en-IN" b="0" dirty="0"/>
              </a:p>
              <a:p>
                <a:pPr algn="just">
                  <a:lnSpc>
                    <a:spcPct val="100000"/>
                  </a:lnSpc>
                  <a:spcBef>
                    <a:spcPts val="1800"/>
                  </a:spcBef>
                </a:pPr>
                <a:r>
                  <a:rPr lang="en-IN" dirty="0"/>
                  <a:t>Where:</a:t>
                </a:r>
              </a:p>
              <a:p>
                <a:pPr lvl="1" algn="just">
                  <a:lnSpc>
                    <a:spcPct val="100000"/>
                  </a:lnSpc>
                  <a:spcBef>
                    <a:spcPts val="1800"/>
                  </a:spcBef>
                </a:pPr>
                <a:r>
                  <a:rPr lang="en-IN" dirty="0"/>
                  <a:t>𝑀(𝑥) = Bending moment at position 𝑥</a:t>
                </a:r>
              </a:p>
              <a:p>
                <a:pPr lvl="1" algn="just">
                  <a:lnSpc>
                    <a:spcPct val="100000"/>
                  </a:lnSpc>
                  <a:spcBef>
                    <a:spcPts val="1800"/>
                  </a:spcBef>
                </a:pPr>
                <a:r>
                  <a:rPr lang="en-IN" dirty="0"/>
                  <a:t>𝑉(𝑥) = Shear force at position 𝑥</a:t>
                </a:r>
              </a:p>
            </p:txBody>
          </p:sp>
        </mc:Choice>
        <mc:Fallback xmlns="">
          <p:sp>
            <p:nvSpPr>
              <p:cNvPr id="3" name="Content Placeholder 2">
                <a:extLst>
                  <a:ext uri="{FF2B5EF4-FFF2-40B4-BE49-F238E27FC236}">
                    <a16:creationId xmlns:a16="http://schemas.microsoft.com/office/drawing/2014/main" id="{17774BCC-02C9-B85C-DE2B-207165D387EB}"/>
                  </a:ext>
                </a:extLst>
              </p:cNvPr>
              <p:cNvSpPr>
                <a:spLocks noGrp="1" noRot="1" noChangeAspect="1" noMove="1" noResize="1" noEditPoints="1" noAdjustHandles="1" noChangeArrowheads="1" noChangeShapeType="1" noTextEdit="1"/>
              </p:cNvSpPr>
              <p:nvPr>
                <p:ph idx="1"/>
              </p:nvPr>
            </p:nvSpPr>
            <p:spPr>
              <a:xfrm>
                <a:off x="838200" y="1825625"/>
                <a:ext cx="10648950" cy="4351338"/>
              </a:xfrm>
              <a:blipFill>
                <a:blip r:embed="rId2"/>
                <a:stretch>
                  <a:fillRect l="-1031" t="-1261" r="-1203"/>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9E2A459B-89DE-476C-A028-3DC908563624}"/>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9868127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5AC0-5B3A-55C9-8095-D5CADF65258B}"/>
              </a:ext>
            </a:extLst>
          </p:cNvPr>
          <p:cNvSpPr>
            <a:spLocks noGrp="1"/>
          </p:cNvSpPr>
          <p:nvPr>
            <p:ph type="title"/>
          </p:nvPr>
        </p:nvSpPr>
        <p:spPr>
          <a:xfrm>
            <a:off x="838200" y="365125"/>
            <a:ext cx="9020175" cy="1325563"/>
          </a:xfrm>
        </p:spPr>
        <p:txBody>
          <a:bodyPr/>
          <a:lstStyle/>
          <a:p>
            <a:r>
              <a:rPr lang="en-IN" sz="4000" b="1" dirty="0">
                <a:solidFill>
                  <a:schemeClr val="accent5"/>
                </a:solidFill>
              </a:rPr>
              <a:t>Derivation of the Second Differential Equation of Flexure</a:t>
            </a:r>
            <a:r>
              <a:rPr lang="en-IN" sz="4400" b="1" dirty="0">
                <a:solidFill>
                  <a:schemeClr val="accent5"/>
                </a:solidFill>
              </a:rPr>
              <a:t>			 </a:t>
            </a:r>
            <a:r>
              <a:rPr lang="en-IN" sz="2800" b="1" i="1" dirty="0">
                <a:solidFill>
                  <a:schemeClr val="accent5"/>
                </a:solidFill>
              </a:rPr>
              <a:t>…(cont’d)</a:t>
            </a:r>
            <a:endParaRPr lang="en-IN" i="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8FA4C1-337C-6CE0-B17A-1D7C5F12D8BB}"/>
                  </a:ext>
                </a:extLst>
              </p:cNvPr>
              <p:cNvSpPr>
                <a:spLocks noGrp="1"/>
              </p:cNvSpPr>
              <p:nvPr>
                <p:ph idx="1"/>
              </p:nvPr>
            </p:nvSpPr>
            <p:spPr/>
            <p:txBody>
              <a:bodyPr/>
              <a:lstStyle/>
              <a:p>
                <a:pPr>
                  <a:lnSpc>
                    <a:spcPct val="100000"/>
                  </a:lnSpc>
                  <a:spcBef>
                    <a:spcPts val="1800"/>
                  </a:spcBef>
                </a:pPr>
                <a:r>
                  <a:rPr lang="en-IN" dirty="0"/>
                  <a:t>Then, further applying equilibrium:</a:t>
                </a: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oMath>
                  </m:oMathPara>
                </a14:m>
                <a:endParaRPr lang="en-IN" b="0" dirty="0"/>
              </a:p>
              <a:p>
                <a:pPr>
                  <a:lnSpc>
                    <a:spcPct val="100000"/>
                  </a:lnSpc>
                  <a:spcBef>
                    <a:spcPts val="1800"/>
                  </a:spcBef>
                </a:pPr>
                <a:r>
                  <a:rPr lang="en-IN" dirty="0"/>
                  <a:t>Where:</a:t>
                </a:r>
              </a:p>
              <a:p>
                <a:pPr lvl="1" algn="just">
                  <a:lnSpc>
                    <a:spcPct val="100000"/>
                  </a:lnSpc>
                  <a:spcBef>
                    <a:spcPts val="1800"/>
                  </a:spcBef>
                </a:pPr>
                <a:r>
                  <a:rPr lang="en-IN" dirty="0"/>
                  <a:t>q(x) = Distributed load per unit length (positive if acting downward)</a:t>
                </a:r>
              </a:p>
              <a:p>
                <a:pPr marL="0" indent="0">
                  <a:lnSpc>
                    <a:spcPct val="100000"/>
                  </a:lnSpc>
                  <a:buNone/>
                </a:pPr>
                <a:endParaRPr lang="en-IN" dirty="0"/>
              </a:p>
            </p:txBody>
          </p:sp>
        </mc:Choice>
        <mc:Fallback xmlns="">
          <p:sp>
            <p:nvSpPr>
              <p:cNvPr id="3" name="Content Placeholder 2">
                <a:extLst>
                  <a:ext uri="{FF2B5EF4-FFF2-40B4-BE49-F238E27FC236}">
                    <a16:creationId xmlns:a16="http://schemas.microsoft.com/office/drawing/2014/main" id="{AB8FA4C1-337C-6CE0-B17A-1D7C5F12D8BB}"/>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7C4CD36D-BAFD-4E02-9228-142F70C0563D}"/>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73695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9241-E4F6-7822-9BAC-F3649CD0E453}"/>
              </a:ext>
            </a:extLst>
          </p:cNvPr>
          <p:cNvSpPr>
            <a:spLocks noGrp="1"/>
          </p:cNvSpPr>
          <p:nvPr>
            <p:ph type="title"/>
          </p:nvPr>
        </p:nvSpPr>
        <p:spPr>
          <a:xfrm>
            <a:off x="631722" y="0"/>
            <a:ext cx="10515600" cy="1325563"/>
          </a:xfrm>
        </p:spPr>
        <p:txBody>
          <a:bodyPr>
            <a:normAutofit/>
          </a:bodyPr>
          <a:lstStyle/>
          <a:p>
            <a:r>
              <a:rPr lang="en-IN" sz="4000" b="1" dirty="0">
                <a:solidFill>
                  <a:schemeClr val="accent5"/>
                </a:solidFill>
              </a:rPr>
              <a:t>Derivation (Consider a Small Beam Element)</a:t>
            </a:r>
          </a:p>
        </p:txBody>
      </p:sp>
      <p:sp>
        <p:nvSpPr>
          <p:cNvPr id="3" name="Content Placeholder 2">
            <a:extLst>
              <a:ext uri="{FF2B5EF4-FFF2-40B4-BE49-F238E27FC236}">
                <a16:creationId xmlns:a16="http://schemas.microsoft.com/office/drawing/2014/main" id="{99D093B0-6628-EE6D-AB38-6BA1E95B072F}"/>
              </a:ext>
            </a:extLst>
          </p:cNvPr>
          <p:cNvSpPr>
            <a:spLocks noGrp="1"/>
          </p:cNvSpPr>
          <p:nvPr>
            <p:ph idx="1"/>
          </p:nvPr>
        </p:nvSpPr>
        <p:spPr>
          <a:xfrm>
            <a:off x="631722" y="1325563"/>
            <a:ext cx="10722078" cy="5167312"/>
          </a:xfrm>
        </p:spPr>
        <p:txBody>
          <a:bodyPr>
            <a:normAutofit lnSpcReduction="10000"/>
          </a:bodyPr>
          <a:lstStyle/>
          <a:p>
            <a:pPr algn="just">
              <a:lnSpc>
                <a:spcPct val="100000"/>
              </a:lnSpc>
              <a:spcBef>
                <a:spcPts val="1800"/>
              </a:spcBef>
            </a:pPr>
            <a:r>
              <a:rPr lang="en-IN" dirty="0"/>
              <a:t>Take an infinitesimal beam element of length 𝑑𝑥.</a:t>
            </a:r>
          </a:p>
          <a:p>
            <a:pPr algn="just">
              <a:lnSpc>
                <a:spcPct val="100000"/>
              </a:lnSpc>
              <a:spcBef>
                <a:spcPts val="1800"/>
              </a:spcBef>
            </a:pPr>
            <a:r>
              <a:rPr lang="en-IN" dirty="0"/>
              <a:t>The left side of the element has a Shear Force 𝑉(𝑥) and a Bending Moment 𝑀(𝑥).</a:t>
            </a:r>
          </a:p>
          <a:p>
            <a:pPr algn="just">
              <a:lnSpc>
                <a:spcPct val="100000"/>
              </a:lnSpc>
              <a:spcBef>
                <a:spcPts val="1800"/>
              </a:spcBef>
            </a:pPr>
            <a:r>
              <a:rPr lang="en-IN" dirty="0"/>
              <a:t>The right side has 𝑉(𝑥+𝑑𝑥) and 𝑀(𝑥+𝑑𝑥). </a:t>
            </a:r>
          </a:p>
          <a:p>
            <a:pPr algn="just">
              <a:lnSpc>
                <a:spcPct val="100000"/>
              </a:lnSpc>
              <a:spcBef>
                <a:spcPts val="1800"/>
              </a:spcBef>
            </a:pPr>
            <a:r>
              <a:rPr lang="en-IN" dirty="0"/>
              <a:t>A distributed load 𝑞(𝑥) acts along the element.</a:t>
            </a:r>
          </a:p>
          <a:p>
            <a:pPr algn="just">
              <a:lnSpc>
                <a:spcPct val="100000"/>
              </a:lnSpc>
              <a:spcBef>
                <a:spcPts val="1800"/>
              </a:spcBef>
            </a:pPr>
            <a:r>
              <a:rPr lang="en-IN" dirty="0"/>
              <a:t>From its Free Body Diagram:</a:t>
            </a:r>
          </a:p>
          <a:p>
            <a:pPr lvl="1" algn="just">
              <a:lnSpc>
                <a:spcPct val="100000"/>
              </a:lnSpc>
              <a:spcBef>
                <a:spcPts val="1800"/>
              </a:spcBef>
            </a:pPr>
            <a:r>
              <a:rPr lang="en-IN" sz="2800" dirty="0"/>
              <a:t>Shear Forces: 𝑉(𝑥) and 𝑉(𝑥+𝑑𝑥)</a:t>
            </a:r>
          </a:p>
          <a:p>
            <a:pPr lvl="1" algn="just">
              <a:lnSpc>
                <a:spcPct val="100000"/>
              </a:lnSpc>
              <a:spcBef>
                <a:spcPts val="1800"/>
              </a:spcBef>
            </a:pPr>
            <a:r>
              <a:rPr lang="en-IN" sz="2800" dirty="0"/>
              <a:t>Bending Moments: 𝑀(𝑥) and 𝑀(𝑥+𝑑𝑥)</a:t>
            </a:r>
          </a:p>
          <a:p>
            <a:pPr lvl="1" algn="just">
              <a:lnSpc>
                <a:spcPct val="100000"/>
              </a:lnSpc>
              <a:spcBef>
                <a:spcPts val="1800"/>
              </a:spcBef>
            </a:pPr>
            <a:r>
              <a:rPr lang="en-IN" sz="2800" dirty="0"/>
              <a:t>External Load: 𝑞(𝑥)⋅𝑑𝑥</a:t>
            </a:r>
          </a:p>
        </p:txBody>
      </p:sp>
      <p:pic>
        <p:nvPicPr>
          <p:cNvPr id="4" name="Google Shape;56;p13">
            <a:extLst>
              <a:ext uri="{FF2B5EF4-FFF2-40B4-BE49-F238E27FC236}">
                <a16:creationId xmlns:a16="http://schemas.microsoft.com/office/drawing/2014/main" id="{C87B2DF3-CBDA-42E5-A14A-637E6E5EEACC}"/>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42619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870D-AD8E-C9FD-0E2B-ABB20A5404D9}"/>
              </a:ext>
            </a:extLst>
          </p:cNvPr>
          <p:cNvSpPr>
            <a:spLocks noGrp="1"/>
          </p:cNvSpPr>
          <p:nvPr>
            <p:ph type="title"/>
          </p:nvPr>
        </p:nvSpPr>
        <p:spPr>
          <a:xfrm>
            <a:off x="661219" y="18255"/>
            <a:ext cx="10515600" cy="1325563"/>
          </a:xfrm>
        </p:spPr>
        <p:txBody>
          <a:bodyPr>
            <a:normAutofit/>
          </a:bodyPr>
          <a:lstStyle/>
          <a:p>
            <a:r>
              <a:rPr lang="en-IN" sz="4000" b="1" dirty="0">
                <a:solidFill>
                  <a:schemeClr val="accent5"/>
                </a:solidFill>
              </a:rPr>
              <a:t>Derivation (Apply Moment Equilibrium)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B084A6-97AF-C212-96CD-38963C1FAABB}"/>
                  </a:ext>
                </a:extLst>
              </p:cNvPr>
              <p:cNvSpPr>
                <a:spLocks noGrp="1"/>
              </p:cNvSpPr>
              <p:nvPr>
                <p:ph idx="1"/>
              </p:nvPr>
            </p:nvSpPr>
            <p:spPr>
              <a:xfrm>
                <a:off x="838200" y="1343818"/>
                <a:ext cx="10515600" cy="4833145"/>
              </a:xfrm>
            </p:spPr>
            <p:txBody>
              <a:bodyPr>
                <a:normAutofit lnSpcReduction="10000"/>
              </a:bodyPr>
              <a:lstStyle/>
              <a:p>
                <a:pPr algn="just">
                  <a:lnSpc>
                    <a:spcPct val="100000"/>
                  </a:lnSpc>
                  <a:spcBef>
                    <a:spcPts val="1800"/>
                  </a:spcBef>
                </a:pPr>
                <a:r>
                  <a:rPr lang="en-IN" dirty="0"/>
                  <a:t>We apply the principle of rotational equilibrium by summing the moments about one end (taking clockwise as positive): </a:t>
                </a:r>
                <a14:m>
                  <m:oMath xmlns:m="http://schemas.openxmlformats.org/officeDocument/2006/math">
                    <m:nary>
                      <m:naryPr>
                        <m:chr m:val="∑"/>
                        <m:subHide m:val="on"/>
                        <m:supHide m:val="on"/>
                        <m:ctrlPr>
                          <a:rPr lang="en-IN" i="1" smtClean="0">
                            <a:latin typeface="Cambria Math" panose="02040503050406030204" pitchFamily="18" charset="0"/>
                          </a:rPr>
                        </m:ctrlPr>
                      </m:naryPr>
                      <m:sub/>
                      <m:sup/>
                      <m:e>
                        <m:r>
                          <a:rPr lang="en-IN" b="0" i="1" smtClean="0">
                            <a:latin typeface="Cambria Math" panose="02040503050406030204" pitchFamily="18" charset="0"/>
                          </a:rPr>
                          <m:t>𝑀</m:t>
                        </m:r>
                        <m:r>
                          <a:rPr lang="en-IN" b="0" i="1" smtClean="0">
                            <a:latin typeface="Cambria Math" panose="02040503050406030204" pitchFamily="18" charset="0"/>
                          </a:rPr>
                          <m:t>=0</m:t>
                        </m:r>
                      </m:e>
                    </m:nary>
                  </m:oMath>
                </a14:m>
                <a:endParaRPr lang="en-IN" dirty="0"/>
              </a:p>
              <a:p>
                <a:pPr algn="just">
                  <a:lnSpc>
                    <a:spcPct val="100000"/>
                  </a:lnSpc>
                  <a:spcBef>
                    <a:spcPts val="1800"/>
                  </a:spcBef>
                </a:pPr>
                <a:r>
                  <a:rPr lang="en-IN" dirty="0"/>
                  <a:t>The moments at the ends are:</a:t>
                </a:r>
              </a:p>
              <a:p>
                <a:pPr lvl="1" algn="just">
                  <a:lnSpc>
                    <a:spcPct val="100000"/>
                  </a:lnSpc>
                  <a:spcBef>
                    <a:spcPts val="1800"/>
                  </a:spcBef>
                </a:pPr>
                <a:r>
                  <a:rPr lang="en-IN" sz="2800" dirty="0"/>
                  <a:t>𝑀(𝑥) (left side)</a:t>
                </a:r>
              </a:p>
              <a:p>
                <a:pPr lvl="1" algn="just">
                  <a:lnSpc>
                    <a:spcPct val="100000"/>
                  </a:lnSpc>
                  <a:spcBef>
                    <a:spcPts val="1800"/>
                  </a:spcBef>
                </a:pPr>
                <a:r>
                  <a:rPr lang="en-IN" sz="2800" dirty="0"/>
                  <a:t>𝑀(𝑥+𝑑𝑥) (right side)</a:t>
                </a:r>
              </a:p>
              <a:p>
                <a:pPr lvl="1" algn="just">
                  <a:lnSpc>
                    <a:spcPct val="100000"/>
                  </a:lnSpc>
                  <a:spcBef>
                    <a:spcPts val="1800"/>
                  </a:spcBef>
                </a:pPr>
                <a:r>
                  <a:rPr lang="en-IN" sz="2800" dirty="0"/>
                  <a:t>The moment due to the shear force 𝑉(𝑥)⋅𝑑𝑥</a:t>
                </a:r>
              </a:p>
              <a:p>
                <a:pPr algn="just">
                  <a:lnSpc>
                    <a:spcPct val="100000"/>
                  </a:lnSpc>
                  <a:spcBef>
                    <a:spcPts val="1800"/>
                  </a:spcBef>
                </a:pPr>
                <a:r>
                  <a:rPr lang="en-IN" dirty="0"/>
                  <a:t>Neglecting second-order small terms, the contribution from the distributed load </a:t>
                </a:r>
                <a14:m>
                  <m:oMath xmlns:m="http://schemas.openxmlformats.org/officeDocument/2006/math">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0"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𝑑𝑥</m:t>
                        </m:r>
                        <m:r>
                          <a:rPr lang="en-IN" b="0" i="1" baseline="30000" smtClean="0">
                            <a:latin typeface="Cambria Math" panose="02040503050406030204" pitchFamily="18" charset="0"/>
                          </a:rPr>
                          <m:t>2</m:t>
                        </m:r>
                      </m:num>
                      <m:den>
                        <m:r>
                          <a:rPr lang="en-IN" b="0" i="1" baseline="30000" smtClean="0">
                            <a:latin typeface="Cambria Math" panose="02040503050406030204" pitchFamily="18" charset="0"/>
                          </a:rPr>
                          <m:t>2</m:t>
                        </m:r>
                      </m:den>
                    </m:f>
                  </m:oMath>
                </a14:m>
                <a:r>
                  <a:rPr lang="en-IN" dirty="0"/>
                  <a:t> is ignored</a:t>
                </a:r>
              </a:p>
            </p:txBody>
          </p:sp>
        </mc:Choice>
        <mc:Fallback xmlns="">
          <p:sp>
            <p:nvSpPr>
              <p:cNvPr id="3" name="Content Placeholder 2">
                <a:extLst>
                  <a:ext uri="{FF2B5EF4-FFF2-40B4-BE49-F238E27FC236}">
                    <a16:creationId xmlns:a16="http://schemas.microsoft.com/office/drawing/2014/main" id="{0FB084A6-97AF-C212-96CD-38963C1FAABB}"/>
                  </a:ext>
                </a:extLst>
              </p:cNvPr>
              <p:cNvSpPr>
                <a:spLocks noGrp="1" noRot="1" noChangeAspect="1" noMove="1" noResize="1" noEditPoints="1" noAdjustHandles="1" noChangeArrowheads="1" noChangeShapeType="1" noTextEdit="1"/>
              </p:cNvSpPr>
              <p:nvPr>
                <p:ph idx="1"/>
              </p:nvPr>
            </p:nvSpPr>
            <p:spPr>
              <a:xfrm>
                <a:off x="838200" y="1343818"/>
                <a:ext cx="10515600" cy="4833145"/>
              </a:xfrm>
              <a:blipFill>
                <a:blip r:embed="rId2"/>
                <a:stretch>
                  <a:fillRect l="-1043" t="-2018" r="-1159"/>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8895FF17-EA6F-4286-9906-6C20E1020062}"/>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968194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0BAA-269D-86EE-DB42-2CE97173FF78}"/>
              </a:ext>
            </a:extLst>
          </p:cNvPr>
          <p:cNvSpPr>
            <a:spLocks noGrp="1"/>
          </p:cNvSpPr>
          <p:nvPr>
            <p:ph type="title"/>
          </p:nvPr>
        </p:nvSpPr>
        <p:spPr>
          <a:xfrm>
            <a:off x="337369" y="28575"/>
            <a:ext cx="10515600" cy="1181100"/>
          </a:xfrm>
        </p:spPr>
        <p:txBody>
          <a:bodyPr>
            <a:normAutofit/>
          </a:bodyPr>
          <a:lstStyle/>
          <a:p>
            <a:r>
              <a:rPr lang="en-IN" sz="4000" b="1" dirty="0">
                <a:solidFill>
                  <a:schemeClr val="accent5"/>
                </a:solidFill>
              </a:rPr>
              <a:t>Derivation (Apply Moment Equilibrium) </a:t>
            </a:r>
            <a:r>
              <a:rPr lang="en-IN" sz="2800" b="1" i="1" dirty="0">
                <a:solidFill>
                  <a:schemeClr val="accent5"/>
                </a:solidFill>
              </a:rPr>
              <a:t>…(cont’d)</a:t>
            </a:r>
            <a:endParaRPr lang="en-IN" sz="4000" i="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A424E-0963-C10D-54D3-21A5A42FBEDF}"/>
                  </a:ext>
                </a:extLst>
              </p:cNvPr>
              <p:cNvSpPr>
                <a:spLocks noGrp="1"/>
              </p:cNvSpPr>
              <p:nvPr>
                <p:ph idx="1"/>
              </p:nvPr>
            </p:nvSpPr>
            <p:spPr>
              <a:xfrm>
                <a:off x="838200" y="1325563"/>
                <a:ext cx="10515600" cy="5783160"/>
              </a:xfrm>
            </p:spPr>
            <p:txBody>
              <a:bodyPr>
                <a:noAutofit/>
              </a:bodyPr>
              <a:lstStyle/>
              <a:p>
                <a:pPr marL="0" indent="0"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solidFill>
                            <a:schemeClr val="tx1"/>
                          </a:solidFill>
                          <a:latin typeface="Cambria Math" panose="02040503050406030204" pitchFamily="18" charset="0"/>
                          <a:ea typeface="Cambria Math" panose="02040503050406030204" pitchFamily="18" charset="0"/>
                        </a:rPr>
                        <m:t>⇒</m:t>
                      </m:r>
                      <m:r>
                        <a:rPr lang="en-IN" b="0" i="1" smtClean="0">
                          <a:solidFill>
                            <a:schemeClr val="tx1"/>
                          </a:solidFill>
                          <a:latin typeface="Cambria Math" panose="02040503050406030204" pitchFamily="18" charset="0"/>
                        </a:rPr>
                        <m:t>𝑀</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𝑀</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𝑑𝑥</m:t>
                          </m:r>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𝑉</m:t>
                      </m:r>
                      <m:d>
                        <m:dPr>
                          <m:ctrlPr>
                            <a:rPr lang="en-IN" b="0" i="1" smtClean="0">
                              <a:solidFill>
                                <a:schemeClr val="tx1"/>
                              </a:solidFill>
                              <a:latin typeface="Cambria Math" panose="02040503050406030204" pitchFamily="18" charset="0"/>
                            </a:rPr>
                          </m:ctrlPr>
                        </m:dPr>
                        <m:e>
                          <m:r>
                            <a:rPr lang="en-IN" b="0" i="1" smtClean="0">
                              <a:solidFill>
                                <a:schemeClr val="tx1"/>
                              </a:solidFill>
                              <a:latin typeface="Cambria Math" panose="02040503050406030204" pitchFamily="18" charset="0"/>
                            </a:rPr>
                            <m:t>𝑥</m:t>
                          </m:r>
                        </m:e>
                      </m:d>
                      <m:r>
                        <a:rPr lang="en-IN" b="0" i="1" smtClean="0">
                          <a:solidFill>
                            <a:schemeClr val="tx1"/>
                          </a:solidFill>
                          <a:latin typeface="Cambria Math" panose="02040503050406030204" pitchFamily="18" charset="0"/>
                        </a:rPr>
                        <m:t>.</m:t>
                      </m:r>
                      <m:r>
                        <a:rPr lang="en-IN" b="0" i="1" smtClean="0">
                          <a:solidFill>
                            <a:schemeClr val="tx1"/>
                          </a:solidFill>
                          <a:latin typeface="Cambria Math" panose="02040503050406030204" pitchFamily="18" charset="0"/>
                        </a:rPr>
                        <m:t>𝑑𝑥</m:t>
                      </m:r>
                      <m:r>
                        <a:rPr lang="en-IN" b="0" i="1" smtClean="0">
                          <a:solidFill>
                            <a:schemeClr val="tx1"/>
                          </a:solidFill>
                          <a:latin typeface="Cambria Math" panose="02040503050406030204" pitchFamily="18" charset="0"/>
                        </a:rPr>
                        <m:t>=0</m:t>
                      </m:r>
                    </m:oMath>
                  </m:oMathPara>
                </a14:m>
                <a:endParaRPr lang="en-IN" dirty="0">
                  <a:solidFill>
                    <a:schemeClr val="tx1"/>
                  </a:solidFill>
                </a:endParaRPr>
              </a:p>
              <a:p>
                <a:pPr algn="just">
                  <a:lnSpc>
                    <a:spcPct val="100000"/>
                  </a:lnSpc>
                  <a:spcBef>
                    <a:spcPts val="1800"/>
                  </a:spcBef>
                </a:pPr>
                <a:r>
                  <a:rPr lang="en-IN" dirty="0"/>
                  <a:t>Now, expand 𝑀(𝑥+𝑑𝑥) using a Taylor series expansion:</a:t>
                </a:r>
              </a:p>
              <a:p>
                <a:pPr marL="0" indent="0"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𝑑𝑥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𝑀</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𝑑𝑀</m:t>
                          </m:r>
                        </m:num>
                        <m:den>
                          <m:r>
                            <a:rPr lang="en-IN" b="0" i="1" smtClean="0">
                              <a:latin typeface="Cambria Math" panose="02040503050406030204" pitchFamily="18" charset="0"/>
                              <a:ea typeface="Cambria Math" panose="02040503050406030204" pitchFamily="18" charset="0"/>
                            </a:rPr>
                            <m:t>𝑑𝑥</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𝑑𝑥</m:t>
                      </m:r>
                    </m:oMath>
                  </m:oMathPara>
                </a14:m>
                <a:endParaRPr lang="en-IN" b="0" dirty="0">
                  <a:ea typeface="Cambria Math" panose="02040503050406030204" pitchFamily="18" charset="0"/>
                </a:endParaRPr>
              </a:p>
              <a:p>
                <a:pPr algn="just">
                  <a:lnSpc>
                    <a:spcPct val="100000"/>
                  </a:lnSpc>
                  <a:spcBef>
                    <a:spcPts val="1800"/>
                  </a:spcBef>
                </a:pPr>
                <a:r>
                  <a:rPr lang="en-IN" dirty="0"/>
                  <a:t>Substituting into the moment equilibrium equation:</a:t>
                </a:r>
              </a:p>
              <a:p>
                <a:pPr marL="0" indent="0"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𝑑𝑀</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𝑑𝑥</m:t>
                          </m:r>
                        </m:e>
                      </m:d>
                      <m:r>
                        <a:rPr lang="en-IN" b="0" i="1" smtClean="0">
                          <a:latin typeface="Cambria Math" panose="02040503050406030204" pitchFamily="18" charset="0"/>
                        </a:rPr>
                        <m:t>+</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=0</m:t>
                      </m:r>
                    </m:oMath>
                  </m:oMathPara>
                </a14:m>
                <a:endParaRPr lang="en-IN" b="0" dirty="0"/>
              </a:p>
              <a:p>
                <a:pPr algn="just">
                  <a:lnSpc>
                    <a:spcPct val="100000"/>
                  </a:lnSpc>
                  <a:spcBef>
                    <a:spcPts val="1800"/>
                  </a:spcBef>
                </a:pPr>
                <a:r>
                  <a:rPr lang="en-IN" dirty="0"/>
                  <a:t>Simplifying:</a:t>
                </a:r>
              </a:p>
              <a:p>
                <a:pPr marL="0" indent="0"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𝑑𝑀</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=0</m:t>
                      </m:r>
                    </m:oMath>
                  </m:oMathPara>
                </a14:m>
                <a:endParaRPr lang="en-IN" dirty="0"/>
              </a:p>
            </p:txBody>
          </p:sp>
        </mc:Choice>
        <mc:Fallback xmlns="">
          <p:sp>
            <p:nvSpPr>
              <p:cNvPr id="3" name="Content Placeholder 2">
                <a:extLst>
                  <a:ext uri="{FF2B5EF4-FFF2-40B4-BE49-F238E27FC236}">
                    <a16:creationId xmlns:a16="http://schemas.microsoft.com/office/drawing/2014/main" id="{419A424E-0963-C10D-54D3-21A5A42FBEDF}"/>
                  </a:ext>
                </a:extLst>
              </p:cNvPr>
              <p:cNvSpPr>
                <a:spLocks noGrp="1" noRot="1" noChangeAspect="1" noMove="1" noResize="1" noEditPoints="1" noAdjustHandles="1" noChangeArrowheads="1" noChangeShapeType="1" noTextEdit="1"/>
              </p:cNvSpPr>
              <p:nvPr>
                <p:ph idx="1"/>
              </p:nvPr>
            </p:nvSpPr>
            <p:spPr>
              <a:xfrm>
                <a:off x="838200" y="1325563"/>
                <a:ext cx="10515600" cy="5783160"/>
              </a:xfrm>
              <a:blipFill>
                <a:blip r:embed="rId2"/>
                <a:stretch>
                  <a:fillRect l="-1043"/>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64C6794E-6612-4780-9022-240AF5D91669}"/>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606397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5AA7-09AC-C4E2-B1EF-B05C249E2701}"/>
              </a:ext>
            </a:extLst>
          </p:cNvPr>
          <p:cNvSpPr>
            <a:spLocks noGrp="1"/>
          </p:cNvSpPr>
          <p:nvPr>
            <p:ph type="title"/>
          </p:nvPr>
        </p:nvSpPr>
        <p:spPr>
          <a:xfrm>
            <a:off x="381000" y="146050"/>
            <a:ext cx="10515600" cy="1325563"/>
          </a:xfrm>
        </p:spPr>
        <p:txBody>
          <a:bodyPr>
            <a:normAutofit/>
          </a:bodyPr>
          <a:lstStyle/>
          <a:p>
            <a:r>
              <a:rPr lang="en-IN" sz="4000" b="1" dirty="0">
                <a:solidFill>
                  <a:schemeClr val="accent5"/>
                </a:solidFill>
              </a:rPr>
              <a:t>Derivation (Apply Moment Equilibrium) </a:t>
            </a:r>
            <a:r>
              <a:rPr lang="en-IN" sz="2800" i="1" dirty="0">
                <a:solidFill>
                  <a:schemeClr val="accent5"/>
                </a:solidFill>
              </a:rPr>
              <a:t>…(cont’d)</a:t>
            </a:r>
            <a:endParaRPr lang="en-IN" sz="4000" i="1" dirty="0">
              <a:solidFill>
                <a:schemeClr val="accent5"/>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5AD1C6-90A8-4200-E794-0B5D2301E9DB}"/>
                  </a:ext>
                </a:extLst>
              </p:cNvPr>
              <p:cNvSpPr>
                <a:spLocks noGrp="1"/>
              </p:cNvSpPr>
              <p:nvPr>
                <p:ph idx="1"/>
              </p:nvPr>
            </p:nvSpPr>
            <p:spPr/>
            <p:txBody>
              <a:bodyPr/>
              <a:lstStyle/>
              <a:p>
                <a:pPr>
                  <a:lnSpc>
                    <a:spcPct val="100000"/>
                  </a:lnSpc>
                  <a:spcBef>
                    <a:spcPts val="1800"/>
                  </a:spcBef>
                </a:pPr>
                <a:r>
                  <a:rPr lang="en-IN" dirty="0"/>
                  <a:t>Rearranging:</a:t>
                </a: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𝑑𝑀</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𝑉</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a:lnSpc>
                    <a:spcPct val="100000"/>
                  </a:lnSpc>
                  <a:spcBef>
                    <a:spcPts val="1800"/>
                  </a:spcBef>
                </a:pPr>
                <a:r>
                  <a:rPr lang="en-IN" dirty="0"/>
                  <a:t>This is the first form of the second differential equation of flexure.</a:t>
                </a:r>
              </a:p>
              <a:p>
                <a:pPr>
                  <a:lnSpc>
                    <a:spcPct val="100000"/>
                  </a:lnSpc>
                  <a:spcBef>
                    <a:spcPts val="1800"/>
                  </a:spcBef>
                </a:pPr>
                <a:r>
                  <a:rPr lang="en-IN" dirty="0"/>
                  <a:t>It is the Shear Force and Bending Moment Relationship.</a:t>
                </a:r>
              </a:p>
            </p:txBody>
          </p:sp>
        </mc:Choice>
        <mc:Fallback xmlns="">
          <p:sp>
            <p:nvSpPr>
              <p:cNvPr id="3" name="Content Placeholder 2">
                <a:extLst>
                  <a:ext uri="{FF2B5EF4-FFF2-40B4-BE49-F238E27FC236}">
                    <a16:creationId xmlns:a16="http://schemas.microsoft.com/office/drawing/2014/main" id="{FE5AD1C6-90A8-4200-E794-0B5D2301E9DB}"/>
                  </a:ext>
                </a:extLst>
              </p:cNvPr>
              <p:cNvSpPr>
                <a:spLocks noGrp="1" noRot="1" noChangeAspect="1" noMove="1" noResize="1" noEditPoints="1" noAdjustHandles="1" noChangeArrowheads="1" noChangeShapeType="1" noTextEdit="1"/>
              </p:cNvSpPr>
              <p:nvPr>
                <p:ph idx="1"/>
              </p:nvPr>
            </p:nvSpPr>
            <p:spPr>
              <a:blipFill>
                <a:blip r:embed="rId2"/>
                <a:stretch>
                  <a:fillRect l="-1043" t="-1261"/>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73F0F162-2AA7-4BB0-9A0A-AC2961A7417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5" name="Rectangle 4">
            <a:extLst>
              <a:ext uri="{FF2B5EF4-FFF2-40B4-BE49-F238E27FC236}">
                <a16:creationId xmlns:a16="http://schemas.microsoft.com/office/drawing/2014/main" id="{6A20C522-A1B9-427C-A750-8D9C427AB38B}"/>
              </a:ext>
            </a:extLst>
          </p:cNvPr>
          <p:cNvSpPr/>
          <p:nvPr/>
        </p:nvSpPr>
        <p:spPr>
          <a:xfrm>
            <a:off x="5057775" y="2124075"/>
            <a:ext cx="1905000" cy="11049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1627C067-8B40-4695-968F-3BCEF86E5E86}"/>
              </a:ext>
            </a:extLst>
          </p:cNvPr>
          <p:cNvSpPr txBox="1"/>
          <p:nvPr/>
        </p:nvSpPr>
        <p:spPr>
          <a:xfrm>
            <a:off x="7527395" y="2261026"/>
            <a:ext cx="3369205" cy="830997"/>
          </a:xfrm>
          <a:prstGeom prst="rect">
            <a:avLst/>
          </a:prstGeom>
          <a:solidFill>
            <a:schemeClr val="accent1">
              <a:lumMod val="20000"/>
              <a:lumOff val="80000"/>
            </a:schemeClr>
          </a:solidFill>
        </p:spPr>
        <p:txBody>
          <a:bodyPr wrap="square" rtlCol="0">
            <a:spAutoFit/>
          </a:bodyPr>
          <a:lstStyle/>
          <a:p>
            <a:pPr algn="just"/>
            <a:r>
              <a:rPr lang="en-US" sz="1600" i="1" dirty="0"/>
              <a:t>It shows that the rate of change of the bending moment is equal to the shear force at the section.</a:t>
            </a:r>
            <a:endParaRPr lang="en-IN" sz="1600" i="1" dirty="0"/>
          </a:p>
        </p:txBody>
      </p:sp>
    </p:spTree>
    <p:extLst>
      <p:ext uri="{BB962C8B-B14F-4D97-AF65-F5344CB8AC3E}">
        <p14:creationId xmlns:p14="http://schemas.microsoft.com/office/powerpoint/2010/main" val="627949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73B7-6B11-B948-F2BB-923941E6197E}"/>
              </a:ext>
            </a:extLst>
          </p:cNvPr>
          <p:cNvSpPr>
            <a:spLocks noGrp="1"/>
          </p:cNvSpPr>
          <p:nvPr>
            <p:ph type="title"/>
          </p:nvPr>
        </p:nvSpPr>
        <p:spPr>
          <a:xfrm>
            <a:off x="381000" y="18255"/>
            <a:ext cx="10515600" cy="1325563"/>
          </a:xfrm>
        </p:spPr>
        <p:txBody>
          <a:bodyPr>
            <a:normAutofit/>
          </a:bodyPr>
          <a:lstStyle/>
          <a:p>
            <a:r>
              <a:rPr lang="en-IN" sz="4000" b="1" dirty="0">
                <a:solidFill>
                  <a:schemeClr val="accent5"/>
                </a:solidFill>
              </a:rPr>
              <a:t>Derivation (Apply Vertical Force Equilibrium)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B786D1-72DD-AA87-B693-325DB9E8B7FA}"/>
                  </a:ext>
                </a:extLst>
              </p:cNvPr>
              <p:cNvSpPr>
                <a:spLocks noGrp="1"/>
              </p:cNvSpPr>
              <p:nvPr>
                <p:ph idx="1"/>
              </p:nvPr>
            </p:nvSpPr>
            <p:spPr>
              <a:xfrm>
                <a:off x="569964" y="1343818"/>
                <a:ext cx="10822858" cy="5095875"/>
              </a:xfrm>
            </p:spPr>
            <p:txBody>
              <a:bodyPr>
                <a:noAutofit/>
              </a:bodyPr>
              <a:lstStyle/>
              <a:p>
                <a:pPr>
                  <a:lnSpc>
                    <a:spcPct val="120000"/>
                  </a:lnSpc>
                  <a:spcBef>
                    <a:spcPts val="1800"/>
                  </a:spcBef>
                </a:pPr>
                <a:r>
                  <a:rPr lang="en-IN" dirty="0"/>
                  <a:t>Next, we apply the principle of vertical force equilibrium: ∑𝐹𝑦=0</a:t>
                </a:r>
              </a:p>
              <a:p>
                <a:pPr>
                  <a:lnSpc>
                    <a:spcPct val="120000"/>
                  </a:lnSpc>
                  <a:spcBef>
                    <a:spcPts val="1800"/>
                  </a:spcBef>
                </a:pPr>
                <a:r>
                  <a:rPr lang="en-IN" dirty="0"/>
                  <a:t>The forces acting vertically are:</a:t>
                </a:r>
              </a:p>
              <a:p>
                <a:pPr lvl="1">
                  <a:lnSpc>
                    <a:spcPct val="120000"/>
                  </a:lnSpc>
                  <a:spcBef>
                    <a:spcPts val="1800"/>
                  </a:spcBef>
                </a:pPr>
                <a:r>
                  <a:rPr lang="en-IN" sz="2800" dirty="0"/>
                  <a:t>𝑉(𝑥) (upward at the left side)</a:t>
                </a:r>
              </a:p>
              <a:p>
                <a:pPr lvl="1">
                  <a:lnSpc>
                    <a:spcPct val="120000"/>
                  </a:lnSpc>
                  <a:spcBef>
                    <a:spcPts val="1800"/>
                  </a:spcBef>
                </a:pPr>
                <a:r>
                  <a:rPr lang="en-IN" sz="2800" dirty="0"/>
                  <a:t>𝑉(𝑥+𝑑𝑥) (upward at the right side)</a:t>
                </a:r>
              </a:p>
              <a:p>
                <a:pPr lvl="1">
                  <a:lnSpc>
                    <a:spcPct val="120000"/>
                  </a:lnSpc>
                  <a:spcBef>
                    <a:spcPts val="1800"/>
                  </a:spcBef>
                </a:pPr>
                <a:r>
                  <a:rPr lang="en-IN" sz="2800" dirty="0"/>
                  <a:t>The distributed load 𝑞(𝑥)⋅𝑑𝑥 (acting downward)</a:t>
                </a:r>
              </a:p>
              <a:p>
                <a:pPr>
                  <a:lnSpc>
                    <a:spcPct val="120000"/>
                  </a:lnSpc>
                  <a:spcBef>
                    <a:spcPts val="1800"/>
                  </a:spcBef>
                </a:pPr>
                <a:r>
                  <a:rPr lang="en-IN" dirty="0"/>
                  <a:t>Using equilibrium:</a:t>
                </a:r>
              </a:p>
              <a:p>
                <a:pPr marL="0" indent="0">
                  <a:lnSpc>
                    <a:spcPct val="12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𝑑𝑥</m:t>
                          </m:r>
                        </m:e>
                      </m:d>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=0</m:t>
                      </m:r>
                    </m:oMath>
                  </m:oMathPara>
                </a14:m>
                <a:endParaRPr lang="en-IN" b="0" dirty="0"/>
              </a:p>
            </p:txBody>
          </p:sp>
        </mc:Choice>
        <mc:Fallback xmlns="">
          <p:sp>
            <p:nvSpPr>
              <p:cNvPr id="3" name="Content Placeholder 2">
                <a:extLst>
                  <a:ext uri="{FF2B5EF4-FFF2-40B4-BE49-F238E27FC236}">
                    <a16:creationId xmlns:a16="http://schemas.microsoft.com/office/drawing/2014/main" id="{82B786D1-72DD-AA87-B693-325DB9E8B7FA}"/>
                  </a:ext>
                </a:extLst>
              </p:cNvPr>
              <p:cNvSpPr>
                <a:spLocks noGrp="1" noRot="1" noChangeAspect="1" noMove="1" noResize="1" noEditPoints="1" noAdjustHandles="1" noChangeArrowheads="1" noChangeShapeType="1" noTextEdit="1"/>
              </p:cNvSpPr>
              <p:nvPr>
                <p:ph idx="1"/>
              </p:nvPr>
            </p:nvSpPr>
            <p:spPr>
              <a:xfrm>
                <a:off x="569964" y="1343818"/>
                <a:ext cx="10822858" cy="5095875"/>
              </a:xfrm>
              <a:blipFill>
                <a:blip r:embed="rId2"/>
                <a:stretch>
                  <a:fillRect l="-1014" t="-478"/>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6775F434-023D-48BE-A796-662C9C4AA69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6930144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36CA-406F-4569-4C7E-EB61CFDD2A83}"/>
              </a:ext>
            </a:extLst>
          </p:cNvPr>
          <p:cNvSpPr>
            <a:spLocks noGrp="1"/>
          </p:cNvSpPr>
          <p:nvPr>
            <p:ph type="title"/>
          </p:nvPr>
        </p:nvSpPr>
        <p:spPr>
          <a:xfrm>
            <a:off x="161925" y="74613"/>
            <a:ext cx="10144125" cy="894134"/>
          </a:xfrm>
        </p:spPr>
        <p:txBody>
          <a:bodyPr>
            <a:normAutofit/>
          </a:bodyPr>
          <a:lstStyle/>
          <a:p>
            <a:r>
              <a:rPr lang="en-IN" sz="4000" b="1" dirty="0">
                <a:solidFill>
                  <a:schemeClr val="accent1">
                    <a:lumMod val="75000"/>
                  </a:schemeClr>
                </a:solidFill>
              </a:rPr>
              <a:t>Derivation (Apply Vertical Force Equilibrium) </a:t>
            </a:r>
            <a:r>
              <a:rPr lang="en-IN" sz="2800" i="1" dirty="0">
                <a:solidFill>
                  <a:schemeClr val="accent1">
                    <a:lumMod val="75000"/>
                  </a:schemeClr>
                </a:solidFill>
              </a:rPr>
              <a:t>cont’d)</a:t>
            </a:r>
            <a:endParaRPr lang="en-IN" sz="4000" i="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94C90E-4013-ED3A-AB49-E1FA0F3208CB}"/>
                  </a:ext>
                </a:extLst>
              </p:cNvPr>
              <p:cNvSpPr>
                <a:spLocks noGrp="1"/>
              </p:cNvSpPr>
              <p:nvPr>
                <p:ph idx="1"/>
              </p:nvPr>
            </p:nvSpPr>
            <p:spPr>
              <a:xfrm>
                <a:off x="447675" y="737393"/>
                <a:ext cx="10801350" cy="5504221"/>
              </a:xfrm>
            </p:spPr>
            <p:txBody>
              <a:bodyPr>
                <a:noAutofit/>
              </a:bodyPr>
              <a:lstStyle/>
              <a:p>
                <a:pPr>
                  <a:lnSpc>
                    <a:spcPct val="120000"/>
                  </a:lnSpc>
                  <a:spcBef>
                    <a:spcPts val="1800"/>
                  </a:spcBef>
                </a:pPr>
                <a:r>
                  <a:rPr lang="en-IN" dirty="0"/>
                  <a:t>Again, using a Taylor series expansion for 𝑉(𝑥+𝑑𝑥):</a:t>
                </a:r>
              </a:p>
              <a:p>
                <a:pPr marL="0" indent="0">
                  <a:lnSpc>
                    <a:spcPct val="12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𝑑𝑥</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𝑉</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𝑥</m:t>
                          </m:r>
                        </m:e>
                      </m:d>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𝑑𝑉</m:t>
                          </m:r>
                        </m:num>
                        <m:den>
                          <m:r>
                            <a:rPr lang="en-IN" b="0" i="1" smtClean="0">
                              <a:latin typeface="Cambria Math" panose="02040503050406030204" pitchFamily="18" charset="0"/>
                              <a:ea typeface="Cambria Math" panose="02040503050406030204" pitchFamily="18" charset="0"/>
                            </a:rPr>
                            <m:t>𝑑𝑥</m:t>
                          </m:r>
                        </m:den>
                      </m:f>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𝑑𝑥</m:t>
                      </m:r>
                    </m:oMath>
                  </m:oMathPara>
                </a14:m>
                <a:endParaRPr lang="en-IN" dirty="0"/>
              </a:p>
              <a:p>
                <a:pPr>
                  <a:lnSpc>
                    <a:spcPct val="120000"/>
                  </a:lnSpc>
                  <a:spcBef>
                    <a:spcPts val="1800"/>
                  </a:spcBef>
                </a:pPr>
                <a:r>
                  <a:rPr lang="en-IN" dirty="0"/>
                  <a:t>Substituting into the force equilibrium equation:</a:t>
                </a:r>
              </a:p>
              <a:p>
                <a:pPr marL="0" indent="0">
                  <a:lnSpc>
                    <a:spcPct val="12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𝑑𝑥</m:t>
                          </m:r>
                        </m:e>
                      </m:d>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=0    ⇒−</m:t>
                      </m:r>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m:t>
                      </m:r>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=0</m:t>
                      </m:r>
                    </m:oMath>
                  </m:oMathPara>
                </a14:m>
                <a:endParaRPr lang="en-IN" b="0" dirty="0"/>
              </a:p>
              <a:p>
                <a:pPr>
                  <a:lnSpc>
                    <a:spcPct val="120000"/>
                  </a:lnSpc>
                  <a:spcBef>
                    <a:spcPts val="1800"/>
                  </a:spcBef>
                </a:pPr>
                <a:r>
                  <a:rPr lang="en-IN" dirty="0"/>
                  <a:t>Rearranging: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𝑑𝑉</m:t>
                        </m:r>
                      </m:num>
                      <m:den>
                        <m:r>
                          <a:rPr lang="en-IN" b="0" i="1" smtClean="0">
                            <a:latin typeface="Cambria Math" panose="02040503050406030204" pitchFamily="18" charset="0"/>
                          </a:rPr>
                          <m:t>𝑑𝑥</m:t>
                        </m:r>
                      </m:den>
                    </m:f>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endParaRPr lang="en-IN" dirty="0"/>
              </a:p>
              <a:p>
                <a:pPr>
                  <a:lnSpc>
                    <a:spcPct val="120000"/>
                  </a:lnSpc>
                  <a:spcBef>
                    <a:spcPts val="1800"/>
                  </a:spcBef>
                </a:pPr>
                <a:r>
                  <a:rPr lang="en-IN" dirty="0"/>
                  <a:t>This is the second form of the second differential equation of flexure.</a:t>
                </a:r>
              </a:p>
              <a:p>
                <a:pPr>
                  <a:lnSpc>
                    <a:spcPct val="120000"/>
                  </a:lnSpc>
                  <a:spcBef>
                    <a:spcPts val="1800"/>
                  </a:spcBef>
                </a:pPr>
                <a:r>
                  <a:rPr lang="en-IN" dirty="0"/>
                  <a:t>It is the Shear Force and Load Relationship.</a:t>
                </a:r>
              </a:p>
              <a:p>
                <a:endParaRPr lang="en-IN" dirty="0"/>
              </a:p>
            </p:txBody>
          </p:sp>
        </mc:Choice>
        <mc:Fallback xmlns="">
          <p:sp>
            <p:nvSpPr>
              <p:cNvPr id="3" name="Content Placeholder 2">
                <a:extLst>
                  <a:ext uri="{FF2B5EF4-FFF2-40B4-BE49-F238E27FC236}">
                    <a16:creationId xmlns:a16="http://schemas.microsoft.com/office/drawing/2014/main" id="{5E94C90E-4013-ED3A-AB49-E1FA0F3208CB}"/>
                  </a:ext>
                </a:extLst>
              </p:cNvPr>
              <p:cNvSpPr>
                <a:spLocks noGrp="1" noRot="1" noChangeAspect="1" noMove="1" noResize="1" noEditPoints="1" noAdjustHandles="1" noChangeArrowheads="1" noChangeShapeType="1" noTextEdit="1"/>
              </p:cNvSpPr>
              <p:nvPr>
                <p:ph idx="1"/>
              </p:nvPr>
            </p:nvSpPr>
            <p:spPr>
              <a:xfrm>
                <a:off x="447675" y="737393"/>
                <a:ext cx="10801350" cy="5504221"/>
              </a:xfrm>
              <a:blipFill>
                <a:blip r:embed="rId2"/>
                <a:stretch>
                  <a:fillRect l="-1016" t="-554" b="-9967"/>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103BA4A2-688C-4D67-AD5F-2EC6D9916386}"/>
              </a:ext>
            </a:extLst>
          </p:cNvPr>
          <p:cNvPicPr preferRelativeResize="0"/>
          <p:nvPr/>
        </p:nvPicPr>
        <p:blipFill>
          <a:blip r:embed="rId3">
            <a:alphaModFix/>
          </a:blip>
          <a:stretch>
            <a:fillRect/>
          </a:stretch>
        </p:blipFill>
        <p:spPr>
          <a:xfrm>
            <a:off x="10144125" y="0"/>
            <a:ext cx="2047875" cy="894133"/>
          </a:xfrm>
          <a:prstGeom prst="rect">
            <a:avLst/>
          </a:prstGeom>
          <a:noFill/>
          <a:ln>
            <a:noFill/>
          </a:ln>
        </p:spPr>
      </p:pic>
      <p:sp>
        <p:nvSpPr>
          <p:cNvPr id="5" name="Rectangle 4">
            <a:extLst>
              <a:ext uri="{FF2B5EF4-FFF2-40B4-BE49-F238E27FC236}">
                <a16:creationId xmlns:a16="http://schemas.microsoft.com/office/drawing/2014/main" id="{DC11BF93-9202-42B7-9FC5-A0A13ED4DC48}"/>
              </a:ext>
            </a:extLst>
          </p:cNvPr>
          <p:cNvSpPr/>
          <p:nvPr/>
        </p:nvSpPr>
        <p:spPr>
          <a:xfrm>
            <a:off x="5000625" y="4210050"/>
            <a:ext cx="1905000" cy="11049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DCB0C712-A868-43F5-9BE4-C100CFD3FBF5}"/>
              </a:ext>
            </a:extLst>
          </p:cNvPr>
          <p:cNvSpPr txBox="1"/>
          <p:nvPr/>
        </p:nvSpPr>
        <p:spPr>
          <a:xfrm>
            <a:off x="7518928" y="4347001"/>
            <a:ext cx="3369205" cy="830997"/>
          </a:xfrm>
          <a:prstGeom prst="rect">
            <a:avLst/>
          </a:prstGeom>
          <a:solidFill>
            <a:schemeClr val="accent1">
              <a:lumMod val="20000"/>
              <a:lumOff val="80000"/>
            </a:schemeClr>
          </a:solidFill>
        </p:spPr>
        <p:txBody>
          <a:bodyPr wrap="square" rtlCol="0">
            <a:spAutoFit/>
          </a:bodyPr>
          <a:lstStyle/>
          <a:p>
            <a:pPr algn="just"/>
            <a:r>
              <a:rPr lang="en-US" sz="1600" i="1" dirty="0"/>
              <a:t>It shows that the rate of change of shear force is equal to the rate of change of loading.</a:t>
            </a:r>
            <a:endParaRPr lang="en-IN" sz="1600" i="1" dirty="0"/>
          </a:p>
        </p:txBody>
      </p:sp>
    </p:spTree>
    <p:extLst>
      <p:ext uri="{BB962C8B-B14F-4D97-AF65-F5344CB8AC3E}">
        <p14:creationId xmlns:p14="http://schemas.microsoft.com/office/powerpoint/2010/main" val="3972257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9D91-3E33-44CA-B45A-7B941D7CC235}"/>
              </a:ext>
            </a:extLst>
          </p:cNvPr>
          <p:cNvSpPr>
            <a:spLocks noGrp="1"/>
          </p:cNvSpPr>
          <p:nvPr>
            <p:ph type="title"/>
          </p:nvPr>
        </p:nvSpPr>
        <p:spPr>
          <a:xfrm>
            <a:off x="452938" y="123579"/>
            <a:ext cx="10515600" cy="828675"/>
          </a:xfrm>
        </p:spPr>
        <p:txBody>
          <a:bodyPr/>
          <a:lstStyle/>
          <a:p>
            <a:r>
              <a:rPr lang="en-IN" sz="4000" b="1" dirty="0">
                <a:solidFill>
                  <a:schemeClr val="accent1">
                    <a:lumMod val="75000"/>
                  </a:schemeClr>
                </a:solidFill>
              </a:rPr>
              <a:t>Support Reactions</a:t>
            </a:r>
            <a:endParaRPr lang="en-IN" b="1" dirty="0">
              <a:solidFill>
                <a:schemeClr val="accent1">
                  <a:lumMod val="75000"/>
                </a:schemeClr>
              </a:solidFill>
            </a:endParaRPr>
          </a:p>
        </p:txBody>
      </p:sp>
      <p:cxnSp>
        <p:nvCxnSpPr>
          <p:cNvPr id="5" name="Straight Connector 4">
            <a:extLst>
              <a:ext uri="{FF2B5EF4-FFF2-40B4-BE49-F238E27FC236}">
                <a16:creationId xmlns:a16="http://schemas.microsoft.com/office/drawing/2014/main" id="{503CA1A7-7F35-4FC9-9015-2AD70E2AA1F0}"/>
              </a:ext>
            </a:extLst>
          </p:cNvPr>
          <p:cNvCxnSpPr>
            <a:cxnSpLocks/>
          </p:cNvCxnSpPr>
          <p:nvPr/>
        </p:nvCxnSpPr>
        <p:spPr>
          <a:xfrm>
            <a:off x="2428875" y="1619249"/>
            <a:ext cx="0" cy="962025"/>
          </a:xfrm>
          <a:prstGeom prst="line">
            <a:avLst/>
          </a:prstGeom>
          <a:ln w="76200"/>
          <a:effectLst>
            <a:glow rad="228600">
              <a:schemeClr val="accent1">
                <a:satMod val="175000"/>
                <a:alpha val="40000"/>
              </a:schemeClr>
            </a:glow>
            <a:outerShdw blurRad="76200" dist="12700" dir="8100000" sy="-23000" kx="800400" algn="br" rotWithShape="0">
              <a:prstClr val="black">
                <a:alpha val="2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A052E4C-34D5-4B35-BAD7-560F61F5F1C4}"/>
              </a:ext>
            </a:extLst>
          </p:cNvPr>
          <p:cNvCxnSpPr>
            <a:cxnSpLocks/>
          </p:cNvCxnSpPr>
          <p:nvPr/>
        </p:nvCxnSpPr>
        <p:spPr>
          <a:xfrm flipV="1">
            <a:off x="2428875" y="2100262"/>
            <a:ext cx="90487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E66E81F-16C5-40CC-82FC-E1E0DC3DC2D7}"/>
              </a:ext>
            </a:extLst>
          </p:cNvPr>
          <p:cNvCxnSpPr>
            <a:cxnSpLocks/>
          </p:cNvCxnSpPr>
          <p:nvPr/>
        </p:nvCxnSpPr>
        <p:spPr>
          <a:xfrm flipV="1">
            <a:off x="2162175" y="1619250"/>
            <a:ext cx="266700" cy="161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04D4FA-32DE-4167-B78D-89128DE4CB00}"/>
              </a:ext>
            </a:extLst>
          </p:cNvPr>
          <p:cNvCxnSpPr>
            <a:cxnSpLocks/>
          </p:cNvCxnSpPr>
          <p:nvPr/>
        </p:nvCxnSpPr>
        <p:spPr>
          <a:xfrm flipV="1">
            <a:off x="2162175" y="1857376"/>
            <a:ext cx="266700" cy="161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252371-FF4C-469B-A971-D1FCA68D471C}"/>
              </a:ext>
            </a:extLst>
          </p:cNvPr>
          <p:cNvCxnSpPr>
            <a:cxnSpLocks/>
          </p:cNvCxnSpPr>
          <p:nvPr/>
        </p:nvCxnSpPr>
        <p:spPr>
          <a:xfrm flipV="1">
            <a:off x="2162174" y="2095502"/>
            <a:ext cx="266700" cy="161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EE26CB8-4A58-49F5-BED6-62B2BC5A2D2B}"/>
              </a:ext>
            </a:extLst>
          </p:cNvPr>
          <p:cNvCxnSpPr>
            <a:cxnSpLocks/>
          </p:cNvCxnSpPr>
          <p:nvPr/>
        </p:nvCxnSpPr>
        <p:spPr>
          <a:xfrm flipV="1">
            <a:off x="2143123" y="2359824"/>
            <a:ext cx="266700" cy="16192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2440D9-F08A-42AC-84DC-5BD30074CC33}"/>
              </a:ext>
            </a:extLst>
          </p:cNvPr>
          <p:cNvCxnSpPr>
            <a:cxnSpLocks/>
          </p:cNvCxnSpPr>
          <p:nvPr/>
        </p:nvCxnSpPr>
        <p:spPr>
          <a:xfrm flipV="1">
            <a:off x="2143123" y="2569375"/>
            <a:ext cx="266700" cy="1619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4" name="Arrow: Curved Down 23">
            <a:extLst>
              <a:ext uri="{FF2B5EF4-FFF2-40B4-BE49-F238E27FC236}">
                <a16:creationId xmlns:a16="http://schemas.microsoft.com/office/drawing/2014/main" id="{D0D33908-2BA3-4328-BCCF-C5AA6AF058AD}"/>
              </a:ext>
            </a:extLst>
          </p:cNvPr>
          <p:cNvSpPr/>
          <p:nvPr/>
        </p:nvSpPr>
        <p:spPr>
          <a:xfrm rot="2144273">
            <a:off x="2057587" y="4021623"/>
            <a:ext cx="1066777" cy="449142"/>
          </a:xfrm>
          <a:prstGeom prst="curvedDownArrow">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5" name="Arrow: Up 24">
            <a:extLst>
              <a:ext uri="{FF2B5EF4-FFF2-40B4-BE49-F238E27FC236}">
                <a16:creationId xmlns:a16="http://schemas.microsoft.com/office/drawing/2014/main" id="{CC5FD0BF-BEF7-45CC-AB3F-15F9EB744A14}"/>
              </a:ext>
            </a:extLst>
          </p:cNvPr>
          <p:cNvSpPr/>
          <p:nvPr/>
        </p:nvSpPr>
        <p:spPr>
          <a:xfrm>
            <a:off x="2335588" y="3419486"/>
            <a:ext cx="148470" cy="12287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 25">
            <a:extLst>
              <a:ext uri="{FF2B5EF4-FFF2-40B4-BE49-F238E27FC236}">
                <a16:creationId xmlns:a16="http://schemas.microsoft.com/office/drawing/2014/main" id="{428663FE-0E06-4DA4-818D-A108BC4A46A1}"/>
              </a:ext>
            </a:extLst>
          </p:cNvPr>
          <p:cNvSpPr/>
          <p:nvPr/>
        </p:nvSpPr>
        <p:spPr>
          <a:xfrm rot="5400000">
            <a:off x="2566986" y="3631832"/>
            <a:ext cx="148470" cy="12287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Up 27">
            <a:extLst>
              <a:ext uri="{FF2B5EF4-FFF2-40B4-BE49-F238E27FC236}">
                <a16:creationId xmlns:a16="http://schemas.microsoft.com/office/drawing/2014/main" id="{03FED1FA-B2B4-486F-B099-EB3C0E176495}"/>
              </a:ext>
            </a:extLst>
          </p:cNvPr>
          <p:cNvSpPr/>
          <p:nvPr/>
        </p:nvSpPr>
        <p:spPr>
          <a:xfrm>
            <a:off x="5976935" y="3419486"/>
            <a:ext cx="148470" cy="12287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Up 28">
            <a:extLst>
              <a:ext uri="{FF2B5EF4-FFF2-40B4-BE49-F238E27FC236}">
                <a16:creationId xmlns:a16="http://schemas.microsoft.com/office/drawing/2014/main" id="{9FEECE37-BE38-434E-827F-AFF48CA3B915}"/>
              </a:ext>
            </a:extLst>
          </p:cNvPr>
          <p:cNvSpPr/>
          <p:nvPr/>
        </p:nvSpPr>
        <p:spPr>
          <a:xfrm rot="5400000">
            <a:off x="6208333" y="3631832"/>
            <a:ext cx="148470" cy="12287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Up 30">
            <a:extLst>
              <a:ext uri="{FF2B5EF4-FFF2-40B4-BE49-F238E27FC236}">
                <a16:creationId xmlns:a16="http://schemas.microsoft.com/office/drawing/2014/main" id="{60C484DC-7037-45E1-A628-DCABC08E5A46}"/>
              </a:ext>
            </a:extLst>
          </p:cNvPr>
          <p:cNvSpPr/>
          <p:nvPr/>
        </p:nvSpPr>
        <p:spPr>
          <a:xfrm>
            <a:off x="9544047" y="3419486"/>
            <a:ext cx="148470" cy="12287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1F0C64B6-EBA5-4110-B8B4-51A41B45931B}"/>
              </a:ext>
            </a:extLst>
          </p:cNvPr>
          <p:cNvSpPr txBox="1"/>
          <p:nvPr/>
        </p:nvSpPr>
        <p:spPr>
          <a:xfrm>
            <a:off x="9032671" y="5405400"/>
            <a:ext cx="1762125" cy="830997"/>
          </a:xfrm>
          <a:prstGeom prst="rect">
            <a:avLst/>
          </a:prstGeom>
          <a:noFill/>
        </p:spPr>
        <p:txBody>
          <a:bodyPr wrap="square" rtlCol="0">
            <a:spAutoFit/>
          </a:bodyPr>
          <a:lstStyle/>
          <a:p>
            <a:r>
              <a:rPr lang="en-IN" sz="2400" dirty="0"/>
              <a:t>Roller Support</a:t>
            </a:r>
          </a:p>
        </p:txBody>
      </p:sp>
      <p:sp>
        <p:nvSpPr>
          <p:cNvPr id="34" name="TextBox 33">
            <a:extLst>
              <a:ext uri="{FF2B5EF4-FFF2-40B4-BE49-F238E27FC236}">
                <a16:creationId xmlns:a16="http://schemas.microsoft.com/office/drawing/2014/main" id="{5B9A27A4-4740-4B87-A2A2-53D0F833E0A3}"/>
              </a:ext>
            </a:extLst>
          </p:cNvPr>
          <p:cNvSpPr txBox="1"/>
          <p:nvPr/>
        </p:nvSpPr>
        <p:spPr>
          <a:xfrm>
            <a:off x="2000249" y="5405428"/>
            <a:ext cx="1762125" cy="830997"/>
          </a:xfrm>
          <a:prstGeom prst="rect">
            <a:avLst/>
          </a:prstGeom>
          <a:noFill/>
        </p:spPr>
        <p:txBody>
          <a:bodyPr wrap="square" rtlCol="0">
            <a:spAutoFit/>
          </a:bodyPr>
          <a:lstStyle/>
          <a:p>
            <a:r>
              <a:rPr lang="en-IN" sz="2400" dirty="0"/>
              <a:t>Fixed Support</a:t>
            </a:r>
          </a:p>
        </p:txBody>
      </p:sp>
      <p:sp>
        <p:nvSpPr>
          <p:cNvPr id="35" name="TextBox 34">
            <a:extLst>
              <a:ext uri="{FF2B5EF4-FFF2-40B4-BE49-F238E27FC236}">
                <a16:creationId xmlns:a16="http://schemas.microsoft.com/office/drawing/2014/main" id="{4292BA64-84F2-4439-B9BD-2777C61FE58A}"/>
              </a:ext>
            </a:extLst>
          </p:cNvPr>
          <p:cNvSpPr txBox="1"/>
          <p:nvPr/>
        </p:nvSpPr>
        <p:spPr>
          <a:xfrm>
            <a:off x="5415134" y="5372072"/>
            <a:ext cx="1762125" cy="830997"/>
          </a:xfrm>
          <a:prstGeom prst="rect">
            <a:avLst/>
          </a:prstGeom>
          <a:noFill/>
        </p:spPr>
        <p:txBody>
          <a:bodyPr wrap="square" rtlCol="0">
            <a:spAutoFit/>
          </a:bodyPr>
          <a:lstStyle/>
          <a:p>
            <a:r>
              <a:rPr lang="en-IN" sz="2400" dirty="0"/>
              <a:t>Pinned Support</a:t>
            </a:r>
          </a:p>
        </p:txBody>
      </p:sp>
      <p:cxnSp>
        <p:nvCxnSpPr>
          <p:cNvPr id="36" name="Straight Connector 35">
            <a:extLst>
              <a:ext uri="{FF2B5EF4-FFF2-40B4-BE49-F238E27FC236}">
                <a16:creationId xmlns:a16="http://schemas.microsoft.com/office/drawing/2014/main" id="{50CE1400-59FC-41B7-B900-E3B63599A1EA}"/>
              </a:ext>
            </a:extLst>
          </p:cNvPr>
          <p:cNvCxnSpPr>
            <a:cxnSpLocks/>
          </p:cNvCxnSpPr>
          <p:nvPr/>
        </p:nvCxnSpPr>
        <p:spPr>
          <a:xfrm flipV="1">
            <a:off x="9246965" y="2019301"/>
            <a:ext cx="904875"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7506697-1405-4C35-95E8-7BDD64D5BBCC}"/>
              </a:ext>
            </a:extLst>
          </p:cNvPr>
          <p:cNvCxnSpPr>
            <a:cxnSpLocks/>
          </p:cNvCxnSpPr>
          <p:nvPr/>
        </p:nvCxnSpPr>
        <p:spPr>
          <a:xfrm flipV="1">
            <a:off x="5710738" y="2095502"/>
            <a:ext cx="904875"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55223CB-BE39-4D04-AB89-EBF58DA7FEAC}"/>
              </a:ext>
            </a:extLst>
          </p:cNvPr>
          <p:cNvSpPr/>
          <p:nvPr/>
        </p:nvSpPr>
        <p:spPr>
          <a:xfrm>
            <a:off x="9554720" y="2048855"/>
            <a:ext cx="342754" cy="417144"/>
          </a:xfrm>
          <a:prstGeom prst="ellipse">
            <a:avLst/>
          </a:prstGeom>
          <a:effectLst>
            <a:glow rad="228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Isosceles Triangle 38">
            <a:extLst>
              <a:ext uri="{FF2B5EF4-FFF2-40B4-BE49-F238E27FC236}">
                <a16:creationId xmlns:a16="http://schemas.microsoft.com/office/drawing/2014/main" id="{58FB5937-1BEE-42AC-97D0-06C6B4D6BF79}"/>
              </a:ext>
            </a:extLst>
          </p:cNvPr>
          <p:cNvSpPr/>
          <p:nvPr/>
        </p:nvSpPr>
        <p:spPr>
          <a:xfrm>
            <a:off x="5993201" y="2128532"/>
            <a:ext cx="289367" cy="393217"/>
          </a:xfrm>
          <a:prstGeom prst="triangle">
            <a:avLst/>
          </a:prstGeom>
          <a:effectLst>
            <a:glow rad="228600">
              <a:schemeClr val="accent1">
                <a:satMod val="175000"/>
                <a:alpha val="40000"/>
              </a:schemeClr>
            </a:glow>
          </a:effectLst>
          <a:scene3d>
            <a:camera prst="orthographicFront"/>
            <a:lightRig rig="threePt" dir="t"/>
          </a:scene3d>
          <a:sp3d>
            <a:bevelT w="1651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4E343B59-D7E3-4A06-9439-9013DC1863D5}"/>
              </a:ext>
            </a:extLst>
          </p:cNvPr>
          <p:cNvSpPr txBox="1"/>
          <p:nvPr/>
        </p:nvSpPr>
        <p:spPr>
          <a:xfrm>
            <a:off x="3333750" y="4033848"/>
            <a:ext cx="428624" cy="400110"/>
          </a:xfrm>
          <a:prstGeom prst="rect">
            <a:avLst/>
          </a:prstGeom>
          <a:noFill/>
        </p:spPr>
        <p:txBody>
          <a:bodyPr wrap="square" rtlCol="0">
            <a:spAutoFit/>
          </a:bodyPr>
          <a:lstStyle/>
          <a:p>
            <a:r>
              <a:rPr lang="en-IN" sz="2000" dirty="0" err="1">
                <a:solidFill>
                  <a:srgbClr val="00B050"/>
                </a:solidFill>
              </a:rPr>
              <a:t>Fx</a:t>
            </a:r>
            <a:endParaRPr lang="en-IN" sz="2000" dirty="0">
              <a:solidFill>
                <a:srgbClr val="00B050"/>
              </a:solidFill>
            </a:endParaRPr>
          </a:p>
        </p:txBody>
      </p:sp>
      <p:sp>
        <p:nvSpPr>
          <p:cNvPr id="42" name="TextBox 41">
            <a:extLst>
              <a:ext uri="{FF2B5EF4-FFF2-40B4-BE49-F238E27FC236}">
                <a16:creationId xmlns:a16="http://schemas.microsoft.com/office/drawing/2014/main" id="{40CBC6A1-5C44-4B22-A566-6E9B3D260873}"/>
              </a:ext>
            </a:extLst>
          </p:cNvPr>
          <p:cNvSpPr txBox="1"/>
          <p:nvPr/>
        </p:nvSpPr>
        <p:spPr>
          <a:xfrm>
            <a:off x="6917946" y="4043382"/>
            <a:ext cx="428624" cy="400110"/>
          </a:xfrm>
          <a:prstGeom prst="rect">
            <a:avLst/>
          </a:prstGeom>
          <a:noFill/>
        </p:spPr>
        <p:txBody>
          <a:bodyPr wrap="square" rtlCol="0">
            <a:spAutoFit/>
          </a:bodyPr>
          <a:lstStyle/>
          <a:p>
            <a:r>
              <a:rPr lang="en-IN" sz="2000" dirty="0" err="1">
                <a:solidFill>
                  <a:srgbClr val="00B050"/>
                </a:solidFill>
              </a:rPr>
              <a:t>Fx</a:t>
            </a:r>
            <a:endParaRPr lang="en-IN" sz="2000" dirty="0">
              <a:solidFill>
                <a:srgbClr val="00B050"/>
              </a:solidFill>
            </a:endParaRPr>
          </a:p>
        </p:txBody>
      </p:sp>
      <p:sp>
        <p:nvSpPr>
          <p:cNvPr id="43" name="TextBox 42">
            <a:extLst>
              <a:ext uri="{FF2B5EF4-FFF2-40B4-BE49-F238E27FC236}">
                <a16:creationId xmlns:a16="http://schemas.microsoft.com/office/drawing/2014/main" id="{84340083-E479-4CDF-8A94-69A87519FA54}"/>
              </a:ext>
            </a:extLst>
          </p:cNvPr>
          <p:cNvSpPr txBox="1"/>
          <p:nvPr/>
        </p:nvSpPr>
        <p:spPr>
          <a:xfrm>
            <a:off x="2484058" y="3219619"/>
            <a:ext cx="428624" cy="400110"/>
          </a:xfrm>
          <a:prstGeom prst="rect">
            <a:avLst/>
          </a:prstGeom>
          <a:noFill/>
        </p:spPr>
        <p:txBody>
          <a:bodyPr wrap="square" rtlCol="0">
            <a:spAutoFit/>
          </a:bodyPr>
          <a:lstStyle/>
          <a:p>
            <a:r>
              <a:rPr lang="en-IN" sz="2000" dirty="0" err="1">
                <a:solidFill>
                  <a:srgbClr val="C00000"/>
                </a:solidFill>
              </a:rPr>
              <a:t>Fy</a:t>
            </a:r>
            <a:endParaRPr lang="en-IN" sz="2000" dirty="0">
              <a:solidFill>
                <a:srgbClr val="C00000"/>
              </a:solidFill>
            </a:endParaRPr>
          </a:p>
        </p:txBody>
      </p:sp>
      <p:sp>
        <p:nvSpPr>
          <p:cNvPr id="44" name="TextBox 43">
            <a:extLst>
              <a:ext uri="{FF2B5EF4-FFF2-40B4-BE49-F238E27FC236}">
                <a16:creationId xmlns:a16="http://schemas.microsoft.com/office/drawing/2014/main" id="{FB3B2B60-4160-4AB7-B5C5-575A9F189704}"/>
              </a:ext>
            </a:extLst>
          </p:cNvPr>
          <p:cNvSpPr txBox="1"/>
          <p:nvPr/>
        </p:nvSpPr>
        <p:spPr>
          <a:xfrm>
            <a:off x="6132632" y="3285996"/>
            <a:ext cx="428624" cy="400110"/>
          </a:xfrm>
          <a:prstGeom prst="rect">
            <a:avLst/>
          </a:prstGeom>
          <a:noFill/>
        </p:spPr>
        <p:txBody>
          <a:bodyPr wrap="square" rtlCol="0">
            <a:spAutoFit/>
          </a:bodyPr>
          <a:lstStyle/>
          <a:p>
            <a:r>
              <a:rPr lang="en-IN" sz="2000" dirty="0" err="1">
                <a:solidFill>
                  <a:srgbClr val="C00000"/>
                </a:solidFill>
              </a:rPr>
              <a:t>Fy</a:t>
            </a:r>
            <a:endParaRPr lang="en-IN" sz="2000" dirty="0">
              <a:solidFill>
                <a:srgbClr val="C00000"/>
              </a:solidFill>
            </a:endParaRPr>
          </a:p>
        </p:txBody>
      </p:sp>
      <p:sp>
        <p:nvSpPr>
          <p:cNvPr id="45" name="TextBox 44">
            <a:extLst>
              <a:ext uri="{FF2B5EF4-FFF2-40B4-BE49-F238E27FC236}">
                <a16:creationId xmlns:a16="http://schemas.microsoft.com/office/drawing/2014/main" id="{A0FD6874-42E0-4762-8485-532FE03395A2}"/>
              </a:ext>
            </a:extLst>
          </p:cNvPr>
          <p:cNvSpPr txBox="1"/>
          <p:nvPr/>
        </p:nvSpPr>
        <p:spPr>
          <a:xfrm>
            <a:off x="9692517" y="3228945"/>
            <a:ext cx="428624" cy="400110"/>
          </a:xfrm>
          <a:prstGeom prst="rect">
            <a:avLst/>
          </a:prstGeom>
          <a:noFill/>
        </p:spPr>
        <p:txBody>
          <a:bodyPr wrap="square" rtlCol="0">
            <a:spAutoFit/>
          </a:bodyPr>
          <a:lstStyle/>
          <a:p>
            <a:r>
              <a:rPr lang="en-IN" sz="2000" dirty="0" err="1">
                <a:solidFill>
                  <a:srgbClr val="C00000"/>
                </a:solidFill>
              </a:rPr>
              <a:t>Fy</a:t>
            </a:r>
            <a:endParaRPr lang="en-IN" sz="2000" dirty="0">
              <a:solidFill>
                <a:srgbClr val="C00000"/>
              </a:solidFill>
            </a:endParaRPr>
          </a:p>
        </p:txBody>
      </p:sp>
      <p:sp>
        <p:nvSpPr>
          <p:cNvPr id="46" name="TextBox 45">
            <a:extLst>
              <a:ext uri="{FF2B5EF4-FFF2-40B4-BE49-F238E27FC236}">
                <a16:creationId xmlns:a16="http://schemas.microsoft.com/office/drawing/2014/main" id="{FE2CEFB8-21F4-4578-BB64-5AD78D1D5486}"/>
              </a:ext>
            </a:extLst>
          </p:cNvPr>
          <p:cNvSpPr txBox="1"/>
          <p:nvPr/>
        </p:nvSpPr>
        <p:spPr>
          <a:xfrm>
            <a:off x="2666998" y="4672792"/>
            <a:ext cx="588585" cy="400110"/>
          </a:xfrm>
          <a:prstGeom prst="rect">
            <a:avLst/>
          </a:prstGeom>
          <a:noFill/>
        </p:spPr>
        <p:txBody>
          <a:bodyPr wrap="square" rtlCol="0">
            <a:spAutoFit/>
          </a:bodyPr>
          <a:lstStyle/>
          <a:p>
            <a:r>
              <a:rPr lang="en-IN" sz="2000" dirty="0" err="1">
                <a:solidFill>
                  <a:srgbClr val="00B0F0"/>
                </a:solidFill>
              </a:rPr>
              <a:t>Mz</a:t>
            </a:r>
            <a:endParaRPr lang="en-IN" sz="2000" dirty="0">
              <a:solidFill>
                <a:srgbClr val="00B0F0"/>
              </a:solidFill>
            </a:endParaRPr>
          </a:p>
        </p:txBody>
      </p:sp>
    </p:spTree>
    <p:extLst>
      <p:ext uri="{BB962C8B-B14F-4D97-AF65-F5344CB8AC3E}">
        <p14:creationId xmlns:p14="http://schemas.microsoft.com/office/powerpoint/2010/main" val="575316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4B87-F9B2-9B35-2AE5-EEB067C43B41}"/>
              </a:ext>
            </a:extLst>
          </p:cNvPr>
          <p:cNvSpPr>
            <a:spLocks noGrp="1"/>
          </p:cNvSpPr>
          <p:nvPr>
            <p:ph type="title"/>
          </p:nvPr>
        </p:nvSpPr>
        <p:spPr>
          <a:xfrm>
            <a:off x="323850" y="-48632"/>
            <a:ext cx="10515600" cy="991395"/>
          </a:xfrm>
        </p:spPr>
        <p:txBody>
          <a:bodyPr>
            <a:normAutofit/>
          </a:bodyPr>
          <a:lstStyle/>
          <a:p>
            <a:r>
              <a:rPr lang="en-IN" sz="4000" b="1" dirty="0">
                <a:solidFill>
                  <a:schemeClr val="accent5"/>
                </a:solidFill>
              </a:rPr>
              <a:t>Relationship with Shear Force and Load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624D4B0-1803-F03D-0B96-CDD507328F72}"/>
                  </a:ext>
                </a:extLst>
              </p:cNvPr>
              <p:cNvSpPr>
                <a:spLocks noGrp="1"/>
              </p:cNvSpPr>
              <p:nvPr>
                <p:ph idx="1"/>
              </p:nvPr>
            </p:nvSpPr>
            <p:spPr>
              <a:xfrm>
                <a:off x="447675" y="894133"/>
                <a:ext cx="10906125" cy="5668899"/>
              </a:xfrm>
            </p:spPr>
            <p:txBody>
              <a:bodyPr>
                <a:normAutofit/>
              </a:bodyPr>
              <a:lstStyle/>
              <a:p>
                <a:pPr marL="0" indent="0">
                  <a:lnSpc>
                    <a:spcPct val="100000"/>
                  </a:lnSpc>
                  <a:spcBef>
                    <a:spcPts val="1800"/>
                  </a:spcBef>
                  <a:buNone/>
                </a:pPr>
                <a:r>
                  <a:rPr lang="en-IN" dirty="0"/>
                  <a:t>From equilibrium and beam theory, </a:t>
                </a:r>
              </a:p>
              <a:p>
                <a:pPr>
                  <a:lnSpc>
                    <a:spcPct val="100000"/>
                  </a:lnSpc>
                  <a:spcBef>
                    <a:spcPts val="1800"/>
                  </a:spcBef>
                </a:pPr>
                <a:r>
                  <a:rPr lang="en-IN" dirty="0"/>
                  <a:t>The shear force is the derivative of the bending moment:</a:t>
                </a: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𝑑𝑥</m:t>
                          </m:r>
                        </m:den>
                      </m:f>
                    </m:oMath>
                  </m:oMathPara>
                </a14:m>
                <a:endParaRPr lang="en-IN" b="0" dirty="0"/>
              </a:p>
              <a:p>
                <a:pPr>
                  <a:lnSpc>
                    <a:spcPct val="100000"/>
                  </a:lnSpc>
                  <a:spcBef>
                    <a:spcPts val="1800"/>
                  </a:spcBef>
                </a:pPr>
                <a:r>
                  <a:rPr lang="en-IN" dirty="0"/>
                  <a:t>The distributed load is the derivative of the shear force:</a:t>
                </a: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𝑞</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𝑑𝑥</m:t>
                          </m:r>
                        </m:den>
                      </m:f>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r>
                            <a:rPr lang="en-IN" b="0" i="1" baseline="30000" smtClean="0">
                              <a:latin typeface="Cambria Math" panose="02040503050406030204" pitchFamily="18" charset="0"/>
                            </a:rPr>
                            <m:t>2</m:t>
                          </m:r>
                          <m:r>
                            <a:rPr lang="en-IN" b="0" i="1" smtClean="0">
                              <a:latin typeface="Cambria Math" panose="02040503050406030204" pitchFamily="18" charset="0"/>
                            </a:rPr>
                            <m:t>𝑀</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num>
                        <m:den>
                          <m:r>
                            <a:rPr lang="en-IN" b="0" i="1" smtClean="0">
                              <a:latin typeface="Cambria Math" panose="02040503050406030204" pitchFamily="18" charset="0"/>
                            </a:rPr>
                            <m:t>𝑑𝑥</m:t>
                          </m:r>
                          <m:r>
                            <a:rPr lang="en-IN" b="0" i="1" baseline="30000" smtClean="0">
                              <a:latin typeface="Cambria Math" panose="02040503050406030204" pitchFamily="18" charset="0"/>
                            </a:rPr>
                            <m:t>2</m:t>
                          </m:r>
                        </m:den>
                      </m:f>
                    </m:oMath>
                  </m:oMathPara>
                </a14:m>
                <a:endParaRPr lang="en-IN" dirty="0"/>
              </a:p>
              <a:p>
                <a:pPr>
                  <a:lnSpc>
                    <a:spcPct val="100000"/>
                  </a:lnSpc>
                  <a:spcBef>
                    <a:spcPts val="1800"/>
                  </a:spcBef>
                </a:pPr>
                <a:r>
                  <a:rPr lang="en-IN" dirty="0"/>
                  <a:t>By substituting these into the flexure equation, we derive:</a:t>
                </a:r>
              </a:p>
              <a:p>
                <a:pPr marL="0" indent="0">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𝐸𝐼</m:t>
                      </m:r>
                      <m:f>
                        <m:fPr>
                          <m:ctrlPr>
                            <a:rPr lang="en-IN" b="0" i="1" smtClean="0">
                              <a:latin typeface="Cambria Math" panose="02040503050406030204" pitchFamily="18" charset="0"/>
                            </a:rPr>
                          </m:ctrlPr>
                        </m:fPr>
                        <m:num>
                          <m:r>
                            <a:rPr lang="en-IN" b="0" i="1" smtClean="0">
                              <a:latin typeface="Cambria Math" panose="02040503050406030204" pitchFamily="18" charset="0"/>
                            </a:rPr>
                            <m:t>𝑑</m:t>
                          </m:r>
                          <m:r>
                            <a:rPr lang="en-IN" b="0" i="1" baseline="30000" smtClean="0">
                              <a:latin typeface="Cambria Math" panose="02040503050406030204" pitchFamily="18" charset="0"/>
                            </a:rPr>
                            <m:t>4</m:t>
                          </m:r>
                          <m:r>
                            <a:rPr lang="en-IN" b="0" i="1" smtClean="0">
                              <a:latin typeface="Cambria Math" panose="02040503050406030204" pitchFamily="18" charset="0"/>
                            </a:rPr>
                            <m:t>𝑦</m:t>
                          </m:r>
                        </m:num>
                        <m:den>
                          <m:r>
                            <a:rPr lang="en-IN" b="0" i="1" smtClean="0">
                              <a:latin typeface="Cambria Math" panose="02040503050406030204" pitchFamily="18" charset="0"/>
                            </a:rPr>
                            <m:t>𝑑𝑥</m:t>
                          </m:r>
                          <m:r>
                            <a:rPr lang="en-IN" b="0" i="1" baseline="30000" smtClean="0">
                              <a:latin typeface="Cambria Math" panose="02040503050406030204" pitchFamily="18" charset="0"/>
                            </a:rPr>
                            <m:t>4</m:t>
                          </m:r>
                        </m:den>
                      </m:f>
                      <m:r>
                        <a:rPr lang="en-IN" b="0" i="1" smtClean="0">
                          <a:latin typeface="Cambria Math" panose="02040503050406030204" pitchFamily="18" charset="0"/>
                        </a:rPr>
                        <m:t>=</m:t>
                      </m:r>
                      <m:r>
                        <a:rPr lang="en-IN" b="0" i="1" smtClean="0">
                          <a:latin typeface="Cambria Math" panose="02040503050406030204" pitchFamily="18" charset="0"/>
                        </a:rPr>
                        <m:t>𝑞</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p>
                <a:pPr>
                  <a:lnSpc>
                    <a:spcPct val="100000"/>
                  </a:lnSpc>
                  <a:spcBef>
                    <a:spcPts val="1800"/>
                  </a:spcBef>
                </a:pPr>
                <a:r>
                  <a:rPr lang="en-IN" dirty="0"/>
                  <a:t>This is the </a:t>
                </a:r>
                <a:r>
                  <a:rPr lang="en-IN" b="1" dirty="0"/>
                  <a:t>fourth-order differential equation of beam deflection</a:t>
                </a:r>
                <a:r>
                  <a:rPr lang="en-IN" dirty="0"/>
                  <a:t>.</a:t>
                </a:r>
              </a:p>
            </p:txBody>
          </p:sp>
        </mc:Choice>
        <mc:Fallback xmlns="">
          <p:sp>
            <p:nvSpPr>
              <p:cNvPr id="3" name="Content Placeholder 2">
                <a:extLst>
                  <a:ext uri="{FF2B5EF4-FFF2-40B4-BE49-F238E27FC236}">
                    <a16:creationId xmlns:a16="http://schemas.microsoft.com/office/drawing/2014/main" id="{E624D4B0-1803-F03D-0B96-CDD507328F72}"/>
                  </a:ext>
                </a:extLst>
              </p:cNvPr>
              <p:cNvSpPr>
                <a:spLocks noGrp="1" noRot="1" noChangeAspect="1" noMove="1" noResize="1" noEditPoints="1" noAdjustHandles="1" noChangeArrowheads="1" noChangeShapeType="1" noTextEdit="1"/>
              </p:cNvSpPr>
              <p:nvPr>
                <p:ph idx="1"/>
              </p:nvPr>
            </p:nvSpPr>
            <p:spPr>
              <a:xfrm>
                <a:off x="447675" y="894133"/>
                <a:ext cx="10906125" cy="5668899"/>
              </a:xfrm>
              <a:blipFill>
                <a:blip r:embed="rId2"/>
                <a:stretch>
                  <a:fillRect l="-1117" t="-1075" b="-1935"/>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2D028ABE-F5B9-432B-ABA3-3C0DFF8380C9}"/>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mc:AlternateContent xmlns:mc="http://schemas.openxmlformats.org/markup-compatibility/2006" xmlns:a14="http://schemas.microsoft.com/office/drawing/2010/main">
        <mc:Choice Requires="a14">
          <p:sp>
            <p:nvSpPr>
              <p:cNvPr id="6" name="Flowchart: Alternate Process 5">
                <a:extLst>
                  <a:ext uri="{FF2B5EF4-FFF2-40B4-BE49-F238E27FC236}">
                    <a16:creationId xmlns:a16="http://schemas.microsoft.com/office/drawing/2014/main" id="{703A8144-62A4-4A76-BA18-B71C2AD4A8D2}"/>
                  </a:ext>
                </a:extLst>
              </p:cNvPr>
              <p:cNvSpPr/>
              <p:nvPr/>
            </p:nvSpPr>
            <p:spPr>
              <a:xfrm>
                <a:off x="9615487" y="3429000"/>
                <a:ext cx="2447925" cy="1395413"/>
              </a:xfrm>
              <a:prstGeom prst="flowChartAlternateProcess">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spcBef>
                    <a:spcPts val="1800"/>
                  </a:spcBef>
                  <a:buNone/>
                </a:pPr>
                <a14:m>
                  <m:oMathPara xmlns:m="http://schemas.openxmlformats.org/officeDocument/2006/math">
                    <m:oMathParaPr>
                      <m:jc m:val="centerGroup"/>
                    </m:oMathParaPr>
                    <m:oMath xmlns:m="http://schemas.openxmlformats.org/officeDocument/2006/math">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𝐸𝐼</m:t>
                      </m:r>
                      <m:f>
                        <m:fPr>
                          <m:ctrlPr>
                            <a:rPr lang="en-IN"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fPr>
                        <m:num>
                          <m:r>
                            <a:rPr lang="en-IN"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𝑑</m:t>
                          </m:r>
                          <m:r>
                            <a:rPr lang="en-IN" i="1" baseline="3000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r>
                            <a:rPr lang="en-IN"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𝑦</m:t>
                          </m:r>
                        </m:num>
                        <m:den>
                          <m:r>
                            <a:rPr lang="en-IN"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𝑑𝑥</m:t>
                          </m:r>
                          <m:r>
                            <a:rPr lang="en-IN" i="1" baseline="3000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2</m:t>
                          </m:r>
                        </m:den>
                      </m:f>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𝑀</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𝑥</m:t>
                      </m:r>
                      <m:r>
                        <a:rPr lang="en-IN"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m:oMathPara>
                </a14:m>
                <a:endParaRPr lang="en-IN" dirty="0">
                  <a:ln w="0"/>
                  <a:solidFill>
                    <a:schemeClr val="tx1"/>
                  </a:solidFill>
                  <a:effectLst>
                    <a:outerShdw blurRad="38100" dist="19050" dir="2700000" algn="tl" rotWithShape="0">
                      <a:schemeClr val="dk1">
                        <a:alpha val="40000"/>
                      </a:schemeClr>
                    </a:outerShdw>
                  </a:effectLst>
                </a:endParaRPr>
              </a:p>
              <a:p>
                <a:pPr marL="0" indent="0" algn="ctr">
                  <a:spcBef>
                    <a:spcPts val="1800"/>
                  </a:spcBef>
                  <a:buNone/>
                </a:pPr>
                <a:r>
                  <a:rPr lang="en-IN" sz="1600" i="1" dirty="0">
                    <a:ln w="0"/>
                    <a:solidFill>
                      <a:schemeClr val="tx1"/>
                    </a:solidFill>
                    <a:effectLst>
                      <a:outerShdw blurRad="38100" dist="19050" dir="2700000" algn="tl" rotWithShape="0">
                        <a:schemeClr val="dk1">
                          <a:alpha val="40000"/>
                        </a:schemeClr>
                      </a:outerShdw>
                    </a:effectLst>
                  </a:rPr>
                  <a:t>flexure equation</a:t>
                </a:r>
              </a:p>
              <a:p>
                <a:pPr algn="ctr"/>
                <a:endParaRPr lang="en-IN" dirty="0">
                  <a:ln w="0"/>
                  <a:solidFill>
                    <a:schemeClr val="tx1"/>
                  </a:solidFill>
                  <a:effectLst>
                    <a:outerShdw blurRad="38100" dist="19050" dir="2700000" algn="tl" rotWithShape="0">
                      <a:schemeClr val="dk1">
                        <a:alpha val="40000"/>
                      </a:schemeClr>
                    </a:outerShdw>
                  </a:effectLst>
                </a:endParaRPr>
              </a:p>
            </p:txBody>
          </p:sp>
        </mc:Choice>
        <mc:Fallback xmlns="">
          <p:sp>
            <p:nvSpPr>
              <p:cNvPr id="6" name="Flowchart: Alternate Process 5">
                <a:extLst>
                  <a:ext uri="{FF2B5EF4-FFF2-40B4-BE49-F238E27FC236}">
                    <a16:creationId xmlns:a16="http://schemas.microsoft.com/office/drawing/2014/main" id="{703A8144-62A4-4A76-BA18-B71C2AD4A8D2}"/>
                  </a:ext>
                </a:extLst>
              </p:cNvPr>
              <p:cNvSpPr>
                <a:spLocks noRot="1" noChangeAspect="1" noMove="1" noResize="1" noEditPoints="1" noAdjustHandles="1" noChangeArrowheads="1" noChangeShapeType="1" noTextEdit="1"/>
              </p:cNvSpPr>
              <p:nvPr/>
            </p:nvSpPr>
            <p:spPr>
              <a:xfrm>
                <a:off x="9615487" y="3429000"/>
                <a:ext cx="2447925" cy="1395413"/>
              </a:xfrm>
              <a:prstGeom prst="flowChartAlternateProcess">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753469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B983B-E5A7-138C-F1DD-9C7C68BD893B}"/>
              </a:ext>
            </a:extLst>
          </p:cNvPr>
          <p:cNvSpPr>
            <a:spLocks noGrp="1"/>
          </p:cNvSpPr>
          <p:nvPr>
            <p:ph type="title"/>
          </p:nvPr>
        </p:nvSpPr>
        <p:spPr>
          <a:xfrm>
            <a:off x="838200" y="18255"/>
            <a:ext cx="10515600" cy="1325563"/>
          </a:xfrm>
        </p:spPr>
        <p:txBody>
          <a:bodyPr>
            <a:normAutofit/>
          </a:bodyPr>
          <a:lstStyle/>
          <a:p>
            <a:r>
              <a:rPr lang="en-IN" sz="4000" b="1" dirty="0">
                <a:solidFill>
                  <a:schemeClr val="accent5"/>
                </a:solidFill>
              </a:rPr>
              <a:t>Boundary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509E3-9CCA-BA8A-76AD-C50FFBDBD1FE}"/>
                  </a:ext>
                </a:extLst>
              </p:cNvPr>
              <p:cNvSpPr>
                <a:spLocks noGrp="1"/>
              </p:cNvSpPr>
              <p:nvPr>
                <p:ph idx="1"/>
              </p:nvPr>
            </p:nvSpPr>
            <p:spPr>
              <a:xfrm>
                <a:off x="838200" y="1343818"/>
                <a:ext cx="10515600" cy="4833145"/>
              </a:xfrm>
            </p:spPr>
            <p:txBody>
              <a:bodyPr/>
              <a:lstStyle/>
              <a:p>
                <a:pPr algn="just">
                  <a:lnSpc>
                    <a:spcPct val="100000"/>
                  </a:lnSpc>
                  <a:spcBef>
                    <a:spcPts val="1800"/>
                  </a:spcBef>
                </a:pPr>
                <a:r>
                  <a:rPr lang="en-IN" dirty="0"/>
                  <a:t>To solve this differential equation, boundary conditions are needed, typically based on the type of beam support:</a:t>
                </a:r>
              </a:p>
              <a:p>
                <a:pPr lvl="1" algn="just">
                  <a:lnSpc>
                    <a:spcPct val="100000"/>
                  </a:lnSpc>
                  <a:spcBef>
                    <a:spcPts val="1800"/>
                  </a:spcBef>
                </a:pPr>
                <a:r>
                  <a:rPr lang="en-IN" sz="2800" dirty="0"/>
                  <a:t>Simply Supported Beam: 𝑦=0 at both ends, and moments may be zero at supports.</a:t>
                </a:r>
              </a:p>
              <a:p>
                <a:pPr lvl="1" algn="just">
                  <a:lnSpc>
                    <a:spcPct val="100000"/>
                  </a:lnSpc>
                  <a:spcBef>
                    <a:spcPts val="1800"/>
                  </a:spcBef>
                </a:pPr>
                <a:r>
                  <a:rPr lang="en-IN" sz="2800" dirty="0"/>
                  <a:t>Cantilever Beam: </a:t>
                </a:r>
                <a14:m>
                  <m:oMath xmlns:m="http://schemas.openxmlformats.org/officeDocument/2006/math">
                    <m:r>
                      <a:rPr lang="en-IN" sz="2800" b="0" i="1" smtClean="0">
                        <a:latin typeface="Cambria Math" panose="02040503050406030204" pitchFamily="18" charset="0"/>
                      </a:rPr>
                      <m:t>𝑦</m:t>
                    </m:r>
                    <m:r>
                      <a:rPr lang="en-IN" sz="2800" b="0" i="1" smtClean="0">
                        <a:latin typeface="Cambria Math" panose="02040503050406030204" pitchFamily="18" charset="0"/>
                      </a:rPr>
                      <m:t>=0</m:t>
                    </m:r>
                  </m:oMath>
                </a14:m>
                <a:r>
                  <a:rPr lang="en-IN" sz="2800" dirty="0"/>
                  <a:t> and slope </a:t>
                </a:r>
                <a14:m>
                  <m:oMath xmlns:m="http://schemas.openxmlformats.org/officeDocument/2006/math">
                    <m:d>
                      <m:dPr>
                        <m:ctrlPr>
                          <a:rPr lang="en-IN" sz="2800" i="1" smtClean="0">
                            <a:latin typeface="Cambria Math" panose="02040503050406030204" pitchFamily="18" charset="0"/>
                          </a:rPr>
                        </m:ctrlPr>
                      </m:dPr>
                      <m:e>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𝑑𝑦</m:t>
                            </m:r>
                          </m:num>
                          <m:den>
                            <m:r>
                              <a:rPr lang="en-IN" sz="2800" b="0" i="1" smtClean="0">
                                <a:latin typeface="Cambria Math" panose="02040503050406030204" pitchFamily="18" charset="0"/>
                              </a:rPr>
                              <m:t>𝑑𝑥</m:t>
                            </m:r>
                          </m:den>
                        </m:f>
                      </m:e>
                    </m:d>
                  </m:oMath>
                </a14:m>
                <a:r>
                  <a:rPr lang="en-IN" sz="2800" dirty="0"/>
                  <a:t> is zero at the fixed end.</a:t>
                </a:r>
              </a:p>
              <a:p>
                <a:pPr lvl="1" algn="just">
                  <a:lnSpc>
                    <a:spcPct val="100000"/>
                  </a:lnSpc>
                  <a:spcBef>
                    <a:spcPts val="1800"/>
                  </a:spcBef>
                </a:pPr>
                <a:r>
                  <a:rPr lang="en-IN" sz="2800" dirty="0"/>
                  <a:t>Overhanging Beam: Mixed boundary conditions depending on the configuration.</a:t>
                </a:r>
              </a:p>
              <a:p>
                <a:pPr lvl="1" algn="just">
                  <a:lnSpc>
                    <a:spcPct val="100000"/>
                  </a:lnSpc>
                  <a:spcBef>
                    <a:spcPts val="1800"/>
                  </a:spcBef>
                </a:pPr>
                <a:r>
                  <a:rPr lang="en-IN" sz="2800" dirty="0"/>
                  <a:t>Fixed beam: Deflection and slope zero at both ends.</a:t>
                </a:r>
              </a:p>
            </p:txBody>
          </p:sp>
        </mc:Choice>
        <mc:Fallback xmlns="">
          <p:sp>
            <p:nvSpPr>
              <p:cNvPr id="3" name="Content Placeholder 2">
                <a:extLst>
                  <a:ext uri="{FF2B5EF4-FFF2-40B4-BE49-F238E27FC236}">
                    <a16:creationId xmlns:a16="http://schemas.microsoft.com/office/drawing/2014/main" id="{DB0509E3-9CCA-BA8A-76AD-C50FFBDBD1FE}"/>
                  </a:ext>
                </a:extLst>
              </p:cNvPr>
              <p:cNvSpPr>
                <a:spLocks noGrp="1" noRot="1" noChangeAspect="1" noMove="1" noResize="1" noEditPoints="1" noAdjustHandles="1" noChangeArrowheads="1" noChangeShapeType="1" noTextEdit="1"/>
              </p:cNvSpPr>
              <p:nvPr>
                <p:ph idx="1"/>
              </p:nvPr>
            </p:nvSpPr>
            <p:spPr>
              <a:xfrm>
                <a:off x="838200" y="1343818"/>
                <a:ext cx="10515600" cy="4833145"/>
              </a:xfrm>
              <a:blipFill>
                <a:blip r:embed="rId2"/>
                <a:stretch>
                  <a:fillRect l="-1043" t="-1135" r="-1159"/>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B5278C95-7199-4AF2-BD6F-F1C525CE51E8}"/>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6872204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3439-8FEB-AD98-A1CB-618982761396}"/>
              </a:ext>
            </a:extLst>
          </p:cNvPr>
          <p:cNvSpPr>
            <a:spLocks noGrp="1"/>
          </p:cNvSpPr>
          <p:nvPr>
            <p:ph type="ctrTitle"/>
          </p:nvPr>
        </p:nvSpPr>
        <p:spPr/>
        <p:txBody>
          <a:bodyPr>
            <a:normAutofit/>
          </a:bodyPr>
          <a:lstStyle/>
          <a:p>
            <a:pPr>
              <a:lnSpc>
                <a:spcPct val="150000"/>
              </a:lnSpc>
            </a:pPr>
            <a:r>
              <a:rPr lang="en-US" sz="4400" b="1" dirty="0">
                <a:cs typeface="Arial" panose="020B0604020202020204" pitchFamily="34" charset="0"/>
              </a:rPr>
              <a:t>Relationship Between Load, Shear Force and Bending Moment</a:t>
            </a:r>
            <a:endParaRPr lang="en-IN" sz="4400" dirty="0"/>
          </a:p>
        </p:txBody>
      </p:sp>
      <p:pic>
        <p:nvPicPr>
          <p:cNvPr id="3" name="Google Shape;56;p13">
            <a:extLst>
              <a:ext uri="{FF2B5EF4-FFF2-40B4-BE49-F238E27FC236}">
                <a16:creationId xmlns:a16="http://schemas.microsoft.com/office/drawing/2014/main" id="{70828268-3502-4C13-AB51-5D8EF6B9E52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3104750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19CC93B6-4FB7-EA7F-8712-0008A89747FC}"/>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62CC2DD-4FFD-47E2-6E1C-883ACA5E3F52}"/>
              </a:ext>
            </a:extLst>
          </p:cNvPr>
          <p:cNvCxnSpPr/>
          <p:nvPr/>
        </p:nvCxnSpPr>
        <p:spPr>
          <a:xfrm>
            <a:off x="7678994" y="2885358"/>
            <a:ext cx="589935"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4084DC00-8AFD-282F-BC97-3DAAD2C0CD12}"/>
              </a:ext>
            </a:extLst>
          </p:cNvPr>
          <p:cNvSpPr/>
          <p:nvPr/>
        </p:nvSpPr>
        <p:spPr>
          <a:xfrm>
            <a:off x="11710219" y="2847687"/>
            <a:ext cx="108154" cy="167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AC4753-E31A-3291-0BF3-CA580A3881D7}"/>
              </a:ext>
            </a:extLst>
          </p:cNvPr>
          <p:cNvSpPr/>
          <p:nvPr/>
        </p:nvSpPr>
        <p:spPr>
          <a:xfrm>
            <a:off x="11951109" y="2864342"/>
            <a:ext cx="108154" cy="167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6CCFBDFF-9F0C-C224-7558-AE76374D77E7}"/>
              </a:ext>
            </a:extLst>
          </p:cNvPr>
          <p:cNvCxnSpPr/>
          <p:nvPr/>
        </p:nvCxnSpPr>
        <p:spPr>
          <a:xfrm>
            <a:off x="9812594" y="1877961"/>
            <a:ext cx="0" cy="7292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271D48D-CEFC-9D37-13D6-F9F8F3435974}"/>
              </a:ext>
            </a:extLst>
          </p:cNvPr>
          <p:cNvSpPr txBox="1"/>
          <p:nvPr/>
        </p:nvSpPr>
        <p:spPr>
          <a:xfrm>
            <a:off x="9660194" y="3609219"/>
            <a:ext cx="914400" cy="369332"/>
          </a:xfrm>
          <a:prstGeom prst="rect">
            <a:avLst/>
          </a:prstGeom>
          <a:noFill/>
          <a:ln>
            <a:noFill/>
          </a:ln>
        </p:spPr>
        <p:txBody>
          <a:bodyPr wrap="square" rtlCol="0">
            <a:spAutoFit/>
          </a:bodyPr>
          <a:lstStyle/>
          <a:p>
            <a:r>
              <a:rPr lang="en-US" dirty="0"/>
              <a:t>6m</a:t>
            </a:r>
            <a:endParaRPr lang="en-IN" dirty="0"/>
          </a:p>
        </p:txBody>
      </p:sp>
      <p:sp>
        <p:nvSpPr>
          <p:cNvPr id="24" name="TextBox 23">
            <a:extLst>
              <a:ext uri="{FF2B5EF4-FFF2-40B4-BE49-F238E27FC236}">
                <a16:creationId xmlns:a16="http://schemas.microsoft.com/office/drawing/2014/main" id="{AFD2D113-B127-6642-7CAD-FC71B1782D88}"/>
              </a:ext>
            </a:extLst>
          </p:cNvPr>
          <p:cNvSpPr txBox="1"/>
          <p:nvPr/>
        </p:nvSpPr>
        <p:spPr>
          <a:xfrm>
            <a:off x="8760556" y="1924354"/>
            <a:ext cx="865232" cy="369332"/>
          </a:xfrm>
          <a:prstGeom prst="rect">
            <a:avLst/>
          </a:prstGeom>
          <a:noFill/>
        </p:spPr>
        <p:txBody>
          <a:bodyPr wrap="square" rtlCol="0">
            <a:spAutoFit/>
          </a:bodyPr>
          <a:lstStyle/>
          <a:p>
            <a:r>
              <a:rPr lang="en-US" dirty="0"/>
              <a:t>3m</a:t>
            </a:r>
            <a:endParaRPr lang="en-IN" dirty="0"/>
          </a:p>
        </p:txBody>
      </p:sp>
      <p:grpSp>
        <p:nvGrpSpPr>
          <p:cNvPr id="32" name="Group 31">
            <a:extLst>
              <a:ext uri="{FF2B5EF4-FFF2-40B4-BE49-F238E27FC236}">
                <a16:creationId xmlns:a16="http://schemas.microsoft.com/office/drawing/2014/main" id="{D15F0D24-8C33-D988-6040-DDF0C57D2073}"/>
              </a:ext>
            </a:extLst>
          </p:cNvPr>
          <p:cNvGrpSpPr/>
          <p:nvPr/>
        </p:nvGrpSpPr>
        <p:grpSpPr>
          <a:xfrm>
            <a:off x="7678994" y="2045109"/>
            <a:ext cx="4399934" cy="1612491"/>
            <a:chOff x="7678994" y="2045109"/>
            <a:chExt cx="4399934" cy="1612491"/>
          </a:xfrm>
        </p:grpSpPr>
        <p:grpSp>
          <p:nvGrpSpPr>
            <p:cNvPr id="31" name="Group 30">
              <a:extLst>
                <a:ext uri="{FF2B5EF4-FFF2-40B4-BE49-F238E27FC236}">
                  <a16:creationId xmlns:a16="http://schemas.microsoft.com/office/drawing/2014/main" id="{289D32A0-8A9A-6AE7-FF1A-E91EF8D7B2BB}"/>
                </a:ext>
              </a:extLst>
            </p:cNvPr>
            <p:cNvGrpSpPr/>
            <p:nvPr/>
          </p:nvGrpSpPr>
          <p:grpSpPr>
            <a:xfrm>
              <a:off x="7678994" y="2242592"/>
              <a:ext cx="4399934" cy="1415008"/>
              <a:chOff x="7678994" y="2242592"/>
              <a:chExt cx="4399934" cy="1415008"/>
            </a:xfrm>
          </p:grpSpPr>
          <p:grpSp>
            <p:nvGrpSpPr>
              <p:cNvPr id="30" name="Group 29">
                <a:extLst>
                  <a:ext uri="{FF2B5EF4-FFF2-40B4-BE49-F238E27FC236}">
                    <a16:creationId xmlns:a16="http://schemas.microsoft.com/office/drawing/2014/main" id="{DF770728-2D39-677C-9B76-99775AEE51DF}"/>
                  </a:ext>
                </a:extLst>
              </p:cNvPr>
              <p:cNvGrpSpPr/>
              <p:nvPr/>
            </p:nvGrpSpPr>
            <p:grpSpPr>
              <a:xfrm>
                <a:off x="7678994" y="2607224"/>
                <a:ext cx="4399934" cy="1050376"/>
                <a:chOff x="7678994" y="2607224"/>
                <a:chExt cx="4399934" cy="1050376"/>
              </a:xfrm>
            </p:grpSpPr>
            <p:grpSp>
              <p:nvGrpSpPr>
                <p:cNvPr id="29" name="Group 28">
                  <a:extLst>
                    <a:ext uri="{FF2B5EF4-FFF2-40B4-BE49-F238E27FC236}">
                      <a16:creationId xmlns:a16="http://schemas.microsoft.com/office/drawing/2014/main" id="{D6D41199-DB49-5CBD-0357-E3C526060F3C}"/>
                    </a:ext>
                  </a:extLst>
                </p:cNvPr>
                <p:cNvGrpSpPr/>
                <p:nvPr/>
              </p:nvGrpSpPr>
              <p:grpSpPr>
                <a:xfrm>
                  <a:off x="7787148" y="2607224"/>
                  <a:ext cx="4257368" cy="278134"/>
                  <a:chOff x="7787148" y="2607224"/>
                  <a:chExt cx="4257368" cy="278134"/>
                </a:xfrm>
              </p:grpSpPr>
              <p:cxnSp>
                <p:nvCxnSpPr>
                  <p:cNvPr id="7" name="Straight Connector 6">
                    <a:extLst>
                      <a:ext uri="{FF2B5EF4-FFF2-40B4-BE49-F238E27FC236}">
                        <a16:creationId xmlns:a16="http://schemas.microsoft.com/office/drawing/2014/main" id="{7B309E0F-1EE6-5396-E2A5-B5A7407C3305}"/>
                      </a:ext>
                    </a:extLst>
                  </p:cNvPr>
                  <p:cNvCxnSpPr/>
                  <p:nvPr/>
                </p:nvCxnSpPr>
                <p:spPr>
                  <a:xfrm>
                    <a:off x="7954297" y="2625213"/>
                    <a:ext cx="392307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Isosceles Triangle 7">
                    <a:extLst>
                      <a:ext uri="{FF2B5EF4-FFF2-40B4-BE49-F238E27FC236}">
                        <a16:creationId xmlns:a16="http://schemas.microsoft.com/office/drawing/2014/main" id="{3E201C11-35B7-B537-F7B5-2650957EA1D9}"/>
                      </a:ext>
                    </a:extLst>
                  </p:cNvPr>
                  <p:cNvSpPr/>
                  <p:nvPr/>
                </p:nvSpPr>
                <p:spPr>
                  <a:xfrm>
                    <a:off x="7787148" y="2625213"/>
                    <a:ext cx="334297" cy="2601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FF569F76-8111-9B25-F94B-32292B7A2634}"/>
                      </a:ext>
                    </a:extLst>
                  </p:cNvPr>
                  <p:cNvSpPr/>
                  <p:nvPr/>
                </p:nvSpPr>
                <p:spPr>
                  <a:xfrm>
                    <a:off x="11710219" y="2607224"/>
                    <a:ext cx="334297" cy="26378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Arrow Connector 14">
                  <a:extLst>
                    <a:ext uri="{FF2B5EF4-FFF2-40B4-BE49-F238E27FC236}">
                      <a16:creationId xmlns:a16="http://schemas.microsoft.com/office/drawing/2014/main" id="{389E2CC8-7689-5A47-9293-D81B7749C77B}"/>
                    </a:ext>
                  </a:extLst>
                </p:cNvPr>
                <p:cNvCxnSpPr>
                  <a:cxnSpLocks/>
                </p:cNvCxnSpPr>
                <p:nvPr/>
              </p:nvCxnSpPr>
              <p:spPr>
                <a:xfrm>
                  <a:off x="7678994" y="3657600"/>
                  <a:ext cx="439993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E875230D-E5BB-615A-2D6E-E4FBAA62C5FC}"/>
                  </a:ext>
                </a:extLst>
              </p:cNvPr>
              <p:cNvCxnSpPr>
                <a:cxnSpLocks/>
              </p:cNvCxnSpPr>
              <p:nvPr/>
            </p:nvCxnSpPr>
            <p:spPr>
              <a:xfrm>
                <a:off x="7954296" y="2242592"/>
                <a:ext cx="185829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E65529EB-0832-9907-479A-108904360AC4}"/>
                </a:ext>
              </a:extLst>
            </p:cNvPr>
            <p:cNvCxnSpPr/>
            <p:nvPr/>
          </p:nvCxnSpPr>
          <p:spPr>
            <a:xfrm flipH="1">
              <a:off x="9812593" y="2045109"/>
              <a:ext cx="20647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86D107F8-7A7C-5534-2948-59575BD16CEE}"/>
              </a:ext>
            </a:extLst>
          </p:cNvPr>
          <p:cNvSpPr txBox="1"/>
          <p:nvPr/>
        </p:nvSpPr>
        <p:spPr>
          <a:xfrm>
            <a:off x="10580377" y="1994742"/>
            <a:ext cx="865232" cy="369332"/>
          </a:xfrm>
          <a:prstGeom prst="rect">
            <a:avLst/>
          </a:prstGeom>
          <a:noFill/>
        </p:spPr>
        <p:txBody>
          <a:bodyPr wrap="square" rtlCol="0">
            <a:spAutoFit/>
          </a:bodyPr>
          <a:lstStyle/>
          <a:p>
            <a:r>
              <a:rPr lang="en-US" dirty="0"/>
              <a:t>3m</a:t>
            </a:r>
            <a:endParaRPr lang="en-IN" dirty="0"/>
          </a:p>
        </p:txBody>
      </p:sp>
      <p:sp>
        <p:nvSpPr>
          <p:cNvPr id="28" name="TextBox 27">
            <a:extLst>
              <a:ext uri="{FF2B5EF4-FFF2-40B4-BE49-F238E27FC236}">
                <a16:creationId xmlns:a16="http://schemas.microsoft.com/office/drawing/2014/main" id="{D7490DCF-E8E6-E9E2-E5F8-33FAB8D964D5}"/>
              </a:ext>
            </a:extLst>
          </p:cNvPr>
          <p:cNvSpPr txBox="1"/>
          <p:nvPr/>
        </p:nvSpPr>
        <p:spPr>
          <a:xfrm>
            <a:off x="9483216" y="1602111"/>
            <a:ext cx="865232" cy="369332"/>
          </a:xfrm>
          <a:prstGeom prst="rect">
            <a:avLst/>
          </a:prstGeom>
          <a:noFill/>
        </p:spPr>
        <p:txBody>
          <a:bodyPr wrap="square" rtlCol="0">
            <a:spAutoFit/>
          </a:bodyPr>
          <a:lstStyle/>
          <a:p>
            <a:r>
              <a:rPr lang="en-US" dirty="0"/>
              <a:t>20 KN</a:t>
            </a:r>
            <a:endParaRPr lang="en-IN" dirty="0"/>
          </a:p>
        </p:txBody>
      </p:sp>
      <p:pic>
        <p:nvPicPr>
          <p:cNvPr id="25" name="Google Shape;56;p13">
            <a:extLst>
              <a:ext uri="{FF2B5EF4-FFF2-40B4-BE49-F238E27FC236}">
                <a16:creationId xmlns:a16="http://schemas.microsoft.com/office/drawing/2014/main" id="{6B274BC0-D268-4E1A-B66D-1ED831FE331D}"/>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
        <p:nvSpPr>
          <p:cNvPr id="34" name="Title 1">
            <a:extLst>
              <a:ext uri="{FF2B5EF4-FFF2-40B4-BE49-F238E27FC236}">
                <a16:creationId xmlns:a16="http://schemas.microsoft.com/office/drawing/2014/main" id="{9C4A0F4F-B884-419E-979E-4D5484E9571E}"/>
              </a:ext>
            </a:extLst>
          </p:cNvPr>
          <p:cNvSpPr>
            <a:spLocks noGrp="1"/>
          </p:cNvSpPr>
          <p:nvPr>
            <p:ph type="title"/>
          </p:nvPr>
        </p:nvSpPr>
        <p:spPr>
          <a:xfrm>
            <a:off x="329380" y="161540"/>
            <a:ext cx="10515600" cy="894133"/>
          </a:xfrm>
        </p:spPr>
        <p:txBody>
          <a:bodyPr>
            <a:normAutofit/>
          </a:bodyPr>
          <a:lstStyle/>
          <a:p>
            <a:r>
              <a:rPr lang="en-IN" sz="4000" b="1" dirty="0">
                <a:solidFill>
                  <a:schemeClr val="accent5"/>
                </a:solidFill>
              </a:rPr>
              <a:t>Example 7</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E55BF4-1D10-4593-81A4-8E26DABA058D}"/>
                  </a:ext>
                </a:extLst>
              </p:cNvPr>
              <p:cNvSpPr txBox="1"/>
              <p:nvPr/>
            </p:nvSpPr>
            <p:spPr>
              <a:xfrm>
                <a:off x="556123" y="1377839"/>
                <a:ext cx="6225061" cy="4832092"/>
              </a:xfrm>
              <a:prstGeom prst="rect">
                <a:avLst/>
              </a:prstGeom>
              <a:noFill/>
            </p:spPr>
            <p:txBody>
              <a:bodyPr wrap="square" rtlCol="0">
                <a:spAutoFit/>
              </a:bodyPr>
              <a:lstStyle/>
              <a:p>
                <a:pPr algn="just"/>
                <a:r>
                  <a:rPr lang="en-US" sz="2800" dirty="0"/>
                  <a:t>A simply supported beam of 6 m span carries a point load of 20 </a:t>
                </a:r>
                <a:r>
                  <a:rPr lang="en-US" sz="2800" dirty="0" err="1"/>
                  <a:t>kN</a:t>
                </a:r>
                <a:r>
                  <a:rPr lang="en-US" sz="2800" dirty="0"/>
                  <a:t> at midspan (x = 3 m).</a:t>
                </a:r>
              </a:p>
              <a:p>
                <a:pPr algn="just"/>
                <a:endParaRPr lang="en-US" sz="2800" dirty="0"/>
              </a:p>
              <a:p>
                <a:pPr algn="just"/>
                <a:r>
                  <a:rPr lang="en-US" sz="2800" dirty="0"/>
                  <a:t>Determine:</a:t>
                </a:r>
              </a:p>
              <a:p>
                <a:pPr marL="457200" indent="-457200" algn="just">
                  <a:buFont typeface="Arial" panose="020B0604020202020204" pitchFamily="34" charset="0"/>
                  <a:buChar char="•"/>
                </a:pPr>
                <a:r>
                  <a:rPr lang="en-US" sz="2800" dirty="0"/>
                  <a:t>The reaction forces at the supports.</a:t>
                </a:r>
              </a:p>
              <a:p>
                <a:pPr marL="457200" indent="-457200" algn="just">
                  <a:buFont typeface="Arial" panose="020B0604020202020204" pitchFamily="34" charset="0"/>
                  <a:buChar char="•"/>
                </a:pPr>
                <a:r>
                  <a:rPr lang="en-US" sz="2800" dirty="0"/>
                  <a:t>The shear force </a:t>
                </a:r>
                <a:r>
                  <a:rPr lang="en-US" sz="2800" i="1" dirty="0"/>
                  <a:t>(V) </a:t>
                </a:r>
                <a:r>
                  <a:rPr lang="en-US" sz="2800" dirty="0"/>
                  <a:t>at a section 2 m from the left support.</a:t>
                </a:r>
              </a:p>
              <a:p>
                <a:pPr marL="457200" indent="-457200" algn="just">
                  <a:buFont typeface="Arial" panose="020B0604020202020204" pitchFamily="34" charset="0"/>
                  <a:buChar char="•"/>
                </a:pPr>
                <a:r>
                  <a:rPr lang="en-US" sz="2800" dirty="0"/>
                  <a:t>The bending moment </a:t>
                </a:r>
                <a:r>
                  <a:rPr lang="en-US" sz="2800" i="1" dirty="0"/>
                  <a:t>(M) </a:t>
                </a:r>
                <a:r>
                  <a:rPr lang="en-US" sz="2800" dirty="0"/>
                  <a:t>at the midspan </a:t>
                </a:r>
                <a:r>
                  <a:rPr lang="en-US" sz="2800" i="1" dirty="0"/>
                  <a:t>(</a:t>
                </a:r>
                <a14:m>
                  <m:oMath xmlns:m="http://schemas.openxmlformats.org/officeDocument/2006/math">
                    <m:r>
                      <a:rPr lang="en-US" sz="2800" i="1" dirty="0" smtClean="0">
                        <a:latin typeface="Cambria Math" panose="02040503050406030204" pitchFamily="18" charset="0"/>
                      </a:rPr>
                      <m:t>𝑥</m:t>
                    </m:r>
                    <m:r>
                      <a:rPr lang="en-US" sz="2800" i="1" dirty="0" smtClean="0">
                        <a:latin typeface="Cambria Math" panose="02040503050406030204" pitchFamily="18" charset="0"/>
                      </a:rPr>
                      <m:t> = 3 </m:t>
                    </m:r>
                    <m:r>
                      <a:rPr lang="en-US" sz="2800" i="1" dirty="0" smtClean="0">
                        <a:latin typeface="Cambria Math" panose="02040503050406030204" pitchFamily="18" charset="0"/>
                      </a:rPr>
                      <m:t>𝑚</m:t>
                    </m:r>
                  </m:oMath>
                </a14:m>
                <a:r>
                  <a:rPr lang="en-US" sz="2800" i="1" dirty="0"/>
                  <a:t>).</a:t>
                </a:r>
              </a:p>
              <a:p>
                <a:pPr marL="457200" indent="-457200" algn="just">
                  <a:buFont typeface="Arial" panose="020B0604020202020204" pitchFamily="34" charset="0"/>
                  <a:buChar char="•"/>
                </a:pPr>
                <a:r>
                  <a:rPr lang="en-US" sz="2800" dirty="0"/>
                  <a:t>Verify the relationship </a:t>
                </a:r>
                <a14:m>
                  <m:oMath xmlns:m="http://schemas.openxmlformats.org/officeDocument/2006/math">
                    <m:r>
                      <a:rPr lang="en-US" sz="2800" i="1" dirty="0" smtClean="0">
                        <a:latin typeface="Cambria Math" panose="02040503050406030204" pitchFamily="18" charset="0"/>
                      </a:rPr>
                      <m:t>𝑉</m:t>
                    </m:r>
                    <m:r>
                      <a:rPr lang="en-US" sz="2800" i="1" dirty="0" smtClean="0">
                        <a:latin typeface="Cambria Math" panose="02040503050406030204" pitchFamily="18" charset="0"/>
                      </a:rPr>
                      <m:t>=</m:t>
                    </m:r>
                    <m:r>
                      <a:rPr lang="en-US" sz="2800" i="1" dirty="0" err="1" smtClean="0">
                        <a:latin typeface="Cambria Math" panose="02040503050406030204" pitchFamily="18" charset="0"/>
                      </a:rPr>
                      <m:t>𝑑𝑀</m:t>
                    </m:r>
                    <m:r>
                      <a:rPr lang="en-US" sz="2800" i="1" dirty="0" smtClean="0">
                        <a:latin typeface="Cambria Math" panose="02040503050406030204" pitchFamily="18" charset="0"/>
                      </a:rPr>
                      <m:t>/</m:t>
                    </m:r>
                    <m:r>
                      <a:rPr lang="en-US" sz="2800" i="1" dirty="0" smtClean="0">
                        <a:latin typeface="Cambria Math" panose="02040503050406030204" pitchFamily="18" charset="0"/>
                      </a:rPr>
                      <m:t>𝑑𝑥</m:t>
                    </m:r>
                  </m:oMath>
                </a14:m>
                <a:endParaRPr lang="en-US" sz="2800" dirty="0"/>
              </a:p>
            </p:txBody>
          </p:sp>
        </mc:Choice>
        <mc:Fallback xmlns="">
          <p:sp>
            <p:nvSpPr>
              <p:cNvPr id="10" name="TextBox 9">
                <a:extLst>
                  <a:ext uri="{FF2B5EF4-FFF2-40B4-BE49-F238E27FC236}">
                    <a16:creationId xmlns:a16="http://schemas.microsoft.com/office/drawing/2014/main" id="{21E55BF4-1D10-4593-81A4-8E26DABA058D}"/>
                  </a:ext>
                </a:extLst>
              </p:cNvPr>
              <p:cNvSpPr txBox="1">
                <a:spLocks noRot="1" noChangeAspect="1" noMove="1" noResize="1" noEditPoints="1" noAdjustHandles="1" noChangeArrowheads="1" noChangeShapeType="1" noTextEdit="1"/>
              </p:cNvSpPr>
              <p:nvPr/>
            </p:nvSpPr>
            <p:spPr>
              <a:xfrm>
                <a:off x="556123" y="1377839"/>
                <a:ext cx="6225061" cy="4832092"/>
              </a:xfrm>
              <a:prstGeom prst="rect">
                <a:avLst/>
              </a:prstGeom>
              <a:blipFill>
                <a:blip r:embed="rId3"/>
                <a:stretch>
                  <a:fillRect l="-1959" t="-1135" r="-2057" b="-2648"/>
                </a:stretch>
              </a:blipFill>
            </p:spPr>
            <p:txBody>
              <a:bodyPr/>
              <a:lstStyle/>
              <a:p>
                <a:r>
                  <a:rPr lang="en-IN">
                    <a:noFill/>
                  </a:rPr>
                  <a:t> </a:t>
                </a:r>
              </a:p>
            </p:txBody>
          </p:sp>
        </mc:Fallback>
      </mc:AlternateContent>
    </p:spTree>
    <p:extLst>
      <p:ext uri="{BB962C8B-B14F-4D97-AF65-F5344CB8AC3E}">
        <p14:creationId xmlns:p14="http://schemas.microsoft.com/office/powerpoint/2010/main" val="41488050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19CC93B6-4FB7-EA7F-8712-0008A89747F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E16E48-64B4-A688-0186-25FFEFC41E5E}"/>
                  </a:ext>
                </a:extLst>
              </p:cNvPr>
              <p:cNvSpPr>
                <a:spLocks noGrp="1"/>
              </p:cNvSpPr>
              <p:nvPr>
                <p:ph idx="1"/>
              </p:nvPr>
            </p:nvSpPr>
            <p:spPr>
              <a:xfrm>
                <a:off x="359723" y="894132"/>
                <a:ext cx="7555245" cy="5709867"/>
              </a:xfrm>
            </p:spPr>
            <p:txBody>
              <a:bodyPr>
                <a:noAutofit/>
              </a:bodyPr>
              <a:lstStyle/>
              <a:p>
                <a:pPr algn="just">
                  <a:lnSpc>
                    <a:spcPct val="100000"/>
                  </a:lnSpc>
                  <a:spcBef>
                    <a:spcPts val="1800"/>
                  </a:spcBef>
                </a:pPr>
                <a:r>
                  <a:rPr lang="en-US" b="1" dirty="0">
                    <a:latin typeface="Arial" panose="020B0604020202020204" pitchFamily="34" charset="0"/>
                    <a:cs typeface="Arial" panose="020B0604020202020204" pitchFamily="34" charset="0"/>
                  </a:rPr>
                  <a:t>Reactions:</a:t>
                </a:r>
              </a:p>
              <a:p>
                <a:pPr marL="0" indent="0"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b="0" i="1" smtClean="0">
                          <a:solidFill>
                            <a:srgbClr val="001D35"/>
                          </a:solidFill>
                          <a:latin typeface="Cambria Math" panose="02040503050406030204" pitchFamily="18" charset="0"/>
                          <a:cs typeface="Arial" panose="020B0604020202020204" pitchFamily="34" charset="0"/>
                        </a:rPr>
                        <m:t>𝑅</m:t>
                      </m:r>
                      <m:r>
                        <a:rPr lang="en-IN" b="0" i="1" baseline="-25000" smtClean="0">
                          <a:solidFill>
                            <a:srgbClr val="001D35"/>
                          </a:solidFill>
                          <a:latin typeface="Cambria Math" panose="02040503050406030204" pitchFamily="18" charset="0"/>
                          <a:cs typeface="Arial" panose="020B0604020202020204" pitchFamily="34" charset="0"/>
                        </a:rPr>
                        <m:t>𝑎</m:t>
                      </m:r>
                      <m:r>
                        <a:rPr lang="en-IN" b="0" i="1" smtClean="0">
                          <a:solidFill>
                            <a:srgbClr val="001D35"/>
                          </a:solidFill>
                          <a:latin typeface="Cambria Math" panose="02040503050406030204" pitchFamily="18" charset="0"/>
                          <a:cs typeface="Arial" panose="020B0604020202020204" pitchFamily="34" charset="0"/>
                        </a:rPr>
                        <m:t>=</m:t>
                      </m:r>
                      <m:r>
                        <a:rPr lang="en-IN" b="0" i="1" smtClean="0">
                          <a:solidFill>
                            <a:srgbClr val="001D35"/>
                          </a:solidFill>
                          <a:latin typeface="Cambria Math" panose="02040503050406030204" pitchFamily="18" charset="0"/>
                          <a:cs typeface="Arial" panose="020B0604020202020204" pitchFamily="34" charset="0"/>
                        </a:rPr>
                        <m:t>𝑅𝑏</m:t>
                      </m:r>
                      <m:r>
                        <a:rPr lang="en-IN" b="0" i="1" smtClean="0">
                          <a:solidFill>
                            <a:srgbClr val="001D35"/>
                          </a:solidFill>
                          <a:latin typeface="Cambria Math" panose="02040503050406030204" pitchFamily="18" charset="0"/>
                          <a:cs typeface="Arial" panose="020B0604020202020204" pitchFamily="34" charset="0"/>
                        </a:rPr>
                        <m:t>=</m:t>
                      </m:r>
                      <m:f>
                        <m:fPr>
                          <m:ctrlPr>
                            <a:rPr lang="en-IN" b="0" i="1" smtClean="0">
                              <a:solidFill>
                                <a:srgbClr val="001D35"/>
                              </a:solidFill>
                              <a:latin typeface="Cambria Math" panose="02040503050406030204" pitchFamily="18" charset="0"/>
                              <a:cs typeface="Arial" panose="020B0604020202020204" pitchFamily="34" charset="0"/>
                            </a:rPr>
                          </m:ctrlPr>
                        </m:fPr>
                        <m:num>
                          <m:r>
                            <a:rPr lang="en-IN" b="0" i="1" smtClean="0">
                              <a:solidFill>
                                <a:srgbClr val="001D35"/>
                              </a:solidFill>
                              <a:latin typeface="Cambria Math" panose="02040503050406030204" pitchFamily="18" charset="0"/>
                              <a:cs typeface="Arial" panose="020B0604020202020204" pitchFamily="34" charset="0"/>
                            </a:rPr>
                            <m:t>20</m:t>
                          </m:r>
                        </m:num>
                        <m:den>
                          <m:r>
                            <a:rPr lang="en-IN" b="0" i="1" smtClean="0">
                              <a:solidFill>
                                <a:srgbClr val="001D35"/>
                              </a:solidFill>
                              <a:latin typeface="Cambria Math" panose="02040503050406030204" pitchFamily="18" charset="0"/>
                              <a:cs typeface="Arial" panose="020B0604020202020204" pitchFamily="34" charset="0"/>
                            </a:rPr>
                            <m:t>2</m:t>
                          </m:r>
                        </m:den>
                      </m:f>
                      <m:r>
                        <a:rPr lang="en-IN" b="0" i="1" smtClean="0">
                          <a:solidFill>
                            <a:srgbClr val="001D35"/>
                          </a:solidFill>
                          <a:latin typeface="Cambria Math" panose="02040503050406030204" pitchFamily="18" charset="0"/>
                          <a:cs typeface="Arial" panose="020B0604020202020204" pitchFamily="34" charset="0"/>
                        </a:rPr>
                        <m:t>=10 </m:t>
                      </m:r>
                      <m:r>
                        <a:rPr lang="en-IN" b="0" i="1" smtClean="0">
                          <a:solidFill>
                            <a:srgbClr val="001D35"/>
                          </a:solidFill>
                          <a:latin typeface="Cambria Math" panose="02040503050406030204" pitchFamily="18" charset="0"/>
                          <a:cs typeface="Arial" panose="020B0604020202020204" pitchFamily="34" charset="0"/>
                        </a:rPr>
                        <m:t>𝑘𝑁</m:t>
                      </m:r>
                    </m:oMath>
                  </m:oMathPara>
                </a14:m>
                <a:endParaRPr lang="en-US" dirty="0">
                  <a:solidFill>
                    <a:srgbClr val="001D35"/>
                  </a:solidFill>
                  <a:latin typeface="Arial" panose="020B0604020202020204" pitchFamily="34" charset="0"/>
                  <a:cs typeface="Arial" panose="020B0604020202020204" pitchFamily="34" charset="0"/>
                </a:endParaRPr>
              </a:p>
              <a:p>
                <a:pPr>
                  <a:lnSpc>
                    <a:spcPct val="100000"/>
                  </a:lnSpc>
                  <a:spcBef>
                    <a:spcPts val="1800"/>
                  </a:spcBef>
                </a:pPr>
                <a:r>
                  <a:rPr lang="en-US" b="1" dirty="0">
                    <a:solidFill>
                      <a:srgbClr val="001D35"/>
                    </a:solidFill>
                    <a:latin typeface="Arial" panose="020B0604020202020204" pitchFamily="34" charset="0"/>
                    <a:cs typeface="Arial" panose="020B0604020202020204" pitchFamily="34" charset="0"/>
                  </a:rPr>
                  <a:t>Shear Force at </a:t>
                </a:r>
                <a14:m>
                  <m:oMath xmlns:m="http://schemas.openxmlformats.org/officeDocument/2006/math">
                    <m:r>
                      <a:rPr lang="en-IN" b="1" i="1" smtClean="0">
                        <a:solidFill>
                          <a:srgbClr val="001D35"/>
                        </a:solidFill>
                        <a:latin typeface="Cambria Math" panose="02040503050406030204" pitchFamily="18" charset="0"/>
                        <a:cs typeface="Arial" panose="020B0604020202020204" pitchFamily="34" charset="0"/>
                      </a:rPr>
                      <m:t>𝒙</m:t>
                    </m:r>
                    <m:r>
                      <a:rPr lang="en-IN" b="1" i="1" smtClean="0">
                        <a:solidFill>
                          <a:srgbClr val="001D35"/>
                        </a:solidFill>
                        <a:latin typeface="Cambria Math" panose="02040503050406030204" pitchFamily="18" charset="0"/>
                        <a:cs typeface="Arial" panose="020B0604020202020204" pitchFamily="34" charset="0"/>
                      </a:rPr>
                      <m:t>=</m:t>
                    </m:r>
                    <m:r>
                      <a:rPr lang="en-IN" b="1" i="1" smtClean="0">
                        <a:solidFill>
                          <a:srgbClr val="001D35"/>
                        </a:solidFill>
                        <a:latin typeface="Cambria Math" panose="02040503050406030204" pitchFamily="18" charset="0"/>
                        <a:cs typeface="Arial" panose="020B0604020202020204" pitchFamily="34" charset="0"/>
                      </a:rPr>
                      <m:t>𝟐</m:t>
                    </m:r>
                    <m:r>
                      <a:rPr lang="en-IN" b="1" i="1" smtClean="0">
                        <a:solidFill>
                          <a:srgbClr val="001D35"/>
                        </a:solidFill>
                        <a:latin typeface="Cambria Math" panose="02040503050406030204" pitchFamily="18" charset="0"/>
                        <a:cs typeface="Arial" panose="020B0604020202020204" pitchFamily="34" charset="0"/>
                      </a:rPr>
                      <m:t> </m:t>
                    </m:r>
                    <m:r>
                      <a:rPr lang="en-IN" b="1" i="1" smtClean="0">
                        <a:solidFill>
                          <a:srgbClr val="001D35"/>
                        </a:solidFill>
                        <a:latin typeface="Cambria Math" panose="02040503050406030204" pitchFamily="18" charset="0"/>
                        <a:cs typeface="Arial" panose="020B0604020202020204" pitchFamily="34" charset="0"/>
                      </a:rPr>
                      <m:t>𝒎</m:t>
                    </m:r>
                  </m:oMath>
                </a14:m>
                <a:r>
                  <a:rPr lang="en-US" b="1" dirty="0">
                    <a:solidFill>
                      <a:srgbClr val="001D35"/>
                    </a:solidFill>
                    <a:latin typeface="Arial" panose="020B0604020202020204" pitchFamily="34" charset="0"/>
                    <a:cs typeface="Arial" panose="020B0604020202020204" pitchFamily="34" charset="0"/>
                  </a:rPr>
                  <a:t> from left support:</a:t>
                </a:r>
              </a:p>
              <a:p>
                <a:pPr marL="0" indent="0">
                  <a:lnSpc>
                    <a:spcPct val="100000"/>
                  </a:lnSpc>
                  <a:spcBef>
                    <a:spcPts val="1800"/>
                  </a:spcBef>
                  <a:buNone/>
                </a:pPr>
                <a:r>
                  <a:rPr lang="en-US" dirty="0">
                    <a:solidFill>
                      <a:srgbClr val="001D35"/>
                    </a:solidFill>
                    <a:latin typeface="Arial" panose="020B0604020202020204" pitchFamily="34" charset="0"/>
                    <a:cs typeface="Arial" panose="020B0604020202020204" pitchFamily="34" charset="0"/>
                  </a:rPr>
                  <a:t>Shear Force Just before the point Load:</a:t>
                </a:r>
              </a:p>
              <a:p>
                <a:pPr marL="0" indent="0" algn="just">
                  <a:lnSpc>
                    <a:spcPct val="100000"/>
                  </a:lnSpc>
                  <a:spcBef>
                    <a:spcPts val="1800"/>
                  </a:spcBef>
                  <a:buNone/>
                </a:pPr>
                <a:r>
                  <a:rPr lang="en-IN" b="0" dirty="0">
                    <a:solidFill>
                      <a:srgbClr val="001D35"/>
                    </a:solidFill>
                    <a:cs typeface="Arial" panose="020B0604020202020204" pitchFamily="34" charset="0"/>
                  </a:rPr>
                  <a:t>		</a:t>
                </a:r>
                <a14:m>
                  <m:oMath xmlns:m="http://schemas.openxmlformats.org/officeDocument/2006/math">
                    <m:r>
                      <a:rPr lang="en-IN" b="0" i="1" smtClean="0">
                        <a:solidFill>
                          <a:srgbClr val="001D35"/>
                        </a:solidFill>
                        <a:latin typeface="Cambria Math" panose="02040503050406030204" pitchFamily="18" charset="0"/>
                        <a:cs typeface="Arial" panose="020B0604020202020204" pitchFamily="34" charset="0"/>
                      </a:rPr>
                      <m:t>𝑉</m:t>
                    </m:r>
                    <m:r>
                      <a:rPr lang="en-IN" b="0" i="1" smtClean="0">
                        <a:solidFill>
                          <a:srgbClr val="001D35"/>
                        </a:solidFill>
                        <a:latin typeface="Cambria Math" panose="02040503050406030204" pitchFamily="18" charset="0"/>
                        <a:cs typeface="Arial" panose="020B0604020202020204" pitchFamily="34" charset="0"/>
                      </a:rPr>
                      <m:t>=</m:t>
                    </m:r>
                    <m:r>
                      <a:rPr lang="en-IN" b="0" i="1" smtClean="0">
                        <a:solidFill>
                          <a:srgbClr val="001D35"/>
                        </a:solidFill>
                        <a:latin typeface="Cambria Math" panose="02040503050406030204" pitchFamily="18" charset="0"/>
                        <a:cs typeface="Arial" panose="020B0604020202020204" pitchFamily="34" charset="0"/>
                      </a:rPr>
                      <m:t>𝑅𝑎</m:t>
                    </m:r>
                    <m:r>
                      <a:rPr lang="en-IN" b="0" i="1" smtClean="0">
                        <a:solidFill>
                          <a:srgbClr val="001D35"/>
                        </a:solidFill>
                        <a:latin typeface="Cambria Math" panose="02040503050406030204" pitchFamily="18" charset="0"/>
                        <a:cs typeface="Arial" panose="020B0604020202020204" pitchFamily="34" charset="0"/>
                      </a:rPr>
                      <m:t>=10 </m:t>
                    </m:r>
                    <m:r>
                      <a:rPr lang="en-IN" b="0" i="1" smtClean="0">
                        <a:solidFill>
                          <a:srgbClr val="001D35"/>
                        </a:solidFill>
                        <a:latin typeface="Cambria Math" panose="02040503050406030204" pitchFamily="18" charset="0"/>
                        <a:cs typeface="Arial" panose="020B0604020202020204" pitchFamily="34" charset="0"/>
                      </a:rPr>
                      <m:t>𝑘𝑁</m:t>
                    </m:r>
                  </m:oMath>
                </a14:m>
                <a:endParaRPr lang="en-IN" b="0" dirty="0">
                  <a:solidFill>
                    <a:srgbClr val="001D35"/>
                  </a:solidFill>
                  <a:cs typeface="Arial" panose="020B0604020202020204" pitchFamily="34" charset="0"/>
                </a:endParaRPr>
              </a:p>
              <a:p>
                <a:pPr marL="0" indent="0">
                  <a:lnSpc>
                    <a:spcPct val="150000"/>
                  </a:lnSpc>
                  <a:spcBef>
                    <a:spcPts val="1800"/>
                  </a:spcBef>
                  <a:buNone/>
                </a:pPr>
                <a:r>
                  <a:rPr lang="en-US" dirty="0">
                    <a:solidFill>
                      <a:srgbClr val="001D35"/>
                    </a:solidFill>
                    <a:latin typeface="Arial" panose="020B0604020202020204" pitchFamily="34" charset="0"/>
                    <a:cs typeface="Arial" panose="020B0604020202020204" pitchFamily="34" charset="0"/>
                  </a:rPr>
                  <a:t>Shear Force just after the point load:</a:t>
                </a:r>
                <a:endParaRPr lang="en-IN" b="0" i="1" dirty="0">
                  <a:solidFill>
                    <a:srgbClr val="001D35"/>
                  </a:solidFill>
                  <a:latin typeface="Cambria Math" panose="02040503050406030204" pitchFamily="18" charset="0"/>
                  <a:cs typeface="Arial" panose="020B0604020202020204" pitchFamily="34" charset="0"/>
                </a:endParaRPr>
              </a:p>
              <a:p>
                <a:pPr marL="0" indent="0">
                  <a:lnSpc>
                    <a:spcPct val="150000"/>
                  </a:lnSpc>
                  <a:spcBef>
                    <a:spcPts val="1800"/>
                  </a:spcBef>
                  <a:buNone/>
                </a:pPr>
                <a14:m>
                  <m:oMathPara xmlns:m="http://schemas.openxmlformats.org/officeDocument/2006/math">
                    <m:oMathParaPr>
                      <m:jc m:val="centerGroup"/>
                    </m:oMathParaPr>
                    <m:oMath xmlns:m="http://schemas.openxmlformats.org/officeDocument/2006/math">
                      <m:r>
                        <a:rPr lang="en-IN" b="0" i="1" smtClean="0">
                          <a:solidFill>
                            <a:srgbClr val="001D35"/>
                          </a:solidFill>
                          <a:latin typeface="Cambria Math" panose="02040503050406030204" pitchFamily="18" charset="0"/>
                          <a:cs typeface="Arial" panose="020B0604020202020204" pitchFamily="34" charset="0"/>
                        </a:rPr>
                        <m:t>𝑉</m:t>
                      </m:r>
                      <m:r>
                        <a:rPr lang="en-IN" b="0" i="1" smtClean="0">
                          <a:solidFill>
                            <a:srgbClr val="001D35"/>
                          </a:solidFill>
                          <a:latin typeface="Cambria Math" panose="02040503050406030204" pitchFamily="18" charset="0"/>
                          <a:cs typeface="Arial" panose="020B0604020202020204" pitchFamily="34" charset="0"/>
                        </a:rPr>
                        <m:t>=</m:t>
                      </m:r>
                      <m:r>
                        <a:rPr lang="en-IN" b="0" i="1" smtClean="0">
                          <a:solidFill>
                            <a:srgbClr val="001D35"/>
                          </a:solidFill>
                          <a:latin typeface="Cambria Math" panose="02040503050406030204" pitchFamily="18" charset="0"/>
                          <a:cs typeface="Arial" panose="020B0604020202020204" pitchFamily="34" charset="0"/>
                        </a:rPr>
                        <m:t>𝑅𝑎</m:t>
                      </m:r>
                      <m:r>
                        <a:rPr lang="en-IN" b="0" i="1" smtClean="0">
                          <a:solidFill>
                            <a:srgbClr val="001D35"/>
                          </a:solidFill>
                          <a:latin typeface="Cambria Math" panose="02040503050406030204" pitchFamily="18" charset="0"/>
                          <a:cs typeface="Arial" panose="020B0604020202020204" pitchFamily="34" charset="0"/>
                        </a:rPr>
                        <m:t>−20=−10 </m:t>
                      </m:r>
                      <m:r>
                        <a:rPr lang="en-IN" b="0" i="1" smtClean="0">
                          <a:solidFill>
                            <a:srgbClr val="001D35"/>
                          </a:solidFill>
                          <a:latin typeface="Cambria Math" panose="02040503050406030204" pitchFamily="18" charset="0"/>
                          <a:cs typeface="Arial" panose="020B0604020202020204" pitchFamily="34" charset="0"/>
                        </a:rPr>
                        <m:t>𝑘𝑁</m:t>
                      </m:r>
                    </m:oMath>
                  </m:oMathPara>
                </a14:m>
                <a:endParaRPr lang="en-US" dirty="0">
                  <a:solidFill>
                    <a:srgbClr val="001D35"/>
                  </a:solidFill>
                  <a:latin typeface="Arial" panose="020B0604020202020204" pitchFamily="34" charset="0"/>
                  <a:cs typeface="Arial" panose="020B0604020202020204" pitchFamily="34"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D8E16E48-64B4-A688-0186-25FFEFC41E5E}"/>
                  </a:ext>
                </a:extLst>
              </p:cNvPr>
              <p:cNvSpPr>
                <a:spLocks noGrp="1" noRot="1" noChangeAspect="1" noMove="1" noResize="1" noEditPoints="1" noAdjustHandles="1" noChangeArrowheads="1" noChangeShapeType="1" noTextEdit="1"/>
              </p:cNvSpPr>
              <p:nvPr>
                <p:ph idx="1"/>
              </p:nvPr>
            </p:nvSpPr>
            <p:spPr>
              <a:xfrm>
                <a:off x="359723" y="894132"/>
                <a:ext cx="7555245" cy="5709867"/>
              </a:xfrm>
              <a:blipFill>
                <a:blip r:embed="rId2"/>
                <a:stretch>
                  <a:fillRect l="-1614" t="-1175"/>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id="{A62CC2DD-4FFD-47E2-6E1C-883ACA5E3F52}"/>
              </a:ext>
            </a:extLst>
          </p:cNvPr>
          <p:cNvCxnSpPr/>
          <p:nvPr/>
        </p:nvCxnSpPr>
        <p:spPr>
          <a:xfrm>
            <a:off x="7678994" y="2885358"/>
            <a:ext cx="589935"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4084DC00-8AFD-282F-BC97-3DAAD2C0CD12}"/>
              </a:ext>
            </a:extLst>
          </p:cNvPr>
          <p:cNvSpPr/>
          <p:nvPr/>
        </p:nvSpPr>
        <p:spPr>
          <a:xfrm>
            <a:off x="11710219" y="2847687"/>
            <a:ext cx="108154" cy="167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B8AC4753-E31A-3291-0BF3-CA580A3881D7}"/>
              </a:ext>
            </a:extLst>
          </p:cNvPr>
          <p:cNvSpPr/>
          <p:nvPr/>
        </p:nvSpPr>
        <p:spPr>
          <a:xfrm>
            <a:off x="11951109" y="2864342"/>
            <a:ext cx="108154" cy="1671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6CCFBDFF-9F0C-C224-7558-AE76374D77E7}"/>
              </a:ext>
            </a:extLst>
          </p:cNvPr>
          <p:cNvCxnSpPr/>
          <p:nvPr/>
        </p:nvCxnSpPr>
        <p:spPr>
          <a:xfrm>
            <a:off x="9812594" y="1877961"/>
            <a:ext cx="0" cy="7292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271D48D-CEFC-9D37-13D6-F9F8F3435974}"/>
              </a:ext>
            </a:extLst>
          </p:cNvPr>
          <p:cNvSpPr txBox="1"/>
          <p:nvPr/>
        </p:nvSpPr>
        <p:spPr>
          <a:xfrm>
            <a:off x="9660194" y="3609219"/>
            <a:ext cx="914400" cy="369332"/>
          </a:xfrm>
          <a:prstGeom prst="rect">
            <a:avLst/>
          </a:prstGeom>
          <a:noFill/>
          <a:ln>
            <a:noFill/>
          </a:ln>
        </p:spPr>
        <p:txBody>
          <a:bodyPr wrap="square" rtlCol="0">
            <a:spAutoFit/>
          </a:bodyPr>
          <a:lstStyle/>
          <a:p>
            <a:r>
              <a:rPr lang="en-US" dirty="0"/>
              <a:t>6m</a:t>
            </a:r>
            <a:endParaRPr lang="en-IN" dirty="0"/>
          </a:p>
        </p:txBody>
      </p:sp>
      <p:sp>
        <p:nvSpPr>
          <p:cNvPr id="24" name="TextBox 23">
            <a:extLst>
              <a:ext uri="{FF2B5EF4-FFF2-40B4-BE49-F238E27FC236}">
                <a16:creationId xmlns:a16="http://schemas.microsoft.com/office/drawing/2014/main" id="{AFD2D113-B127-6642-7CAD-FC71B1782D88}"/>
              </a:ext>
            </a:extLst>
          </p:cNvPr>
          <p:cNvSpPr txBox="1"/>
          <p:nvPr/>
        </p:nvSpPr>
        <p:spPr>
          <a:xfrm>
            <a:off x="8760556" y="1924354"/>
            <a:ext cx="865232" cy="369332"/>
          </a:xfrm>
          <a:prstGeom prst="rect">
            <a:avLst/>
          </a:prstGeom>
          <a:noFill/>
        </p:spPr>
        <p:txBody>
          <a:bodyPr wrap="square" rtlCol="0">
            <a:spAutoFit/>
          </a:bodyPr>
          <a:lstStyle/>
          <a:p>
            <a:r>
              <a:rPr lang="en-US" dirty="0"/>
              <a:t>3m</a:t>
            </a:r>
            <a:endParaRPr lang="en-IN" dirty="0"/>
          </a:p>
        </p:txBody>
      </p:sp>
      <p:grpSp>
        <p:nvGrpSpPr>
          <p:cNvPr id="32" name="Group 31">
            <a:extLst>
              <a:ext uri="{FF2B5EF4-FFF2-40B4-BE49-F238E27FC236}">
                <a16:creationId xmlns:a16="http://schemas.microsoft.com/office/drawing/2014/main" id="{D15F0D24-8C33-D988-6040-DDF0C57D2073}"/>
              </a:ext>
            </a:extLst>
          </p:cNvPr>
          <p:cNvGrpSpPr/>
          <p:nvPr/>
        </p:nvGrpSpPr>
        <p:grpSpPr>
          <a:xfrm>
            <a:off x="7678994" y="2045109"/>
            <a:ext cx="4399934" cy="1612491"/>
            <a:chOff x="7678994" y="2045109"/>
            <a:chExt cx="4399934" cy="1612491"/>
          </a:xfrm>
        </p:grpSpPr>
        <p:grpSp>
          <p:nvGrpSpPr>
            <p:cNvPr id="31" name="Group 30">
              <a:extLst>
                <a:ext uri="{FF2B5EF4-FFF2-40B4-BE49-F238E27FC236}">
                  <a16:creationId xmlns:a16="http://schemas.microsoft.com/office/drawing/2014/main" id="{289D32A0-8A9A-6AE7-FF1A-E91EF8D7B2BB}"/>
                </a:ext>
              </a:extLst>
            </p:cNvPr>
            <p:cNvGrpSpPr/>
            <p:nvPr/>
          </p:nvGrpSpPr>
          <p:grpSpPr>
            <a:xfrm>
              <a:off x="7678994" y="2242592"/>
              <a:ext cx="4399934" cy="1415008"/>
              <a:chOff x="7678994" y="2242592"/>
              <a:chExt cx="4399934" cy="1415008"/>
            </a:xfrm>
          </p:grpSpPr>
          <p:grpSp>
            <p:nvGrpSpPr>
              <p:cNvPr id="30" name="Group 29">
                <a:extLst>
                  <a:ext uri="{FF2B5EF4-FFF2-40B4-BE49-F238E27FC236}">
                    <a16:creationId xmlns:a16="http://schemas.microsoft.com/office/drawing/2014/main" id="{DF770728-2D39-677C-9B76-99775AEE51DF}"/>
                  </a:ext>
                </a:extLst>
              </p:cNvPr>
              <p:cNvGrpSpPr/>
              <p:nvPr/>
            </p:nvGrpSpPr>
            <p:grpSpPr>
              <a:xfrm>
                <a:off x="7678994" y="2607224"/>
                <a:ext cx="4399934" cy="1050376"/>
                <a:chOff x="7678994" y="2607224"/>
                <a:chExt cx="4399934" cy="1050376"/>
              </a:xfrm>
            </p:grpSpPr>
            <p:grpSp>
              <p:nvGrpSpPr>
                <p:cNvPr id="29" name="Group 28">
                  <a:extLst>
                    <a:ext uri="{FF2B5EF4-FFF2-40B4-BE49-F238E27FC236}">
                      <a16:creationId xmlns:a16="http://schemas.microsoft.com/office/drawing/2014/main" id="{D6D41199-DB49-5CBD-0357-E3C526060F3C}"/>
                    </a:ext>
                  </a:extLst>
                </p:cNvPr>
                <p:cNvGrpSpPr/>
                <p:nvPr/>
              </p:nvGrpSpPr>
              <p:grpSpPr>
                <a:xfrm>
                  <a:off x="7787148" y="2607224"/>
                  <a:ext cx="4257368" cy="278134"/>
                  <a:chOff x="7787148" y="2607224"/>
                  <a:chExt cx="4257368" cy="278134"/>
                </a:xfrm>
              </p:grpSpPr>
              <p:cxnSp>
                <p:nvCxnSpPr>
                  <p:cNvPr id="7" name="Straight Connector 6">
                    <a:extLst>
                      <a:ext uri="{FF2B5EF4-FFF2-40B4-BE49-F238E27FC236}">
                        <a16:creationId xmlns:a16="http://schemas.microsoft.com/office/drawing/2014/main" id="{7B309E0F-1EE6-5396-E2A5-B5A7407C3305}"/>
                      </a:ext>
                    </a:extLst>
                  </p:cNvPr>
                  <p:cNvCxnSpPr/>
                  <p:nvPr/>
                </p:nvCxnSpPr>
                <p:spPr>
                  <a:xfrm>
                    <a:off x="7954297" y="2625213"/>
                    <a:ext cx="392307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Isosceles Triangle 7">
                    <a:extLst>
                      <a:ext uri="{FF2B5EF4-FFF2-40B4-BE49-F238E27FC236}">
                        <a16:creationId xmlns:a16="http://schemas.microsoft.com/office/drawing/2014/main" id="{3E201C11-35B7-B537-F7B5-2650957EA1D9}"/>
                      </a:ext>
                    </a:extLst>
                  </p:cNvPr>
                  <p:cNvSpPr/>
                  <p:nvPr/>
                </p:nvSpPr>
                <p:spPr>
                  <a:xfrm>
                    <a:off x="7787148" y="2625213"/>
                    <a:ext cx="334297" cy="260145"/>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a:extLst>
                      <a:ext uri="{FF2B5EF4-FFF2-40B4-BE49-F238E27FC236}">
                        <a16:creationId xmlns:a16="http://schemas.microsoft.com/office/drawing/2014/main" id="{FF569F76-8111-9B25-F94B-32292B7A2634}"/>
                      </a:ext>
                    </a:extLst>
                  </p:cNvPr>
                  <p:cNvSpPr/>
                  <p:nvPr/>
                </p:nvSpPr>
                <p:spPr>
                  <a:xfrm>
                    <a:off x="11710219" y="2607224"/>
                    <a:ext cx="334297" cy="263789"/>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Arrow Connector 14">
                  <a:extLst>
                    <a:ext uri="{FF2B5EF4-FFF2-40B4-BE49-F238E27FC236}">
                      <a16:creationId xmlns:a16="http://schemas.microsoft.com/office/drawing/2014/main" id="{389E2CC8-7689-5A47-9293-D81B7749C77B}"/>
                    </a:ext>
                  </a:extLst>
                </p:cNvPr>
                <p:cNvCxnSpPr>
                  <a:cxnSpLocks/>
                </p:cNvCxnSpPr>
                <p:nvPr/>
              </p:nvCxnSpPr>
              <p:spPr>
                <a:xfrm>
                  <a:off x="7678994" y="3657600"/>
                  <a:ext cx="439993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E875230D-E5BB-615A-2D6E-E4FBAA62C5FC}"/>
                  </a:ext>
                </a:extLst>
              </p:cNvPr>
              <p:cNvCxnSpPr>
                <a:cxnSpLocks/>
              </p:cNvCxnSpPr>
              <p:nvPr/>
            </p:nvCxnSpPr>
            <p:spPr>
              <a:xfrm>
                <a:off x="7954296" y="2242592"/>
                <a:ext cx="185829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E65529EB-0832-9907-479A-108904360AC4}"/>
                </a:ext>
              </a:extLst>
            </p:cNvPr>
            <p:cNvCxnSpPr/>
            <p:nvPr/>
          </p:nvCxnSpPr>
          <p:spPr>
            <a:xfrm flipH="1">
              <a:off x="9812593" y="2045109"/>
              <a:ext cx="20647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86D107F8-7A7C-5534-2948-59575BD16CEE}"/>
              </a:ext>
            </a:extLst>
          </p:cNvPr>
          <p:cNvSpPr txBox="1"/>
          <p:nvPr/>
        </p:nvSpPr>
        <p:spPr>
          <a:xfrm>
            <a:off x="10580377" y="1994742"/>
            <a:ext cx="865232" cy="369332"/>
          </a:xfrm>
          <a:prstGeom prst="rect">
            <a:avLst/>
          </a:prstGeom>
          <a:noFill/>
        </p:spPr>
        <p:txBody>
          <a:bodyPr wrap="square" rtlCol="0">
            <a:spAutoFit/>
          </a:bodyPr>
          <a:lstStyle/>
          <a:p>
            <a:r>
              <a:rPr lang="en-US" dirty="0"/>
              <a:t>3m</a:t>
            </a:r>
            <a:endParaRPr lang="en-IN" dirty="0"/>
          </a:p>
        </p:txBody>
      </p:sp>
      <p:sp>
        <p:nvSpPr>
          <p:cNvPr id="28" name="TextBox 27">
            <a:extLst>
              <a:ext uri="{FF2B5EF4-FFF2-40B4-BE49-F238E27FC236}">
                <a16:creationId xmlns:a16="http://schemas.microsoft.com/office/drawing/2014/main" id="{D7490DCF-E8E6-E9E2-E5F8-33FAB8D964D5}"/>
              </a:ext>
            </a:extLst>
          </p:cNvPr>
          <p:cNvSpPr txBox="1"/>
          <p:nvPr/>
        </p:nvSpPr>
        <p:spPr>
          <a:xfrm>
            <a:off x="9483216" y="1602111"/>
            <a:ext cx="865232" cy="369332"/>
          </a:xfrm>
          <a:prstGeom prst="rect">
            <a:avLst/>
          </a:prstGeom>
          <a:noFill/>
        </p:spPr>
        <p:txBody>
          <a:bodyPr wrap="square" rtlCol="0">
            <a:spAutoFit/>
          </a:bodyPr>
          <a:lstStyle/>
          <a:p>
            <a:r>
              <a:rPr lang="en-US" dirty="0"/>
              <a:t>20 KN</a:t>
            </a:r>
            <a:endParaRPr lang="en-IN" dirty="0"/>
          </a:p>
        </p:txBody>
      </p:sp>
      <p:pic>
        <p:nvPicPr>
          <p:cNvPr id="25" name="Google Shape;56;p13">
            <a:extLst>
              <a:ext uri="{FF2B5EF4-FFF2-40B4-BE49-F238E27FC236}">
                <a16:creationId xmlns:a16="http://schemas.microsoft.com/office/drawing/2014/main" id="{6B274BC0-D268-4E1A-B66D-1ED831FE331D}"/>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34" name="Title 1">
            <a:extLst>
              <a:ext uri="{FF2B5EF4-FFF2-40B4-BE49-F238E27FC236}">
                <a16:creationId xmlns:a16="http://schemas.microsoft.com/office/drawing/2014/main" id="{9C4A0F4F-B884-419E-979E-4D5484E9571E}"/>
              </a:ext>
            </a:extLst>
          </p:cNvPr>
          <p:cNvSpPr>
            <a:spLocks noGrp="1"/>
          </p:cNvSpPr>
          <p:nvPr>
            <p:ph type="title"/>
          </p:nvPr>
        </p:nvSpPr>
        <p:spPr>
          <a:xfrm>
            <a:off x="203200" y="-49773"/>
            <a:ext cx="10515600" cy="894133"/>
          </a:xfrm>
        </p:spPr>
        <p:txBody>
          <a:bodyPr>
            <a:normAutofit/>
          </a:bodyPr>
          <a:lstStyle/>
          <a:p>
            <a:r>
              <a:rPr lang="en-IN" sz="4000" b="1" dirty="0">
                <a:solidFill>
                  <a:schemeClr val="accent5"/>
                </a:solidFill>
              </a:rPr>
              <a:t>Solution</a:t>
            </a:r>
          </a:p>
        </p:txBody>
      </p:sp>
    </p:spTree>
    <p:extLst>
      <p:ext uri="{BB962C8B-B14F-4D97-AF65-F5344CB8AC3E}">
        <p14:creationId xmlns:p14="http://schemas.microsoft.com/office/powerpoint/2010/main" val="3665912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889D30E5-99B2-4A9D-5A36-E9DBA40885D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EE9561-8512-C8A8-7131-3353112063A9}"/>
                  </a:ext>
                </a:extLst>
              </p:cNvPr>
              <p:cNvSpPr>
                <a:spLocks noGrp="1"/>
              </p:cNvSpPr>
              <p:nvPr>
                <p:ph idx="1"/>
              </p:nvPr>
            </p:nvSpPr>
            <p:spPr>
              <a:xfrm>
                <a:off x="491068" y="882389"/>
                <a:ext cx="9846732" cy="5650544"/>
              </a:xfrm>
            </p:spPr>
            <p:txBody>
              <a:bodyPr>
                <a:noAutofit/>
              </a:bodyPr>
              <a:lstStyle/>
              <a:p>
                <a:pPr algn="just">
                  <a:lnSpc>
                    <a:spcPct val="100000"/>
                  </a:lnSpc>
                  <a:spcBef>
                    <a:spcPts val="1800"/>
                  </a:spcBef>
                  <a:buNone/>
                </a:pPr>
                <a:r>
                  <a:rPr lang="en-US" dirty="0">
                    <a:solidFill>
                      <a:srgbClr val="001D35"/>
                    </a:solidFill>
                    <a:latin typeface="Arial" panose="020B0604020202020204" pitchFamily="34" charset="0"/>
                    <a:cs typeface="Arial" panose="020B0604020202020204" pitchFamily="34" charset="0"/>
                  </a:rPr>
                  <a:t>At </a:t>
                </a:r>
                <a14:m>
                  <m:oMath xmlns:m="http://schemas.openxmlformats.org/officeDocument/2006/math">
                    <m:r>
                      <a:rPr lang="en-IN" b="0" i="1" dirty="0" smtClean="0">
                        <a:solidFill>
                          <a:srgbClr val="001D35"/>
                        </a:solidFill>
                        <a:latin typeface="Cambria Math" panose="02040503050406030204" pitchFamily="18" charset="0"/>
                        <a:cs typeface="Arial" panose="020B0604020202020204" pitchFamily="34" charset="0"/>
                      </a:rPr>
                      <m:t>𝑥</m:t>
                    </m:r>
                    <m:r>
                      <a:rPr lang="en-US" i="1" dirty="0" smtClean="0">
                        <a:solidFill>
                          <a:srgbClr val="001D35"/>
                        </a:solidFill>
                        <a:latin typeface="Cambria Math" panose="02040503050406030204" pitchFamily="18" charset="0"/>
                        <a:cs typeface="Arial" panose="020B0604020202020204" pitchFamily="34" charset="0"/>
                      </a:rPr>
                      <m:t>= 2</m:t>
                    </m:r>
                    <m:r>
                      <a:rPr lang="en-IN" b="0" i="1" dirty="0" smtClean="0">
                        <a:solidFill>
                          <a:srgbClr val="001D35"/>
                        </a:solidFill>
                        <a:latin typeface="Cambria Math" panose="02040503050406030204" pitchFamily="18" charset="0"/>
                        <a:cs typeface="Arial" panose="020B0604020202020204" pitchFamily="34" charset="0"/>
                      </a:rPr>
                      <m:t> </m:t>
                    </m:r>
                    <m:r>
                      <a:rPr lang="en-US" i="1" dirty="0" smtClean="0">
                        <a:solidFill>
                          <a:srgbClr val="001D35"/>
                        </a:solidFill>
                        <a:latin typeface="Cambria Math" panose="02040503050406030204" pitchFamily="18" charset="0"/>
                        <a:cs typeface="Arial" panose="020B0604020202020204" pitchFamily="34" charset="0"/>
                      </a:rPr>
                      <m:t>𝑚</m:t>
                    </m:r>
                    <m:r>
                      <a:rPr lang="en-IN" b="0" i="1" dirty="0" smtClean="0">
                        <a:solidFill>
                          <a:srgbClr val="001D35"/>
                        </a:solidFill>
                        <a:latin typeface="Cambria Math" panose="02040503050406030204" pitchFamily="18" charset="0"/>
                        <a:cs typeface="Arial" panose="020B0604020202020204" pitchFamily="34" charset="0"/>
                      </a:rPr>
                      <m:t>,</m:t>
                    </m:r>
                  </m:oMath>
                </a14:m>
                <a:endParaRPr lang="en-US" dirty="0">
                  <a:solidFill>
                    <a:srgbClr val="001D35"/>
                  </a:solidFill>
                  <a:latin typeface="Arial" panose="020B0604020202020204" pitchFamily="34" charset="0"/>
                  <a:cs typeface="Arial" panose="020B0604020202020204" pitchFamily="34" charset="0"/>
                </a:endParaRPr>
              </a:p>
              <a:p>
                <a:pPr algn="just">
                  <a:lnSpc>
                    <a:spcPct val="100000"/>
                  </a:lnSpc>
                  <a:spcBef>
                    <a:spcPts val="1800"/>
                  </a:spcBef>
                  <a:buNone/>
                </a:pPr>
                <a:r>
                  <a:rPr lang="en-US" dirty="0">
                    <a:solidFill>
                      <a:srgbClr val="001D35"/>
                    </a:solidFill>
                    <a:latin typeface="Arial" panose="020B0604020202020204" pitchFamily="34" charset="0"/>
                    <a:cs typeface="Arial" panose="020B0604020202020204" pitchFamily="34" charset="0"/>
                  </a:rPr>
                  <a:t>Shear Force </a:t>
                </a:r>
                <a14:m>
                  <m:oMath xmlns:m="http://schemas.openxmlformats.org/officeDocument/2006/math">
                    <m:d>
                      <m:dPr>
                        <m:ctrlPr>
                          <a:rPr lang="en-US" i="1" dirty="0" smtClean="0">
                            <a:solidFill>
                              <a:srgbClr val="001D35"/>
                            </a:solidFill>
                            <a:latin typeface="Cambria Math" panose="02040503050406030204" pitchFamily="18" charset="0"/>
                            <a:cs typeface="Arial" panose="020B0604020202020204" pitchFamily="34" charset="0"/>
                          </a:rPr>
                        </m:ctrlPr>
                      </m:dPr>
                      <m:e>
                        <m:r>
                          <a:rPr lang="en-US" i="1" dirty="0" smtClean="0">
                            <a:solidFill>
                              <a:srgbClr val="001D35"/>
                            </a:solidFill>
                            <a:latin typeface="Cambria Math" panose="02040503050406030204" pitchFamily="18" charset="0"/>
                            <a:cs typeface="Arial" panose="020B0604020202020204" pitchFamily="34" charset="0"/>
                          </a:rPr>
                          <m:t>𝑉</m:t>
                        </m:r>
                      </m:e>
                    </m:d>
                    <m:r>
                      <a:rPr lang="en-US" i="1" dirty="0" smtClean="0">
                        <a:solidFill>
                          <a:srgbClr val="001D35"/>
                        </a:solidFill>
                        <a:latin typeface="Cambria Math" panose="02040503050406030204" pitchFamily="18" charset="0"/>
                        <a:cs typeface="Arial" panose="020B0604020202020204" pitchFamily="34" charset="0"/>
                      </a:rPr>
                      <m:t>= 10</m:t>
                    </m:r>
                    <m:r>
                      <a:rPr lang="en-IN" b="0" i="1" dirty="0" smtClean="0">
                        <a:solidFill>
                          <a:srgbClr val="001D35"/>
                        </a:solidFill>
                        <a:latin typeface="Cambria Math" panose="02040503050406030204" pitchFamily="18" charset="0"/>
                        <a:cs typeface="Arial" panose="020B0604020202020204" pitchFamily="34" charset="0"/>
                      </a:rPr>
                      <m:t> </m:t>
                    </m:r>
                    <m:r>
                      <a:rPr lang="en-IN" b="0" i="1" dirty="0" smtClean="0">
                        <a:solidFill>
                          <a:srgbClr val="001D35"/>
                        </a:solidFill>
                        <a:latin typeface="Cambria Math" panose="02040503050406030204" pitchFamily="18" charset="0"/>
                        <a:cs typeface="Arial" panose="020B0604020202020204" pitchFamily="34" charset="0"/>
                      </a:rPr>
                      <m:t>𝑘𝑁</m:t>
                    </m:r>
                    <m:r>
                      <a:rPr lang="en-US" i="1" dirty="0" smtClean="0">
                        <a:solidFill>
                          <a:srgbClr val="001D35"/>
                        </a:solidFill>
                        <a:latin typeface="Cambria Math" panose="02040503050406030204" pitchFamily="18" charset="0"/>
                        <a:cs typeface="Arial" panose="020B0604020202020204" pitchFamily="34" charset="0"/>
                      </a:rPr>
                      <m:t> </m:t>
                    </m:r>
                  </m:oMath>
                </a14:m>
                <a:r>
                  <a:rPr lang="en-US" dirty="0">
                    <a:solidFill>
                      <a:srgbClr val="001D35"/>
                    </a:solidFill>
                    <a:latin typeface="Arial" panose="020B0604020202020204" pitchFamily="34" charset="0"/>
                    <a:cs typeface="Arial" panose="020B0604020202020204" pitchFamily="34" charset="0"/>
                  </a:rPr>
                  <a:t> ( just before point load)</a:t>
                </a:r>
              </a:p>
              <a:p>
                <a:pPr algn="just">
                  <a:lnSpc>
                    <a:spcPct val="100000"/>
                  </a:lnSpc>
                  <a:spcBef>
                    <a:spcPts val="1800"/>
                  </a:spcBef>
                  <a:buNone/>
                </a:pPr>
                <a:endParaRPr lang="en-US" dirty="0">
                  <a:solidFill>
                    <a:srgbClr val="001D35"/>
                  </a:solidFill>
                  <a:latin typeface="Arial" panose="020B0604020202020204" pitchFamily="34" charset="0"/>
                  <a:cs typeface="Arial" panose="020B0604020202020204" pitchFamily="34" charset="0"/>
                </a:endParaRPr>
              </a:p>
              <a:p>
                <a:pPr algn="just">
                  <a:lnSpc>
                    <a:spcPct val="100000"/>
                  </a:lnSpc>
                  <a:spcBef>
                    <a:spcPts val="1800"/>
                  </a:spcBef>
                </a:pPr>
                <a:r>
                  <a:rPr lang="en-US" b="1" dirty="0">
                    <a:solidFill>
                      <a:srgbClr val="001D35"/>
                    </a:solidFill>
                    <a:latin typeface="Arial" panose="020B0604020202020204" pitchFamily="34" charset="0"/>
                    <a:cs typeface="Arial" panose="020B0604020202020204" pitchFamily="34" charset="0"/>
                  </a:rPr>
                  <a:t>Bending Moment at </a:t>
                </a:r>
                <a14:m>
                  <m:oMath xmlns:m="http://schemas.openxmlformats.org/officeDocument/2006/math">
                    <m:r>
                      <a:rPr lang="en-IN" b="1" i="1" dirty="0" smtClean="0">
                        <a:solidFill>
                          <a:srgbClr val="001D35"/>
                        </a:solidFill>
                        <a:latin typeface="Cambria Math" panose="02040503050406030204" pitchFamily="18" charset="0"/>
                        <a:cs typeface="Arial" panose="020B0604020202020204" pitchFamily="34" charset="0"/>
                      </a:rPr>
                      <m:t>𝒙</m:t>
                    </m:r>
                    <m:r>
                      <a:rPr lang="en-US" b="1" i="1" dirty="0" smtClean="0">
                        <a:solidFill>
                          <a:srgbClr val="001D35"/>
                        </a:solidFill>
                        <a:latin typeface="Cambria Math" panose="02040503050406030204" pitchFamily="18" charset="0"/>
                        <a:cs typeface="Arial" panose="020B0604020202020204" pitchFamily="34" charset="0"/>
                      </a:rPr>
                      <m:t>= </m:t>
                    </m:r>
                    <m:r>
                      <a:rPr lang="en-US" b="1" i="1" dirty="0" smtClean="0">
                        <a:solidFill>
                          <a:srgbClr val="001D35"/>
                        </a:solidFill>
                        <a:latin typeface="Cambria Math" panose="02040503050406030204" pitchFamily="18" charset="0"/>
                        <a:cs typeface="Arial" panose="020B0604020202020204" pitchFamily="34" charset="0"/>
                      </a:rPr>
                      <m:t>𝟑</m:t>
                    </m:r>
                    <m:r>
                      <a:rPr lang="en-IN" b="1" i="1" dirty="0" smtClean="0">
                        <a:solidFill>
                          <a:srgbClr val="001D35"/>
                        </a:solidFill>
                        <a:latin typeface="Cambria Math" panose="02040503050406030204" pitchFamily="18" charset="0"/>
                        <a:cs typeface="Arial" panose="020B0604020202020204" pitchFamily="34" charset="0"/>
                      </a:rPr>
                      <m:t> </m:t>
                    </m:r>
                    <m:r>
                      <a:rPr lang="en-US" b="1" i="1" dirty="0" smtClean="0">
                        <a:solidFill>
                          <a:srgbClr val="001D35"/>
                        </a:solidFill>
                        <a:latin typeface="Cambria Math" panose="02040503050406030204" pitchFamily="18" charset="0"/>
                        <a:cs typeface="Arial" panose="020B0604020202020204" pitchFamily="34" charset="0"/>
                      </a:rPr>
                      <m:t>𝒎</m:t>
                    </m:r>
                    <m:r>
                      <a:rPr lang="en-US" b="1" i="1" dirty="0" smtClean="0">
                        <a:solidFill>
                          <a:srgbClr val="001D35"/>
                        </a:solidFill>
                        <a:latin typeface="Cambria Math" panose="02040503050406030204" pitchFamily="18" charset="0"/>
                        <a:cs typeface="Arial" panose="020B0604020202020204" pitchFamily="34" charset="0"/>
                      </a:rPr>
                      <m:t> </m:t>
                    </m:r>
                  </m:oMath>
                </a14:m>
                <a:r>
                  <a:rPr lang="en-US" b="1" dirty="0">
                    <a:solidFill>
                      <a:srgbClr val="001D35"/>
                    </a:solidFill>
                    <a:latin typeface="Arial" panose="020B0604020202020204" pitchFamily="34" charset="0"/>
                    <a:cs typeface="Arial" panose="020B0604020202020204" pitchFamily="34" charset="0"/>
                  </a:rPr>
                  <a:t>(Midspan):</a:t>
                </a:r>
              </a:p>
              <a:p>
                <a:pPr algn="just">
                  <a:lnSpc>
                    <a:spcPct val="100000"/>
                  </a:lnSpc>
                  <a:spcBef>
                    <a:spcPts val="1800"/>
                  </a:spcBef>
                  <a:buNone/>
                </a:pPr>
                <a:r>
                  <a:rPr lang="en-US" dirty="0">
                    <a:solidFill>
                      <a:srgbClr val="001D35"/>
                    </a:solidFill>
                    <a:latin typeface="Arial" panose="020B0604020202020204" pitchFamily="34" charset="0"/>
                    <a:cs typeface="Arial" panose="020B0604020202020204" pitchFamily="34" charset="0"/>
                  </a:rPr>
                  <a:t>Bending moment at midspan </a:t>
                </a:r>
                <a14:m>
                  <m:oMath xmlns:m="http://schemas.openxmlformats.org/officeDocument/2006/math">
                    <m:d>
                      <m:dPr>
                        <m:ctrlPr>
                          <a:rPr lang="en-US" i="1" dirty="0" smtClean="0">
                            <a:solidFill>
                              <a:srgbClr val="001D35"/>
                            </a:solidFill>
                            <a:latin typeface="Cambria Math" panose="02040503050406030204" pitchFamily="18" charset="0"/>
                            <a:cs typeface="Arial" panose="020B0604020202020204" pitchFamily="34" charset="0"/>
                          </a:rPr>
                        </m:ctrlPr>
                      </m:dPr>
                      <m:e>
                        <m:r>
                          <a:rPr lang="en-US" i="1" dirty="0" smtClean="0">
                            <a:solidFill>
                              <a:srgbClr val="001D35"/>
                            </a:solidFill>
                            <a:latin typeface="Cambria Math" panose="02040503050406030204" pitchFamily="18" charset="0"/>
                            <a:cs typeface="Arial" panose="020B0604020202020204" pitchFamily="34" charset="0"/>
                          </a:rPr>
                          <m:t>𝑀</m:t>
                        </m:r>
                      </m:e>
                    </m:d>
                    <m:r>
                      <a:rPr lang="en-US" i="1" dirty="0" smtClean="0">
                        <a:solidFill>
                          <a:srgbClr val="001D35"/>
                        </a:solidFill>
                        <a:latin typeface="Cambria Math" panose="02040503050406030204" pitchFamily="18" charset="0"/>
                        <a:cs typeface="Arial" panose="020B0604020202020204" pitchFamily="34" charset="0"/>
                      </a:rPr>
                      <m:t>= </m:t>
                    </m:r>
                    <m:r>
                      <a:rPr lang="en-US" i="1" dirty="0">
                        <a:solidFill>
                          <a:srgbClr val="001D35"/>
                        </a:solidFill>
                        <a:latin typeface="Cambria Math" panose="02040503050406030204" pitchFamily="18" charset="0"/>
                        <a:cs typeface="Arial" panose="020B0604020202020204" pitchFamily="34" charset="0"/>
                      </a:rPr>
                      <m:t>10</m:t>
                    </m:r>
                    <m:r>
                      <a:rPr lang="en-IN" b="0" i="0" dirty="0" smtClean="0">
                        <a:solidFill>
                          <a:srgbClr val="001D35"/>
                        </a:solidFill>
                        <a:latin typeface="Cambria Math" panose="02040503050406030204" pitchFamily="18" charset="0"/>
                        <a:cs typeface="Arial" panose="020B0604020202020204" pitchFamily="34" charset="0"/>
                      </a:rPr>
                      <m:t> </m:t>
                    </m:r>
                    <m:r>
                      <m:rPr>
                        <m:sty m:val="p"/>
                      </m:rPr>
                      <a:rPr lang="en-IN" b="0" i="0" dirty="0" smtClean="0">
                        <a:solidFill>
                          <a:srgbClr val="001D35"/>
                        </a:solidFill>
                        <a:latin typeface="Cambria Math" panose="02040503050406030204" pitchFamily="18" charset="0"/>
                        <a:cs typeface="Arial" panose="020B0604020202020204" pitchFamily="34" charset="0"/>
                      </a:rPr>
                      <m:t>x</m:t>
                    </m:r>
                    <m:r>
                      <a:rPr lang="en-IN" b="0" i="0" dirty="0" smtClean="0">
                        <a:solidFill>
                          <a:srgbClr val="001D35"/>
                        </a:solidFill>
                        <a:latin typeface="Cambria Math" panose="02040503050406030204" pitchFamily="18" charset="0"/>
                        <a:cs typeface="Arial" panose="020B0604020202020204" pitchFamily="34" charset="0"/>
                      </a:rPr>
                      <m:t> </m:t>
                    </m:r>
                    <m:r>
                      <a:rPr lang="en-US" i="1" dirty="0">
                        <a:solidFill>
                          <a:srgbClr val="001D35"/>
                        </a:solidFill>
                        <a:latin typeface="Cambria Math" panose="02040503050406030204" pitchFamily="18" charset="0"/>
                        <a:cs typeface="Arial" panose="020B0604020202020204" pitchFamily="34" charset="0"/>
                      </a:rPr>
                      <m:t>3=30 </m:t>
                    </m:r>
                    <m:r>
                      <a:rPr lang="en-IN" b="0" i="1" dirty="0" smtClean="0">
                        <a:solidFill>
                          <a:srgbClr val="001D35"/>
                        </a:solidFill>
                        <a:latin typeface="Cambria Math" panose="02040503050406030204" pitchFamily="18" charset="0"/>
                        <a:cs typeface="Arial" panose="020B0604020202020204" pitchFamily="34" charset="0"/>
                      </a:rPr>
                      <m:t>𝑘</m:t>
                    </m:r>
                    <m:r>
                      <a:rPr lang="en-US" i="1" dirty="0">
                        <a:solidFill>
                          <a:srgbClr val="001D35"/>
                        </a:solidFill>
                        <a:latin typeface="Cambria Math" panose="02040503050406030204" pitchFamily="18" charset="0"/>
                        <a:cs typeface="Arial" panose="020B0604020202020204" pitchFamily="34" charset="0"/>
                      </a:rPr>
                      <m:t>𝑁</m:t>
                    </m:r>
                  </m:oMath>
                </a14:m>
                <a:endParaRPr lang="en-US" b="1" dirty="0">
                  <a:solidFill>
                    <a:srgbClr val="001D35"/>
                  </a:solidFill>
                  <a:latin typeface="Arial" panose="020B0604020202020204" pitchFamily="34" charset="0"/>
                  <a:cs typeface="Arial" panose="020B0604020202020204" pitchFamily="34" charset="0"/>
                </a:endParaRPr>
              </a:p>
              <a:p>
                <a:pPr algn="just">
                  <a:lnSpc>
                    <a:spcPct val="100000"/>
                  </a:lnSpc>
                  <a:spcBef>
                    <a:spcPts val="1800"/>
                  </a:spcBef>
                  <a:buNone/>
                </a:pPr>
                <a:endParaRPr lang="en-US" b="1" dirty="0">
                  <a:solidFill>
                    <a:srgbClr val="001D35"/>
                  </a:solidFill>
                  <a:latin typeface="Arial" panose="020B0604020202020204" pitchFamily="34" charset="0"/>
                  <a:cs typeface="Arial" panose="020B0604020202020204" pitchFamily="34" charset="0"/>
                </a:endParaRPr>
              </a:p>
              <a:p>
                <a:pPr algn="just">
                  <a:lnSpc>
                    <a:spcPct val="100000"/>
                  </a:lnSpc>
                  <a:spcBef>
                    <a:spcPts val="1800"/>
                  </a:spcBef>
                </a:pPr>
                <a:r>
                  <a:rPr lang="en-US" b="1" dirty="0">
                    <a:solidFill>
                      <a:srgbClr val="001D35"/>
                    </a:solidFill>
                    <a:latin typeface="Arial" panose="020B0604020202020204" pitchFamily="34" charset="0"/>
                    <a:cs typeface="Arial" panose="020B0604020202020204" pitchFamily="34" charset="0"/>
                  </a:rPr>
                  <a:t>Verifying Relationship </a:t>
                </a:r>
                <a14:m>
                  <m:oMath xmlns:m="http://schemas.openxmlformats.org/officeDocument/2006/math">
                    <m:r>
                      <a:rPr lang="en-US" b="1" i="1" dirty="0" smtClean="0">
                        <a:solidFill>
                          <a:srgbClr val="001D35"/>
                        </a:solidFill>
                        <a:latin typeface="Cambria Math" panose="02040503050406030204" pitchFamily="18" charset="0"/>
                        <a:cs typeface="Arial" panose="020B0604020202020204" pitchFamily="34" charset="0"/>
                      </a:rPr>
                      <m:t>𝑽</m:t>
                    </m:r>
                    <m:r>
                      <a:rPr lang="en-US" b="1" i="1" dirty="0" smtClean="0">
                        <a:solidFill>
                          <a:srgbClr val="001D35"/>
                        </a:solidFill>
                        <a:latin typeface="Cambria Math" panose="02040503050406030204" pitchFamily="18" charset="0"/>
                        <a:cs typeface="Arial" panose="020B0604020202020204" pitchFamily="34" charset="0"/>
                      </a:rPr>
                      <m:t>=</m:t>
                    </m:r>
                    <m:r>
                      <a:rPr lang="en-US" b="1" i="1" dirty="0" smtClean="0">
                        <a:solidFill>
                          <a:srgbClr val="001D35"/>
                        </a:solidFill>
                        <a:latin typeface="Cambria Math" panose="02040503050406030204" pitchFamily="18" charset="0"/>
                        <a:cs typeface="Arial" panose="020B0604020202020204" pitchFamily="34" charset="0"/>
                      </a:rPr>
                      <m:t>𝒅𝒎</m:t>
                    </m:r>
                    <m:r>
                      <a:rPr lang="en-US" b="1" i="1" dirty="0" smtClean="0">
                        <a:solidFill>
                          <a:srgbClr val="001D35"/>
                        </a:solidFill>
                        <a:latin typeface="Cambria Math" panose="02040503050406030204" pitchFamily="18" charset="0"/>
                        <a:cs typeface="Arial" panose="020B0604020202020204" pitchFamily="34" charset="0"/>
                      </a:rPr>
                      <m:t>/</m:t>
                    </m:r>
                    <m:r>
                      <a:rPr lang="en-US" b="1" i="1" dirty="0" smtClean="0">
                        <a:solidFill>
                          <a:srgbClr val="001D35"/>
                        </a:solidFill>
                        <a:latin typeface="Cambria Math" panose="02040503050406030204" pitchFamily="18" charset="0"/>
                        <a:cs typeface="Arial" panose="020B0604020202020204" pitchFamily="34" charset="0"/>
                      </a:rPr>
                      <m:t>𝒅𝒙</m:t>
                    </m:r>
                  </m:oMath>
                </a14:m>
                <a:r>
                  <a:rPr lang="en-US" b="1" dirty="0">
                    <a:solidFill>
                      <a:srgbClr val="001D35"/>
                    </a:solidFill>
                    <a:latin typeface="Arial" panose="020B0604020202020204" pitchFamily="34" charset="0"/>
                    <a:cs typeface="Arial" panose="020B0604020202020204" pitchFamily="34" charset="0"/>
                  </a:rPr>
                  <a:t> :</a:t>
                </a:r>
              </a:p>
              <a:p>
                <a:pPr marL="0" indent="0" algn="just">
                  <a:lnSpc>
                    <a:spcPct val="100000"/>
                  </a:lnSpc>
                  <a:spcBef>
                    <a:spcPts val="1800"/>
                  </a:spcBef>
                  <a:buNone/>
                </a:pPr>
                <a:r>
                  <a:rPr lang="en-IN" dirty="0">
                    <a:solidFill>
                      <a:srgbClr val="001D35"/>
                    </a:solidFill>
                    <a:latin typeface="Arial" panose="020B0604020202020204" pitchFamily="34" charset="0"/>
                    <a:cs typeface="Arial" panose="020B0604020202020204" pitchFamily="34" charset="0"/>
                  </a:rPr>
                  <a:t>For </a:t>
                </a:r>
                <a14:m>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0≤</m:t>
                    </m:r>
                    <m:r>
                      <a:rPr lang="en-IN" i="1" dirty="0" smtClean="0">
                        <a:solidFill>
                          <a:srgbClr val="001D35"/>
                        </a:solidFill>
                        <a:latin typeface="Cambria Math" panose="02040503050406030204" pitchFamily="18" charset="0"/>
                        <a:cs typeface="Arial" panose="020B0604020202020204" pitchFamily="34" charset="0"/>
                      </a:rPr>
                      <m:t>𝑥</m:t>
                    </m:r>
                    <m:r>
                      <a:rPr lang="en-IN" i="1" dirty="0" smtClean="0">
                        <a:solidFill>
                          <a:srgbClr val="001D35"/>
                        </a:solidFill>
                        <a:latin typeface="Cambria Math" panose="02040503050406030204" pitchFamily="18" charset="0"/>
                        <a:cs typeface="Arial" panose="020B0604020202020204" pitchFamily="34" charset="0"/>
                      </a:rPr>
                      <m:t>&lt;3 </m:t>
                    </m:r>
                    <m:r>
                      <a:rPr lang="en-IN" i="1" dirty="0" smtClean="0">
                        <a:solidFill>
                          <a:srgbClr val="001D35"/>
                        </a:solidFill>
                        <a:latin typeface="Cambria Math" panose="02040503050406030204" pitchFamily="18" charset="0"/>
                        <a:cs typeface="Arial" panose="020B0604020202020204" pitchFamily="34" charset="0"/>
                      </a:rPr>
                      <m:t>𝑚</m:t>
                    </m:r>
                  </m:oMath>
                </a14:m>
                <a:r>
                  <a:rPr lang="en-IN" dirty="0">
                    <a:solidFill>
                      <a:srgbClr val="001D35"/>
                    </a:solidFill>
                    <a:latin typeface="Arial" panose="020B0604020202020204" pitchFamily="34" charset="0"/>
                    <a:cs typeface="Arial" panose="020B0604020202020204" pitchFamily="34" charset="0"/>
                  </a:rPr>
                  <a:t> (before the point load), 	</a:t>
                </a:r>
                <a14:m>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𝑀</m:t>
                    </m:r>
                    <m:r>
                      <a:rPr lang="en-IN" i="1" baseline="-25000" dirty="0" smtClean="0">
                        <a:solidFill>
                          <a:srgbClr val="001D35"/>
                        </a:solidFill>
                        <a:latin typeface="Cambria Math" panose="02040503050406030204" pitchFamily="18" charset="0"/>
                        <a:cs typeface="Arial" panose="020B0604020202020204" pitchFamily="34" charset="0"/>
                      </a:rPr>
                      <m:t>𝑥</m:t>
                    </m:r>
                    <m:r>
                      <a:rPr lang="en-IN" i="1" dirty="0">
                        <a:solidFill>
                          <a:srgbClr val="001D35"/>
                        </a:solidFill>
                        <a:latin typeface="Cambria Math" panose="02040503050406030204" pitchFamily="18" charset="0"/>
                        <a:cs typeface="Arial" panose="020B0604020202020204" pitchFamily="34" charset="0"/>
                      </a:rPr>
                      <m:t>=10</m:t>
                    </m:r>
                    <m:r>
                      <a:rPr lang="en-IN" b="0" i="1" dirty="0" smtClean="0">
                        <a:solidFill>
                          <a:srgbClr val="001D35"/>
                        </a:solidFill>
                        <a:latin typeface="Cambria Math" panose="02040503050406030204" pitchFamily="18" charset="0"/>
                        <a:cs typeface="Arial" panose="020B0604020202020204" pitchFamily="34" charset="0"/>
                      </a:rPr>
                      <m:t>𝑥</m:t>
                    </m:r>
                  </m:oMath>
                </a14:m>
                <a:endParaRPr lang="en-IN" dirty="0">
                  <a:solidFill>
                    <a:srgbClr val="001D35"/>
                  </a:solidFill>
                  <a:latin typeface="Arial" panose="020B0604020202020204" pitchFamily="34" charset="0"/>
                  <a:cs typeface="Arial" panose="020B0604020202020204" pitchFamily="34" charset="0"/>
                </a:endParaRPr>
              </a:p>
              <a:p>
                <a:pPr marL="0" indent="0">
                  <a:lnSpc>
                    <a:spcPct val="100000"/>
                  </a:lnSpc>
                  <a:spcBef>
                    <a:spcPts val="1800"/>
                  </a:spcBef>
                  <a:buNone/>
                </a:pPr>
                <a:endParaRPr lang="en-IN" dirty="0"/>
              </a:p>
            </p:txBody>
          </p:sp>
        </mc:Choice>
        <mc:Fallback xmlns="">
          <p:sp>
            <p:nvSpPr>
              <p:cNvPr id="3" name="Content Placeholder 2">
                <a:extLst>
                  <a:ext uri="{FF2B5EF4-FFF2-40B4-BE49-F238E27FC236}">
                    <a16:creationId xmlns:a16="http://schemas.microsoft.com/office/drawing/2014/main" id="{C1EE9561-8512-C8A8-7131-3353112063A9}"/>
                  </a:ext>
                </a:extLst>
              </p:cNvPr>
              <p:cNvSpPr>
                <a:spLocks noGrp="1" noRot="1" noChangeAspect="1" noMove="1" noResize="1" noEditPoints="1" noAdjustHandles="1" noChangeArrowheads="1" noChangeShapeType="1" noTextEdit="1"/>
              </p:cNvSpPr>
              <p:nvPr>
                <p:ph idx="1"/>
              </p:nvPr>
            </p:nvSpPr>
            <p:spPr>
              <a:xfrm>
                <a:off x="491068" y="882389"/>
                <a:ext cx="9846732" cy="5650544"/>
              </a:xfrm>
              <a:blipFill>
                <a:blip r:embed="rId2"/>
                <a:stretch>
                  <a:fillRect l="-1300" t="-1187"/>
                </a:stretch>
              </a:blipFill>
            </p:spPr>
            <p:txBody>
              <a:bodyPr/>
              <a:lstStyle/>
              <a:p>
                <a:r>
                  <a:rPr lang="en-IN">
                    <a:noFill/>
                  </a:rPr>
                  <a:t> </a:t>
                </a:r>
              </a:p>
            </p:txBody>
          </p:sp>
        </mc:Fallback>
      </mc:AlternateContent>
      <p:pic>
        <p:nvPicPr>
          <p:cNvPr id="5" name="Google Shape;56;p13">
            <a:extLst>
              <a:ext uri="{FF2B5EF4-FFF2-40B4-BE49-F238E27FC236}">
                <a16:creationId xmlns:a16="http://schemas.microsoft.com/office/drawing/2014/main" id="{C719E919-9C8D-4141-BCEB-F6E05B85427E}"/>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8" name="Title 1">
            <a:extLst>
              <a:ext uri="{FF2B5EF4-FFF2-40B4-BE49-F238E27FC236}">
                <a16:creationId xmlns:a16="http://schemas.microsoft.com/office/drawing/2014/main" id="{A6737A48-3550-409D-BFF4-C220B1C7F9AF}"/>
              </a:ext>
            </a:extLst>
          </p:cNvPr>
          <p:cNvSpPr>
            <a:spLocks noGrp="1"/>
          </p:cNvSpPr>
          <p:nvPr>
            <p:ph type="title"/>
          </p:nvPr>
        </p:nvSpPr>
        <p:spPr>
          <a:xfrm>
            <a:off x="228600" y="59295"/>
            <a:ext cx="10515600" cy="894133"/>
          </a:xfrm>
        </p:spPr>
        <p:txBody>
          <a:bodyPr>
            <a:normAutofit/>
          </a:bodyPr>
          <a:lstStyle/>
          <a:p>
            <a:r>
              <a:rPr lang="en-IN" sz="4000" b="1" dirty="0">
                <a:solidFill>
                  <a:schemeClr val="accent5"/>
                </a:solidFill>
              </a:rPr>
              <a:t>Solution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691931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889D30E5-99B2-4A9D-5A36-E9DBA40885D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EE9561-8512-C8A8-7131-3353112063A9}"/>
                  </a:ext>
                </a:extLst>
              </p:cNvPr>
              <p:cNvSpPr>
                <a:spLocks noGrp="1"/>
              </p:cNvSpPr>
              <p:nvPr>
                <p:ph idx="1"/>
              </p:nvPr>
            </p:nvSpPr>
            <p:spPr>
              <a:xfrm>
                <a:off x="592666" y="1122790"/>
                <a:ext cx="10608734" cy="5269544"/>
              </a:xfrm>
            </p:spPr>
            <p:txBody>
              <a:bodyPr>
                <a:noAutofit/>
              </a:bodyPr>
              <a:lstStyle/>
              <a:p>
                <a:pPr algn="just">
                  <a:lnSpc>
                    <a:spcPct val="100000"/>
                  </a:lnSpc>
                  <a:spcBef>
                    <a:spcPts val="1800"/>
                  </a:spcBef>
                  <a:buNone/>
                </a:pPr>
                <a:r>
                  <a:rPr lang="en-IN" dirty="0">
                    <a:solidFill>
                      <a:srgbClr val="001D35"/>
                    </a:solidFill>
                    <a:latin typeface="Arial" panose="020B0604020202020204" pitchFamily="34" charset="0"/>
                    <a:cs typeface="Arial" panose="020B0604020202020204" pitchFamily="34" charset="0"/>
                  </a:rPr>
                  <a:t>Differentiating:</a:t>
                </a:r>
              </a:p>
              <a:p>
                <a:pPr algn="just">
                  <a:lnSpc>
                    <a:spcPct val="100000"/>
                  </a:lnSpc>
                  <a:spcBef>
                    <a:spcPts val="1800"/>
                  </a:spcBef>
                  <a:buNone/>
                </a:pPr>
                <a14:m>
                  <m:oMathPara xmlns:m="http://schemas.openxmlformats.org/officeDocument/2006/math">
                    <m:oMathParaPr>
                      <m:jc m:val="centerGroup"/>
                    </m:oMathParaPr>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𝑑𝑀</m:t>
                      </m:r>
                      <m:r>
                        <a:rPr lang="en-IN" i="1" dirty="0">
                          <a:solidFill>
                            <a:srgbClr val="001D35"/>
                          </a:solidFill>
                          <a:latin typeface="Cambria Math" panose="02040503050406030204" pitchFamily="18" charset="0"/>
                          <a:cs typeface="Arial" panose="020B0604020202020204" pitchFamily="34" charset="0"/>
                        </a:rPr>
                        <m:t>/</m:t>
                      </m:r>
                      <m:r>
                        <a:rPr lang="en-IN" i="1" dirty="0">
                          <a:solidFill>
                            <a:srgbClr val="001D35"/>
                          </a:solidFill>
                          <a:latin typeface="Cambria Math" panose="02040503050406030204" pitchFamily="18" charset="0"/>
                          <a:cs typeface="Arial" panose="020B0604020202020204" pitchFamily="34" charset="0"/>
                        </a:rPr>
                        <m:t>𝑑𝑥</m:t>
                      </m:r>
                      <m:r>
                        <a:rPr lang="en-IN" i="1" dirty="0">
                          <a:solidFill>
                            <a:srgbClr val="001D35"/>
                          </a:solidFill>
                          <a:latin typeface="Cambria Math" panose="02040503050406030204" pitchFamily="18" charset="0"/>
                          <a:cs typeface="Arial" panose="020B0604020202020204" pitchFamily="34" charset="0"/>
                        </a:rPr>
                        <m:t>=10 </m:t>
                      </m:r>
                      <m:r>
                        <a:rPr lang="en-IN" b="0" i="1" dirty="0" smtClean="0">
                          <a:solidFill>
                            <a:srgbClr val="001D35"/>
                          </a:solidFill>
                          <a:latin typeface="Cambria Math" panose="02040503050406030204" pitchFamily="18" charset="0"/>
                          <a:cs typeface="Arial" panose="020B0604020202020204" pitchFamily="34" charset="0"/>
                        </a:rPr>
                        <m:t>𝑘</m:t>
                      </m:r>
                      <m:r>
                        <a:rPr lang="en-IN" i="1" dirty="0">
                          <a:solidFill>
                            <a:srgbClr val="001D35"/>
                          </a:solidFill>
                          <a:latin typeface="Cambria Math" panose="02040503050406030204" pitchFamily="18" charset="0"/>
                          <a:cs typeface="Arial" panose="020B0604020202020204" pitchFamily="34" charset="0"/>
                        </a:rPr>
                        <m:t>𝑁</m:t>
                      </m:r>
                      <m:r>
                        <a:rPr lang="en-IN" i="1" dirty="0">
                          <a:solidFill>
                            <a:srgbClr val="001D35"/>
                          </a:solidFill>
                          <a:latin typeface="Cambria Math" panose="02040503050406030204" pitchFamily="18" charset="0"/>
                          <a:cs typeface="Arial" panose="020B0604020202020204" pitchFamily="34" charset="0"/>
                        </a:rPr>
                        <m:t>=</m:t>
                      </m:r>
                      <m:r>
                        <a:rPr lang="en-IN" i="1" dirty="0">
                          <a:solidFill>
                            <a:srgbClr val="001D35"/>
                          </a:solidFill>
                          <a:latin typeface="Cambria Math" panose="02040503050406030204" pitchFamily="18" charset="0"/>
                          <a:cs typeface="Arial" panose="020B0604020202020204" pitchFamily="34" charset="0"/>
                        </a:rPr>
                        <m:t>𝑉𝑥</m:t>
                      </m:r>
                    </m:oMath>
                  </m:oMathPara>
                </a14:m>
                <a:endParaRPr lang="en-IN" baseline="-25000" dirty="0">
                  <a:solidFill>
                    <a:srgbClr val="001D35"/>
                  </a:solidFill>
                  <a:latin typeface="Arial" panose="020B0604020202020204" pitchFamily="34" charset="0"/>
                  <a:cs typeface="Arial" panose="020B0604020202020204" pitchFamily="34" charset="0"/>
                </a:endParaRPr>
              </a:p>
              <a:p>
                <a:pPr marL="0" indent="0" algn="just">
                  <a:lnSpc>
                    <a:spcPct val="100000"/>
                  </a:lnSpc>
                  <a:spcBef>
                    <a:spcPts val="1800"/>
                  </a:spcBef>
                  <a:buNone/>
                </a:pPr>
                <a:endParaRPr lang="en-IN" dirty="0">
                  <a:solidFill>
                    <a:srgbClr val="001D35"/>
                  </a:solidFill>
                  <a:latin typeface="Arial" panose="020B0604020202020204" pitchFamily="34" charset="0"/>
                  <a:cs typeface="Arial" panose="020B0604020202020204" pitchFamily="34" charset="0"/>
                </a:endParaRPr>
              </a:p>
              <a:p>
                <a:pPr marL="0" indent="0" algn="just">
                  <a:lnSpc>
                    <a:spcPct val="150000"/>
                  </a:lnSpc>
                  <a:spcBef>
                    <a:spcPts val="1800"/>
                  </a:spcBef>
                  <a:buNone/>
                </a:pPr>
                <a:r>
                  <a:rPr lang="en-IN" dirty="0">
                    <a:solidFill>
                      <a:srgbClr val="001D35"/>
                    </a:solidFill>
                    <a:latin typeface="Arial" panose="020B0604020202020204" pitchFamily="34" charset="0"/>
                    <a:cs typeface="Arial" panose="020B0604020202020204" pitchFamily="34" charset="0"/>
                  </a:rPr>
                  <a:t>For </a:t>
                </a:r>
                <a14:m>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𝑥</m:t>
                    </m:r>
                    <m:r>
                      <a:rPr lang="en-IN" i="1" dirty="0" smtClean="0">
                        <a:solidFill>
                          <a:srgbClr val="001D35"/>
                        </a:solidFill>
                        <a:latin typeface="Cambria Math" panose="02040503050406030204" pitchFamily="18" charset="0"/>
                        <a:cs typeface="Arial" panose="020B0604020202020204" pitchFamily="34" charset="0"/>
                      </a:rPr>
                      <m:t>&gt;3 </m:t>
                    </m:r>
                    <m:r>
                      <a:rPr lang="en-IN" i="1" dirty="0" smtClean="0">
                        <a:solidFill>
                          <a:srgbClr val="001D35"/>
                        </a:solidFill>
                        <a:latin typeface="Cambria Math" panose="02040503050406030204" pitchFamily="18" charset="0"/>
                        <a:cs typeface="Arial" panose="020B0604020202020204" pitchFamily="34" charset="0"/>
                      </a:rPr>
                      <m:t>𝑚</m:t>
                    </m:r>
                    <m:r>
                      <a:rPr lang="en-IN" i="1" dirty="0" smtClean="0">
                        <a:solidFill>
                          <a:srgbClr val="001D35"/>
                        </a:solidFill>
                        <a:latin typeface="Cambria Math" panose="02040503050406030204" pitchFamily="18" charset="0"/>
                        <a:cs typeface="Arial" panose="020B0604020202020204" pitchFamily="34" charset="0"/>
                      </a:rPr>
                      <m:t> </m:t>
                    </m:r>
                  </m:oMath>
                </a14:m>
                <a:r>
                  <a:rPr lang="en-IN" dirty="0">
                    <a:solidFill>
                      <a:srgbClr val="001D35"/>
                    </a:solidFill>
                    <a:latin typeface="Arial" panose="020B0604020202020204" pitchFamily="34" charset="0"/>
                    <a:cs typeface="Arial" panose="020B0604020202020204" pitchFamily="34" charset="0"/>
                  </a:rPr>
                  <a:t>(after the point load): 	</a:t>
                </a:r>
              </a:p>
              <a:p>
                <a:pPr marL="0" indent="0" algn="just">
                  <a:lnSpc>
                    <a:spcPct val="150000"/>
                  </a:lnSpc>
                  <a:spcBef>
                    <a:spcPts val="1800"/>
                  </a:spcBef>
                  <a:buNone/>
                </a:pPr>
                <a14:m>
                  <m:oMathPara xmlns:m="http://schemas.openxmlformats.org/officeDocument/2006/math">
                    <m:oMathParaPr>
                      <m:jc m:val="centerGroup"/>
                    </m:oMathParaPr>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𝑀𝑥</m:t>
                      </m:r>
                      <m:r>
                        <a:rPr lang="en-IN" i="1" dirty="0">
                          <a:solidFill>
                            <a:srgbClr val="001D35"/>
                          </a:solidFill>
                          <a:latin typeface="Cambria Math" panose="02040503050406030204" pitchFamily="18" charset="0"/>
                          <a:cs typeface="Arial" panose="020B0604020202020204" pitchFamily="34" charset="0"/>
                        </a:rPr>
                        <m:t>=10</m:t>
                      </m:r>
                      <m:r>
                        <a:rPr lang="en-IN" i="1" dirty="0">
                          <a:solidFill>
                            <a:srgbClr val="001D35"/>
                          </a:solidFill>
                          <a:latin typeface="Cambria Math" panose="02040503050406030204" pitchFamily="18" charset="0"/>
                          <a:cs typeface="Arial" panose="020B0604020202020204" pitchFamily="34" charset="0"/>
                        </a:rPr>
                        <m:t>𝑥</m:t>
                      </m:r>
                      <m:r>
                        <a:rPr lang="en-IN" i="1" dirty="0">
                          <a:solidFill>
                            <a:srgbClr val="001D35"/>
                          </a:solidFill>
                          <a:latin typeface="Cambria Math" panose="02040503050406030204" pitchFamily="18" charset="0"/>
                          <a:cs typeface="Arial" panose="020B0604020202020204" pitchFamily="34" charset="0"/>
                        </a:rPr>
                        <m:t>−20(</m:t>
                      </m:r>
                      <m:r>
                        <a:rPr lang="en-IN" i="1" dirty="0">
                          <a:solidFill>
                            <a:srgbClr val="001D35"/>
                          </a:solidFill>
                          <a:latin typeface="Cambria Math" panose="02040503050406030204" pitchFamily="18" charset="0"/>
                          <a:cs typeface="Arial" panose="020B0604020202020204" pitchFamily="34" charset="0"/>
                        </a:rPr>
                        <m:t>𝑥</m:t>
                      </m:r>
                      <m:r>
                        <a:rPr lang="en-IN" i="1" dirty="0">
                          <a:solidFill>
                            <a:srgbClr val="001D35"/>
                          </a:solidFill>
                          <a:latin typeface="Cambria Math" panose="02040503050406030204" pitchFamily="18" charset="0"/>
                          <a:cs typeface="Arial" panose="020B0604020202020204" pitchFamily="34" charset="0"/>
                        </a:rPr>
                        <m:t>−3)</m:t>
                      </m:r>
                    </m:oMath>
                  </m:oMathPara>
                </a14:m>
                <a:endParaRPr lang="en-IN" dirty="0">
                  <a:solidFill>
                    <a:srgbClr val="001D35"/>
                  </a:solidFill>
                  <a:latin typeface="Arial" panose="020B0604020202020204" pitchFamily="34" charset="0"/>
                  <a:cs typeface="Arial" panose="020B0604020202020204" pitchFamily="34" charset="0"/>
                </a:endParaRPr>
              </a:p>
              <a:p>
                <a:pPr algn="just">
                  <a:lnSpc>
                    <a:spcPct val="100000"/>
                  </a:lnSpc>
                  <a:spcBef>
                    <a:spcPts val="1800"/>
                  </a:spcBef>
                  <a:buNone/>
                </a:pPr>
                <a:r>
                  <a:rPr lang="en-IN" dirty="0">
                    <a:solidFill>
                      <a:srgbClr val="001D35"/>
                    </a:solidFill>
                    <a:latin typeface="Arial" panose="020B0604020202020204" pitchFamily="34" charset="0"/>
                    <a:cs typeface="Arial" panose="020B0604020202020204" pitchFamily="34" charset="0"/>
                  </a:rPr>
                  <a:t> Differentiating:</a:t>
                </a:r>
              </a:p>
              <a:p>
                <a:pPr algn="just">
                  <a:lnSpc>
                    <a:spcPct val="150000"/>
                  </a:lnSpc>
                  <a:spcBef>
                    <a:spcPts val="1800"/>
                  </a:spcBef>
                  <a:buNone/>
                </a:pPr>
                <a14:m>
                  <m:oMathPara xmlns:m="http://schemas.openxmlformats.org/officeDocument/2006/math">
                    <m:oMathParaPr>
                      <m:jc m:val="centerGroup"/>
                    </m:oMathParaPr>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𝑑</m:t>
                      </m:r>
                      <m:r>
                        <a:rPr lang="en-IN" b="0" i="1" dirty="0" smtClean="0">
                          <a:solidFill>
                            <a:srgbClr val="001D35"/>
                          </a:solidFill>
                          <a:latin typeface="Cambria Math" panose="02040503050406030204" pitchFamily="18" charset="0"/>
                          <a:cs typeface="Arial" panose="020B0604020202020204" pitchFamily="34" charset="0"/>
                        </a:rPr>
                        <m:t>𝑀</m:t>
                      </m:r>
                      <m:r>
                        <a:rPr lang="en-IN" i="1" dirty="0" smtClean="0">
                          <a:solidFill>
                            <a:srgbClr val="001D35"/>
                          </a:solidFill>
                          <a:latin typeface="Cambria Math" panose="02040503050406030204" pitchFamily="18" charset="0"/>
                          <a:cs typeface="Arial" panose="020B0604020202020204" pitchFamily="34" charset="0"/>
                        </a:rPr>
                        <m:t>/</m:t>
                      </m:r>
                      <m:r>
                        <a:rPr lang="en-IN" i="1" dirty="0" smtClean="0">
                          <a:solidFill>
                            <a:srgbClr val="001D35"/>
                          </a:solidFill>
                          <a:latin typeface="Cambria Math" panose="02040503050406030204" pitchFamily="18" charset="0"/>
                          <a:cs typeface="Arial" panose="020B0604020202020204" pitchFamily="34" charset="0"/>
                        </a:rPr>
                        <m:t>𝑑𝑥</m:t>
                      </m:r>
                      <m:r>
                        <a:rPr lang="en-IN" i="1" dirty="0" smtClean="0">
                          <a:solidFill>
                            <a:srgbClr val="001D35"/>
                          </a:solidFill>
                          <a:latin typeface="Cambria Math" panose="02040503050406030204" pitchFamily="18" charset="0"/>
                          <a:cs typeface="Arial" panose="020B0604020202020204" pitchFamily="34" charset="0"/>
                        </a:rPr>
                        <m:t>=10−20=−10=</m:t>
                      </m:r>
                      <m:r>
                        <a:rPr lang="en-IN" i="1" dirty="0" smtClean="0">
                          <a:solidFill>
                            <a:srgbClr val="001D35"/>
                          </a:solidFill>
                          <a:latin typeface="Cambria Math" panose="02040503050406030204" pitchFamily="18" charset="0"/>
                          <a:cs typeface="Arial" panose="020B0604020202020204" pitchFamily="34" charset="0"/>
                        </a:rPr>
                        <m:t>𝑉𝑥</m:t>
                      </m:r>
                      <m:r>
                        <a:rPr lang="en-IN" i="1" dirty="0" smtClean="0">
                          <a:solidFill>
                            <a:srgbClr val="001D35"/>
                          </a:solidFill>
                          <a:latin typeface="Cambria Math" panose="02040503050406030204" pitchFamily="18" charset="0"/>
                          <a:cs typeface="Arial" panose="020B0604020202020204" pitchFamily="34" charset="0"/>
                        </a:rPr>
                        <m:t>​ </m:t>
                      </m:r>
                    </m:oMath>
                  </m:oMathPara>
                </a14:m>
                <a:endParaRPr lang="en-IN" dirty="0">
                  <a:solidFill>
                    <a:srgbClr val="001D35"/>
                  </a:solidFill>
                  <a:latin typeface="Arial" panose="020B0604020202020204" pitchFamily="34" charset="0"/>
                  <a:cs typeface="Arial" panose="020B0604020202020204" pitchFamily="34" charset="0"/>
                </a:endParaRPr>
              </a:p>
              <a:p>
                <a:pPr algn="just">
                  <a:lnSpc>
                    <a:spcPct val="150000"/>
                  </a:lnSpc>
                  <a:spcBef>
                    <a:spcPts val="1800"/>
                  </a:spcBef>
                  <a:buNone/>
                </a:pPr>
                <a:r>
                  <a:rPr lang="en-IN" dirty="0">
                    <a:solidFill>
                      <a:srgbClr val="001D35"/>
                    </a:solidFill>
                    <a:latin typeface="Arial" panose="020B0604020202020204" pitchFamily="34" charset="0"/>
                    <a:cs typeface="Arial" panose="020B0604020202020204" pitchFamily="34" charset="0"/>
                  </a:rPr>
                  <a:t>Thus, the relationship </a:t>
                </a:r>
                <a14:m>
                  <m:oMath xmlns:m="http://schemas.openxmlformats.org/officeDocument/2006/math">
                    <m:r>
                      <a:rPr lang="en-IN" i="1" dirty="0" smtClean="0">
                        <a:solidFill>
                          <a:srgbClr val="001D35"/>
                        </a:solidFill>
                        <a:latin typeface="Cambria Math" panose="02040503050406030204" pitchFamily="18" charset="0"/>
                        <a:cs typeface="Arial" panose="020B0604020202020204" pitchFamily="34" charset="0"/>
                      </a:rPr>
                      <m:t>𝑉</m:t>
                    </m:r>
                    <m:r>
                      <a:rPr lang="en-IN" i="1" dirty="0" smtClean="0">
                        <a:solidFill>
                          <a:srgbClr val="001D35"/>
                        </a:solidFill>
                        <a:latin typeface="Cambria Math" panose="02040503050406030204" pitchFamily="18" charset="0"/>
                        <a:cs typeface="Arial" panose="020B0604020202020204" pitchFamily="34" charset="0"/>
                      </a:rPr>
                      <m:t>=</m:t>
                    </m:r>
                    <m:r>
                      <a:rPr lang="en-IN" i="1" dirty="0" err="1">
                        <a:solidFill>
                          <a:srgbClr val="001D35"/>
                        </a:solidFill>
                        <a:latin typeface="Cambria Math" panose="02040503050406030204" pitchFamily="18" charset="0"/>
                        <a:cs typeface="Arial" panose="020B0604020202020204" pitchFamily="34" charset="0"/>
                      </a:rPr>
                      <m:t>𝑑𝑀</m:t>
                    </m:r>
                    <m:r>
                      <a:rPr lang="en-IN" i="1" dirty="0">
                        <a:solidFill>
                          <a:srgbClr val="001D35"/>
                        </a:solidFill>
                        <a:latin typeface="Cambria Math" panose="02040503050406030204" pitchFamily="18" charset="0"/>
                        <a:cs typeface="Arial" panose="020B0604020202020204" pitchFamily="34" charset="0"/>
                      </a:rPr>
                      <m:t>/</m:t>
                    </m:r>
                    <m:r>
                      <a:rPr lang="en-IN" i="1" dirty="0">
                        <a:solidFill>
                          <a:srgbClr val="001D35"/>
                        </a:solidFill>
                        <a:latin typeface="Cambria Math" panose="02040503050406030204" pitchFamily="18" charset="0"/>
                        <a:cs typeface="Arial" panose="020B0604020202020204" pitchFamily="34" charset="0"/>
                      </a:rPr>
                      <m:t>𝑑𝑥</m:t>
                    </m:r>
                  </m:oMath>
                </a14:m>
                <a:r>
                  <a:rPr lang="en-IN" dirty="0">
                    <a:solidFill>
                      <a:srgbClr val="001D35"/>
                    </a:solidFill>
                    <a:latin typeface="Arial" panose="020B0604020202020204" pitchFamily="34" charset="0"/>
                    <a:cs typeface="Arial" panose="020B0604020202020204" pitchFamily="34" charset="0"/>
                  </a:rPr>
                  <a:t>​ is verified.</a:t>
                </a:r>
                <a:endParaRPr lang="en-IN" dirty="0"/>
              </a:p>
            </p:txBody>
          </p:sp>
        </mc:Choice>
        <mc:Fallback xmlns="">
          <p:sp>
            <p:nvSpPr>
              <p:cNvPr id="3" name="Content Placeholder 2">
                <a:extLst>
                  <a:ext uri="{FF2B5EF4-FFF2-40B4-BE49-F238E27FC236}">
                    <a16:creationId xmlns:a16="http://schemas.microsoft.com/office/drawing/2014/main" id="{C1EE9561-8512-C8A8-7131-3353112063A9}"/>
                  </a:ext>
                </a:extLst>
              </p:cNvPr>
              <p:cNvSpPr>
                <a:spLocks noGrp="1" noRot="1" noChangeAspect="1" noMove="1" noResize="1" noEditPoints="1" noAdjustHandles="1" noChangeArrowheads="1" noChangeShapeType="1" noTextEdit="1"/>
              </p:cNvSpPr>
              <p:nvPr>
                <p:ph idx="1"/>
              </p:nvPr>
            </p:nvSpPr>
            <p:spPr>
              <a:xfrm>
                <a:off x="592666" y="1122790"/>
                <a:ext cx="10608734" cy="5269544"/>
              </a:xfrm>
              <a:blipFill>
                <a:blip r:embed="rId2"/>
                <a:stretch>
                  <a:fillRect l="-1149" t="-1156" b="-1503"/>
                </a:stretch>
              </a:blipFill>
            </p:spPr>
            <p:txBody>
              <a:bodyPr/>
              <a:lstStyle/>
              <a:p>
                <a:r>
                  <a:rPr lang="en-IN">
                    <a:noFill/>
                  </a:rPr>
                  <a:t> </a:t>
                </a:r>
              </a:p>
            </p:txBody>
          </p:sp>
        </mc:Fallback>
      </mc:AlternateContent>
      <p:pic>
        <p:nvPicPr>
          <p:cNvPr id="5" name="Google Shape;56;p13">
            <a:extLst>
              <a:ext uri="{FF2B5EF4-FFF2-40B4-BE49-F238E27FC236}">
                <a16:creationId xmlns:a16="http://schemas.microsoft.com/office/drawing/2014/main" id="{C719E919-9C8D-4141-BCEB-F6E05B85427E}"/>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8" name="Title 1">
            <a:extLst>
              <a:ext uri="{FF2B5EF4-FFF2-40B4-BE49-F238E27FC236}">
                <a16:creationId xmlns:a16="http://schemas.microsoft.com/office/drawing/2014/main" id="{A6737A48-3550-409D-BFF4-C220B1C7F9AF}"/>
              </a:ext>
            </a:extLst>
          </p:cNvPr>
          <p:cNvSpPr>
            <a:spLocks noGrp="1"/>
          </p:cNvSpPr>
          <p:nvPr>
            <p:ph type="title"/>
          </p:nvPr>
        </p:nvSpPr>
        <p:spPr>
          <a:xfrm>
            <a:off x="228600" y="59295"/>
            <a:ext cx="10515600" cy="894133"/>
          </a:xfrm>
        </p:spPr>
        <p:txBody>
          <a:bodyPr>
            <a:normAutofit/>
          </a:bodyPr>
          <a:lstStyle/>
          <a:p>
            <a:r>
              <a:rPr lang="en-IN" sz="4000" b="1" dirty="0">
                <a:solidFill>
                  <a:schemeClr val="accent5"/>
                </a:solidFill>
              </a:rPr>
              <a:t>Solution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395125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3439-8FEB-AD98-A1CB-618982761396}"/>
              </a:ext>
            </a:extLst>
          </p:cNvPr>
          <p:cNvSpPr>
            <a:spLocks noGrp="1"/>
          </p:cNvSpPr>
          <p:nvPr>
            <p:ph type="ctrTitle"/>
          </p:nvPr>
        </p:nvSpPr>
        <p:spPr>
          <a:xfrm>
            <a:off x="1594783" y="1972734"/>
            <a:ext cx="9234084" cy="3069696"/>
          </a:xfrm>
        </p:spPr>
        <p:txBody>
          <a:bodyPr>
            <a:noAutofit/>
          </a:bodyPr>
          <a:lstStyle/>
          <a:p>
            <a:pPr>
              <a:lnSpc>
                <a:spcPct val="150000"/>
              </a:lnSpc>
            </a:pPr>
            <a:r>
              <a:rPr lang="en-IN" sz="4400" b="1" dirty="0"/>
              <a:t>Deflections by Twice-Integration Method &amp; Integration of the Shear-Force and Load Equations</a:t>
            </a:r>
          </a:p>
        </p:txBody>
      </p:sp>
      <p:pic>
        <p:nvPicPr>
          <p:cNvPr id="3" name="Google Shape;56;p13">
            <a:extLst>
              <a:ext uri="{FF2B5EF4-FFF2-40B4-BE49-F238E27FC236}">
                <a16:creationId xmlns:a16="http://schemas.microsoft.com/office/drawing/2014/main" id="{70828268-3502-4C13-AB51-5D8EF6B9E52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32595304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2FF094DB-D16C-7EB8-C987-4A9E31156C8B}"/>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76300632-1A1C-3BEC-458C-CF1F261E767C}"/>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DA92F-AAB6-4E7B-8D6A-49C10615CA04}"/>
                  </a:ext>
                </a:extLst>
              </p:cNvPr>
              <p:cNvSpPr txBox="1"/>
              <p:nvPr/>
            </p:nvSpPr>
            <p:spPr>
              <a:xfrm>
                <a:off x="382209" y="1210733"/>
                <a:ext cx="11200191" cy="5990486"/>
              </a:xfrm>
              <a:prstGeom prst="rect">
                <a:avLst/>
              </a:prstGeom>
              <a:noFill/>
            </p:spPr>
            <p:txBody>
              <a:bodyPr wrap="square" numCol="2" rtlCol="0">
                <a:spAutoFit/>
              </a:bodyPr>
              <a:lstStyle/>
              <a:p>
                <a:pPr marL="457200" indent="-457200" algn="just">
                  <a:spcBef>
                    <a:spcPts val="1800"/>
                  </a:spcBef>
                  <a:buFont typeface="Arial" panose="020B0604020202020204" pitchFamily="34" charset="0"/>
                  <a:buChar char="•"/>
                </a:pPr>
                <a:r>
                  <a:rPr lang="en-US" sz="2800" dirty="0"/>
                  <a:t>The double integration method is a fundamental approach to determine the slope and deflection of the beam. It is based on the deferential equation of the elastic curve, that is: </a:t>
                </a:r>
              </a:p>
              <a:p>
                <a:pPr algn="just">
                  <a:lnSpc>
                    <a:spcPct val="150000"/>
                  </a:lnSpc>
                  <a:spcBef>
                    <a:spcPts val="1800"/>
                  </a:spcBef>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ⅆ</m:t>
                              </m:r>
                            </m:e>
                            <m:sup>
                              <m:r>
                                <a:rPr lang="en-US" sz="2800" i="1">
                                  <a:latin typeface="Cambria Math" panose="02040503050406030204" pitchFamily="18" charset="0"/>
                                </a:rPr>
                                <m:t>2</m:t>
                              </m:r>
                            </m:sup>
                          </m:sSup>
                          <m:r>
                            <a:rPr lang="en-US" sz="2800" i="1">
                              <a:latin typeface="Cambria Math" panose="02040503050406030204" pitchFamily="18" charset="0"/>
                            </a:rPr>
                            <m:t>𝑦</m:t>
                          </m:r>
                        </m:num>
                        <m:den>
                          <m:r>
                            <a:rPr lang="en-US" sz="2800" i="1">
                              <a:latin typeface="Cambria Math" panose="02040503050406030204" pitchFamily="18" charset="0"/>
                            </a:rPr>
                            <m:t>ⅆ</m:t>
                          </m:r>
                          <m:sSup>
                            <m:sSupPr>
                              <m:ctrlPr>
                                <a:rPr lang="en-US" sz="2800" i="1">
                                  <a:latin typeface="Cambria Math" panose="02040503050406030204" pitchFamily="18" charset="0"/>
                                </a:rPr>
                              </m:ctrlPr>
                            </m:sSupPr>
                            <m:e>
                              <m:r>
                                <a:rPr lang="en-IN" sz="2800" b="0" i="1" smtClean="0">
                                  <a:latin typeface="Cambria Math" panose="02040503050406030204" pitchFamily="18" charset="0"/>
                                </a:rPr>
                                <m:t>𝑥</m:t>
                              </m:r>
                            </m:e>
                            <m:sup>
                              <m:r>
                                <a:rPr lang="en-US" sz="2800" i="1">
                                  <a:latin typeface="Cambria Math" panose="02040503050406030204" pitchFamily="18" charset="0"/>
                                </a:rPr>
                                <m:t>2</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𝑀</m:t>
                          </m:r>
                        </m:num>
                        <m:den>
                          <m:r>
                            <a:rPr lang="en-US" sz="2800" i="1">
                              <a:latin typeface="Cambria Math" panose="02040503050406030204" pitchFamily="18" charset="0"/>
                            </a:rPr>
                            <m:t>𝐸𝐼</m:t>
                          </m:r>
                        </m:den>
                      </m:f>
                    </m:oMath>
                  </m:oMathPara>
                </a14:m>
                <a:endParaRPr lang="en-US" sz="2800" dirty="0"/>
              </a:p>
              <a:p>
                <a:pPr marL="457200" indent="-457200" algn="just">
                  <a:spcBef>
                    <a:spcPts val="1800"/>
                  </a:spcBef>
                  <a:buFont typeface="Arial" panose="020B0604020202020204" pitchFamily="34" charset="0"/>
                  <a:buChar char="•"/>
                </a:pPr>
                <a:r>
                  <a:rPr lang="en-US" sz="2800" dirty="0"/>
                  <a:t>where,</a:t>
                </a:r>
              </a:p>
              <a:p>
                <a:pPr lvl="1" algn="just">
                  <a:spcBef>
                    <a:spcPts val="1800"/>
                  </a:spcBef>
                </a:pPr>
                <a:r>
                  <a:rPr lang="en-US" sz="2800" i="1" dirty="0"/>
                  <a:t>	y</a:t>
                </a:r>
                <a:r>
                  <a:rPr lang="en-US" sz="2800" dirty="0"/>
                  <a:t>= deflection of the beam		</a:t>
                </a:r>
                <a:r>
                  <a:rPr lang="en-US" sz="2800" i="1" dirty="0"/>
                  <a:t>x</a:t>
                </a:r>
                <a:r>
                  <a:rPr lang="en-US" sz="2800" dirty="0"/>
                  <a:t> = position along the beam</a:t>
                </a:r>
              </a:p>
              <a:p>
                <a:pPr algn="just">
                  <a:spcBef>
                    <a:spcPts val="1800"/>
                  </a:spcBef>
                </a:pPr>
                <a:r>
                  <a:rPr lang="en-US" sz="2800" dirty="0"/>
                  <a:t>	</a:t>
                </a:r>
                <a:r>
                  <a:rPr lang="en-US" sz="2800" i="1" dirty="0"/>
                  <a:t>I</a:t>
                </a:r>
                <a:r>
                  <a:rPr lang="en-US" sz="2800" dirty="0"/>
                  <a:t> = moment of inertia			</a:t>
                </a:r>
                <a:r>
                  <a:rPr lang="en-US" sz="2800" i="1" dirty="0"/>
                  <a:t>M</a:t>
                </a:r>
                <a:r>
                  <a:rPr lang="en-US" sz="2800" dirty="0"/>
                  <a:t> = bending moment at x</a:t>
                </a:r>
              </a:p>
              <a:p>
                <a:pPr algn="just">
                  <a:spcBef>
                    <a:spcPts val="1800"/>
                  </a:spcBef>
                </a:pPr>
                <a:r>
                  <a:rPr lang="en-US" sz="2800" dirty="0"/>
                  <a:t>	</a:t>
                </a:r>
                <a:r>
                  <a:rPr lang="en-US" sz="2800" i="1" dirty="0"/>
                  <a:t>E</a:t>
                </a:r>
                <a:r>
                  <a:rPr lang="en-US" sz="2800" dirty="0"/>
                  <a:t> = modulus of elasticity of the material</a:t>
                </a:r>
              </a:p>
              <a:p>
                <a:pPr algn="just">
                  <a:spcBef>
                    <a:spcPts val="1800"/>
                  </a:spcBef>
                </a:pPr>
                <a:r>
                  <a:rPr lang="en-US" sz="2800" dirty="0"/>
                  <a:t>	</a:t>
                </a:r>
              </a:p>
            </p:txBody>
          </p:sp>
        </mc:Choice>
        <mc:Fallback xmlns="">
          <p:sp>
            <p:nvSpPr>
              <p:cNvPr id="4" name="TextBox 3">
                <a:extLst>
                  <a:ext uri="{FF2B5EF4-FFF2-40B4-BE49-F238E27FC236}">
                    <a16:creationId xmlns:a16="http://schemas.microsoft.com/office/drawing/2014/main" id="{DE8DA92F-AAB6-4E7B-8D6A-49C10615CA04}"/>
                  </a:ext>
                </a:extLst>
              </p:cNvPr>
              <p:cNvSpPr txBox="1">
                <a:spLocks noRot="1" noChangeAspect="1" noMove="1" noResize="1" noEditPoints="1" noAdjustHandles="1" noChangeArrowheads="1" noChangeShapeType="1" noTextEdit="1"/>
              </p:cNvSpPr>
              <p:nvPr/>
            </p:nvSpPr>
            <p:spPr>
              <a:xfrm>
                <a:off x="382209" y="1210733"/>
                <a:ext cx="11200191" cy="5990486"/>
              </a:xfrm>
              <a:prstGeom prst="rect">
                <a:avLst/>
              </a:prstGeom>
              <a:blipFill>
                <a:blip r:embed="rId4"/>
                <a:stretch>
                  <a:fillRect l="-980" t="-1018" r="-1089"/>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87AFB8B4-1385-4963-8536-6E6EB7569977}"/>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Double Integration Method</a:t>
            </a:r>
          </a:p>
        </p:txBody>
      </p:sp>
      <p:sp>
        <p:nvSpPr>
          <p:cNvPr id="7" name="Rectangle 6">
            <a:extLst>
              <a:ext uri="{FF2B5EF4-FFF2-40B4-BE49-F238E27FC236}">
                <a16:creationId xmlns:a16="http://schemas.microsoft.com/office/drawing/2014/main" id="{FDBBC765-A889-4510-8EE5-F6FF97EDBA40}"/>
              </a:ext>
            </a:extLst>
          </p:cNvPr>
          <p:cNvSpPr/>
          <p:nvPr/>
        </p:nvSpPr>
        <p:spPr>
          <a:xfrm>
            <a:off x="5105400" y="2700867"/>
            <a:ext cx="1684867" cy="13038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5BFB4E56-EE40-42D6-9E89-382EF89238FA}"/>
              </a:ext>
            </a:extLst>
          </p:cNvPr>
          <p:cNvSpPr txBox="1"/>
          <p:nvPr/>
        </p:nvSpPr>
        <p:spPr>
          <a:xfrm>
            <a:off x="7306733" y="3183523"/>
            <a:ext cx="1879600" cy="338554"/>
          </a:xfrm>
          <a:prstGeom prst="rect">
            <a:avLst/>
          </a:prstGeom>
          <a:solidFill>
            <a:schemeClr val="accent1">
              <a:lumMod val="20000"/>
              <a:lumOff val="80000"/>
            </a:schemeClr>
          </a:solidFill>
        </p:spPr>
        <p:txBody>
          <a:bodyPr wrap="square" rtlCol="0">
            <a:spAutoFit/>
          </a:bodyPr>
          <a:lstStyle/>
          <a:p>
            <a:r>
              <a:rPr lang="en-IN" sz="1600" i="1" dirty="0">
                <a:solidFill>
                  <a:schemeClr val="accent5"/>
                </a:solidFill>
              </a:rPr>
              <a:t>Moment Equation</a:t>
            </a:r>
          </a:p>
        </p:txBody>
      </p:sp>
    </p:spTree>
    <p:extLst>
      <p:ext uri="{BB962C8B-B14F-4D97-AF65-F5344CB8AC3E}">
        <p14:creationId xmlns:p14="http://schemas.microsoft.com/office/powerpoint/2010/main" val="188346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2FF094DB-D16C-7EB8-C987-4A9E31156C8B}"/>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76300632-1A1C-3BEC-458C-CF1F261E767C}"/>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DA92F-AAB6-4E7B-8D6A-49C10615CA04}"/>
                  </a:ext>
                </a:extLst>
              </p:cNvPr>
              <p:cNvSpPr txBox="1"/>
              <p:nvPr/>
            </p:nvSpPr>
            <p:spPr>
              <a:xfrm>
                <a:off x="382209" y="1210733"/>
                <a:ext cx="11200191" cy="5947910"/>
              </a:xfrm>
              <a:prstGeom prst="rect">
                <a:avLst/>
              </a:prstGeom>
              <a:noFill/>
            </p:spPr>
            <p:txBody>
              <a:bodyPr wrap="square" numCol="2" rtlCol="0">
                <a:spAutoFit/>
              </a:bodyPr>
              <a:lstStyle/>
              <a:p>
                <a:pPr marL="457200" indent="-457200" algn="just">
                  <a:spcBef>
                    <a:spcPts val="1800"/>
                  </a:spcBef>
                  <a:buFont typeface="Arial" panose="020B0604020202020204" pitchFamily="34" charset="0"/>
                  <a:buChar char="•"/>
                </a:pPr>
                <a:r>
                  <a:rPr lang="en-US" sz="2800" dirty="0"/>
                  <a:t>The fourth-order differential equation method is an approach to determine the slope and deflection of the beam. It is based on the deferential equation of the elastic curve, that is: </a:t>
                </a:r>
              </a:p>
              <a:p>
                <a:pPr algn="just">
                  <a:lnSpc>
                    <a:spcPct val="150000"/>
                  </a:lnSpc>
                  <a:spcBef>
                    <a:spcPts val="1800"/>
                  </a:spcBef>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𝑑</m:t>
                          </m:r>
                          <m:r>
                            <a:rPr lang="en-US" sz="2800" i="1" baseline="30000">
                              <a:latin typeface="Cambria Math" panose="02040503050406030204" pitchFamily="18" charset="0"/>
                            </a:rPr>
                            <m:t>4</m:t>
                          </m:r>
                          <m:r>
                            <a:rPr lang="en-US" sz="2800" i="1">
                              <a:latin typeface="Cambria Math" panose="02040503050406030204" pitchFamily="18" charset="0"/>
                            </a:rPr>
                            <m:t>𝑦</m:t>
                          </m:r>
                        </m:num>
                        <m:den>
                          <m:r>
                            <a:rPr lang="en-US" sz="2800" i="1">
                              <a:latin typeface="Cambria Math" panose="02040503050406030204" pitchFamily="18" charset="0"/>
                            </a:rPr>
                            <m:t>𝑑𝑥</m:t>
                          </m:r>
                          <m:r>
                            <a:rPr lang="en-US" sz="2800" i="1" baseline="30000">
                              <a:latin typeface="Cambria Math" panose="02040503050406030204" pitchFamily="18" charset="0"/>
                            </a:rPr>
                            <m:t>4</m:t>
                          </m:r>
                        </m:den>
                      </m:f>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𝑤</m:t>
                          </m:r>
                          <m:d>
                            <m:dPr>
                              <m:ctrlPr>
                                <a:rPr lang="en-US" sz="2800" i="1">
                                  <a:latin typeface="Cambria Math" panose="02040503050406030204" pitchFamily="18" charset="0"/>
                                </a:rPr>
                              </m:ctrlPr>
                            </m:dPr>
                            <m:e>
                              <m:r>
                                <a:rPr lang="en-US" sz="2800" i="1">
                                  <a:latin typeface="Cambria Math" panose="02040503050406030204" pitchFamily="18" charset="0"/>
                                </a:rPr>
                                <m:t>𝑥</m:t>
                              </m:r>
                            </m:e>
                          </m:d>
                        </m:num>
                        <m:den>
                          <m:r>
                            <a:rPr lang="en-US" sz="2800" i="1">
                              <a:latin typeface="Cambria Math" panose="02040503050406030204" pitchFamily="18" charset="0"/>
                            </a:rPr>
                            <m:t>𝐸𝐼</m:t>
                          </m:r>
                        </m:den>
                      </m:f>
                    </m:oMath>
                  </m:oMathPara>
                </a14:m>
                <a:endParaRPr lang="en-US" sz="2800" dirty="0"/>
              </a:p>
              <a:p>
                <a:pPr marL="457200" indent="-457200" algn="just">
                  <a:spcBef>
                    <a:spcPts val="1800"/>
                  </a:spcBef>
                  <a:buFont typeface="Arial" panose="020B0604020202020204" pitchFamily="34" charset="0"/>
                  <a:buChar char="•"/>
                </a:pPr>
                <a:r>
                  <a:rPr lang="en-US" sz="2800" dirty="0"/>
                  <a:t>where,</a:t>
                </a:r>
              </a:p>
              <a:p>
                <a:pPr lvl="1" algn="just">
                  <a:spcBef>
                    <a:spcPts val="1800"/>
                  </a:spcBef>
                </a:pPr>
                <a:r>
                  <a:rPr lang="en-US" sz="2800" i="1" dirty="0"/>
                  <a:t>	y</a:t>
                </a:r>
                <a:r>
                  <a:rPr lang="en-US" sz="2800" dirty="0"/>
                  <a:t>= deflection of the beam		</a:t>
                </a:r>
                <a:r>
                  <a:rPr lang="en-US" sz="2800" i="1" dirty="0"/>
                  <a:t>x</a:t>
                </a:r>
                <a:r>
                  <a:rPr lang="en-US" sz="2800" dirty="0"/>
                  <a:t> = position along the beam</a:t>
                </a:r>
              </a:p>
              <a:p>
                <a:pPr algn="just">
                  <a:spcBef>
                    <a:spcPts val="1800"/>
                  </a:spcBef>
                </a:pPr>
                <a:r>
                  <a:rPr lang="en-US" sz="2800" dirty="0"/>
                  <a:t>	</a:t>
                </a:r>
                <a:r>
                  <a:rPr lang="en-US" sz="2800" i="1" dirty="0"/>
                  <a:t>I</a:t>
                </a:r>
                <a:r>
                  <a:rPr lang="en-US" sz="2800" dirty="0"/>
                  <a:t> = moment of inertia			</a:t>
                </a:r>
                <a:r>
                  <a:rPr lang="en-US" sz="2800" i="1" dirty="0"/>
                  <a:t>w(x)</a:t>
                </a:r>
                <a:r>
                  <a:rPr lang="en-US" sz="2800" dirty="0"/>
                  <a:t> = Load at x</a:t>
                </a:r>
              </a:p>
              <a:p>
                <a:pPr algn="just">
                  <a:spcBef>
                    <a:spcPts val="1800"/>
                  </a:spcBef>
                </a:pPr>
                <a:r>
                  <a:rPr lang="en-US" sz="2800" dirty="0"/>
                  <a:t>	</a:t>
                </a:r>
                <a:r>
                  <a:rPr lang="en-US" sz="2800" i="1" dirty="0"/>
                  <a:t>E</a:t>
                </a:r>
                <a:r>
                  <a:rPr lang="en-US" sz="2800" dirty="0"/>
                  <a:t> = modulus of elasticity of the material</a:t>
                </a:r>
              </a:p>
              <a:p>
                <a:pPr algn="just">
                  <a:spcBef>
                    <a:spcPts val="1800"/>
                  </a:spcBef>
                </a:pPr>
                <a:r>
                  <a:rPr lang="en-US" sz="2800" dirty="0"/>
                  <a:t>	</a:t>
                </a:r>
              </a:p>
            </p:txBody>
          </p:sp>
        </mc:Choice>
        <mc:Fallback xmlns="">
          <p:sp>
            <p:nvSpPr>
              <p:cNvPr id="4" name="TextBox 3">
                <a:extLst>
                  <a:ext uri="{FF2B5EF4-FFF2-40B4-BE49-F238E27FC236}">
                    <a16:creationId xmlns:a16="http://schemas.microsoft.com/office/drawing/2014/main" id="{DE8DA92F-AAB6-4E7B-8D6A-49C10615CA04}"/>
                  </a:ext>
                </a:extLst>
              </p:cNvPr>
              <p:cNvSpPr txBox="1">
                <a:spLocks noRot="1" noChangeAspect="1" noMove="1" noResize="1" noEditPoints="1" noAdjustHandles="1" noChangeArrowheads="1" noChangeShapeType="1" noTextEdit="1"/>
              </p:cNvSpPr>
              <p:nvPr/>
            </p:nvSpPr>
            <p:spPr>
              <a:xfrm>
                <a:off x="382209" y="1210733"/>
                <a:ext cx="11200191" cy="5947910"/>
              </a:xfrm>
              <a:prstGeom prst="rect">
                <a:avLst/>
              </a:prstGeom>
              <a:blipFill>
                <a:blip r:embed="rId4"/>
                <a:stretch>
                  <a:fillRect l="-980" t="-1026" r="-1089"/>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87AFB8B4-1385-4963-8536-6E6EB7569977}"/>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Fourth Order Differential Equation</a:t>
            </a:r>
          </a:p>
        </p:txBody>
      </p:sp>
      <p:sp>
        <p:nvSpPr>
          <p:cNvPr id="7" name="Rectangle 6">
            <a:extLst>
              <a:ext uri="{FF2B5EF4-FFF2-40B4-BE49-F238E27FC236}">
                <a16:creationId xmlns:a16="http://schemas.microsoft.com/office/drawing/2014/main" id="{FDBBC765-A889-4510-8EE5-F6FF97EDBA40}"/>
              </a:ext>
            </a:extLst>
          </p:cNvPr>
          <p:cNvSpPr/>
          <p:nvPr/>
        </p:nvSpPr>
        <p:spPr>
          <a:xfrm>
            <a:off x="4910667" y="2709333"/>
            <a:ext cx="1981200" cy="130386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C3317E84-EBE4-4535-A3A4-32F9BDD07A7B}"/>
              </a:ext>
            </a:extLst>
          </p:cNvPr>
          <p:cNvSpPr txBox="1"/>
          <p:nvPr/>
        </p:nvSpPr>
        <p:spPr>
          <a:xfrm>
            <a:off x="7306733" y="3183523"/>
            <a:ext cx="1879600" cy="338554"/>
          </a:xfrm>
          <a:prstGeom prst="rect">
            <a:avLst/>
          </a:prstGeom>
          <a:solidFill>
            <a:schemeClr val="accent1">
              <a:lumMod val="20000"/>
              <a:lumOff val="80000"/>
            </a:schemeClr>
          </a:solidFill>
        </p:spPr>
        <p:txBody>
          <a:bodyPr wrap="square" rtlCol="0">
            <a:spAutoFit/>
          </a:bodyPr>
          <a:lstStyle/>
          <a:p>
            <a:r>
              <a:rPr lang="en-IN" sz="1600" i="1" dirty="0">
                <a:solidFill>
                  <a:schemeClr val="accent5"/>
                </a:solidFill>
              </a:rPr>
              <a:t>Load Equation</a:t>
            </a:r>
          </a:p>
        </p:txBody>
      </p:sp>
    </p:spTree>
    <p:extLst>
      <p:ext uri="{BB962C8B-B14F-4D97-AF65-F5344CB8AC3E}">
        <p14:creationId xmlns:p14="http://schemas.microsoft.com/office/powerpoint/2010/main" val="54625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71" y="182245"/>
            <a:ext cx="10515600" cy="1011555"/>
          </a:xfrm>
        </p:spPr>
        <p:txBody>
          <a:bodyPr>
            <a:normAutofit/>
          </a:bodyPr>
          <a:lstStyle/>
          <a:p>
            <a:r>
              <a:rPr kumimoji="0" lang="en-US" altLang="en-US" sz="4000" b="1" i="0" u="none" strike="noStrike" cap="none" normalizeH="0" baseline="0" dirty="0">
                <a:ln>
                  <a:noFill/>
                </a:ln>
                <a:solidFill>
                  <a:schemeClr val="accent1">
                    <a:lumMod val="75000"/>
                  </a:schemeClr>
                </a:solidFill>
                <a:effectLst/>
              </a:rPr>
              <a:t>Importance of Beams</a:t>
            </a:r>
            <a:endParaRPr lang="en-IN" sz="4000" dirty="0">
              <a:solidFill>
                <a:schemeClr val="accent1">
                  <a:lumMod val="75000"/>
                </a:schemeClr>
              </a:solidFill>
            </a:endParaRPr>
          </a:p>
        </p:txBody>
      </p:sp>
      <p:sp>
        <p:nvSpPr>
          <p:cNvPr id="3" name="Content Placeholder 2"/>
          <p:cNvSpPr>
            <a:spLocks noGrp="1"/>
          </p:cNvSpPr>
          <p:nvPr>
            <p:ph idx="1"/>
          </p:nvPr>
        </p:nvSpPr>
        <p:spPr>
          <a:xfrm>
            <a:off x="481149" y="1507807"/>
            <a:ext cx="8419011" cy="4814615"/>
          </a:xfrm>
        </p:spPr>
        <p:txBody>
          <a:bodyPr/>
          <a:lstStyle/>
          <a:p>
            <a:pPr algn="just" eaLnBrk="0" fontAlgn="base" hangingPunct="0">
              <a:lnSpc>
                <a:spcPct val="100000"/>
              </a:lnSpc>
              <a:spcBef>
                <a:spcPts val="1800"/>
              </a:spcBef>
              <a:spcAft>
                <a:spcPct val="0"/>
              </a:spcAft>
            </a:pPr>
            <a:r>
              <a:rPr kumimoji="0" lang="en-US" altLang="en-US" b="0" i="0" u="none" strike="noStrike" cap="none" normalizeH="0" baseline="0" dirty="0">
                <a:ln>
                  <a:noFill/>
                </a:ln>
                <a:solidFill>
                  <a:schemeClr val="tx1"/>
                </a:solidFill>
                <a:effectLst/>
              </a:rPr>
              <a:t>Among the most crucial structural elements.</a:t>
            </a:r>
          </a:p>
          <a:p>
            <a:pPr algn="just" eaLnBrk="0" fontAlgn="base" hangingPunct="0">
              <a:lnSpc>
                <a:spcPct val="100000"/>
              </a:lnSpc>
              <a:spcBef>
                <a:spcPts val="1800"/>
              </a:spcBef>
              <a:spcAft>
                <a:spcPct val="0"/>
              </a:spcAft>
            </a:pPr>
            <a:r>
              <a:rPr kumimoji="0" lang="en-US" altLang="en-US" b="0" i="0" u="none" strike="noStrike" cap="none" normalizeH="0" baseline="0" dirty="0">
                <a:ln>
                  <a:noFill/>
                </a:ln>
                <a:solidFill>
                  <a:schemeClr val="tx1"/>
                </a:solidFill>
                <a:effectLst/>
              </a:rPr>
              <a:t>Provide support in various applications, including:</a:t>
            </a:r>
          </a:p>
          <a:p>
            <a:pPr lvl="1" algn="just" eaLnBrk="0" fontAlgn="base" hangingPunct="0">
              <a:lnSpc>
                <a:spcPct val="100000"/>
              </a:lnSpc>
              <a:spcBef>
                <a:spcPts val="1800"/>
              </a:spcBef>
              <a:spcAft>
                <a:spcPct val="0"/>
              </a:spcAft>
            </a:pPr>
            <a:r>
              <a:rPr kumimoji="0" lang="en-US" altLang="en-US" sz="2800" b="0" i="0" u="none" strike="noStrike" cap="none" normalizeH="0" baseline="0" dirty="0">
                <a:ln>
                  <a:noFill/>
                </a:ln>
                <a:solidFill>
                  <a:schemeClr val="tx1"/>
                </a:solidFill>
                <a:effectLst/>
              </a:rPr>
              <a:t>Floors of buildings</a:t>
            </a:r>
          </a:p>
          <a:p>
            <a:pPr lvl="1" algn="just" eaLnBrk="0" fontAlgn="base" hangingPunct="0">
              <a:lnSpc>
                <a:spcPct val="100000"/>
              </a:lnSpc>
              <a:spcBef>
                <a:spcPts val="1800"/>
              </a:spcBef>
              <a:spcAft>
                <a:spcPct val="0"/>
              </a:spcAft>
            </a:pPr>
            <a:r>
              <a:rPr kumimoji="0" lang="en-US" altLang="en-US" sz="2800" b="0" i="0" u="none" strike="noStrike" cap="none" normalizeH="0" baseline="0" dirty="0">
                <a:ln>
                  <a:noFill/>
                </a:ln>
                <a:solidFill>
                  <a:schemeClr val="tx1"/>
                </a:solidFill>
                <a:effectLst/>
              </a:rPr>
              <a:t>Bridge decks</a:t>
            </a:r>
          </a:p>
          <a:p>
            <a:pPr lvl="1" algn="just" eaLnBrk="0" fontAlgn="base" hangingPunct="0">
              <a:lnSpc>
                <a:spcPct val="100000"/>
              </a:lnSpc>
              <a:spcBef>
                <a:spcPts val="1800"/>
              </a:spcBef>
              <a:spcAft>
                <a:spcPct val="0"/>
              </a:spcAft>
            </a:pPr>
            <a:r>
              <a:rPr kumimoji="0" lang="en-US" altLang="en-US" sz="2800" b="0" i="0" u="none" strike="noStrike" cap="none" normalizeH="0" baseline="0" dirty="0">
                <a:ln>
                  <a:noFill/>
                </a:ln>
                <a:solidFill>
                  <a:schemeClr val="tx1"/>
                </a:solidFill>
                <a:effectLst/>
              </a:rPr>
              <a:t>Aircraft wings</a:t>
            </a:r>
          </a:p>
          <a:p>
            <a:pPr lvl="1" algn="just" eaLnBrk="0" fontAlgn="base" hangingPunct="0">
              <a:lnSpc>
                <a:spcPct val="100000"/>
              </a:lnSpc>
              <a:spcBef>
                <a:spcPts val="1800"/>
              </a:spcBef>
              <a:spcAft>
                <a:spcPct val="0"/>
              </a:spcAft>
            </a:pPr>
            <a:r>
              <a:rPr kumimoji="0" lang="en-US" altLang="en-US" sz="2800" b="0" i="0" u="none" strike="noStrike" cap="none" normalizeH="0" baseline="0" dirty="0">
                <a:ln>
                  <a:noFill/>
                </a:ln>
                <a:solidFill>
                  <a:schemeClr val="tx1"/>
                </a:solidFill>
                <a:effectLst/>
              </a:rPr>
              <a:t>Automobile axles</a:t>
            </a:r>
          </a:p>
          <a:p>
            <a:pPr lvl="1" algn="just" eaLnBrk="0" fontAlgn="base" hangingPunct="0">
              <a:lnSpc>
                <a:spcPct val="100000"/>
              </a:lnSpc>
              <a:spcBef>
                <a:spcPts val="1800"/>
              </a:spcBef>
              <a:spcAft>
                <a:spcPct val="0"/>
              </a:spcAft>
            </a:pPr>
            <a:r>
              <a:rPr kumimoji="0" lang="en-US" altLang="en-US" sz="2800" b="0" i="0" u="none" strike="noStrike" cap="none" normalizeH="0" baseline="0" dirty="0">
                <a:ln>
                  <a:noFill/>
                </a:ln>
                <a:solidFill>
                  <a:schemeClr val="tx1"/>
                </a:solidFill>
                <a:effectLst/>
              </a:rPr>
              <a:t>Human bones (as natural beams)</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8" name="Google Shape;56;p13">
            <a:extLst>
              <a:ext uri="{FF2B5EF4-FFF2-40B4-BE49-F238E27FC236}">
                <a16:creationId xmlns:a16="http://schemas.microsoft.com/office/drawing/2014/main" id="{D43624F2-9209-42CC-BE2D-32153728581E}"/>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3320784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2" name="Google Shape;62;p14">
            <a:extLst>
              <a:ext uri="{FF2B5EF4-FFF2-40B4-BE49-F238E27FC236}">
                <a16:creationId xmlns:a16="http://schemas.microsoft.com/office/drawing/2014/main" id="{E7C38C48-2512-E1F0-BEA9-4717F85DAE0A}"/>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p:sp>
        <p:nvSpPr>
          <p:cNvPr id="4" name="TextBox 3">
            <a:extLst>
              <a:ext uri="{FF2B5EF4-FFF2-40B4-BE49-F238E27FC236}">
                <a16:creationId xmlns:a16="http://schemas.microsoft.com/office/drawing/2014/main" id="{ECE3D602-D578-7DEB-CDD0-D12B62968971}"/>
              </a:ext>
            </a:extLst>
          </p:cNvPr>
          <p:cNvSpPr txBox="1"/>
          <p:nvPr/>
        </p:nvSpPr>
        <p:spPr>
          <a:xfrm>
            <a:off x="5034033" y="1690209"/>
            <a:ext cx="6104467" cy="2046714"/>
          </a:xfrm>
          <a:prstGeom prst="rect">
            <a:avLst/>
          </a:prstGeom>
          <a:noFill/>
        </p:spPr>
        <p:txBody>
          <a:bodyPr wrap="square" rtlCol="0">
            <a:spAutoFit/>
          </a:bodyPr>
          <a:lstStyle/>
          <a:p>
            <a:pPr marL="342900" indent="-342900" algn="just">
              <a:spcBef>
                <a:spcPts val="1800"/>
              </a:spcBef>
              <a:buFont typeface="Arial" panose="020B0604020202020204" pitchFamily="34" charset="0"/>
              <a:buChar char="•"/>
            </a:pPr>
            <a:r>
              <a:rPr lang="en-US" sz="2800" dirty="0"/>
              <a:t>Positive deflection is Upwards</a:t>
            </a:r>
          </a:p>
          <a:p>
            <a:pPr marL="342900" indent="-342900" algn="just">
              <a:spcBef>
                <a:spcPts val="1800"/>
              </a:spcBef>
              <a:buFont typeface="Arial" panose="020B0604020202020204" pitchFamily="34" charset="0"/>
              <a:buChar char="•"/>
            </a:pPr>
            <a:r>
              <a:rPr lang="en-US" sz="2800" dirty="0"/>
              <a:t>Positive slope angle is measured Counter-clockwise from the x-axis when </a:t>
            </a:r>
            <a:r>
              <a:rPr lang="en-US" sz="2800" i="1" dirty="0"/>
              <a:t>x</a:t>
            </a:r>
            <a:r>
              <a:rPr lang="en-US" sz="2800" dirty="0"/>
              <a:t> is positive to the right.</a:t>
            </a:r>
          </a:p>
        </p:txBody>
      </p:sp>
      <p:sp>
        <p:nvSpPr>
          <p:cNvPr id="5" name="Title 1">
            <a:extLst>
              <a:ext uri="{FF2B5EF4-FFF2-40B4-BE49-F238E27FC236}">
                <a16:creationId xmlns:a16="http://schemas.microsoft.com/office/drawing/2014/main" id="{51BB0932-0194-4D37-AA20-B7A05F6FAF74}"/>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Sign Convention</a:t>
            </a:r>
          </a:p>
        </p:txBody>
      </p:sp>
      <p:pic>
        <p:nvPicPr>
          <p:cNvPr id="7" name="Picture 6">
            <a:extLst>
              <a:ext uri="{FF2B5EF4-FFF2-40B4-BE49-F238E27FC236}">
                <a16:creationId xmlns:a16="http://schemas.microsoft.com/office/drawing/2014/main" id="{724D42C3-6B9D-4CD0-A453-8C85834E92E5}"/>
              </a:ext>
            </a:extLst>
          </p:cNvPr>
          <p:cNvPicPr>
            <a:picLocks noChangeAspect="1"/>
          </p:cNvPicPr>
          <p:nvPr/>
        </p:nvPicPr>
        <p:blipFill>
          <a:blip r:embed="rId4"/>
          <a:stretch>
            <a:fillRect/>
          </a:stretch>
        </p:blipFill>
        <p:spPr>
          <a:xfrm>
            <a:off x="416076" y="1422400"/>
            <a:ext cx="4021666" cy="258233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2" name="Google Shape;62;p14">
            <a:extLst>
              <a:ext uri="{FF2B5EF4-FFF2-40B4-BE49-F238E27FC236}">
                <a16:creationId xmlns:a16="http://schemas.microsoft.com/office/drawing/2014/main" id="{E7C38C48-2512-E1F0-BEA9-4717F85DAE0A}"/>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p:sp>
        <p:nvSpPr>
          <p:cNvPr id="5" name="Title 1">
            <a:extLst>
              <a:ext uri="{FF2B5EF4-FFF2-40B4-BE49-F238E27FC236}">
                <a16:creationId xmlns:a16="http://schemas.microsoft.com/office/drawing/2014/main" id="{51BB0932-0194-4D37-AA20-B7A05F6FAF74}"/>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Boundary Conditions</a:t>
            </a:r>
          </a:p>
        </p:txBody>
      </p:sp>
      <p:pic>
        <p:nvPicPr>
          <p:cNvPr id="6" name="Picture 5">
            <a:extLst>
              <a:ext uri="{FF2B5EF4-FFF2-40B4-BE49-F238E27FC236}">
                <a16:creationId xmlns:a16="http://schemas.microsoft.com/office/drawing/2014/main" id="{069BFF21-1C78-480E-9850-1BC4BB65C6AA}"/>
              </a:ext>
            </a:extLst>
          </p:cNvPr>
          <p:cNvPicPr>
            <a:picLocks noChangeAspect="1"/>
          </p:cNvPicPr>
          <p:nvPr/>
        </p:nvPicPr>
        <p:blipFill rotWithShape="1">
          <a:blip r:embed="rId4"/>
          <a:srcRect l="4961" t="1081" r="23456" b="50757"/>
          <a:stretch/>
        </p:blipFill>
        <p:spPr>
          <a:xfrm>
            <a:off x="1660400" y="1073548"/>
            <a:ext cx="3471334" cy="2667083"/>
          </a:xfrm>
          <a:prstGeom prst="rect">
            <a:avLst/>
          </a:prstGeom>
        </p:spPr>
      </p:pic>
      <p:pic>
        <p:nvPicPr>
          <p:cNvPr id="8" name="Picture 7">
            <a:extLst>
              <a:ext uri="{FF2B5EF4-FFF2-40B4-BE49-F238E27FC236}">
                <a16:creationId xmlns:a16="http://schemas.microsoft.com/office/drawing/2014/main" id="{360663D5-9C87-442A-ABB4-9008CFD0629D}"/>
              </a:ext>
            </a:extLst>
          </p:cNvPr>
          <p:cNvPicPr>
            <a:picLocks/>
          </p:cNvPicPr>
          <p:nvPr/>
        </p:nvPicPr>
        <p:blipFill rotWithShape="1">
          <a:blip r:embed="rId4"/>
          <a:srcRect l="5208" t="51838" r="25760" b="633"/>
          <a:stretch/>
        </p:blipFill>
        <p:spPr>
          <a:xfrm>
            <a:off x="7061200" y="1073548"/>
            <a:ext cx="3470400" cy="2667600"/>
          </a:xfrm>
          <a:prstGeom prst="rect">
            <a:avLst/>
          </a:prstGeom>
        </p:spPr>
      </p:pic>
      <p:pic>
        <p:nvPicPr>
          <p:cNvPr id="10" name="Picture 9">
            <a:extLst>
              <a:ext uri="{FF2B5EF4-FFF2-40B4-BE49-F238E27FC236}">
                <a16:creationId xmlns:a16="http://schemas.microsoft.com/office/drawing/2014/main" id="{5CE879D3-36EF-41CA-A415-F157802B03B5}"/>
              </a:ext>
            </a:extLst>
          </p:cNvPr>
          <p:cNvPicPr>
            <a:picLocks/>
          </p:cNvPicPr>
          <p:nvPr/>
        </p:nvPicPr>
        <p:blipFill rotWithShape="1">
          <a:blip r:embed="rId5"/>
          <a:srcRect l="5811" t="1135" r="22121" b="50347"/>
          <a:stretch/>
        </p:blipFill>
        <p:spPr>
          <a:xfrm>
            <a:off x="1660400" y="3920563"/>
            <a:ext cx="3470400" cy="2667600"/>
          </a:xfrm>
          <a:prstGeom prst="rect">
            <a:avLst/>
          </a:prstGeom>
        </p:spPr>
      </p:pic>
      <p:pic>
        <p:nvPicPr>
          <p:cNvPr id="12" name="Picture 11">
            <a:extLst>
              <a:ext uri="{FF2B5EF4-FFF2-40B4-BE49-F238E27FC236}">
                <a16:creationId xmlns:a16="http://schemas.microsoft.com/office/drawing/2014/main" id="{837D327A-79D7-415D-8747-7473F7419937}"/>
              </a:ext>
            </a:extLst>
          </p:cNvPr>
          <p:cNvPicPr>
            <a:picLocks/>
          </p:cNvPicPr>
          <p:nvPr/>
        </p:nvPicPr>
        <p:blipFill rotWithShape="1">
          <a:blip r:embed="rId5"/>
          <a:srcRect l="6639" t="51728" r="24133" b="2657"/>
          <a:stretch/>
        </p:blipFill>
        <p:spPr>
          <a:xfrm>
            <a:off x="7061200" y="3920563"/>
            <a:ext cx="3470400" cy="2667600"/>
          </a:xfrm>
          <a:prstGeom prst="rect">
            <a:avLst/>
          </a:prstGeom>
        </p:spPr>
      </p:pic>
    </p:spTree>
    <p:extLst>
      <p:ext uri="{BB962C8B-B14F-4D97-AF65-F5344CB8AC3E}">
        <p14:creationId xmlns:p14="http://schemas.microsoft.com/office/powerpoint/2010/main" val="2656851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2" name="Google Shape;62;p14">
            <a:extLst>
              <a:ext uri="{FF2B5EF4-FFF2-40B4-BE49-F238E27FC236}">
                <a16:creationId xmlns:a16="http://schemas.microsoft.com/office/drawing/2014/main" id="{E7C38C48-2512-E1F0-BEA9-4717F85DAE0A}"/>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p:sp>
        <p:nvSpPr>
          <p:cNvPr id="5" name="Title 1">
            <a:extLst>
              <a:ext uri="{FF2B5EF4-FFF2-40B4-BE49-F238E27FC236}">
                <a16:creationId xmlns:a16="http://schemas.microsoft.com/office/drawing/2014/main" id="{51BB0932-0194-4D37-AA20-B7A05F6FAF74}"/>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Boundary Conditions			</a:t>
            </a:r>
            <a:r>
              <a:rPr lang="en-IN" sz="2800" i="1" dirty="0">
                <a:solidFill>
                  <a:schemeClr val="accent5"/>
                </a:solidFill>
              </a:rPr>
              <a:t>…(</a:t>
            </a:r>
            <a:r>
              <a:rPr lang="en-IN" sz="2800" i="1" dirty="0" err="1">
                <a:solidFill>
                  <a:schemeClr val="accent5"/>
                </a:solidFill>
              </a:rPr>
              <a:t>contd</a:t>
            </a:r>
            <a:r>
              <a:rPr lang="en-IN" sz="2800" i="1" dirty="0">
                <a:solidFill>
                  <a:schemeClr val="accent5"/>
                </a:solidFill>
              </a:rPr>
              <a:t>)</a:t>
            </a:r>
            <a:endParaRPr lang="en-IN" sz="4000" i="1" dirty="0">
              <a:solidFill>
                <a:schemeClr val="accent5"/>
              </a:solidFill>
            </a:endParaRPr>
          </a:p>
        </p:txBody>
      </p:sp>
      <p:pic>
        <p:nvPicPr>
          <p:cNvPr id="4" name="Picture 3">
            <a:extLst>
              <a:ext uri="{FF2B5EF4-FFF2-40B4-BE49-F238E27FC236}">
                <a16:creationId xmlns:a16="http://schemas.microsoft.com/office/drawing/2014/main" id="{68C30C92-5FEA-4D6B-B2D2-1807D60C67DE}"/>
              </a:ext>
            </a:extLst>
          </p:cNvPr>
          <p:cNvPicPr>
            <a:picLocks/>
          </p:cNvPicPr>
          <p:nvPr/>
        </p:nvPicPr>
        <p:blipFill rotWithShape="1">
          <a:blip r:embed="rId4"/>
          <a:srcRect l="4710" t="1728" r="18806" b="47901"/>
          <a:stretch/>
        </p:blipFill>
        <p:spPr>
          <a:xfrm>
            <a:off x="1531394" y="1118759"/>
            <a:ext cx="3470400" cy="2667600"/>
          </a:xfrm>
          <a:prstGeom prst="rect">
            <a:avLst/>
          </a:prstGeom>
        </p:spPr>
      </p:pic>
      <p:pic>
        <p:nvPicPr>
          <p:cNvPr id="9" name="Picture 8">
            <a:extLst>
              <a:ext uri="{FF2B5EF4-FFF2-40B4-BE49-F238E27FC236}">
                <a16:creationId xmlns:a16="http://schemas.microsoft.com/office/drawing/2014/main" id="{B1E249C9-0EA6-4B9C-8823-729D3D1856FC}"/>
              </a:ext>
            </a:extLst>
          </p:cNvPr>
          <p:cNvPicPr>
            <a:picLocks/>
          </p:cNvPicPr>
          <p:nvPr/>
        </p:nvPicPr>
        <p:blipFill rotWithShape="1">
          <a:blip r:embed="rId4"/>
          <a:srcRect l="5520" t="56173" r="22946"/>
          <a:stretch/>
        </p:blipFill>
        <p:spPr>
          <a:xfrm>
            <a:off x="7122473" y="1118759"/>
            <a:ext cx="3470400" cy="2667600"/>
          </a:xfrm>
          <a:prstGeom prst="rect">
            <a:avLst/>
          </a:prstGeom>
        </p:spPr>
      </p:pic>
      <p:pic>
        <p:nvPicPr>
          <p:cNvPr id="13" name="Picture 12">
            <a:extLst>
              <a:ext uri="{FF2B5EF4-FFF2-40B4-BE49-F238E27FC236}">
                <a16:creationId xmlns:a16="http://schemas.microsoft.com/office/drawing/2014/main" id="{1FAF8AC6-9965-44B7-9E63-004AEB6CA123}"/>
              </a:ext>
            </a:extLst>
          </p:cNvPr>
          <p:cNvPicPr>
            <a:picLocks/>
          </p:cNvPicPr>
          <p:nvPr/>
        </p:nvPicPr>
        <p:blipFill rotWithShape="1">
          <a:blip r:embed="rId5"/>
          <a:srcRect l="5419" t="2682" r="9265" b="5687"/>
          <a:stretch/>
        </p:blipFill>
        <p:spPr>
          <a:xfrm>
            <a:off x="4224867" y="4010985"/>
            <a:ext cx="3470400" cy="2667600"/>
          </a:xfrm>
          <a:prstGeom prst="rect">
            <a:avLst/>
          </a:prstGeom>
        </p:spPr>
      </p:pic>
    </p:spTree>
    <p:extLst>
      <p:ext uri="{BB962C8B-B14F-4D97-AF65-F5344CB8AC3E}">
        <p14:creationId xmlns:p14="http://schemas.microsoft.com/office/powerpoint/2010/main" val="941874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74F29A32-BC34-1E83-D9E1-B4874FD7296D}"/>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0D4FDFC0-B575-0D30-9C93-71F33FC3ED77}"/>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01ABAC-7BC9-E87E-3D23-AA63934CD477}"/>
                  </a:ext>
                </a:extLst>
              </p:cNvPr>
              <p:cNvSpPr txBox="1"/>
              <p:nvPr/>
            </p:nvSpPr>
            <p:spPr>
              <a:xfrm>
                <a:off x="491066" y="714718"/>
                <a:ext cx="10922000" cy="5956182"/>
              </a:xfrm>
              <a:prstGeom prst="rect">
                <a:avLst/>
              </a:prstGeom>
              <a:noFill/>
            </p:spPr>
            <p:txBody>
              <a:bodyPr wrap="square" rtlCol="0">
                <a:spAutoFit/>
              </a:bodyPr>
              <a:lstStyle/>
              <a:p>
                <a:pPr algn="just">
                  <a:spcBef>
                    <a:spcPts val="1800"/>
                  </a:spcBef>
                </a:pPr>
                <a:r>
                  <a:rPr lang="en-US" sz="2800" b="1" dirty="0">
                    <a:solidFill>
                      <a:schemeClr val="tx1"/>
                    </a:solidFill>
                  </a:rPr>
                  <a:t>Step1: 	</a:t>
                </a:r>
                <a:r>
                  <a:rPr lang="en-US" sz="2800" dirty="0">
                    <a:solidFill>
                      <a:schemeClr val="tx1"/>
                    </a:solidFill>
                  </a:rPr>
                  <a:t>Write Bending Moment equation in terms of </a:t>
                </a:r>
                <a:r>
                  <a:rPr lang="en-US" sz="2800" i="1" dirty="0">
                    <a:solidFill>
                      <a:schemeClr val="tx1"/>
                    </a:solidFill>
                  </a:rPr>
                  <a:t>x, </a:t>
                </a:r>
                <a:r>
                  <a:rPr lang="en-US" sz="2800" dirty="0">
                    <a:solidFill>
                      <a:schemeClr val="tx1"/>
                    </a:solidFill>
                  </a:rPr>
                  <a:t>assuming </a:t>
                </a:r>
                <a:r>
                  <a:rPr lang="en-US" sz="2800" i="1" dirty="0">
                    <a:solidFill>
                      <a:schemeClr val="tx1"/>
                    </a:solidFill>
                  </a:rPr>
                  <a:t>M</a:t>
                </a:r>
                <a:r>
                  <a:rPr lang="en-US" sz="2800" dirty="0">
                    <a:solidFill>
                      <a:schemeClr val="tx1"/>
                    </a:solidFill>
                  </a:rPr>
                  <a:t> is 		Positive</a:t>
                </a:r>
              </a:p>
              <a:p>
                <a:pPr algn="just">
                  <a:spcBef>
                    <a:spcPts val="1800"/>
                  </a:spcBef>
                </a:pPr>
                <a:r>
                  <a:rPr lang="en-US" sz="2800" b="1" dirty="0">
                    <a:solidFill>
                      <a:schemeClr val="tx1"/>
                    </a:solidFill>
                  </a:rPr>
                  <a:t>Step2: 	</a:t>
                </a:r>
                <a:r>
                  <a:rPr lang="en-US" sz="2800" dirty="0">
                    <a:solidFill>
                      <a:schemeClr val="tx1"/>
                    </a:solidFill>
                  </a:rPr>
                  <a:t>Apply load equation, </a:t>
                </a:r>
                <a14:m>
                  <m:oMath xmlns:m="http://schemas.openxmlformats.org/officeDocument/2006/math">
                    <m:f>
                      <m:fPr>
                        <m:ctrlPr>
                          <a:rPr lang="en-IN" sz="2800" b="0" i="1" smtClean="0">
                            <a:solidFill>
                              <a:schemeClr val="tx1"/>
                            </a:solidFill>
                            <a:latin typeface="Cambria Math" panose="02040503050406030204" pitchFamily="18" charset="0"/>
                          </a:rPr>
                        </m:ctrlPr>
                      </m:fPr>
                      <m:num>
                        <m:r>
                          <a:rPr lang="en-IN" sz="2800" b="0" i="1" smtClean="0">
                            <a:solidFill>
                              <a:schemeClr val="tx1"/>
                            </a:solidFill>
                            <a:latin typeface="Cambria Math" panose="02040503050406030204" pitchFamily="18" charset="0"/>
                          </a:rPr>
                          <m:t>𝑑</m:t>
                        </m:r>
                        <m:r>
                          <a:rPr lang="en-IN" sz="2800" b="0" i="1" baseline="30000" smtClean="0">
                            <a:solidFill>
                              <a:schemeClr val="tx1"/>
                            </a:solidFill>
                            <a:latin typeface="Cambria Math" panose="02040503050406030204" pitchFamily="18" charset="0"/>
                          </a:rPr>
                          <m:t>4</m:t>
                        </m:r>
                        <m:r>
                          <a:rPr lang="en-IN" sz="2800" b="0" i="1" smtClean="0">
                            <a:solidFill>
                              <a:schemeClr val="tx1"/>
                            </a:solidFill>
                            <a:latin typeface="Cambria Math" panose="02040503050406030204" pitchFamily="18" charset="0"/>
                          </a:rPr>
                          <m:t>𝑦</m:t>
                        </m:r>
                      </m:num>
                      <m:den>
                        <m:r>
                          <a:rPr lang="en-IN" sz="2800" b="0" i="1" smtClean="0">
                            <a:solidFill>
                              <a:schemeClr val="tx1"/>
                            </a:solidFill>
                            <a:latin typeface="Cambria Math" panose="02040503050406030204" pitchFamily="18" charset="0"/>
                          </a:rPr>
                          <m:t>𝑑𝑥</m:t>
                        </m:r>
                        <m:r>
                          <a:rPr lang="en-IN" sz="2800" b="0" i="1" baseline="30000" smtClean="0">
                            <a:solidFill>
                              <a:schemeClr val="tx1"/>
                            </a:solidFill>
                            <a:latin typeface="Cambria Math" panose="02040503050406030204" pitchFamily="18" charset="0"/>
                          </a:rPr>
                          <m:t>4</m:t>
                        </m:r>
                      </m:den>
                    </m:f>
                    <m:r>
                      <a:rPr lang="en-IN" sz="2800" b="0" i="1" smtClean="0">
                        <a:solidFill>
                          <a:schemeClr val="tx1"/>
                        </a:solidFill>
                        <a:latin typeface="Cambria Math" panose="02040503050406030204" pitchFamily="18" charset="0"/>
                      </a:rPr>
                      <m:t>=</m:t>
                    </m:r>
                    <m:f>
                      <m:fPr>
                        <m:ctrlPr>
                          <a:rPr lang="en-IN" sz="2800" b="0" i="1" smtClean="0">
                            <a:solidFill>
                              <a:schemeClr val="tx1"/>
                            </a:solidFill>
                            <a:latin typeface="Cambria Math" panose="02040503050406030204" pitchFamily="18" charset="0"/>
                          </a:rPr>
                        </m:ctrlPr>
                      </m:fPr>
                      <m:num>
                        <m:r>
                          <a:rPr lang="en-IN" sz="2800" b="0" i="1" smtClean="0">
                            <a:solidFill>
                              <a:schemeClr val="tx1"/>
                            </a:solidFill>
                            <a:latin typeface="Cambria Math" panose="02040503050406030204" pitchFamily="18" charset="0"/>
                          </a:rPr>
                          <m:t>𝑤</m:t>
                        </m:r>
                        <m:d>
                          <m:dPr>
                            <m:ctrlPr>
                              <a:rPr lang="en-IN" sz="2800" b="0" i="1" smtClean="0">
                                <a:solidFill>
                                  <a:schemeClr val="tx1"/>
                                </a:solidFill>
                                <a:latin typeface="Cambria Math" panose="02040503050406030204" pitchFamily="18" charset="0"/>
                              </a:rPr>
                            </m:ctrlPr>
                          </m:dPr>
                          <m:e>
                            <m:r>
                              <a:rPr lang="en-IN" sz="2800" b="0" i="1" smtClean="0">
                                <a:solidFill>
                                  <a:schemeClr val="tx1"/>
                                </a:solidFill>
                                <a:latin typeface="Cambria Math" panose="02040503050406030204" pitchFamily="18" charset="0"/>
                              </a:rPr>
                              <m:t>𝑥</m:t>
                            </m:r>
                          </m:e>
                        </m:d>
                      </m:num>
                      <m:den>
                        <m:r>
                          <a:rPr lang="en-IN" sz="2800" b="0" i="1" smtClean="0">
                            <a:solidFill>
                              <a:schemeClr val="tx1"/>
                            </a:solidFill>
                            <a:latin typeface="Cambria Math" panose="02040503050406030204" pitchFamily="18" charset="0"/>
                          </a:rPr>
                          <m:t>𝐸𝐼</m:t>
                        </m:r>
                      </m:den>
                    </m:f>
                  </m:oMath>
                </a14:m>
                <a:r>
                  <a:rPr lang="en-IN" sz="2800" b="0" dirty="0">
                    <a:solidFill>
                      <a:schemeClr val="tx1"/>
                    </a:solidFill>
                  </a:rPr>
                  <a:t>, </a:t>
                </a:r>
              </a:p>
              <a:p>
                <a:pPr algn="just">
                  <a:spcBef>
                    <a:spcPts val="1800"/>
                  </a:spcBef>
                </a:pPr>
                <a:r>
                  <a:rPr lang="en-US" sz="2800" dirty="0">
                    <a:solidFill>
                      <a:schemeClr val="tx1"/>
                    </a:solidFill>
                  </a:rPr>
                  <a:t>		or bending equation  </a:t>
                </a:r>
                <a14:m>
                  <m:oMath xmlns:m="http://schemas.openxmlformats.org/officeDocument/2006/math">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ⅆ</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𝑦</m:t>
                        </m:r>
                      </m:num>
                      <m:den>
                        <m:r>
                          <a:rPr lang="en-US" sz="2800" i="1">
                            <a:solidFill>
                              <a:schemeClr val="tx1"/>
                            </a:solidFill>
                            <a:latin typeface="Cambria Math" panose="02040503050406030204" pitchFamily="18" charset="0"/>
                          </a:rPr>
                          <m:t>ⅆ</m:t>
                        </m:r>
                        <m:sSup>
                          <m:sSupPr>
                            <m:ctrlPr>
                              <a:rPr lang="en-US" sz="2800" i="1">
                                <a:solidFill>
                                  <a:schemeClr val="tx1"/>
                                </a:solidFill>
                                <a:latin typeface="Cambria Math" panose="02040503050406030204" pitchFamily="18" charset="0"/>
                              </a:rPr>
                            </m:ctrlPr>
                          </m:sSupPr>
                          <m:e>
                            <m:r>
                              <a:rPr lang="en-IN" sz="2800" b="0" i="1" smtClean="0">
                                <a:solidFill>
                                  <a:schemeClr val="tx1"/>
                                </a:solidFill>
                                <a:latin typeface="Cambria Math" panose="02040503050406030204" pitchFamily="18" charset="0"/>
                              </a:rPr>
                              <m:t>𝑥</m:t>
                            </m:r>
                          </m:e>
                          <m:sup>
                            <m:r>
                              <a:rPr lang="en-US" sz="2800" i="1">
                                <a:solidFill>
                                  <a:schemeClr val="tx1"/>
                                </a:solidFill>
                                <a:latin typeface="Cambria Math" panose="02040503050406030204" pitchFamily="18" charset="0"/>
                              </a:rPr>
                              <m:t>2</m:t>
                            </m:r>
                          </m:sup>
                        </m:sSup>
                      </m:den>
                    </m:f>
                    <m:r>
                      <a:rPr lang="en-US" sz="2800" i="1">
                        <a:solidFill>
                          <a:schemeClr val="tx1"/>
                        </a:solidFill>
                        <a:latin typeface="Cambria Math" panose="02040503050406030204" pitchFamily="18" charset="0"/>
                      </a:rPr>
                      <m:t>=</m:t>
                    </m:r>
                    <m:f>
                      <m:fPr>
                        <m:ctrlPr>
                          <a:rPr lang="en-IN" sz="2800" b="0" i="1" smtClean="0">
                            <a:solidFill>
                              <a:schemeClr val="tx1"/>
                            </a:solidFill>
                            <a:latin typeface="Cambria Math" panose="02040503050406030204" pitchFamily="18" charset="0"/>
                          </a:rPr>
                        </m:ctrlPr>
                      </m:fPr>
                      <m:num>
                        <m:r>
                          <a:rPr lang="en-IN" sz="2800" b="0" i="1" smtClean="0">
                            <a:solidFill>
                              <a:schemeClr val="tx1"/>
                            </a:solidFill>
                            <a:latin typeface="Cambria Math" panose="02040503050406030204" pitchFamily="18" charset="0"/>
                          </a:rPr>
                          <m:t>𝑀</m:t>
                        </m:r>
                        <m:d>
                          <m:dPr>
                            <m:ctrlPr>
                              <a:rPr lang="en-IN" sz="2800" b="0" i="1" smtClean="0">
                                <a:solidFill>
                                  <a:schemeClr val="tx1"/>
                                </a:solidFill>
                                <a:latin typeface="Cambria Math" panose="02040503050406030204" pitchFamily="18" charset="0"/>
                              </a:rPr>
                            </m:ctrlPr>
                          </m:dPr>
                          <m:e>
                            <m:r>
                              <a:rPr lang="en-IN" sz="2800" b="0" i="1" smtClean="0">
                                <a:solidFill>
                                  <a:schemeClr val="tx1"/>
                                </a:solidFill>
                                <a:latin typeface="Cambria Math" panose="02040503050406030204" pitchFamily="18" charset="0"/>
                              </a:rPr>
                              <m:t>𝑥</m:t>
                            </m:r>
                          </m:e>
                        </m:d>
                      </m:num>
                      <m:den>
                        <m:r>
                          <a:rPr lang="en-IN" sz="2800" b="0" i="1" smtClean="0">
                            <a:solidFill>
                              <a:schemeClr val="tx1"/>
                            </a:solidFill>
                            <a:latin typeface="Cambria Math" panose="02040503050406030204" pitchFamily="18" charset="0"/>
                          </a:rPr>
                          <m:t>𝐸𝐼</m:t>
                        </m:r>
                      </m:den>
                    </m:f>
                  </m:oMath>
                </a14:m>
                <a:endParaRPr lang="en-IN" sz="2800" dirty="0">
                  <a:solidFill>
                    <a:schemeClr val="tx1"/>
                  </a:solidFill>
                </a:endParaRPr>
              </a:p>
              <a:p>
                <a:pPr algn="just">
                  <a:spcBef>
                    <a:spcPts val="1800"/>
                  </a:spcBef>
                </a:pPr>
                <a:r>
                  <a:rPr lang="en-US" sz="2800" dirty="0">
                    <a:solidFill>
                      <a:schemeClr val="tx1"/>
                    </a:solidFill>
                  </a:rPr>
                  <a:t>For example, using bending equation,</a:t>
                </a:r>
              </a:p>
              <a:p>
                <a:pPr algn="just">
                  <a:spcBef>
                    <a:spcPts val="1800"/>
                  </a:spcBef>
                </a:pPr>
                <a:r>
                  <a:rPr lang="en-US" sz="2800" dirty="0">
                    <a:solidFill>
                      <a:schemeClr val="tx1"/>
                    </a:solidFill>
                  </a:rPr>
                  <a:t>              	Integrate both side w.r.t x to get slope equation:</a:t>
                </a:r>
              </a:p>
              <a:p>
                <a:pPr algn="just">
                  <a:spcBef>
                    <a:spcPts val="1800"/>
                  </a:spcBef>
                </a:pPr>
                <a14:m>
                  <m:oMathPara xmlns:m="http://schemas.openxmlformats.org/officeDocument/2006/math">
                    <m:oMathParaPr>
                      <m:jc m:val="centerGroup"/>
                    </m:oMathParaPr>
                    <m:oMath xmlns:m="http://schemas.openxmlformats.org/officeDocument/2006/math">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𝑦</m:t>
                          </m:r>
                        </m:num>
                        <m:den>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den>
                      </m:f>
                      <m:r>
                        <a:rPr lang="en-US" sz="2800" dirty="0">
                          <a:solidFill>
                            <a:schemeClr val="tx1"/>
                          </a:solidFill>
                          <a:latin typeface="Cambria Math" panose="02040503050406030204" pitchFamily="18" charset="0"/>
                        </a:rPr>
                        <m:t>=</m:t>
                      </m:r>
                      <m:nary>
                        <m:naryPr>
                          <m:grow m:val="on"/>
                          <m:subHide m:val="on"/>
                          <m:supHide m:val="on"/>
                          <m:ctrlPr>
                            <a:rPr lang="en-US" sz="2800" i="1" dirty="0">
                              <a:solidFill>
                                <a:schemeClr val="tx1"/>
                              </a:solidFill>
                              <a:latin typeface="Cambria Math" panose="02040503050406030204" pitchFamily="18" charset="0"/>
                            </a:rPr>
                          </m:ctrlPr>
                        </m:naryPr>
                        <m:sub/>
                        <m:sup/>
                        <m:e>
                          <m:f>
                            <m:fPr>
                              <m:ctrlPr>
                                <a:rPr lang="en-US" sz="2800" i="1" dirty="0" smtClean="0">
                                  <a:solidFill>
                                    <a:schemeClr val="tx1"/>
                                  </a:solidFill>
                                  <a:latin typeface="Cambria Math" panose="02040503050406030204" pitchFamily="18" charset="0"/>
                                </a:rPr>
                              </m:ctrlPr>
                            </m:fPr>
                            <m:num>
                              <m:r>
                                <a:rPr lang="en-US" sz="2800" i="1" dirty="0">
                                  <a:solidFill>
                                    <a:schemeClr val="tx1"/>
                                  </a:solidFill>
                                  <a:latin typeface="Cambria Math" panose="02040503050406030204" pitchFamily="18" charset="0"/>
                                </a:rPr>
                                <m:t>𝑀</m:t>
                              </m:r>
                              <m:d>
                                <m:dPr>
                                  <m:ctrlPr>
                                    <a:rPr lang="en-US" sz="2800" i="1" dirty="0">
                                      <a:solidFill>
                                        <a:schemeClr val="tx1"/>
                                      </a:solidFill>
                                      <a:latin typeface="Cambria Math" panose="02040503050406030204" pitchFamily="18" charset="0"/>
                                    </a:rPr>
                                  </m:ctrlPr>
                                </m:dPr>
                                <m:e>
                                  <m:r>
                                    <a:rPr lang="en-IN" sz="2800" b="0" i="1" dirty="0" smtClean="0">
                                      <a:solidFill>
                                        <a:schemeClr val="tx1"/>
                                      </a:solidFill>
                                      <a:latin typeface="Cambria Math" panose="02040503050406030204" pitchFamily="18" charset="0"/>
                                    </a:rPr>
                                    <m:t>𝑥</m:t>
                                  </m:r>
                                </m:e>
                              </m:d>
                            </m:num>
                            <m:den>
                              <m:r>
                                <a:rPr lang="en-US" sz="2800" i="1" dirty="0">
                                  <a:solidFill>
                                    <a:schemeClr val="tx1"/>
                                  </a:solidFill>
                                  <a:latin typeface="Cambria Math" panose="02040503050406030204" pitchFamily="18" charset="0"/>
                                </a:rPr>
                                <m:t>𝐸𝐼</m:t>
                              </m:r>
                            </m:den>
                          </m:f>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e>
                      </m:nary>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1</m:t>
                          </m:r>
                        </m:sub>
                      </m:sSub>
                    </m:oMath>
                  </m:oMathPara>
                </a14:m>
                <a:endParaRPr lang="en-US" sz="2800" dirty="0">
                  <a:solidFill>
                    <a:schemeClr val="tx1"/>
                  </a:solidFill>
                </a:endParaRPr>
              </a:p>
              <a:p>
                <a:pPr algn="just">
                  <a:spcBef>
                    <a:spcPts val="1800"/>
                  </a:spcBef>
                </a:pPr>
                <a:r>
                  <a:rPr lang="en-US" sz="2800" dirty="0">
                    <a:solidFill>
                      <a:schemeClr val="tx1"/>
                    </a:solidFill>
                  </a:rPr>
                  <a:t>               	where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1</m:t>
                        </m:r>
                      </m:sub>
                    </m:sSub>
                  </m:oMath>
                </a14:m>
                <a:r>
                  <a:rPr lang="en-US" sz="2800" dirty="0">
                    <a:solidFill>
                      <a:schemeClr val="tx1"/>
                    </a:solidFill>
                  </a:rPr>
                  <a:t> is integration constant</a:t>
                </a:r>
              </a:p>
            </p:txBody>
          </p:sp>
        </mc:Choice>
        <mc:Fallback xmlns="">
          <p:sp>
            <p:nvSpPr>
              <p:cNvPr id="4" name="TextBox 3">
                <a:extLst>
                  <a:ext uri="{FF2B5EF4-FFF2-40B4-BE49-F238E27FC236}">
                    <a16:creationId xmlns:a16="http://schemas.microsoft.com/office/drawing/2014/main" id="{2B01ABAC-7BC9-E87E-3D23-AA63934CD477}"/>
                  </a:ext>
                </a:extLst>
              </p:cNvPr>
              <p:cNvSpPr txBox="1">
                <a:spLocks noRot="1" noChangeAspect="1" noMove="1" noResize="1" noEditPoints="1" noAdjustHandles="1" noChangeArrowheads="1" noChangeShapeType="1" noTextEdit="1"/>
              </p:cNvSpPr>
              <p:nvPr/>
            </p:nvSpPr>
            <p:spPr>
              <a:xfrm>
                <a:off x="491066" y="714718"/>
                <a:ext cx="10922000" cy="5956182"/>
              </a:xfrm>
              <a:prstGeom prst="rect">
                <a:avLst/>
              </a:prstGeom>
              <a:blipFill>
                <a:blip r:embed="rId4"/>
                <a:stretch>
                  <a:fillRect l="-1173" t="-921" r="-1117" b="-2354"/>
                </a:stretch>
              </a:blipFill>
            </p:spPr>
            <p:txBody>
              <a:bodyPr/>
              <a:lstStyle/>
              <a:p>
                <a:r>
                  <a:rPr lang="en-IN">
                    <a:noFill/>
                  </a:rPr>
                  <a:t> </a:t>
                </a:r>
              </a:p>
            </p:txBody>
          </p:sp>
        </mc:Fallback>
      </mc:AlternateContent>
      <p:sp>
        <p:nvSpPr>
          <p:cNvPr id="5" name="Title 1">
            <a:extLst>
              <a:ext uri="{FF2B5EF4-FFF2-40B4-BE49-F238E27FC236}">
                <a16:creationId xmlns:a16="http://schemas.microsoft.com/office/drawing/2014/main" id="{98DB6DF9-B15A-45AA-B7DF-29927AE210E7}"/>
              </a:ext>
            </a:extLst>
          </p:cNvPr>
          <p:cNvSpPr txBox="1">
            <a:spLocks/>
          </p:cNvSpPr>
          <p:nvPr/>
        </p:nvSpPr>
        <p:spPr>
          <a:xfrm>
            <a:off x="414867" y="0"/>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Procedure</a:t>
            </a:r>
          </a:p>
        </p:txBody>
      </p:sp>
    </p:spTree>
    <p:extLst>
      <p:ext uri="{BB962C8B-B14F-4D97-AF65-F5344CB8AC3E}">
        <p14:creationId xmlns:p14="http://schemas.microsoft.com/office/powerpoint/2010/main" val="163200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30ED146F-C2E0-EF1B-D07F-AF293903C40C}"/>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91F4BDD9-88C6-826C-4B33-FBEDD5B2267A}"/>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7F925E-2557-44B1-BF25-6BEA76891BC8}"/>
                  </a:ext>
                </a:extLst>
              </p:cNvPr>
              <p:cNvSpPr txBox="1"/>
              <p:nvPr/>
            </p:nvSpPr>
            <p:spPr>
              <a:xfrm>
                <a:off x="649514" y="1276049"/>
                <a:ext cx="11263085" cy="4863832"/>
              </a:xfrm>
              <a:prstGeom prst="rect">
                <a:avLst/>
              </a:prstGeom>
              <a:noFill/>
            </p:spPr>
            <p:txBody>
              <a:bodyPr wrap="square" rtlCol="0">
                <a:spAutoFit/>
              </a:bodyPr>
              <a:lstStyle/>
              <a:p>
                <a:pPr algn="just">
                  <a:spcBef>
                    <a:spcPts val="1800"/>
                  </a:spcBef>
                </a:pPr>
                <a:r>
                  <a:rPr lang="en-US" sz="2800" b="1" dirty="0">
                    <a:solidFill>
                      <a:schemeClr val="tx1"/>
                    </a:solidFill>
                  </a:rPr>
                  <a:t>Step 3: 	</a:t>
                </a:r>
                <a:r>
                  <a:rPr lang="en-US" sz="2800" dirty="0">
                    <a:solidFill>
                      <a:schemeClr val="tx1"/>
                    </a:solidFill>
                  </a:rPr>
                  <a:t>Integrate again to get deflection</a:t>
                </a:r>
              </a:p>
              <a:p>
                <a:pPr algn="just">
                  <a:spcBef>
                    <a:spcPts val="1800"/>
                  </a:spcBef>
                </a:pP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𝑦</m:t>
                      </m:r>
                      <m:r>
                        <a:rPr lang="en-US" sz="2800" dirty="0">
                          <a:solidFill>
                            <a:schemeClr val="tx1"/>
                          </a:solidFill>
                          <a:latin typeface="Cambria Math" panose="02040503050406030204" pitchFamily="18" charset="0"/>
                        </a:rPr>
                        <m:t>=</m:t>
                      </m:r>
                      <m:nary>
                        <m:naryPr>
                          <m:grow m:val="on"/>
                          <m:subHide m:val="on"/>
                          <m:supHide m:val="on"/>
                          <m:ctrlPr>
                            <a:rPr lang="en-US" sz="2800" i="1" dirty="0">
                              <a:solidFill>
                                <a:schemeClr val="tx1"/>
                              </a:solidFill>
                              <a:latin typeface="Cambria Math" panose="02040503050406030204" pitchFamily="18" charset="0"/>
                            </a:rPr>
                          </m:ctrlPr>
                        </m:naryPr>
                        <m:sub/>
                        <m:sup/>
                        <m:e>
                          <m:d>
                            <m:dPr>
                              <m:ctrlPr>
                                <a:rPr lang="en-US" sz="2800" i="1" dirty="0">
                                  <a:solidFill>
                                    <a:schemeClr val="tx1"/>
                                  </a:solidFill>
                                  <a:latin typeface="Cambria Math" panose="02040503050406030204" pitchFamily="18" charset="0"/>
                                </a:rPr>
                              </m:ctrlPr>
                            </m:dPr>
                            <m:e>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𝑦</m:t>
                                  </m:r>
                                </m:num>
                                <m:den>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den>
                              </m:f>
                            </m:e>
                          </m:d>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e>
                      </m:nary>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2</m:t>
                          </m:r>
                        </m:sub>
                      </m:sSub>
                    </m:oMath>
                  </m:oMathPara>
                </a14:m>
                <a:endParaRPr lang="en-US" sz="2800" dirty="0">
                  <a:solidFill>
                    <a:schemeClr val="tx1"/>
                  </a:solidFill>
                </a:endParaRPr>
              </a:p>
              <a:p>
                <a:pPr algn="just">
                  <a:spcBef>
                    <a:spcPts val="1800"/>
                  </a:spcBef>
                </a:pPr>
                <a:r>
                  <a:rPr lang="en-US" sz="2800" dirty="0">
                    <a:solidFill>
                      <a:schemeClr val="tx1"/>
                    </a:solidFill>
                  </a:rPr>
                  <a:t>            	 where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2</m:t>
                        </m:r>
                      </m:sub>
                    </m:sSub>
                  </m:oMath>
                </a14:m>
                <a:r>
                  <a:rPr lang="en-US" sz="2800" dirty="0">
                    <a:solidFill>
                      <a:schemeClr val="tx1"/>
                    </a:solidFill>
                  </a:rPr>
                  <a:t> is another integration constant</a:t>
                </a:r>
              </a:p>
              <a:p>
                <a:pPr algn="just">
                  <a:spcBef>
                    <a:spcPts val="1800"/>
                  </a:spcBef>
                </a:pPr>
                <a:r>
                  <a:rPr lang="en-US" sz="2800" b="1" dirty="0">
                    <a:solidFill>
                      <a:schemeClr val="tx1"/>
                    </a:solidFill>
                  </a:rPr>
                  <a:t>Step 4: </a:t>
                </a:r>
                <a:r>
                  <a:rPr lang="en-US" sz="2800" dirty="0">
                    <a:solidFill>
                      <a:schemeClr val="tx1"/>
                    </a:solidFill>
                  </a:rPr>
                  <a:t>Apply boundary condition to get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1</m:t>
                        </m:r>
                      </m:sub>
                    </m:sSub>
                  </m:oMath>
                </a14:m>
                <a:r>
                  <a:rPr lang="en-US" sz="2800" dirty="0">
                    <a:solidFill>
                      <a:schemeClr val="tx1"/>
                    </a:solidFill>
                  </a:rPr>
                  <a:t> and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2</m:t>
                        </m:r>
                      </m:sub>
                    </m:sSub>
                  </m:oMath>
                </a14:m>
                <a:endParaRPr lang="en-US" sz="2800" dirty="0">
                  <a:solidFill>
                    <a:schemeClr val="tx1"/>
                  </a:solidFill>
                </a:endParaRPr>
              </a:p>
              <a:p>
                <a:pPr marL="457189" lvl="8" indent="-457189" algn="just">
                  <a:spcBef>
                    <a:spcPts val="1800"/>
                  </a:spcBef>
                  <a:buFont typeface="Arial" panose="020B0604020202020204" pitchFamily="34" charset="0"/>
                  <a:buChar char="•"/>
                </a:pPr>
                <a:r>
                  <a:rPr lang="en-US" sz="2800" dirty="0">
                    <a:solidFill>
                      <a:schemeClr val="tx1"/>
                    </a:solidFill>
                  </a:rPr>
                  <a:t>Simply Supported Beam : at support y= 0,  at </a:t>
                </a:r>
                <a:r>
                  <a:rPr lang="en-US" sz="2800" dirty="0" err="1">
                    <a:solidFill>
                      <a:schemeClr val="tx1"/>
                    </a:solidFill>
                  </a:rPr>
                  <a:t>centre</a:t>
                </a:r>
                <a:r>
                  <a:rPr lang="en-US" sz="2800" dirty="0">
                    <a:solidFill>
                      <a:schemeClr val="tx1"/>
                    </a:solidFill>
                  </a:rPr>
                  <a:t> (if symmetric loading) slope </a:t>
                </a:r>
                <a14:m>
                  <m:oMath xmlns:m="http://schemas.openxmlformats.org/officeDocument/2006/math">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𝜃</m:t>
                        </m:r>
                      </m:e>
                    </m:d>
                    <m:r>
                      <a:rPr lang="en-US" sz="2800" i="1">
                        <a:solidFill>
                          <a:schemeClr val="tx1"/>
                        </a:solidFill>
                        <a:latin typeface="Cambria Math" panose="02040503050406030204" pitchFamily="18" charset="0"/>
                      </a:rPr>
                      <m:t>=0</m:t>
                    </m:r>
                  </m:oMath>
                </a14:m>
                <a:endParaRPr lang="en-US" sz="2800" dirty="0">
                  <a:solidFill>
                    <a:schemeClr val="tx1"/>
                  </a:solidFill>
                </a:endParaRPr>
              </a:p>
              <a:p>
                <a:pPr marL="457189" lvl="8" indent="-457189" algn="just">
                  <a:spcBef>
                    <a:spcPts val="1800"/>
                  </a:spcBef>
                  <a:buFont typeface="Arial" panose="020B0604020202020204" pitchFamily="34" charset="0"/>
                  <a:buChar char="•"/>
                </a:pPr>
                <a:r>
                  <a:rPr lang="en-US" sz="2800" dirty="0">
                    <a:solidFill>
                      <a:schemeClr val="tx1"/>
                    </a:solidFill>
                  </a:rPr>
                  <a:t>Cantilever Beam : at fixed end y = 0 and </a:t>
                </a:r>
                <a14:m>
                  <m:oMath xmlns:m="http://schemas.openxmlformats.org/officeDocument/2006/math">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𝜃</m:t>
                        </m:r>
                      </m:e>
                    </m:d>
                    <m:r>
                      <a:rPr lang="en-US" sz="2800" i="1">
                        <a:solidFill>
                          <a:schemeClr val="tx1"/>
                        </a:solidFill>
                        <a:latin typeface="Cambria Math" panose="02040503050406030204" pitchFamily="18" charset="0"/>
                      </a:rPr>
                      <m:t>=0</m:t>
                    </m:r>
                  </m:oMath>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7F7F925E-2557-44B1-BF25-6BEA76891BC8}"/>
                  </a:ext>
                </a:extLst>
              </p:cNvPr>
              <p:cNvSpPr txBox="1">
                <a:spLocks noRot="1" noChangeAspect="1" noMove="1" noResize="1" noEditPoints="1" noAdjustHandles="1" noChangeArrowheads="1" noChangeShapeType="1" noTextEdit="1"/>
              </p:cNvSpPr>
              <p:nvPr/>
            </p:nvSpPr>
            <p:spPr>
              <a:xfrm>
                <a:off x="649514" y="1276049"/>
                <a:ext cx="11263085" cy="4863832"/>
              </a:xfrm>
              <a:prstGeom prst="rect">
                <a:avLst/>
              </a:prstGeom>
              <a:blipFill>
                <a:blip r:embed="rId4"/>
                <a:stretch>
                  <a:fillRect l="-1137" t="-1128" r="-1083" b="-2632"/>
                </a:stretch>
              </a:blipFill>
            </p:spPr>
            <p:txBody>
              <a:bodyPr/>
              <a:lstStyle/>
              <a:p>
                <a:r>
                  <a:rPr lang="en-IN">
                    <a:noFill/>
                  </a:rPr>
                  <a:t> </a:t>
                </a:r>
              </a:p>
            </p:txBody>
          </p:sp>
        </mc:Fallback>
      </mc:AlternateContent>
      <p:sp>
        <p:nvSpPr>
          <p:cNvPr id="5" name="Title 1">
            <a:extLst>
              <a:ext uri="{FF2B5EF4-FFF2-40B4-BE49-F238E27FC236}">
                <a16:creationId xmlns:a16="http://schemas.microsoft.com/office/drawing/2014/main" id="{77463140-6ECD-4860-B1E1-246FB3D58867}"/>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Procedure					</a:t>
            </a:r>
            <a:r>
              <a:rPr lang="en-IN" sz="2800" i="1" dirty="0">
                <a:solidFill>
                  <a:schemeClr val="accent5"/>
                </a:solidFill>
              </a:rPr>
              <a:t> …(</a:t>
            </a:r>
            <a:r>
              <a:rPr lang="en-IN" sz="2800" i="1" dirty="0" err="1">
                <a:solidFill>
                  <a:schemeClr val="accent5"/>
                </a:solidFill>
              </a:rPr>
              <a:t>contd</a:t>
            </a:r>
            <a:r>
              <a:rPr lang="en-IN" sz="2800" i="1" dirty="0">
                <a:solidFill>
                  <a:schemeClr val="accent5"/>
                </a:solidFill>
              </a:rPr>
              <a:t>)</a:t>
            </a:r>
            <a:endParaRPr lang="en-IN" sz="4000" b="1" dirty="0">
              <a:solidFill>
                <a:schemeClr val="accent5"/>
              </a:solidFill>
            </a:endParaRPr>
          </a:p>
        </p:txBody>
      </p:sp>
    </p:spTree>
    <p:extLst>
      <p:ext uri="{BB962C8B-B14F-4D97-AF65-F5344CB8AC3E}">
        <p14:creationId xmlns:p14="http://schemas.microsoft.com/office/powerpoint/2010/main" val="8159378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72">
          <a:extLst>
            <a:ext uri="{FF2B5EF4-FFF2-40B4-BE49-F238E27FC236}">
              <a16:creationId xmlns:a16="http://schemas.microsoft.com/office/drawing/2014/main" id="{7B267DF0-CA9B-D544-F413-4C6FDA5A0D08}"/>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0D692290-9CA3-E77A-25B5-DC9746B2D27B}"/>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p:sp>
        <p:nvSpPr>
          <p:cNvPr id="4" name="TextBox 3">
            <a:extLst>
              <a:ext uri="{FF2B5EF4-FFF2-40B4-BE49-F238E27FC236}">
                <a16:creationId xmlns:a16="http://schemas.microsoft.com/office/drawing/2014/main" id="{B7105A27-FA7B-B301-E3EF-ECAF1329DF6C}"/>
              </a:ext>
            </a:extLst>
          </p:cNvPr>
          <p:cNvSpPr txBox="1"/>
          <p:nvPr/>
        </p:nvSpPr>
        <p:spPr>
          <a:xfrm>
            <a:off x="302381" y="1703366"/>
            <a:ext cx="4066419" cy="3339376"/>
          </a:xfrm>
          <a:prstGeom prst="rect">
            <a:avLst/>
          </a:prstGeom>
          <a:noFill/>
        </p:spPr>
        <p:txBody>
          <a:bodyPr wrap="square" rtlCol="0">
            <a:spAutoFit/>
          </a:bodyPr>
          <a:lstStyle/>
          <a:p>
            <a:pPr marL="457200" indent="-457200" algn="just">
              <a:spcBef>
                <a:spcPts val="1800"/>
              </a:spcBef>
              <a:buFont typeface="Arial" panose="020B0604020202020204" pitchFamily="34" charset="0"/>
              <a:buChar char="•"/>
            </a:pPr>
            <a:r>
              <a:rPr lang="en-US" sz="2800" dirty="0"/>
              <a:t>A beam is subjected to distributed loading, as shown. The deflection of the beam is also shown. EI is constant.</a:t>
            </a:r>
          </a:p>
          <a:p>
            <a:pPr marL="457200" indent="-457200" algn="just">
              <a:spcBef>
                <a:spcPts val="1800"/>
              </a:spcBef>
              <a:buFont typeface="Arial" panose="020B0604020202020204" pitchFamily="34" charset="0"/>
              <a:buChar char="•"/>
            </a:pPr>
            <a:r>
              <a:rPr lang="en-US" sz="2800" dirty="0"/>
              <a:t>Determine the reaction at A.</a:t>
            </a:r>
          </a:p>
        </p:txBody>
      </p:sp>
      <p:pic>
        <p:nvPicPr>
          <p:cNvPr id="7" name="Picture 6">
            <a:extLst>
              <a:ext uri="{FF2B5EF4-FFF2-40B4-BE49-F238E27FC236}">
                <a16:creationId xmlns:a16="http://schemas.microsoft.com/office/drawing/2014/main" id="{AFEE083F-187B-4F9F-903E-2353F3A8C4C9}"/>
              </a:ext>
            </a:extLst>
          </p:cNvPr>
          <p:cNvPicPr>
            <a:picLocks noChangeAspect="1"/>
          </p:cNvPicPr>
          <p:nvPr/>
        </p:nvPicPr>
        <p:blipFill rotWithShape="1">
          <a:blip r:embed="rId4"/>
          <a:srcRect l="953" t="8567" r="3054" b="4831"/>
          <a:stretch/>
        </p:blipFill>
        <p:spPr>
          <a:xfrm>
            <a:off x="4723575" y="1422399"/>
            <a:ext cx="6923066" cy="3039534"/>
          </a:xfrm>
          <a:prstGeom prst="rect">
            <a:avLst/>
          </a:prstGeom>
        </p:spPr>
      </p:pic>
      <p:sp>
        <p:nvSpPr>
          <p:cNvPr id="8" name="Title 1">
            <a:extLst>
              <a:ext uri="{FF2B5EF4-FFF2-40B4-BE49-F238E27FC236}">
                <a16:creationId xmlns:a16="http://schemas.microsoft.com/office/drawing/2014/main" id="{93250390-0472-4E4D-8B89-CD4523C49166}"/>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Example</a:t>
            </a:r>
          </a:p>
        </p:txBody>
      </p:sp>
    </p:spTree>
    <p:extLst>
      <p:ext uri="{BB962C8B-B14F-4D97-AF65-F5344CB8AC3E}">
        <p14:creationId xmlns:p14="http://schemas.microsoft.com/office/powerpoint/2010/main" val="10508326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72">
          <a:extLst>
            <a:ext uri="{FF2B5EF4-FFF2-40B4-BE49-F238E27FC236}">
              <a16:creationId xmlns:a16="http://schemas.microsoft.com/office/drawing/2014/main" id="{A68E1BA7-B5CE-3C5F-0A1D-7A9EAF6B5AB5}"/>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D0273615-DBB5-94E2-72A8-7431C80C2B97}"/>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CCF4DA-48C1-53A8-F418-C4FCE438070D}"/>
                  </a:ext>
                </a:extLst>
              </p:cNvPr>
              <p:cNvSpPr txBox="1"/>
              <p:nvPr/>
            </p:nvSpPr>
            <p:spPr>
              <a:xfrm>
                <a:off x="406012" y="908865"/>
                <a:ext cx="11263085" cy="5651804"/>
              </a:xfrm>
              <a:prstGeom prst="rect">
                <a:avLst/>
              </a:prstGeom>
              <a:noFill/>
            </p:spPr>
            <p:txBody>
              <a:bodyPr wrap="square" rtlCol="0">
                <a:spAutoFit/>
              </a:bodyPr>
              <a:lstStyle/>
              <a:p>
                <a:pPr>
                  <a:spcBef>
                    <a:spcPts val="1800"/>
                  </a:spcBef>
                </a:pPr>
                <a:r>
                  <a:rPr lang="en-US" sz="2800" b="1" dirty="0">
                    <a:solidFill>
                      <a:schemeClr val="tx1"/>
                    </a:solidFill>
                  </a:rPr>
                  <a:t>Step 1 : </a:t>
                </a:r>
                <a:r>
                  <a:rPr lang="en-US" sz="2800" dirty="0">
                    <a:solidFill>
                      <a:schemeClr val="tx1"/>
                    </a:solidFill>
                  </a:rPr>
                  <a:t>Write moment equation</a:t>
                </a:r>
              </a:p>
              <a:p>
                <a:pPr>
                  <a:spcBef>
                    <a:spcPts val="1800"/>
                  </a:spcBef>
                </a:pPr>
                <a:r>
                  <a:rPr lang="en-US" sz="2800" dirty="0">
                    <a:solidFill>
                      <a:schemeClr val="tx1"/>
                    </a:solidFill>
                  </a:rPr>
                  <a:t>              </a:t>
                </a:r>
                <a14:m>
                  <m:oMath xmlns:m="http://schemas.openxmlformats.org/officeDocument/2006/math">
                    <m:r>
                      <a:rPr lang="en-US" sz="2800" i="1">
                        <a:solidFill>
                          <a:schemeClr val="tx1"/>
                        </a:solidFill>
                        <a:latin typeface="Cambria Math" panose="02040503050406030204" pitchFamily="18" charset="0"/>
                      </a:rPr>
                      <m:t>𝑀</m:t>
                    </m:r>
                    <m:r>
                      <a:rPr lang="en-US" sz="280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𝑦</m:t>
                        </m:r>
                      </m:sub>
                    </m:sSub>
                    <m:r>
                      <a:rPr lang="en-IN" sz="2800" b="0" i="1" smtClean="0">
                        <a:solidFill>
                          <a:schemeClr val="tx1"/>
                        </a:solidFill>
                        <a:latin typeface="Cambria Math" panose="02040503050406030204" pitchFamily="18" charset="0"/>
                      </a:rPr>
                      <m:t>𝑥</m:t>
                    </m:r>
                    <m:r>
                      <a:rPr lang="en-US" sz="2800">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a:solidFill>
                              <a:schemeClr val="tx1"/>
                            </a:solidFill>
                            <a:latin typeface="Cambria Math" panose="02040503050406030204" pitchFamily="18" charset="0"/>
                          </a:rPr>
                          <m:t>1</m:t>
                        </m:r>
                      </m:num>
                      <m:den>
                        <m:r>
                          <a:rPr lang="en-US" sz="2800">
                            <a:solidFill>
                              <a:schemeClr val="tx1"/>
                            </a:solidFill>
                            <a:latin typeface="Cambria Math" panose="02040503050406030204" pitchFamily="18" charset="0"/>
                          </a:rPr>
                          <m:t>6</m:t>
                        </m:r>
                      </m:den>
                    </m:f>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𝑤</m:t>
                        </m:r>
                      </m:e>
                      <m:sub>
                        <m:r>
                          <a:rPr lang="en-US" sz="2800">
                            <a:solidFill>
                              <a:schemeClr val="tx1"/>
                            </a:solidFill>
                            <a:latin typeface="Cambria Math" panose="02040503050406030204" pitchFamily="18" charset="0"/>
                          </a:rPr>
                          <m:t>0</m:t>
                        </m:r>
                      </m:sub>
                    </m:sSub>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𝑥</m:t>
                            </m:r>
                          </m:e>
                          <m:sup>
                            <m:r>
                              <a:rPr lang="en-US" sz="2800">
                                <a:solidFill>
                                  <a:schemeClr val="tx1"/>
                                </a:solidFill>
                                <a:latin typeface="Cambria Math" panose="02040503050406030204" pitchFamily="18" charset="0"/>
                              </a:rPr>
                              <m:t>3</m:t>
                            </m:r>
                          </m:sup>
                        </m:sSup>
                      </m:num>
                      <m:den>
                        <m:r>
                          <a:rPr lang="en-US" sz="2800" i="1">
                            <a:solidFill>
                              <a:schemeClr val="tx1"/>
                            </a:solidFill>
                            <a:latin typeface="Cambria Math" panose="02040503050406030204" pitchFamily="18" charset="0"/>
                          </a:rPr>
                          <m:t>𝐿</m:t>
                        </m:r>
                      </m:den>
                    </m:f>
                  </m:oMath>
                </a14:m>
                <a:endParaRPr lang="en-US" sz="2800" dirty="0">
                  <a:solidFill>
                    <a:schemeClr val="tx1"/>
                  </a:solidFill>
                </a:endParaRPr>
              </a:p>
              <a:p>
                <a:pPr>
                  <a:spcBef>
                    <a:spcPts val="1800"/>
                  </a:spcBef>
                </a:pPr>
                <a:r>
                  <a:rPr lang="en-US" sz="2800" b="1" dirty="0">
                    <a:solidFill>
                      <a:schemeClr val="tx1"/>
                    </a:solidFill>
                  </a:rPr>
                  <a:t>Step 2 : </a:t>
                </a:r>
                <a:r>
                  <a:rPr lang="en-US" sz="2800" dirty="0">
                    <a:solidFill>
                      <a:schemeClr val="tx1"/>
                    </a:solidFill>
                  </a:rPr>
                  <a:t>Apply deflection </a:t>
                </a:r>
                <a14:m>
                  <m:oMath xmlns:m="http://schemas.openxmlformats.org/officeDocument/2006/math">
                    <m:sSup>
                      <m:sSupPr>
                        <m:ctrlPr>
                          <a:rPr lang="en-US" sz="2800" i="1">
                            <a:solidFill>
                              <a:schemeClr val="tx1"/>
                            </a:solidFill>
                            <a:latin typeface="Cambria Math" panose="02040503050406030204" pitchFamily="18" charset="0"/>
                          </a:rPr>
                        </m:ctrlPr>
                      </m:sSupPr>
                      <m:e>
                        <m:r>
                          <m:rPr>
                            <m:nor/>
                          </m:rPr>
                          <a:rPr lang="en-US" sz="2800" dirty="0">
                            <a:solidFill>
                              <a:schemeClr val="tx1"/>
                            </a:solidFill>
                          </a:rPr>
                          <m:t>eq</m:t>
                        </m:r>
                      </m:e>
                      <m:sup>
                        <m:r>
                          <a:rPr lang="en-US" sz="2800" i="1">
                            <a:solidFill>
                              <a:schemeClr val="tx1"/>
                            </a:solidFill>
                            <a:latin typeface="Cambria Math" panose="02040503050406030204" pitchFamily="18" charset="0"/>
                          </a:rPr>
                          <m:t>𝑛</m:t>
                        </m:r>
                      </m:sup>
                    </m:sSup>
                  </m:oMath>
                </a14:m>
                <a:endParaRPr lang="en-US" sz="2800" dirty="0">
                  <a:solidFill>
                    <a:schemeClr val="tx1"/>
                  </a:solidFill>
                </a:endParaRPr>
              </a:p>
              <a:p>
                <a:pPr>
                  <a:spcBef>
                    <a:spcPts val="1800"/>
                  </a:spcBef>
                </a:pPr>
                <a:r>
                  <a:rPr lang="en-US" sz="2800" dirty="0">
                    <a:solidFill>
                      <a:schemeClr val="tx1"/>
                    </a:solidFill>
                  </a:rPr>
                  <a:t>               </a:t>
                </a:r>
                <a14:m>
                  <m:oMath xmlns:m="http://schemas.openxmlformats.org/officeDocument/2006/math">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ⅆ</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𝑦</m:t>
                        </m:r>
                      </m:num>
                      <m:den>
                        <m:r>
                          <a:rPr lang="en-US" sz="2800" i="1">
                            <a:solidFill>
                              <a:schemeClr val="tx1"/>
                            </a:solidFill>
                            <a:latin typeface="Cambria Math" panose="02040503050406030204" pitchFamily="18" charset="0"/>
                          </a:rPr>
                          <m:t>ⅆ</m:t>
                        </m:r>
                        <m:sSup>
                          <m:sSupPr>
                            <m:ctrlPr>
                              <a:rPr lang="en-US" sz="2800" i="1" smtClean="0">
                                <a:solidFill>
                                  <a:schemeClr val="tx1"/>
                                </a:solidFill>
                                <a:latin typeface="Cambria Math" panose="02040503050406030204" pitchFamily="18" charset="0"/>
                              </a:rPr>
                            </m:ctrlPr>
                          </m:sSupPr>
                          <m:e>
                            <m:r>
                              <a:rPr lang="en-IN" sz="2800" b="0" i="1" smtClean="0">
                                <a:solidFill>
                                  <a:schemeClr val="tx1"/>
                                </a:solidFill>
                                <a:latin typeface="Cambria Math" panose="02040503050406030204" pitchFamily="18" charset="0"/>
                              </a:rPr>
                              <m:t>𝑥</m:t>
                            </m:r>
                          </m:e>
                          <m:sup>
                            <m:r>
                              <a:rPr lang="en-US" sz="2800" i="1">
                                <a:solidFill>
                                  <a:schemeClr val="tx1"/>
                                </a:solidFill>
                                <a:latin typeface="Cambria Math" panose="02040503050406030204" pitchFamily="18" charset="0"/>
                              </a:rPr>
                              <m:t>2</m:t>
                            </m:r>
                          </m:sup>
                        </m:sSup>
                      </m:den>
                    </m:f>
                    <m:r>
                      <a:rPr lang="en-US" sz="2800" i="1">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i="1">
                            <a:solidFill>
                              <a:schemeClr val="tx1"/>
                            </a:solidFill>
                            <a:latin typeface="Cambria Math" panose="02040503050406030204" pitchFamily="18" charset="0"/>
                          </a:rPr>
                          <m:t>𝑀</m:t>
                        </m:r>
                      </m:num>
                      <m:den>
                        <m:r>
                          <a:rPr lang="en-US" sz="2800" i="1">
                            <a:solidFill>
                              <a:schemeClr val="tx1"/>
                            </a:solidFill>
                            <a:latin typeface="Cambria Math" panose="02040503050406030204" pitchFamily="18" charset="0"/>
                          </a:rPr>
                          <m:t>𝐸𝐼</m:t>
                        </m:r>
                      </m:den>
                    </m:f>
                  </m:oMath>
                </a14:m>
                <a:r>
                  <a:rPr lang="en-US" sz="2800" dirty="0">
                    <a:solidFill>
                      <a:schemeClr val="tx1"/>
                    </a:solidFill>
                  </a:rPr>
                  <a:t> = </a:t>
                </a:r>
                <a14:m>
                  <m:oMath xmlns:m="http://schemas.openxmlformats.org/officeDocument/2006/math">
                    <m:f>
                      <m:fPr>
                        <m:ctrlPr>
                          <a:rPr lang="en-US" sz="2800" i="1">
                            <a:solidFill>
                              <a:schemeClr val="tx1"/>
                            </a:solidFill>
                            <a:latin typeface="Cambria Math" panose="02040503050406030204" pitchFamily="18" charset="0"/>
                          </a:rPr>
                        </m:ctrlPr>
                      </m:fPr>
                      <m:num>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𝑦</m:t>
                            </m:r>
                          </m:sub>
                        </m:sSub>
                        <m:r>
                          <a:rPr lang="en-IN" sz="2800" b="0" i="1" smtClean="0">
                            <a:solidFill>
                              <a:schemeClr val="tx1"/>
                            </a:solidFill>
                            <a:latin typeface="Cambria Math" panose="02040503050406030204" pitchFamily="18" charset="0"/>
                          </a:rPr>
                          <m:t>𝑥</m:t>
                        </m:r>
                        <m:r>
                          <a:rPr lang="en-US" sz="2800">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a:solidFill>
                                  <a:schemeClr val="tx1"/>
                                </a:solidFill>
                                <a:latin typeface="Cambria Math" panose="02040503050406030204" pitchFamily="18" charset="0"/>
                              </a:rPr>
                              <m:t>1</m:t>
                            </m:r>
                          </m:num>
                          <m:den>
                            <m:r>
                              <a:rPr lang="en-US" sz="2800">
                                <a:solidFill>
                                  <a:schemeClr val="tx1"/>
                                </a:solidFill>
                                <a:latin typeface="Cambria Math" panose="02040503050406030204" pitchFamily="18" charset="0"/>
                              </a:rPr>
                              <m:t>6</m:t>
                            </m:r>
                          </m:den>
                        </m:f>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𝑤</m:t>
                            </m:r>
                          </m:e>
                          <m:sub>
                            <m:r>
                              <a:rPr lang="en-US" sz="2800">
                                <a:solidFill>
                                  <a:schemeClr val="tx1"/>
                                </a:solidFill>
                                <a:latin typeface="Cambria Math" panose="02040503050406030204" pitchFamily="18" charset="0"/>
                              </a:rPr>
                              <m:t>0</m:t>
                            </m:r>
                          </m:sub>
                        </m:sSub>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𝑥</m:t>
                                </m:r>
                              </m:e>
                              <m:sup>
                                <m:r>
                                  <a:rPr lang="en-US" sz="2800">
                                    <a:solidFill>
                                      <a:schemeClr val="tx1"/>
                                    </a:solidFill>
                                    <a:latin typeface="Cambria Math" panose="02040503050406030204" pitchFamily="18" charset="0"/>
                                  </a:rPr>
                                  <m:t>3</m:t>
                                </m:r>
                              </m:sup>
                            </m:sSup>
                          </m:num>
                          <m:den>
                            <m:r>
                              <a:rPr lang="en-US" sz="2800" i="1">
                                <a:solidFill>
                                  <a:schemeClr val="tx1"/>
                                </a:solidFill>
                                <a:latin typeface="Cambria Math" panose="02040503050406030204" pitchFamily="18" charset="0"/>
                              </a:rPr>
                              <m:t>𝐿</m:t>
                            </m:r>
                          </m:den>
                        </m:f>
                      </m:num>
                      <m:den>
                        <m:r>
                          <a:rPr lang="en-US" sz="2800" i="1">
                            <a:solidFill>
                              <a:schemeClr val="tx1"/>
                            </a:solidFill>
                            <a:latin typeface="Cambria Math" panose="02040503050406030204" pitchFamily="18" charset="0"/>
                          </a:rPr>
                          <m:t>𝐸𝐼</m:t>
                        </m:r>
                      </m:den>
                    </m:f>
                  </m:oMath>
                </a14:m>
                <a:r>
                  <a:rPr lang="en-US" sz="2800" dirty="0">
                    <a:solidFill>
                      <a:schemeClr val="tx1"/>
                    </a:solidFill>
                  </a:rPr>
                  <a:t> </a:t>
                </a:r>
              </a:p>
              <a:p>
                <a:pPr>
                  <a:spcBef>
                    <a:spcPts val="1800"/>
                  </a:spcBef>
                </a:pPr>
                <a:r>
                  <a:rPr lang="en-US" sz="2800" dirty="0">
                    <a:solidFill>
                      <a:schemeClr val="tx1"/>
                    </a:solidFill>
                  </a:rPr>
                  <a:t>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m:t>
                    </m:r>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𝐸𝐼</m:t>
                            </m:r>
                            <m:r>
                              <a:rPr lang="en-US" sz="2800" i="1">
                                <a:solidFill>
                                  <a:schemeClr val="tx1"/>
                                </a:solidFill>
                                <a:latin typeface="Cambria Math" panose="02040503050406030204" pitchFamily="18" charset="0"/>
                              </a:rPr>
                              <m:t>ⅆ</m:t>
                            </m:r>
                          </m:e>
                          <m:sup>
                            <m:r>
                              <a:rPr lang="en-US" sz="2800" i="1">
                                <a:solidFill>
                                  <a:schemeClr val="tx1"/>
                                </a:solidFill>
                                <a:latin typeface="Cambria Math" panose="02040503050406030204" pitchFamily="18" charset="0"/>
                              </a:rPr>
                              <m:t>2</m:t>
                            </m:r>
                          </m:sup>
                        </m:sSup>
                        <m:r>
                          <a:rPr lang="en-US" sz="2800" i="1">
                            <a:solidFill>
                              <a:schemeClr val="tx1"/>
                            </a:solidFill>
                            <a:latin typeface="Cambria Math" panose="02040503050406030204" pitchFamily="18" charset="0"/>
                          </a:rPr>
                          <m:t>𝑦</m:t>
                        </m:r>
                      </m:num>
                      <m:den>
                        <m:r>
                          <a:rPr lang="en-US" sz="2800" i="1">
                            <a:solidFill>
                              <a:schemeClr val="tx1"/>
                            </a:solidFill>
                            <a:latin typeface="Cambria Math" panose="02040503050406030204" pitchFamily="18" charset="0"/>
                          </a:rPr>
                          <m:t>ⅆ</m:t>
                        </m:r>
                        <m:sSup>
                          <m:sSupPr>
                            <m:ctrlPr>
                              <a:rPr lang="en-US" sz="2800" i="1">
                                <a:solidFill>
                                  <a:schemeClr val="tx1"/>
                                </a:solidFill>
                                <a:latin typeface="Cambria Math" panose="02040503050406030204" pitchFamily="18" charset="0"/>
                              </a:rPr>
                            </m:ctrlPr>
                          </m:sSupPr>
                          <m:e>
                            <m:r>
                              <a:rPr lang="en-IN" sz="2800" b="0" i="1" smtClean="0">
                                <a:solidFill>
                                  <a:schemeClr val="tx1"/>
                                </a:solidFill>
                                <a:latin typeface="Cambria Math" panose="02040503050406030204" pitchFamily="18" charset="0"/>
                              </a:rPr>
                              <m:t>𝑥</m:t>
                            </m:r>
                          </m:e>
                          <m:sup>
                            <m:r>
                              <a:rPr lang="en-US" sz="2800" i="1">
                                <a:solidFill>
                                  <a:schemeClr val="tx1"/>
                                </a:solidFill>
                                <a:latin typeface="Cambria Math" panose="02040503050406030204" pitchFamily="18" charset="0"/>
                              </a:rPr>
                              <m:t>2</m:t>
                            </m:r>
                          </m:sup>
                        </m:sSup>
                      </m:den>
                    </m:f>
                  </m:oMath>
                </a14:m>
                <a:r>
                  <a:rPr lang="en-US" sz="2800" dirty="0">
                    <a:solidFill>
                      <a:schemeClr val="tx1"/>
                    </a:solidFill>
                  </a:rPr>
                  <a:t>  = </a:t>
                </a:r>
                <a14:m>
                  <m:oMath xmlns:m="http://schemas.openxmlformats.org/officeDocument/2006/math">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𝑦</m:t>
                        </m:r>
                      </m:sub>
                    </m:sSub>
                    <m:r>
                      <a:rPr lang="en-IN" sz="2800" b="0" i="1" smtClean="0">
                        <a:solidFill>
                          <a:schemeClr val="tx1"/>
                        </a:solidFill>
                        <a:latin typeface="Cambria Math" panose="02040503050406030204" pitchFamily="18" charset="0"/>
                      </a:rPr>
                      <m:t>𝑥</m:t>
                    </m:r>
                    <m:r>
                      <a:rPr lang="en-US" sz="2800">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a:solidFill>
                              <a:schemeClr val="tx1"/>
                            </a:solidFill>
                            <a:latin typeface="Cambria Math" panose="02040503050406030204" pitchFamily="18" charset="0"/>
                          </a:rPr>
                          <m:t>1</m:t>
                        </m:r>
                      </m:num>
                      <m:den>
                        <m:r>
                          <a:rPr lang="en-US" sz="2800">
                            <a:solidFill>
                              <a:schemeClr val="tx1"/>
                            </a:solidFill>
                            <a:latin typeface="Cambria Math" panose="02040503050406030204" pitchFamily="18" charset="0"/>
                          </a:rPr>
                          <m:t>6</m:t>
                        </m:r>
                      </m:den>
                    </m:f>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𝑤</m:t>
                        </m:r>
                      </m:e>
                      <m:sub>
                        <m:r>
                          <a:rPr lang="en-US" sz="2800">
                            <a:solidFill>
                              <a:schemeClr val="tx1"/>
                            </a:solidFill>
                            <a:latin typeface="Cambria Math" panose="02040503050406030204" pitchFamily="18" charset="0"/>
                          </a:rPr>
                          <m:t>0</m:t>
                        </m:r>
                      </m:sub>
                    </m:sSub>
                    <m:f>
                      <m:fPr>
                        <m:ctrlPr>
                          <a:rPr lang="en-US" sz="2800" i="1">
                            <a:solidFill>
                              <a:schemeClr val="tx1"/>
                            </a:solidFill>
                            <a:latin typeface="Cambria Math" panose="02040503050406030204" pitchFamily="18" charset="0"/>
                          </a:rPr>
                        </m:ctrlPr>
                      </m:fPr>
                      <m:num>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𝑥</m:t>
                            </m:r>
                          </m:e>
                          <m:sup>
                            <m:r>
                              <a:rPr lang="en-US" sz="2800">
                                <a:solidFill>
                                  <a:schemeClr val="tx1"/>
                                </a:solidFill>
                                <a:latin typeface="Cambria Math" panose="02040503050406030204" pitchFamily="18" charset="0"/>
                              </a:rPr>
                              <m:t>3</m:t>
                            </m:r>
                          </m:sup>
                        </m:sSup>
                      </m:num>
                      <m:den>
                        <m:r>
                          <a:rPr lang="en-US" sz="2800" i="1">
                            <a:solidFill>
                              <a:schemeClr val="tx1"/>
                            </a:solidFill>
                            <a:latin typeface="Cambria Math" panose="02040503050406030204" pitchFamily="18" charset="0"/>
                          </a:rPr>
                          <m:t>𝐿</m:t>
                        </m:r>
                      </m:den>
                    </m:f>
                  </m:oMath>
                </a14:m>
                <a:endParaRPr lang="en-US" sz="2800" dirty="0">
                  <a:solidFill>
                    <a:schemeClr val="tx1"/>
                  </a:solidFill>
                </a:endParaRPr>
              </a:p>
              <a:p>
                <a:pPr>
                  <a:spcBef>
                    <a:spcPts val="1800"/>
                  </a:spcBef>
                </a:pPr>
                <a:r>
                  <a:rPr lang="en-US" sz="2800" dirty="0">
                    <a:solidFill>
                      <a:schemeClr val="tx1"/>
                    </a:solidFill>
                  </a:rPr>
                  <a:t>Integrate both sides </a:t>
                </a:r>
                <a:r>
                  <a:rPr lang="en-US" sz="2800" dirty="0" err="1">
                    <a:solidFill>
                      <a:schemeClr val="tx1"/>
                    </a:solidFill>
                  </a:rPr>
                  <a:t>w.r.t.</a:t>
                </a:r>
                <a:r>
                  <a:rPr lang="en-US" sz="2800" dirty="0">
                    <a:solidFill>
                      <a:schemeClr val="tx1"/>
                    </a:solidFill>
                  </a:rPr>
                  <a:t> </a:t>
                </a:r>
                <a:r>
                  <a:rPr lang="en-US" sz="2800" i="1" dirty="0">
                    <a:solidFill>
                      <a:schemeClr val="tx1"/>
                    </a:solidFill>
                  </a:rPr>
                  <a:t>x</a:t>
                </a:r>
                <a:r>
                  <a:rPr lang="en-US" sz="2800" dirty="0">
                    <a:solidFill>
                      <a:schemeClr val="tx1"/>
                    </a:solidFill>
                  </a:rPr>
                  <a:t> to get slope equation:</a:t>
                </a:r>
              </a:p>
              <a:p>
                <a:pPr>
                  <a:spcBef>
                    <a:spcPts val="1800"/>
                  </a:spcBef>
                </a:pPr>
                <a:r>
                  <a:rPr lang="en-US" sz="2800" dirty="0">
                    <a:solidFill>
                      <a:schemeClr val="tx1"/>
                    </a:solidFill>
                  </a:rPr>
                  <a:t>                                </a:t>
                </a:r>
                <a14:m>
                  <m:oMath xmlns:m="http://schemas.openxmlformats.org/officeDocument/2006/math">
                    <m:r>
                      <a:rPr lang="en-US" sz="2800" i="1" dirty="0">
                        <a:solidFill>
                          <a:schemeClr val="tx1"/>
                        </a:solidFill>
                        <a:latin typeface="Cambria Math" panose="02040503050406030204" pitchFamily="18" charset="0"/>
                      </a:rPr>
                      <m:t>𝐸𝐼</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𝑦</m:t>
                        </m:r>
                      </m:num>
                      <m:den>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den>
                    </m:f>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2</m:t>
                        </m:r>
                      </m:den>
                    </m:f>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𝐴</m:t>
                        </m:r>
                      </m:e>
                      <m:sub>
                        <m:r>
                          <a:rPr lang="en-US" sz="2800" i="1" dirty="0">
                            <a:solidFill>
                              <a:schemeClr val="tx1"/>
                            </a:solidFill>
                            <a:latin typeface="Cambria Math" panose="02040503050406030204" pitchFamily="18" charset="0"/>
                          </a:rPr>
                          <m:t>𝑦</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𝑥</m:t>
                        </m:r>
                      </m:e>
                      <m:sup>
                        <m:r>
                          <a:rPr lang="en-US" sz="2800" dirty="0">
                            <a:solidFill>
                              <a:schemeClr val="tx1"/>
                            </a:solidFill>
                            <a:latin typeface="Cambria Math" panose="02040503050406030204" pitchFamily="18" charset="0"/>
                          </a:rPr>
                          <m:t>2</m:t>
                        </m:r>
                      </m:sup>
                    </m:sSup>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24</m:t>
                        </m:r>
                      </m:den>
                    </m:f>
                    <m:sSub>
                      <m:sSubPr>
                        <m:ctrlPr>
                          <a:rPr lang="en-US" sz="2800" i="1" dirty="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𝑤</m:t>
                        </m:r>
                      </m:e>
                      <m:sub>
                        <m:r>
                          <a:rPr lang="en-US" sz="2800" dirty="0">
                            <a:solidFill>
                              <a:schemeClr val="tx1"/>
                            </a:solidFill>
                            <a:latin typeface="Cambria Math" panose="02040503050406030204" pitchFamily="18" charset="0"/>
                          </a:rPr>
                          <m:t>0</m:t>
                        </m:r>
                      </m:sub>
                    </m:sSub>
                    <m:f>
                      <m:fPr>
                        <m:ctrlPr>
                          <a:rPr lang="en-US" sz="2800" i="1" dirty="0">
                            <a:solidFill>
                              <a:schemeClr val="tx1"/>
                            </a:solidFill>
                            <a:latin typeface="Cambria Math" panose="02040503050406030204" pitchFamily="18" charset="0"/>
                          </a:rPr>
                        </m:ctrlPr>
                      </m:fPr>
                      <m:num>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𝑥</m:t>
                            </m:r>
                          </m:e>
                          <m:sup>
                            <m:r>
                              <a:rPr lang="en-US" sz="2800" dirty="0">
                                <a:solidFill>
                                  <a:schemeClr val="tx1"/>
                                </a:solidFill>
                                <a:latin typeface="Cambria Math" panose="02040503050406030204" pitchFamily="18" charset="0"/>
                              </a:rPr>
                              <m:t>4</m:t>
                            </m:r>
                          </m:sup>
                        </m:sSup>
                      </m:num>
                      <m:den>
                        <m:r>
                          <a:rPr lang="en-US" sz="2800" i="1" dirty="0">
                            <a:solidFill>
                              <a:schemeClr val="tx1"/>
                            </a:solidFill>
                            <a:latin typeface="Cambria Math" panose="02040503050406030204" pitchFamily="18" charset="0"/>
                          </a:rPr>
                          <m:t>𝐿</m:t>
                        </m:r>
                      </m:den>
                    </m:f>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1</m:t>
                        </m:r>
                      </m:sub>
                    </m:sSub>
                  </m:oMath>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5CCCF4DA-48C1-53A8-F418-C4FCE438070D}"/>
                  </a:ext>
                </a:extLst>
              </p:cNvPr>
              <p:cNvSpPr txBox="1">
                <a:spLocks noRot="1" noChangeAspect="1" noMove="1" noResize="1" noEditPoints="1" noAdjustHandles="1" noChangeArrowheads="1" noChangeShapeType="1" noTextEdit="1"/>
              </p:cNvSpPr>
              <p:nvPr/>
            </p:nvSpPr>
            <p:spPr>
              <a:xfrm>
                <a:off x="406012" y="908865"/>
                <a:ext cx="11263085" cy="5651804"/>
              </a:xfrm>
              <a:prstGeom prst="rect">
                <a:avLst/>
              </a:prstGeom>
              <a:blipFill>
                <a:blip r:embed="rId4"/>
                <a:stretch>
                  <a:fillRect l="-1137" t="-971"/>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A916E408-3AA8-49AF-AC65-2F22594900BE}"/>
              </a:ext>
            </a:extLst>
          </p:cNvPr>
          <p:cNvSpPr txBox="1">
            <a:spLocks/>
          </p:cNvSpPr>
          <p:nvPr/>
        </p:nvSpPr>
        <p:spPr>
          <a:xfrm>
            <a:off x="321733" y="59833"/>
            <a:ext cx="10515600" cy="60903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Solution</a:t>
            </a:r>
          </a:p>
        </p:txBody>
      </p:sp>
      <p:pic>
        <p:nvPicPr>
          <p:cNvPr id="8" name="Picture 7">
            <a:extLst>
              <a:ext uri="{FF2B5EF4-FFF2-40B4-BE49-F238E27FC236}">
                <a16:creationId xmlns:a16="http://schemas.microsoft.com/office/drawing/2014/main" id="{2204D7AE-FD8B-456F-BE30-390091C281A4}"/>
              </a:ext>
            </a:extLst>
          </p:cNvPr>
          <p:cNvPicPr>
            <a:picLocks noChangeAspect="1"/>
          </p:cNvPicPr>
          <p:nvPr/>
        </p:nvPicPr>
        <p:blipFill>
          <a:blip r:embed="rId5"/>
          <a:stretch>
            <a:fillRect/>
          </a:stretch>
        </p:blipFill>
        <p:spPr>
          <a:xfrm>
            <a:off x="6222611" y="1369686"/>
            <a:ext cx="5563377" cy="2338714"/>
          </a:xfrm>
          <a:prstGeom prst="rect">
            <a:avLst/>
          </a:prstGeom>
        </p:spPr>
      </p:pic>
      <p:pic>
        <p:nvPicPr>
          <p:cNvPr id="9" name="Picture 8">
            <a:extLst>
              <a:ext uri="{FF2B5EF4-FFF2-40B4-BE49-F238E27FC236}">
                <a16:creationId xmlns:a16="http://schemas.microsoft.com/office/drawing/2014/main" id="{0D51CB4E-F582-4B9E-9659-08C20D18B9AC}"/>
              </a:ext>
            </a:extLst>
          </p:cNvPr>
          <p:cNvPicPr>
            <a:picLocks noChangeAspect="1"/>
          </p:cNvPicPr>
          <p:nvPr/>
        </p:nvPicPr>
        <p:blipFill rotWithShape="1">
          <a:blip r:embed="rId5"/>
          <a:srcRect l="14008" r="70469" b="68422"/>
          <a:stretch/>
        </p:blipFill>
        <p:spPr>
          <a:xfrm>
            <a:off x="6222611" y="1369686"/>
            <a:ext cx="863601" cy="738513"/>
          </a:xfrm>
          <a:prstGeom prst="rect">
            <a:avLst/>
          </a:prstGeom>
        </p:spPr>
      </p:pic>
      <p:pic>
        <p:nvPicPr>
          <p:cNvPr id="10" name="Picture 9">
            <a:extLst>
              <a:ext uri="{FF2B5EF4-FFF2-40B4-BE49-F238E27FC236}">
                <a16:creationId xmlns:a16="http://schemas.microsoft.com/office/drawing/2014/main" id="{95E0968E-E660-4516-81A6-02899FAAEC82}"/>
              </a:ext>
            </a:extLst>
          </p:cNvPr>
          <p:cNvPicPr>
            <a:picLocks noChangeAspect="1"/>
          </p:cNvPicPr>
          <p:nvPr/>
        </p:nvPicPr>
        <p:blipFill rotWithShape="1">
          <a:blip r:embed="rId5"/>
          <a:srcRect l="14008" r="70469" b="68422"/>
          <a:stretch/>
        </p:blipFill>
        <p:spPr>
          <a:xfrm>
            <a:off x="8140698" y="3285279"/>
            <a:ext cx="863601" cy="423121"/>
          </a:xfrm>
          <a:prstGeom prst="rect">
            <a:avLst/>
          </a:prstGeom>
        </p:spPr>
      </p:pic>
    </p:spTree>
    <p:extLst>
      <p:ext uri="{BB962C8B-B14F-4D97-AF65-F5344CB8AC3E}">
        <p14:creationId xmlns:p14="http://schemas.microsoft.com/office/powerpoint/2010/main" val="2712364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72">
          <a:extLst>
            <a:ext uri="{FF2B5EF4-FFF2-40B4-BE49-F238E27FC236}">
              <a16:creationId xmlns:a16="http://schemas.microsoft.com/office/drawing/2014/main" id="{C1A40630-C952-ADF1-E5DF-FDD6BA774CF2}"/>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C56D27D4-3ADB-8713-032A-512A7943D460}"/>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A7D4CCB-6032-A0F6-3D43-EEBF469FEC48}"/>
                  </a:ext>
                </a:extLst>
              </p:cNvPr>
              <p:cNvSpPr txBox="1"/>
              <p:nvPr/>
            </p:nvSpPr>
            <p:spPr>
              <a:xfrm>
                <a:off x="368517" y="894133"/>
                <a:ext cx="11263085" cy="4422173"/>
              </a:xfrm>
              <a:prstGeom prst="rect">
                <a:avLst/>
              </a:prstGeom>
              <a:noFill/>
            </p:spPr>
            <p:txBody>
              <a:bodyPr wrap="square" rtlCol="0">
                <a:spAutoFit/>
              </a:bodyPr>
              <a:lstStyle/>
              <a:p>
                <a:pPr>
                  <a:spcBef>
                    <a:spcPts val="1800"/>
                  </a:spcBef>
                </a:pPr>
                <a:r>
                  <a:rPr lang="en-US" sz="2800" b="1" dirty="0">
                    <a:solidFill>
                      <a:schemeClr val="tx1"/>
                    </a:solidFill>
                  </a:rPr>
                  <a:t>Step 3 : </a:t>
                </a:r>
                <a:r>
                  <a:rPr lang="en-US" sz="2800" dirty="0">
                    <a:solidFill>
                      <a:schemeClr val="tx1"/>
                    </a:solidFill>
                  </a:rPr>
                  <a:t>Integrate again to get deflection</a:t>
                </a:r>
              </a:p>
              <a:p>
                <a:pPr>
                  <a:spcBef>
                    <a:spcPts val="1800"/>
                  </a:spcBef>
                </a:pPr>
                <a14:m>
                  <m:oMathPara xmlns:m="http://schemas.openxmlformats.org/officeDocument/2006/math">
                    <m:oMathParaPr>
                      <m:jc m:val="centerGroup"/>
                    </m:oMathParaPr>
                    <m:oMath xmlns:m="http://schemas.openxmlformats.org/officeDocument/2006/math">
                      <m:r>
                        <a:rPr lang="en-US" sz="2800" i="1" dirty="0">
                          <a:solidFill>
                            <a:schemeClr val="tx1"/>
                          </a:solidFill>
                          <a:latin typeface="Cambria Math" panose="02040503050406030204" pitchFamily="18" charset="0"/>
                        </a:rPr>
                        <m:t>𝐸𝐼𝑦</m:t>
                      </m:r>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6</m:t>
                          </m:r>
                        </m:den>
                      </m:f>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𝐴</m:t>
                          </m:r>
                        </m:e>
                        <m:sub>
                          <m:r>
                            <a:rPr lang="en-US" sz="2800" i="1" dirty="0">
                              <a:solidFill>
                                <a:schemeClr val="tx1"/>
                              </a:solidFill>
                              <a:latin typeface="Cambria Math" panose="02040503050406030204" pitchFamily="18" charset="0"/>
                            </a:rPr>
                            <m:t>𝑦</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𝑥</m:t>
                          </m:r>
                        </m:e>
                        <m:sup>
                          <m:r>
                            <a:rPr lang="en-US" sz="2800" dirty="0">
                              <a:solidFill>
                                <a:schemeClr val="tx1"/>
                              </a:solidFill>
                              <a:latin typeface="Cambria Math" panose="02040503050406030204" pitchFamily="18" charset="0"/>
                            </a:rPr>
                            <m:t>3</m:t>
                          </m:r>
                        </m:sup>
                      </m:sSup>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120</m:t>
                          </m:r>
                        </m:den>
                      </m:f>
                      <m:sSub>
                        <m:sSubPr>
                          <m:ctrlPr>
                            <a:rPr lang="en-US" sz="2800" i="1" dirty="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𝑤</m:t>
                          </m:r>
                        </m:e>
                        <m:sub>
                          <m:r>
                            <a:rPr lang="en-US" sz="2800" dirty="0">
                              <a:solidFill>
                                <a:schemeClr val="tx1"/>
                              </a:solidFill>
                              <a:latin typeface="Cambria Math" panose="02040503050406030204" pitchFamily="18" charset="0"/>
                            </a:rPr>
                            <m:t>0</m:t>
                          </m:r>
                        </m:sub>
                      </m:sSub>
                      <m:f>
                        <m:fPr>
                          <m:ctrlPr>
                            <a:rPr lang="en-US" sz="2800" i="1" dirty="0">
                              <a:solidFill>
                                <a:schemeClr val="tx1"/>
                              </a:solidFill>
                              <a:latin typeface="Cambria Math" panose="02040503050406030204" pitchFamily="18" charset="0"/>
                            </a:rPr>
                          </m:ctrlPr>
                        </m:fPr>
                        <m:num>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𝑥</m:t>
                              </m:r>
                            </m:e>
                            <m:sup>
                              <m:r>
                                <a:rPr lang="en-US" sz="2800" dirty="0">
                                  <a:solidFill>
                                    <a:schemeClr val="tx1"/>
                                  </a:solidFill>
                                  <a:latin typeface="Cambria Math" panose="02040503050406030204" pitchFamily="18" charset="0"/>
                                </a:rPr>
                                <m:t>5</m:t>
                              </m:r>
                            </m:sup>
                          </m:sSup>
                        </m:num>
                        <m:den>
                          <m:r>
                            <a:rPr lang="en-US" sz="2800" i="1" dirty="0">
                              <a:solidFill>
                                <a:schemeClr val="tx1"/>
                              </a:solidFill>
                              <a:latin typeface="Cambria Math" panose="02040503050406030204" pitchFamily="18" charset="0"/>
                            </a:rPr>
                            <m:t>𝐿</m:t>
                          </m:r>
                        </m:den>
                      </m:f>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1</m:t>
                          </m:r>
                        </m:sub>
                      </m:sSub>
                      <m:r>
                        <a:rPr lang="en-US" sz="2800" i="1" dirty="0">
                          <a:solidFill>
                            <a:schemeClr val="tx1"/>
                          </a:solidFill>
                          <a:latin typeface="Cambria Math" panose="02040503050406030204" pitchFamily="18" charset="0"/>
                        </a:rPr>
                        <m:t>𝑥</m:t>
                      </m:r>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2</m:t>
                          </m:r>
                        </m:sub>
                      </m:sSub>
                    </m:oMath>
                  </m:oMathPara>
                </a14:m>
                <a:endParaRPr lang="en-US" sz="2800" dirty="0">
                  <a:solidFill>
                    <a:schemeClr val="tx1"/>
                  </a:solidFill>
                </a:endParaRPr>
              </a:p>
              <a:p>
                <a:pPr>
                  <a:spcBef>
                    <a:spcPts val="1800"/>
                  </a:spcBef>
                </a:pPr>
                <a:r>
                  <a:rPr lang="en-US" sz="2800" b="1" dirty="0">
                    <a:solidFill>
                      <a:schemeClr val="tx1"/>
                    </a:solidFill>
                  </a:rPr>
                  <a:t>Step 4 : </a:t>
                </a:r>
                <a:r>
                  <a:rPr lang="en-US" sz="2800" dirty="0">
                    <a:solidFill>
                      <a:schemeClr val="tx1"/>
                    </a:solidFill>
                  </a:rPr>
                  <a:t>Apply boundary condition to get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1</m:t>
                        </m:r>
                      </m:sub>
                    </m:sSub>
                  </m:oMath>
                </a14:m>
                <a:r>
                  <a:rPr lang="en-US" sz="2800" dirty="0">
                    <a:solidFill>
                      <a:schemeClr val="tx1"/>
                    </a:solidFill>
                  </a:rPr>
                  <a:t> and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2</m:t>
                        </m:r>
                      </m:sub>
                    </m:sSub>
                  </m:oMath>
                </a14:m>
                <a:endParaRPr lang="en-US" sz="2800" dirty="0">
                  <a:solidFill>
                    <a:schemeClr val="tx1"/>
                  </a:solidFill>
                </a:endParaRPr>
              </a:p>
              <a:p>
                <a:pPr>
                  <a:spcBef>
                    <a:spcPts val="1800"/>
                  </a:spcBef>
                </a:pPr>
                <a:r>
                  <a:rPr lang="en-US" sz="2800" dirty="0">
                    <a:solidFill>
                      <a:schemeClr val="tx1"/>
                    </a:solidFill>
                  </a:rPr>
                  <a:t>at,  x = 0, y = 0;                     0 = 0 – 0 + 0 +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2</m:t>
                        </m:r>
                      </m:sub>
                    </m:sSub>
                  </m:oMath>
                </a14:m>
                <a:endParaRPr lang="en-US" sz="2800" dirty="0">
                  <a:solidFill>
                    <a:schemeClr val="tx1"/>
                  </a:solidFill>
                </a:endParaRPr>
              </a:p>
              <a:p>
                <a:pPr>
                  <a:spcBef>
                    <a:spcPts val="1800"/>
                  </a:spcBef>
                </a:pPr>
                <a:r>
                  <a:rPr lang="en-US" sz="2800" dirty="0">
                    <a:solidFill>
                      <a:schemeClr val="tx1"/>
                    </a:solidFill>
                  </a:rPr>
                  <a:t>at  x = L,  </a:t>
                </a:r>
                <a14:m>
                  <m:oMath xmlns:m="http://schemas.openxmlformats.org/officeDocument/2006/math">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𝑦</m:t>
                        </m:r>
                      </m:num>
                      <m:den>
                        <m:r>
                          <a:rPr lang="en-US" sz="2800" dirty="0">
                            <a:solidFill>
                              <a:schemeClr val="tx1"/>
                            </a:solidFill>
                            <a:latin typeface="Cambria Math" panose="02040503050406030204" pitchFamily="18" charset="0"/>
                          </a:rPr>
                          <m:t>ⅆ</m:t>
                        </m:r>
                        <m:r>
                          <a:rPr lang="en-US" sz="2800" i="1" dirty="0">
                            <a:solidFill>
                              <a:schemeClr val="tx1"/>
                            </a:solidFill>
                            <a:latin typeface="Cambria Math" panose="02040503050406030204" pitchFamily="18" charset="0"/>
                          </a:rPr>
                          <m:t>𝑥</m:t>
                        </m:r>
                      </m:den>
                    </m:f>
                    <m:r>
                      <a:rPr lang="en-US" sz="2800" dirty="0">
                        <a:solidFill>
                          <a:schemeClr val="tx1"/>
                        </a:solidFill>
                        <a:latin typeface="Cambria Math" panose="02040503050406030204" pitchFamily="18" charset="0"/>
                      </a:rPr>
                      <m:t>=</m:t>
                    </m:r>
                    <m:r>
                      <a:rPr lang="en-US" sz="2800" i="1" dirty="0">
                        <a:solidFill>
                          <a:schemeClr val="tx1"/>
                        </a:solidFill>
                        <a:latin typeface="Cambria Math" panose="02040503050406030204" pitchFamily="18" charset="0"/>
                      </a:rPr>
                      <m:t> </m:t>
                    </m:r>
                  </m:oMath>
                </a14:m>
                <a:r>
                  <a:rPr lang="en-US" sz="2800" dirty="0">
                    <a:solidFill>
                      <a:schemeClr val="tx1"/>
                    </a:solidFill>
                  </a:rPr>
                  <a:t>0 ;               </a:t>
                </a:r>
                <a14:m>
                  <m:oMath xmlns:m="http://schemas.openxmlformats.org/officeDocument/2006/math">
                    <m:r>
                      <a:rPr lang="en-US" sz="2800" dirty="0">
                        <a:solidFill>
                          <a:schemeClr val="tx1"/>
                        </a:solidFill>
                        <a:latin typeface="Cambria Math" panose="02040503050406030204" pitchFamily="18" charset="0"/>
                      </a:rPr>
                      <m:t>0=</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2</m:t>
                        </m:r>
                      </m:den>
                    </m:f>
                    <m:r>
                      <a:rPr lang="en-IN" sz="2800" b="0" i="1" dirty="0" smtClean="0">
                        <a:solidFill>
                          <a:schemeClr val="tx1"/>
                        </a:solidFill>
                        <a:latin typeface="Cambria Math" panose="02040503050406030204" pitchFamily="18" charset="0"/>
                      </a:rPr>
                      <m:t>𝐴</m:t>
                    </m:r>
                    <m:r>
                      <a:rPr lang="en-IN" sz="2800" b="0" i="1" baseline="-25000" dirty="0" smtClean="0">
                        <a:solidFill>
                          <a:schemeClr val="tx1"/>
                        </a:solidFill>
                        <a:latin typeface="Cambria Math" panose="02040503050406030204" pitchFamily="18" charset="0"/>
                      </a:rPr>
                      <m:t>𝑦</m:t>
                    </m:r>
                    <m:r>
                      <a:rPr lang="en-IN" sz="2800" b="0" i="1" dirty="0" smtClean="0">
                        <a:solidFill>
                          <a:schemeClr val="tx1"/>
                        </a:solidFill>
                        <a:latin typeface="Cambria Math" panose="02040503050406030204" pitchFamily="18" charset="0"/>
                      </a:rPr>
                      <m:t>𝐿</m:t>
                    </m:r>
                    <m:r>
                      <a:rPr lang="en-IN" sz="2800" b="0" i="1" baseline="30000" dirty="0" smtClean="0">
                        <a:solidFill>
                          <a:schemeClr val="tx1"/>
                        </a:solidFill>
                        <a:latin typeface="Cambria Math" panose="02040503050406030204" pitchFamily="18" charset="0"/>
                      </a:rPr>
                      <m:t>2</m:t>
                    </m:r>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24</m:t>
                        </m:r>
                      </m:den>
                    </m:f>
                    <m:sSub>
                      <m:sSubPr>
                        <m:ctrlPr>
                          <a:rPr lang="en-US" sz="2800" i="1" dirty="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𝑤</m:t>
                        </m:r>
                      </m:e>
                      <m:sub>
                        <m:r>
                          <a:rPr lang="en-US" sz="2800" dirty="0">
                            <a:solidFill>
                              <a:schemeClr val="tx1"/>
                            </a:solidFill>
                            <a:latin typeface="Cambria Math" panose="02040503050406030204" pitchFamily="18" charset="0"/>
                          </a:rPr>
                          <m:t>0</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𝐿</m:t>
                        </m:r>
                      </m:e>
                      <m:sup>
                        <m:r>
                          <a:rPr lang="en-US" sz="2800" dirty="0">
                            <a:solidFill>
                              <a:schemeClr val="tx1"/>
                            </a:solidFill>
                            <a:latin typeface="Cambria Math" panose="02040503050406030204" pitchFamily="18" charset="0"/>
                          </a:rPr>
                          <m:t>3</m:t>
                        </m:r>
                      </m:sup>
                    </m:sSup>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1</m:t>
                        </m:r>
                      </m:sub>
                    </m:sSub>
                  </m:oMath>
                </a14:m>
                <a:endParaRPr lang="en-US" sz="2800" dirty="0">
                  <a:solidFill>
                    <a:schemeClr val="tx1"/>
                  </a:solidFill>
                </a:endParaRPr>
              </a:p>
              <a:p>
                <a:pPr>
                  <a:spcBef>
                    <a:spcPts val="1800"/>
                  </a:spcBef>
                </a:pPr>
                <a:r>
                  <a:rPr lang="en-US" sz="2800" dirty="0">
                    <a:solidFill>
                      <a:schemeClr val="tx1"/>
                    </a:solidFill>
                  </a:rPr>
                  <a:t>at x = L , y = 0 ;             </a:t>
                </a:r>
                <a14:m>
                  <m:oMath xmlns:m="http://schemas.openxmlformats.org/officeDocument/2006/math">
                    <m:r>
                      <a:rPr lang="en-US" sz="2800" dirty="0">
                        <a:solidFill>
                          <a:schemeClr val="tx1"/>
                        </a:solidFill>
                        <a:latin typeface="Cambria Math" panose="02040503050406030204" pitchFamily="18" charset="0"/>
                      </a:rPr>
                      <m:t>0=</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6</m:t>
                        </m:r>
                      </m:den>
                    </m:f>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𝐴</m:t>
                        </m:r>
                      </m:e>
                      <m:sub>
                        <m:r>
                          <a:rPr lang="en-US" sz="2800" i="1" dirty="0">
                            <a:solidFill>
                              <a:schemeClr val="tx1"/>
                            </a:solidFill>
                            <a:latin typeface="Cambria Math" panose="02040503050406030204" pitchFamily="18" charset="0"/>
                          </a:rPr>
                          <m:t>𝑦</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𝐿</m:t>
                        </m:r>
                      </m:e>
                      <m:sup>
                        <m:r>
                          <a:rPr lang="en-US" sz="2800" dirty="0">
                            <a:solidFill>
                              <a:schemeClr val="tx1"/>
                            </a:solidFill>
                            <a:latin typeface="Cambria Math" panose="02040503050406030204" pitchFamily="18" charset="0"/>
                          </a:rPr>
                          <m:t>3</m:t>
                        </m:r>
                      </m:sup>
                    </m:sSup>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120</m:t>
                        </m:r>
                      </m:den>
                    </m:f>
                    <m:sSub>
                      <m:sSubPr>
                        <m:ctrlPr>
                          <a:rPr lang="en-US" sz="2800" i="1" dirty="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𝑤</m:t>
                        </m:r>
                      </m:e>
                      <m:sub>
                        <m:r>
                          <a:rPr lang="en-US" sz="2800" dirty="0">
                            <a:solidFill>
                              <a:schemeClr val="tx1"/>
                            </a:solidFill>
                            <a:latin typeface="Cambria Math" panose="02040503050406030204" pitchFamily="18" charset="0"/>
                          </a:rPr>
                          <m:t>0</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𝐿</m:t>
                        </m:r>
                      </m:e>
                      <m:sup>
                        <m:r>
                          <a:rPr lang="en-US" sz="2800" dirty="0">
                            <a:solidFill>
                              <a:schemeClr val="tx1"/>
                            </a:solidFill>
                            <a:latin typeface="Cambria Math" panose="02040503050406030204" pitchFamily="18" charset="0"/>
                          </a:rPr>
                          <m:t>4</m:t>
                        </m:r>
                      </m:sup>
                    </m:sSup>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1</m:t>
                        </m:r>
                      </m:sub>
                    </m:sSub>
                    <m:r>
                      <a:rPr lang="en-US" sz="2800" i="1" dirty="0">
                        <a:solidFill>
                          <a:schemeClr val="tx1"/>
                        </a:solidFill>
                        <a:latin typeface="Cambria Math" panose="02040503050406030204" pitchFamily="18" charset="0"/>
                      </a:rPr>
                      <m:t>𝐿</m:t>
                    </m:r>
                    <m:r>
                      <a:rPr lang="en-US" sz="2800" dirty="0">
                        <a:solidFill>
                          <a:schemeClr val="tx1"/>
                        </a:solidFill>
                        <a:latin typeface="Cambria Math" panose="02040503050406030204" pitchFamily="18" charset="0"/>
                      </a:rPr>
                      <m:t>+</m:t>
                    </m:r>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𝐶</m:t>
                        </m:r>
                      </m:e>
                      <m:sub>
                        <m:r>
                          <a:rPr lang="en-US" sz="2800" dirty="0">
                            <a:solidFill>
                              <a:schemeClr val="tx1"/>
                            </a:solidFill>
                            <a:latin typeface="Cambria Math" panose="02040503050406030204" pitchFamily="18" charset="0"/>
                          </a:rPr>
                          <m:t>2</m:t>
                        </m:r>
                      </m:sub>
                    </m:sSub>
                  </m:oMath>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EA7D4CCB-6032-A0F6-3D43-EEBF469FEC48}"/>
                  </a:ext>
                </a:extLst>
              </p:cNvPr>
              <p:cNvSpPr txBox="1">
                <a:spLocks noRot="1" noChangeAspect="1" noMove="1" noResize="1" noEditPoints="1" noAdjustHandles="1" noChangeArrowheads="1" noChangeShapeType="1" noTextEdit="1"/>
              </p:cNvSpPr>
              <p:nvPr/>
            </p:nvSpPr>
            <p:spPr>
              <a:xfrm>
                <a:off x="368517" y="894133"/>
                <a:ext cx="11263085" cy="4422173"/>
              </a:xfrm>
              <a:prstGeom prst="rect">
                <a:avLst/>
              </a:prstGeom>
              <a:blipFill>
                <a:blip r:embed="rId4"/>
                <a:stretch>
                  <a:fillRect l="-1082" t="-1379" b="-1103"/>
                </a:stretch>
              </a:blipFill>
            </p:spPr>
            <p:txBody>
              <a:bodyPr/>
              <a:lstStyle/>
              <a:p>
                <a:r>
                  <a:rPr lang="en-IN">
                    <a:noFill/>
                  </a:rPr>
                  <a:t> </a:t>
                </a:r>
              </a:p>
            </p:txBody>
          </p:sp>
        </mc:Fallback>
      </mc:AlternateContent>
      <p:sp>
        <p:nvSpPr>
          <p:cNvPr id="5" name="Title 1">
            <a:extLst>
              <a:ext uri="{FF2B5EF4-FFF2-40B4-BE49-F238E27FC236}">
                <a16:creationId xmlns:a16="http://schemas.microsoft.com/office/drawing/2014/main" id="{B6646804-96C5-4431-ADAE-4B896702CC5D}"/>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Solution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631032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72">
          <a:extLst>
            <a:ext uri="{FF2B5EF4-FFF2-40B4-BE49-F238E27FC236}">
              <a16:creationId xmlns:a16="http://schemas.microsoft.com/office/drawing/2014/main" id="{79901DCB-CA7C-D7A4-06F2-82C6184A7E06}"/>
            </a:ext>
          </a:extLst>
        </p:cNvPr>
        <p:cNvGrpSpPr/>
        <p:nvPr/>
      </p:nvGrpSpPr>
      <p:grpSpPr>
        <a:xfrm>
          <a:off x="0" y="0"/>
          <a:ext cx="0" cy="0"/>
          <a:chOff x="0" y="0"/>
          <a:chExt cx="0" cy="0"/>
        </a:xfrm>
      </p:grpSpPr>
      <p:pic>
        <p:nvPicPr>
          <p:cNvPr id="2" name="Google Shape;62;p14">
            <a:extLst>
              <a:ext uri="{FF2B5EF4-FFF2-40B4-BE49-F238E27FC236}">
                <a16:creationId xmlns:a16="http://schemas.microsoft.com/office/drawing/2014/main" id="{7D2016B1-32CC-7783-69AF-B2AE3D9D20F1}"/>
              </a:ext>
            </a:extLst>
          </p:cNvPr>
          <p:cNvPicPr preferRelativeResize="0"/>
          <p:nvPr/>
        </p:nvPicPr>
        <p:blipFill>
          <a:blip r:embed="rId3">
            <a:alphaModFix/>
          </a:blip>
          <a:stretch>
            <a:fillRect/>
          </a:stretch>
        </p:blipFill>
        <p:spPr>
          <a:xfrm>
            <a:off x="10085584" y="0"/>
            <a:ext cx="2105833" cy="894133"/>
          </a:xfrm>
          <a:prstGeom prst="rect">
            <a:avLst/>
          </a:prstGeom>
          <a:noFill/>
          <a:ln>
            <a:no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6C656E4-5E81-71E0-340C-BFAEDA79C2CA}"/>
                  </a:ext>
                </a:extLst>
              </p:cNvPr>
              <p:cNvSpPr txBox="1"/>
              <p:nvPr/>
            </p:nvSpPr>
            <p:spPr>
              <a:xfrm>
                <a:off x="672425" y="1540663"/>
                <a:ext cx="11263085" cy="1987467"/>
              </a:xfrm>
              <a:prstGeom prst="rect">
                <a:avLst/>
              </a:prstGeom>
              <a:noFill/>
            </p:spPr>
            <p:txBody>
              <a:bodyPr wrap="square" rtlCol="0">
                <a:spAutoFit/>
              </a:bodyPr>
              <a:lstStyle/>
              <a:p>
                <a:pPr>
                  <a:spcBef>
                    <a:spcPts val="1800"/>
                  </a:spcBef>
                </a:pPr>
                <a:r>
                  <a:rPr lang="en-US" sz="2800" dirty="0">
                    <a:solidFill>
                      <a:schemeClr val="tx1"/>
                    </a:solidFill>
                  </a:rPr>
                  <a:t>Solving the three equations,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1</m:t>
                        </m:r>
                      </m:sub>
                    </m:sSub>
                    <m:r>
                      <a:rPr lang="en-US" sz="2800" dirty="0">
                        <a:solidFill>
                          <a:schemeClr val="tx1"/>
                        </a:solidFill>
                        <a:latin typeface="Cambria Math" panose="02040503050406030204" pitchFamily="18" charset="0"/>
                      </a:rPr>
                      <m:t>=</m:t>
                    </m:r>
                    <m:f>
                      <m:fPr>
                        <m:ctrlPr>
                          <a:rPr lang="en-US" sz="2800" i="1" dirty="0">
                            <a:solidFill>
                              <a:schemeClr val="tx1"/>
                            </a:solidFill>
                            <a:latin typeface="Cambria Math" panose="02040503050406030204" pitchFamily="18" charset="0"/>
                          </a:rPr>
                        </m:ctrlPr>
                      </m:fPr>
                      <m:num>
                        <m:r>
                          <a:rPr lang="en-US" sz="2800" dirty="0">
                            <a:solidFill>
                              <a:schemeClr val="tx1"/>
                            </a:solidFill>
                            <a:latin typeface="Cambria Math" panose="02040503050406030204" pitchFamily="18" charset="0"/>
                          </a:rPr>
                          <m:t>1</m:t>
                        </m:r>
                      </m:num>
                      <m:den>
                        <m:r>
                          <a:rPr lang="en-US" sz="2800" dirty="0">
                            <a:solidFill>
                              <a:schemeClr val="tx1"/>
                            </a:solidFill>
                            <a:latin typeface="Cambria Math" panose="02040503050406030204" pitchFamily="18" charset="0"/>
                          </a:rPr>
                          <m:t>120</m:t>
                        </m:r>
                      </m:den>
                    </m:f>
                    <m:sSub>
                      <m:sSubPr>
                        <m:ctrlPr>
                          <a:rPr lang="en-US" sz="2800" i="1" dirty="0">
                            <a:solidFill>
                              <a:schemeClr val="tx1"/>
                            </a:solidFill>
                            <a:latin typeface="Cambria Math" panose="02040503050406030204" pitchFamily="18" charset="0"/>
                          </a:rPr>
                        </m:ctrlPr>
                      </m:sSubPr>
                      <m:e>
                        <m:r>
                          <a:rPr lang="en-IN" sz="2800" b="0" i="1" dirty="0" smtClean="0">
                            <a:solidFill>
                              <a:schemeClr val="tx1"/>
                            </a:solidFill>
                            <a:latin typeface="Cambria Math" panose="02040503050406030204" pitchFamily="18" charset="0"/>
                          </a:rPr>
                          <m:t>𝑤</m:t>
                        </m:r>
                      </m:e>
                      <m:sub>
                        <m:r>
                          <a:rPr lang="en-US" sz="2800" dirty="0">
                            <a:solidFill>
                              <a:schemeClr val="tx1"/>
                            </a:solidFill>
                            <a:latin typeface="Cambria Math" panose="02040503050406030204" pitchFamily="18" charset="0"/>
                          </a:rPr>
                          <m:t>0</m:t>
                        </m:r>
                      </m:sub>
                    </m:sSub>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rPr>
                          <m:t>𝐿</m:t>
                        </m:r>
                      </m:e>
                      <m:sup>
                        <m:r>
                          <a:rPr lang="en-US" sz="2800" dirty="0">
                            <a:solidFill>
                              <a:schemeClr val="tx1"/>
                            </a:solidFill>
                            <a:latin typeface="Cambria Math" panose="02040503050406030204" pitchFamily="18" charset="0"/>
                          </a:rPr>
                          <m:t>3</m:t>
                        </m:r>
                      </m:sup>
                    </m:sSup>
                    <m:r>
                      <a:rPr lang="en-US" sz="2800" i="1" dirty="0">
                        <a:solidFill>
                          <a:schemeClr val="tx1"/>
                        </a:solidFill>
                        <a:latin typeface="Cambria Math" panose="02040503050406030204" pitchFamily="18" charset="0"/>
                      </a:rPr>
                      <m:t> ,</m:t>
                    </m:r>
                  </m:oMath>
                </a14:m>
                <a:r>
                  <a:rPr lang="en-US" sz="2800" dirty="0">
                    <a:solidFill>
                      <a:schemeClr val="tx1"/>
                    </a:solidFill>
                  </a:rPr>
                  <a:t> 	</a:t>
                </a:r>
                <a14:m>
                  <m:oMath xmlns:m="http://schemas.openxmlformats.org/officeDocument/2006/math">
                    <m:sSub>
                      <m:sSubPr>
                        <m:ctrlPr>
                          <a:rPr lang="en-US" sz="2800" i="1" dirty="0">
                            <a:solidFill>
                              <a:schemeClr val="tx1"/>
                            </a:solidFill>
                            <a:latin typeface="Cambria Math" panose="02040503050406030204" pitchFamily="18" charset="0"/>
                          </a:rPr>
                        </m:ctrlPr>
                      </m:sSubPr>
                      <m:e>
                        <m:r>
                          <a:rPr lang="en-US" sz="2800" i="1" dirty="0">
                            <a:solidFill>
                              <a:schemeClr val="tx1"/>
                            </a:solidFill>
                            <a:latin typeface="Cambria Math" panose="02040503050406030204" pitchFamily="18" charset="0"/>
                          </a:rPr>
                          <m:t>𝑐</m:t>
                        </m:r>
                      </m:e>
                      <m:sub>
                        <m:r>
                          <a:rPr lang="en-US" sz="2800" dirty="0">
                            <a:solidFill>
                              <a:schemeClr val="tx1"/>
                            </a:solidFill>
                            <a:latin typeface="Cambria Math" panose="02040503050406030204" pitchFamily="18" charset="0"/>
                          </a:rPr>
                          <m:t>2</m:t>
                        </m:r>
                      </m:sub>
                    </m:sSub>
                    <m:r>
                      <a:rPr lang="en-US" sz="2800" dirty="0">
                        <a:solidFill>
                          <a:schemeClr val="tx1"/>
                        </a:solidFill>
                        <a:latin typeface="Cambria Math" panose="02040503050406030204" pitchFamily="18" charset="0"/>
                      </a:rPr>
                      <m:t>=0</m:t>
                    </m:r>
                  </m:oMath>
                </a14:m>
                <a:endParaRPr lang="en-US" sz="2800" dirty="0">
                  <a:solidFill>
                    <a:schemeClr val="tx1"/>
                  </a:solidFill>
                </a:endParaRPr>
              </a:p>
              <a:p>
                <a:pPr>
                  <a:spcBef>
                    <a:spcPts val="1800"/>
                  </a:spcBef>
                </a:pPr>
                <a:r>
                  <a:rPr lang="en-US" sz="2800" dirty="0">
                    <a:solidFill>
                      <a:schemeClr val="tx1"/>
                    </a:solidFill>
                  </a:rPr>
                  <a:t>               			</a:t>
                </a:r>
                <a14:m>
                  <m:oMath xmlns:m="http://schemas.openxmlformats.org/officeDocument/2006/math">
                    <m:sSub>
                      <m:sSubPr>
                        <m:ctrlPr>
                          <a:rPr lang="en-US" sz="2800" b="1" i="1" dirty="0">
                            <a:solidFill>
                              <a:schemeClr val="tx1"/>
                            </a:solidFill>
                            <a:latin typeface="Cambria Math" panose="02040503050406030204" pitchFamily="18" charset="0"/>
                          </a:rPr>
                        </m:ctrlPr>
                      </m:sSubPr>
                      <m:e>
                        <m:r>
                          <a:rPr lang="en-US" sz="2800" b="1" i="1" dirty="0">
                            <a:solidFill>
                              <a:schemeClr val="tx1"/>
                            </a:solidFill>
                            <a:latin typeface="Cambria Math" panose="02040503050406030204" pitchFamily="18" charset="0"/>
                          </a:rPr>
                          <m:t>𝑨</m:t>
                        </m:r>
                      </m:e>
                      <m:sub>
                        <m:r>
                          <a:rPr lang="en-US" sz="2800" b="1" i="1" dirty="0">
                            <a:solidFill>
                              <a:schemeClr val="tx1"/>
                            </a:solidFill>
                            <a:latin typeface="Cambria Math" panose="02040503050406030204" pitchFamily="18" charset="0"/>
                          </a:rPr>
                          <m:t>𝒚</m:t>
                        </m:r>
                      </m:sub>
                    </m:sSub>
                    <m:r>
                      <a:rPr lang="en-US" sz="2800" b="1" dirty="0">
                        <a:solidFill>
                          <a:schemeClr val="tx1"/>
                        </a:solidFill>
                        <a:latin typeface="Cambria Math" panose="02040503050406030204" pitchFamily="18" charset="0"/>
                      </a:rPr>
                      <m:t>=</m:t>
                    </m:r>
                    <m:f>
                      <m:fPr>
                        <m:ctrlPr>
                          <a:rPr lang="en-US" sz="2800" b="1" i="1" dirty="0">
                            <a:solidFill>
                              <a:schemeClr val="tx1"/>
                            </a:solidFill>
                            <a:latin typeface="Cambria Math" panose="02040503050406030204" pitchFamily="18" charset="0"/>
                          </a:rPr>
                        </m:ctrlPr>
                      </m:fPr>
                      <m:num>
                        <m:r>
                          <a:rPr lang="en-US" sz="2800" b="1" dirty="0">
                            <a:solidFill>
                              <a:schemeClr val="tx1"/>
                            </a:solidFill>
                            <a:latin typeface="Cambria Math" panose="02040503050406030204" pitchFamily="18" charset="0"/>
                          </a:rPr>
                          <m:t>𝟏</m:t>
                        </m:r>
                      </m:num>
                      <m:den>
                        <m:r>
                          <a:rPr lang="en-US" sz="2800" b="1" dirty="0">
                            <a:solidFill>
                              <a:schemeClr val="tx1"/>
                            </a:solidFill>
                            <a:latin typeface="Cambria Math" panose="02040503050406030204" pitchFamily="18" charset="0"/>
                          </a:rPr>
                          <m:t>𝟏𝟎</m:t>
                        </m:r>
                      </m:den>
                    </m:f>
                    <m:sSub>
                      <m:sSubPr>
                        <m:ctrlPr>
                          <a:rPr lang="en-US" sz="2800" b="1" i="1" dirty="0">
                            <a:solidFill>
                              <a:schemeClr val="tx1"/>
                            </a:solidFill>
                            <a:latin typeface="Cambria Math" panose="02040503050406030204" pitchFamily="18" charset="0"/>
                          </a:rPr>
                        </m:ctrlPr>
                      </m:sSubPr>
                      <m:e>
                        <m:r>
                          <a:rPr lang="en-IN" sz="2800" b="1" i="1" dirty="0" smtClean="0">
                            <a:solidFill>
                              <a:schemeClr val="tx1"/>
                            </a:solidFill>
                            <a:latin typeface="Cambria Math" panose="02040503050406030204" pitchFamily="18" charset="0"/>
                          </a:rPr>
                          <m:t>𝒘</m:t>
                        </m:r>
                      </m:e>
                      <m:sub>
                        <m:r>
                          <a:rPr lang="en-US" sz="2800" b="1" dirty="0">
                            <a:solidFill>
                              <a:schemeClr val="tx1"/>
                            </a:solidFill>
                            <a:latin typeface="Cambria Math" panose="02040503050406030204" pitchFamily="18" charset="0"/>
                          </a:rPr>
                          <m:t>𝟎</m:t>
                        </m:r>
                      </m:sub>
                    </m:sSub>
                    <m:r>
                      <a:rPr lang="en-US" sz="2800" b="1" i="1" dirty="0">
                        <a:solidFill>
                          <a:schemeClr val="tx1"/>
                        </a:solidFill>
                        <a:latin typeface="Cambria Math" panose="02040503050406030204" pitchFamily="18" charset="0"/>
                      </a:rPr>
                      <m:t>𝑳</m:t>
                    </m:r>
                  </m:oMath>
                </a14:m>
                <a:endParaRPr lang="en-US" sz="2800" b="1" dirty="0">
                  <a:solidFill>
                    <a:schemeClr val="tx1"/>
                  </a:solidFill>
                </a:endParaRPr>
              </a:p>
              <a:p>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B6C656E4-5E81-71E0-340C-BFAEDA79C2CA}"/>
                  </a:ext>
                </a:extLst>
              </p:cNvPr>
              <p:cNvSpPr txBox="1">
                <a:spLocks noRot="1" noChangeAspect="1" noMove="1" noResize="1" noEditPoints="1" noAdjustHandles="1" noChangeArrowheads="1" noChangeShapeType="1" noTextEdit="1"/>
              </p:cNvSpPr>
              <p:nvPr/>
            </p:nvSpPr>
            <p:spPr>
              <a:xfrm>
                <a:off x="672425" y="1540663"/>
                <a:ext cx="11263085" cy="1987467"/>
              </a:xfrm>
              <a:prstGeom prst="rect">
                <a:avLst/>
              </a:prstGeom>
              <a:blipFill>
                <a:blip r:embed="rId4"/>
                <a:stretch>
                  <a:fillRect l="-1082"/>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059DB66A-60F4-468C-9407-D9618828A3D3}"/>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Solution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6403098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3439-8FEB-AD98-A1CB-618982761396}"/>
              </a:ext>
            </a:extLst>
          </p:cNvPr>
          <p:cNvSpPr>
            <a:spLocks noGrp="1"/>
          </p:cNvSpPr>
          <p:nvPr>
            <p:ph type="ctrTitle"/>
          </p:nvPr>
        </p:nvSpPr>
        <p:spPr>
          <a:xfrm>
            <a:off x="1524000" y="2615829"/>
            <a:ext cx="9144000" cy="894134"/>
          </a:xfrm>
        </p:spPr>
        <p:txBody>
          <a:bodyPr>
            <a:normAutofit/>
          </a:bodyPr>
          <a:lstStyle/>
          <a:p>
            <a:r>
              <a:rPr lang="en-IN" sz="4400" b="1" dirty="0"/>
              <a:t>Macaulay’s Method</a:t>
            </a:r>
          </a:p>
        </p:txBody>
      </p:sp>
      <p:pic>
        <p:nvPicPr>
          <p:cNvPr id="3" name="Google Shape;56;p13">
            <a:extLst>
              <a:ext uri="{FF2B5EF4-FFF2-40B4-BE49-F238E27FC236}">
                <a16:creationId xmlns:a16="http://schemas.microsoft.com/office/drawing/2014/main" id="{70828268-3502-4C13-AB51-5D8EF6B9E52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1271265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9" y="199663"/>
            <a:ext cx="10515600" cy="790937"/>
          </a:xfrm>
        </p:spPr>
        <p:txBody>
          <a:bodyPr>
            <a:normAutofit/>
          </a:bodyPr>
          <a:lstStyle/>
          <a:p>
            <a:r>
              <a:rPr lang="en-GB" sz="4000" b="1" dirty="0">
                <a:solidFill>
                  <a:schemeClr val="accent1">
                    <a:lumMod val="75000"/>
                  </a:schemeClr>
                </a:solidFill>
              </a:rPr>
              <a:t>Beam Sign Conventions </a:t>
            </a:r>
            <a:endParaRPr lang="en-IN" sz="4000" b="1" dirty="0">
              <a:solidFill>
                <a:schemeClr val="accent1">
                  <a:lumMod val="75000"/>
                </a:schemeClr>
              </a:solidFill>
            </a:endParaRPr>
          </a:p>
        </p:txBody>
      </p:sp>
      <p:sp>
        <p:nvSpPr>
          <p:cNvPr id="4" name="Rectangle 1"/>
          <p:cNvSpPr>
            <a:spLocks noGrp="1" noChangeArrowheads="1"/>
          </p:cNvSpPr>
          <p:nvPr>
            <p:ph idx="1"/>
          </p:nvPr>
        </p:nvSpPr>
        <p:spPr bwMode="auto">
          <a:xfrm>
            <a:off x="494484" y="1374546"/>
            <a:ext cx="7306491"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ts val="1800"/>
              </a:spcBef>
              <a:spcAft>
                <a:spcPct val="0"/>
              </a:spcAft>
              <a:buClrTx/>
              <a:buSzTx/>
              <a:buFontTx/>
              <a:buChar char="•"/>
              <a:tabLst/>
            </a:pPr>
            <a:r>
              <a:rPr kumimoji="0" lang="en-US" altLang="en-US" b="1" i="0" u="none" strike="noStrike" cap="none" normalizeH="0" baseline="0" dirty="0">
                <a:ln>
                  <a:noFill/>
                </a:ln>
                <a:solidFill>
                  <a:schemeClr val="tx1"/>
                </a:solidFill>
                <a:effectLst/>
              </a:rPr>
              <a:t>Purpose</a:t>
            </a:r>
            <a:r>
              <a:rPr kumimoji="0" lang="en-US" altLang="en-US"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Establishes a convention to define </a:t>
            </a:r>
            <a:r>
              <a:rPr kumimoji="0" lang="en-US" altLang="en-US" sz="2800" b="1" i="0" u="none" strike="noStrike" cap="none" normalizeH="0" baseline="0" dirty="0">
                <a:ln>
                  <a:noFill/>
                </a:ln>
                <a:solidFill>
                  <a:schemeClr val="tx1"/>
                </a:solidFill>
                <a:effectLst/>
              </a:rPr>
              <a:t>positive</a:t>
            </a:r>
            <a:r>
              <a:rPr kumimoji="0" lang="en-US" altLang="en-US" sz="2800" b="0" i="0" u="none" strike="noStrike" cap="none" normalizeH="0" baseline="0" dirty="0">
                <a:ln>
                  <a:noFill/>
                </a:ln>
                <a:solidFill>
                  <a:schemeClr val="tx1"/>
                </a:solidFill>
                <a:effectLst/>
              </a:rPr>
              <a:t> and </a:t>
            </a:r>
            <a:r>
              <a:rPr kumimoji="0" lang="en-US" altLang="en-US" sz="2800" b="1" i="0" u="none" strike="noStrike" cap="none" normalizeH="0" baseline="0" dirty="0">
                <a:ln>
                  <a:noFill/>
                </a:ln>
                <a:solidFill>
                  <a:schemeClr val="tx1"/>
                </a:solidFill>
                <a:effectLst/>
              </a:rPr>
              <a:t>negative</a:t>
            </a:r>
            <a:r>
              <a:rPr kumimoji="0" lang="en-US" altLang="en-US" sz="2800" b="0" i="0" u="none" strike="noStrike" cap="none" normalizeH="0" baseline="0" dirty="0">
                <a:ln>
                  <a:noFill/>
                </a:ln>
                <a:solidFill>
                  <a:schemeClr val="tx1"/>
                </a:solidFill>
                <a:effectLst/>
              </a:rPr>
              <a:t> values for shear force (</a:t>
            </a:r>
            <a:r>
              <a:rPr kumimoji="0" lang="en-US" altLang="en-US" sz="2800" b="1" i="1" strike="noStrike" cap="none" normalizeH="0" baseline="0" dirty="0">
                <a:ln>
                  <a:noFill/>
                </a:ln>
                <a:solidFill>
                  <a:schemeClr val="tx1"/>
                </a:solidFill>
                <a:effectLst/>
              </a:rPr>
              <a:t>V</a:t>
            </a:r>
            <a:r>
              <a:rPr kumimoji="0" lang="en-US" altLang="en-US" sz="2800" b="0" i="0" u="none" strike="noStrike" cap="none" normalizeH="0" baseline="0" dirty="0">
                <a:ln>
                  <a:noFill/>
                </a:ln>
                <a:solidFill>
                  <a:schemeClr val="tx1"/>
                </a:solidFill>
                <a:effectLst/>
              </a:rPr>
              <a:t>) and bending moment (</a:t>
            </a:r>
            <a:r>
              <a:rPr kumimoji="0" lang="en-US" altLang="en-US" sz="2800" b="1" i="1" strike="noStrike" cap="none" normalizeH="0" baseline="0" dirty="0">
                <a:ln>
                  <a:noFill/>
                </a:ln>
                <a:solidFill>
                  <a:schemeClr val="tx1"/>
                </a:solidFill>
                <a:effectLst/>
              </a:rPr>
              <a:t>M</a:t>
            </a:r>
            <a:r>
              <a:rPr kumimoji="0" lang="en-US" altLang="en-US" sz="2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ts val="1800"/>
              </a:spcBef>
              <a:spcAft>
                <a:spcPct val="0"/>
              </a:spcAft>
              <a:buClrTx/>
              <a:buSzTx/>
              <a:buFontTx/>
              <a:buChar char="•"/>
              <a:tabLst/>
            </a:pPr>
            <a:r>
              <a:rPr kumimoji="0" lang="en-US" altLang="en-US" b="1" i="0" u="none" strike="noStrike" cap="none" normalizeH="0" baseline="0" dirty="0">
                <a:ln>
                  <a:noFill/>
                </a:ln>
                <a:solidFill>
                  <a:schemeClr val="tx1"/>
                </a:solidFill>
                <a:effectLst/>
              </a:rPr>
              <a:t>Choice of Sign Convention</a:t>
            </a:r>
            <a:r>
              <a:rPr kumimoji="0" lang="en-US" altLang="en-US" b="0" i="0" u="none" strike="noStrike" cap="none" normalizeH="0" baseline="0" dirty="0">
                <a:ln>
                  <a:noFill/>
                </a:ln>
                <a:solidFill>
                  <a:schemeClr val="tx1"/>
                </a:solidFill>
                <a:effectLst/>
              </a:rPr>
              <a:t>: </a:t>
            </a:r>
            <a:r>
              <a:rPr kumimoji="0" lang="en-US" altLang="en-US" sz="2800" b="0" i="0" u="none" strike="noStrike" cap="none" normalizeH="0" baseline="0" dirty="0">
                <a:ln>
                  <a:noFill/>
                </a:ln>
                <a:solidFill>
                  <a:schemeClr val="tx1"/>
                </a:solidFill>
                <a:effectLst/>
              </a:rPr>
              <a:t>Arbitrary, but the standard engineering practice is typically used.</a:t>
            </a:r>
          </a:p>
          <a:p>
            <a:pPr marL="0" marR="0" lvl="0" indent="0" algn="just" defTabSz="914400" rtl="0" eaLnBrk="0" fontAlgn="base" latinLnBrk="0" hangingPunct="0">
              <a:lnSpc>
                <a:spcPct val="100000"/>
              </a:lnSpc>
              <a:spcBef>
                <a:spcPts val="1800"/>
              </a:spcBef>
              <a:spcAft>
                <a:spcPct val="0"/>
              </a:spcAft>
              <a:buClrTx/>
              <a:buSzTx/>
              <a:buFontTx/>
              <a:buChar char="•"/>
              <a:tabLst/>
            </a:pPr>
            <a:r>
              <a:rPr kumimoji="0" lang="en-US" altLang="en-US" b="1" i="0" u="none" strike="noStrike" cap="none" normalizeH="0" baseline="0" dirty="0">
                <a:ln>
                  <a:noFill/>
                </a:ln>
                <a:solidFill>
                  <a:schemeClr val="tx1"/>
                </a:solidFill>
                <a:effectLst/>
              </a:rPr>
              <a:t>Positive Directions</a:t>
            </a:r>
            <a:r>
              <a:rPr kumimoji="0" lang="en-US" altLang="en-US" b="0" i="0" u="none" strike="noStrike" cap="none" normalizeH="0" baseline="0" dirty="0">
                <a:ln>
                  <a:noFill/>
                </a:ln>
                <a:solidFill>
                  <a:schemeClr val="tx1"/>
                </a:solidFill>
                <a:effectLst/>
              </a:rPr>
              <a:t>:</a:t>
            </a:r>
          </a:p>
          <a:p>
            <a:pPr lvl="1" algn="just" eaLnBrk="0" fontAlgn="base" hangingPunct="0">
              <a:lnSpc>
                <a:spcPct val="100000"/>
              </a:lnSpc>
              <a:spcBef>
                <a:spcPts val="1800"/>
              </a:spcBef>
              <a:spcAft>
                <a:spcPct val="0"/>
              </a:spcAft>
              <a:buFont typeface="Courier New" panose="02070309020205020404" pitchFamily="49" charset="0"/>
              <a:buChar char="o"/>
            </a:pPr>
            <a:r>
              <a:rPr kumimoji="0" lang="en-US" altLang="en-US" sz="2800" b="1" i="0" u="none" strike="noStrike" cap="none" normalizeH="0" baseline="0" dirty="0">
                <a:ln>
                  <a:noFill/>
                </a:ln>
                <a:solidFill>
                  <a:schemeClr val="tx1"/>
                </a:solidFill>
                <a:effectLst/>
              </a:rPr>
              <a:t>Distributed Load</a:t>
            </a:r>
            <a:r>
              <a:rPr kumimoji="0" lang="en-US" altLang="en-US" sz="2800" b="0" i="0" u="none" strike="noStrike" cap="none" normalizeH="0" baseline="0" dirty="0">
                <a:ln>
                  <a:noFill/>
                </a:ln>
                <a:solidFill>
                  <a:schemeClr val="tx1"/>
                </a:solidFill>
                <a:effectLst/>
              </a:rPr>
              <a:t>: Acts </a:t>
            </a:r>
            <a:r>
              <a:rPr kumimoji="0" lang="en-US" altLang="en-US" sz="2800" b="1" i="0" u="none" strike="noStrike" cap="none" normalizeH="0" baseline="0" dirty="0">
                <a:ln>
                  <a:noFill/>
                </a:ln>
                <a:solidFill>
                  <a:schemeClr val="tx1"/>
                </a:solidFill>
                <a:effectLst/>
              </a:rPr>
              <a:t>upward</a:t>
            </a:r>
            <a:r>
              <a:rPr kumimoji="0" lang="en-US" altLang="en-US" sz="2800" b="0" i="0" u="none" strike="noStrike" cap="none" normalizeH="0" baseline="0" dirty="0">
                <a:ln>
                  <a:noFill/>
                </a:ln>
                <a:solidFill>
                  <a:schemeClr val="tx1"/>
                </a:solidFill>
                <a:effectLst/>
              </a:rPr>
              <a:t> on the beam.</a:t>
            </a:r>
          </a:p>
        </p:txBody>
      </p:sp>
      <p:pic>
        <p:nvPicPr>
          <p:cNvPr id="5" name="Picture 4"/>
          <p:cNvPicPr>
            <a:picLocks noChangeAspect="1"/>
          </p:cNvPicPr>
          <p:nvPr/>
        </p:nvPicPr>
        <p:blipFill>
          <a:blip r:embed="rId2"/>
          <a:stretch>
            <a:fillRect/>
          </a:stretch>
        </p:blipFill>
        <p:spPr>
          <a:xfrm>
            <a:off x="8232461" y="1638436"/>
            <a:ext cx="3367356" cy="3637177"/>
          </a:xfrm>
          <a:prstGeom prst="rect">
            <a:avLst/>
          </a:prstGeom>
        </p:spPr>
      </p:pic>
      <p:pic>
        <p:nvPicPr>
          <p:cNvPr id="8" name="Google Shape;56;p13">
            <a:extLst>
              <a:ext uri="{FF2B5EF4-FFF2-40B4-BE49-F238E27FC236}">
                <a16:creationId xmlns:a16="http://schemas.microsoft.com/office/drawing/2014/main" id="{789EB3A3-D18E-41AE-B828-207FEE5734B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649488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634621" y="1506362"/>
            <a:ext cx="3869139" cy="2511188"/>
          </a:xfrm>
        </p:spPr>
        <p:txBody>
          <a:bodyPr>
            <a:noAutofit/>
          </a:bodyPr>
          <a:lstStyle/>
          <a:p>
            <a:pPr marL="285750" indent="-285750" algn="just">
              <a:lnSpc>
                <a:spcPct val="100000"/>
              </a:lnSpc>
              <a:buFont typeface="Arial" panose="020B0604020202020204" pitchFamily="34" charset="0"/>
              <a:buChar char="•"/>
            </a:pPr>
            <a:r>
              <a:rPr lang="en-US" sz="2800" b="0" i="0" u="none" strike="noStrike" baseline="0" dirty="0">
                <a:solidFill>
                  <a:srgbClr val="231F20"/>
                </a:solidFill>
              </a:rPr>
              <a:t>This method is useful when the bending moment equation changes with in the span of the beam</a:t>
            </a:r>
          </a:p>
        </p:txBody>
      </p:sp>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
        <p:nvSpPr>
          <p:cNvPr id="6" name="Title 5">
            <a:extLst>
              <a:ext uri="{FF2B5EF4-FFF2-40B4-BE49-F238E27FC236}">
                <a16:creationId xmlns:a16="http://schemas.microsoft.com/office/drawing/2014/main" id="{1EA749A1-B771-772E-47C6-73FEB7431F8F}"/>
              </a:ext>
            </a:extLst>
          </p:cNvPr>
          <p:cNvSpPr>
            <a:spLocks noGrp="1"/>
          </p:cNvSpPr>
          <p:nvPr>
            <p:ph type="ctrTitle"/>
          </p:nvPr>
        </p:nvSpPr>
        <p:spPr>
          <a:xfrm>
            <a:off x="595952" y="136478"/>
            <a:ext cx="9144000" cy="894133"/>
          </a:xfrm>
        </p:spPr>
        <p:txBody>
          <a:bodyPr>
            <a:normAutofit/>
          </a:bodyPr>
          <a:lstStyle/>
          <a:p>
            <a:pPr algn="l"/>
            <a:r>
              <a:rPr lang="en-IN" sz="4000" b="1" dirty="0">
                <a:solidFill>
                  <a:schemeClr val="accent1">
                    <a:lumMod val="75000"/>
                  </a:schemeClr>
                </a:solidFill>
              </a:rPr>
              <a:t>Macaulay’s Method</a:t>
            </a:r>
          </a:p>
        </p:txBody>
      </p:sp>
      <p:pic>
        <p:nvPicPr>
          <p:cNvPr id="8" name="Picture 7">
            <a:extLst>
              <a:ext uri="{FF2B5EF4-FFF2-40B4-BE49-F238E27FC236}">
                <a16:creationId xmlns:a16="http://schemas.microsoft.com/office/drawing/2014/main" id="{B4A00638-5A8A-7C52-AA1D-2805379E3D76}"/>
              </a:ext>
            </a:extLst>
          </p:cNvPr>
          <p:cNvPicPr>
            <a:picLocks noChangeAspect="1"/>
          </p:cNvPicPr>
          <p:nvPr/>
        </p:nvPicPr>
        <p:blipFill>
          <a:blip r:embed="rId3"/>
          <a:srcRect l="1538" t="13744"/>
          <a:stretch/>
        </p:blipFill>
        <p:spPr>
          <a:xfrm>
            <a:off x="4892253" y="1361571"/>
            <a:ext cx="6665126" cy="1962149"/>
          </a:xfrm>
          <a:prstGeom prst="rect">
            <a:avLst/>
          </a:prstGeom>
        </p:spPr>
      </p:pic>
      <p:sp>
        <p:nvSpPr>
          <p:cNvPr id="9" name="TextBox 8">
            <a:extLst>
              <a:ext uri="{FF2B5EF4-FFF2-40B4-BE49-F238E27FC236}">
                <a16:creationId xmlns:a16="http://schemas.microsoft.com/office/drawing/2014/main" id="{8D26875B-A399-F6C8-E27D-59704F36D2F2}"/>
              </a:ext>
            </a:extLst>
          </p:cNvPr>
          <p:cNvSpPr txBox="1"/>
          <p:nvPr/>
        </p:nvSpPr>
        <p:spPr>
          <a:xfrm>
            <a:off x="595952" y="4280088"/>
            <a:ext cx="10372298" cy="1615827"/>
          </a:xfrm>
          <a:prstGeom prst="rect">
            <a:avLst/>
          </a:prstGeom>
          <a:noFill/>
        </p:spPr>
        <p:txBody>
          <a:bodyPr wrap="square" rtlCol="0">
            <a:spAutoFit/>
          </a:bodyPr>
          <a:lstStyle/>
          <a:p>
            <a:pPr marL="285750" indent="-285750" algn="just">
              <a:spcBef>
                <a:spcPts val="1800"/>
              </a:spcBef>
              <a:buFont typeface="Arial" panose="020B0604020202020204" pitchFamily="34" charset="0"/>
              <a:buChar char="•"/>
            </a:pPr>
            <a:r>
              <a:rPr lang="en-US" sz="2800" dirty="0">
                <a:solidFill>
                  <a:srgbClr val="231F20"/>
                </a:solidFill>
              </a:rPr>
              <a:t>If the beam has concentrated point loads or concentrated moment loads, this method is preferred for analysis</a:t>
            </a:r>
          </a:p>
          <a:p>
            <a:pPr marL="285750" indent="-285750" algn="just">
              <a:spcBef>
                <a:spcPts val="1800"/>
              </a:spcBef>
              <a:buFont typeface="Arial" panose="020B0604020202020204" pitchFamily="34" charset="0"/>
              <a:buChar char="•"/>
            </a:pPr>
            <a:r>
              <a:rPr lang="en-US" sz="2800" b="0" i="0" u="none" strike="noStrike" baseline="0" dirty="0">
                <a:solidFill>
                  <a:srgbClr val="231F20"/>
                </a:solidFill>
              </a:rPr>
              <a:t>This met</a:t>
            </a:r>
            <a:r>
              <a:rPr lang="en-US" sz="2800" dirty="0">
                <a:solidFill>
                  <a:srgbClr val="231F20"/>
                </a:solidFill>
              </a:rPr>
              <a:t>hod is not preferred in case of non-prismatic sections</a:t>
            </a:r>
            <a:endParaRPr lang="en-US" sz="2800" b="0" i="0" u="none" strike="noStrike" baseline="0" dirty="0">
              <a:solidFill>
                <a:srgbClr val="231F20"/>
              </a:solidFill>
            </a:endParaRPr>
          </a:p>
        </p:txBody>
      </p:sp>
      <p:sp>
        <p:nvSpPr>
          <p:cNvPr id="10" name="TextBox 9">
            <a:extLst>
              <a:ext uri="{FF2B5EF4-FFF2-40B4-BE49-F238E27FC236}">
                <a16:creationId xmlns:a16="http://schemas.microsoft.com/office/drawing/2014/main" id="{A20A986D-6CAF-995E-66DA-372C2536EAB2}"/>
              </a:ext>
            </a:extLst>
          </p:cNvPr>
          <p:cNvSpPr txBox="1"/>
          <p:nvPr/>
        </p:nvSpPr>
        <p:spPr>
          <a:xfrm>
            <a:off x="7192842" y="3586258"/>
            <a:ext cx="2893325" cy="338554"/>
          </a:xfrm>
          <a:prstGeom prst="rect">
            <a:avLst/>
          </a:prstGeom>
          <a:noFill/>
        </p:spPr>
        <p:txBody>
          <a:bodyPr wrap="square" rtlCol="0">
            <a:spAutoFit/>
          </a:bodyPr>
          <a:lstStyle/>
          <a:p>
            <a:r>
              <a:rPr lang="en-IN" sz="1600" i="1" dirty="0">
                <a:solidFill>
                  <a:schemeClr val="accent1">
                    <a:lumMod val="75000"/>
                  </a:schemeClr>
                </a:solidFill>
              </a:rPr>
              <a:t>Non uniform loading on a beam</a:t>
            </a:r>
          </a:p>
        </p:txBody>
      </p:sp>
    </p:spTree>
    <p:extLst>
      <p:ext uri="{BB962C8B-B14F-4D97-AF65-F5344CB8AC3E}">
        <p14:creationId xmlns:p14="http://schemas.microsoft.com/office/powerpoint/2010/main" val="39715954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300250" y="1073548"/>
            <a:ext cx="11436825" cy="5450082"/>
          </a:xfrm>
        </p:spPr>
        <p:txBody>
          <a:bodyPr>
            <a:noAutofit/>
          </a:bodyPr>
          <a:lstStyle/>
          <a:p>
            <a:pPr marL="457200" indent="-457200" algn="just">
              <a:lnSpc>
                <a:spcPct val="110000"/>
              </a:lnSpc>
              <a:spcBef>
                <a:spcPts val="1800"/>
              </a:spcBef>
              <a:buFont typeface="Arial" panose="020B0604020202020204" pitchFamily="34" charset="0"/>
              <a:buChar char="•"/>
            </a:pPr>
            <a:r>
              <a:rPr lang="en-IN" sz="2800" dirty="0"/>
              <a:t>In order to express the load on the beam or the internal moment within it using a single expression, we will use mathematical operators known as Discontinuity Functions. </a:t>
            </a:r>
          </a:p>
          <a:p>
            <a:pPr marL="457200" indent="-457200" algn="just">
              <a:lnSpc>
                <a:spcPct val="110000"/>
              </a:lnSpc>
              <a:spcBef>
                <a:spcPts val="1800"/>
              </a:spcBef>
              <a:buFont typeface="Arial" panose="020B0604020202020204" pitchFamily="34" charset="0"/>
              <a:buChar char="•"/>
            </a:pPr>
            <a:r>
              <a:rPr lang="en-IN" sz="2800" dirty="0"/>
              <a:t>In terms of solid mechanics and beam / shaft deflections, these functions can also be called as Macaulay Functions.</a:t>
            </a:r>
          </a:p>
          <a:p>
            <a:pPr marL="457200" indent="-457200" algn="just">
              <a:lnSpc>
                <a:spcPct val="110000"/>
              </a:lnSpc>
              <a:spcBef>
                <a:spcPts val="1800"/>
              </a:spcBef>
              <a:buFont typeface="Arial" panose="020B0604020202020204" pitchFamily="34" charset="0"/>
              <a:buChar char="•"/>
            </a:pPr>
            <a:r>
              <a:rPr lang="en-US" sz="2800" dirty="0"/>
              <a:t>These functions can be written in general form as:</a:t>
            </a:r>
          </a:p>
        </p:txBody>
      </p:sp>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pic>
        <p:nvPicPr>
          <p:cNvPr id="6" name="Picture 5" descr="A close-up of a math equation&#10;&#10;AI-generated content may be incorrect.">
            <a:extLst>
              <a:ext uri="{FF2B5EF4-FFF2-40B4-BE49-F238E27FC236}">
                <a16:creationId xmlns:a16="http://schemas.microsoft.com/office/drawing/2014/main" id="{48CAF1CC-6CF4-A66E-6C91-99F5A6896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737" y="4575412"/>
            <a:ext cx="5785070" cy="1757269"/>
          </a:xfrm>
          <a:prstGeom prst="rect">
            <a:avLst/>
          </a:prstGeom>
        </p:spPr>
      </p:pic>
      <p:sp>
        <p:nvSpPr>
          <p:cNvPr id="2" name="Title 1">
            <a:extLst>
              <a:ext uri="{FF2B5EF4-FFF2-40B4-BE49-F238E27FC236}">
                <a16:creationId xmlns:a16="http://schemas.microsoft.com/office/drawing/2014/main" id="{176C4503-8730-1F72-1771-062D37E10D48}"/>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Discontinuity Functions</a:t>
            </a:r>
          </a:p>
        </p:txBody>
      </p:sp>
    </p:spTree>
    <p:extLst>
      <p:ext uri="{BB962C8B-B14F-4D97-AF65-F5344CB8AC3E}">
        <p14:creationId xmlns:p14="http://schemas.microsoft.com/office/powerpoint/2010/main" val="37090796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C543E-B912-E614-51A2-F6A1A71102E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728141E-5BEB-5598-EB12-0B6AD508C52A}"/>
                  </a:ext>
                </a:extLst>
              </p:cNvPr>
              <p:cNvSpPr>
                <a:spLocks noGrp="1"/>
              </p:cNvSpPr>
              <p:nvPr>
                <p:ph type="subTitle" idx="1"/>
              </p:nvPr>
            </p:nvSpPr>
            <p:spPr>
              <a:xfrm>
                <a:off x="300250" y="1073548"/>
                <a:ext cx="11436825" cy="5450082"/>
              </a:xfrm>
            </p:spPr>
            <p:txBody>
              <a:bodyPr>
                <a:noAutofit/>
              </a:bodyPr>
              <a:lstStyle/>
              <a:p>
                <a:pPr marL="457200" indent="-457200" algn="l">
                  <a:lnSpc>
                    <a:spcPct val="110000"/>
                  </a:lnSpc>
                  <a:spcBef>
                    <a:spcPts val="1800"/>
                  </a:spcBef>
                  <a:buFont typeface="Arial" panose="020B0604020202020204" pitchFamily="34" charset="0"/>
                  <a:buChar char="•"/>
                </a:pPr>
                <a:endParaRPr lang="en-US" sz="2800" dirty="0"/>
              </a:p>
              <a:p>
                <a:pPr marL="457200" indent="-457200" algn="l">
                  <a:lnSpc>
                    <a:spcPct val="110000"/>
                  </a:lnSpc>
                  <a:spcBef>
                    <a:spcPts val="1800"/>
                  </a:spcBef>
                  <a:buFont typeface="Arial" panose="020B0604020202020204" pitchFamily="34" charset="0"/>
                  <a:buChar char="•"/>
                </a:pPr>
                <a:endParaRPr lang="en-US" sz="2800" dirty="0"/>
              </a:p>
              <a:p>
                <a:pPr marL="457200" indent="-457200" algn="l">
                  <a:lnSpc>
                    <a:spcPct val="110000"/>
                  </a:lnSpc>
                  <a:spcBef>
                    <a:spcPts val="1800"/>
                  </a:spcBef>
                  <a:buFont typeface="Arial" panose="020B0604020202020204" pitchFamily="34" charset="0"/>
                  <a:buChar char="•"/>
                </a:pPr>
                <a:endParaRPr lang="en-US" sz="2800" dirty="0"/>
              </a:p>
              <a:p>
                <a:pPr marL="457200" indent="-457200" algn="l">
                  <a:lnSpc>
                    <a:spcPct val="110000"/>
                  </a:lnSpc>
                  <a:spcBef>
                    <a:spcPts val="1800"/>
                  </a:spcBef>
                  <a:buFont typeface="Arial" panose="020B0604020202020204" pitchFamily="34" charset="0"/>
                  <a:buChar char="•"/>
                </a:pPr>
                <a:endParaRPr lang="en-US" sz="2800" dirty="0"/>
              </a:p>
              <a:p>
                <a:pPr marL="457200" indent="-457200" algn="l">
                  <a:lnSpc>
                    <a:spcPct val="110000"/>
                  </a:lnSpc>
                  <a:spcBef>
                    <a:spcPts val="1800"/>
                  </a:spcBef>
                  <a:buFont typeface="Arial" panose="020B0604020202020204" pitchFamily="34" charset="0"/>
                  <a:buChar char="•"/>
                </a:pPr>
                <a:r>
                  <a:rPr lang="en-US" sz="2800" dirty="0"/>
                  <a:t>Here x represents the coordinate position of a point along the beam, and </a:t>
                </a:r>
                <a14:m>
                  <m:oMath xmlns:m="http://schemas.openxmlformats.org/officeDocument/2006/math">
                    <m:r>
                      <a:rPr lang="en-US" sz="2800" i="1" dirty="0" smtClean="0">
                        <a:latin typeface="Cambria Math" panose="02040503050406030204" pitchFamily="18" charset="0"/>
                      </a:rPr>
                      <m:t>𝑎</m:t>
                    </m:r>
                  </m:oMath>
                </a14:m>
                <a:r>
                  <a:rPr lang="en-US" sz="2800" dirty="0"/>
                  <a:t> is the location on the beam where a “discontinuity” occurs, namely the point where a distributed loading begins.</a:t>
                </a:r>
                <a:endParaRPr lang="en-IN" sz="2800" u="sng" dirty="0">
                  <a:solidFill>
                    <a:schemeClr val="accent1"/>
                  </a:solidFill>
                </a:endParaRPr>
              </a:p>
            </p:txBody>
          </p:sp>
        </mc:Choice>
        <mc:Fallback xmlns="">
          <p:sp>
            <p:nvSpPr>
              <p:cNvPr id="3" name="Subtitle 2">
                <a:extLst>
                  <a:ext uri="{FF2B5EF4-FFF2-40B4-BE49-F238E27FC236}">
                    <a16:creationId xmlns:a16="http://schemas.microsoft.com/office/drawing/2014/main" id="{F728141E-5BEB-5598-EB12-0B6AD508C52A}"/>
                  </a:ext>
                </a:extLst>
              </p:cNvPr>
              <p:cNvSpPr>
                <a:spLocks noGrp="1" noRot="1" noChangeAspect="1" noMove="1" noResize="1" noEditPoints="1" noAdjustHandles="1" noChangeArrowheads="1" noChangeShapeType="1" noTextEdit="1"/>
              </p:cNvSpPr>
              <p:nvPr>
                <p:ph type="subTitle" idx="1"/>
              </p:nvPr>
            </p:nvSpPr>
            <p:spPr>
              <a:xfrm>
                <a:off x="300250" y="1073548"/>
                <a:ext cx="11436825" cy="5450082"/>
              </a:xfrm>
              <a:blipFill>
                <a:blip r:embed="rId2"/>
                <a:stretch>
                  <a:fillRect l="-959"/>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C8F865A8-7D58-2EFC-F35B-C91884FD3A3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pic>
        <p:nvPicPr>
          <p:cNvPr id="6" name="Picture 5" descr="A close-up of a math equation&#10;&#10;AI-generated content may be incorrect.">
            <a:extLst>
              <a:ext uri="{FF2B5EF4-FFF2-40B4-BE49-F238E27FC236}">
                <a16:creationId xmlns:a16="http://schemas.microsoft.com/office/drawing/2014/main" id="{1004D08F-DC63-6C49-9DA5-7F6A4AAC2F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9010" y="1671731"/>
            <a:ext cx="5785070" cy="1757269"/>
          </a:xfrm>
          <a:prstGeom prst="rect">
            <a:avLst/>
          </a:prstGeom>
        </p:spPr>
      </p:pic>
      <p:sp>
        <p:nvSpPr>
          <p:cNvPr id="2" name="Title 1">
            <a:extLst>
              <a:ext uri="{FF2B5EF4-FFF2-40B4-BE49-F238E27FC236}">
                <a16:creationId xmlns:a16="http://schemas.microsoft.com/office/drawing/2014/main" id="{0885AC8B-4534-FDB3-9BB2-63ECBEF4F67E}"/>
              </a:ext>
            </a:extLst>
          </p:cNvPr>
          <p:cNvSpPr txBox="1">
            <a:spLocks/>
          </p:cNvSpPr>
          <p:nvPr/>
        </p:nvSpPr>
        <p:spPr>
          <a:xfrm>
            <a:off x="533400"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Discontinuity Functions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26536113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56;p13">
            <a:extLst>
              <a:ext uri="{FF2B5EF4-FFF2-40B4-BE49-F238E27FC236}">
                <a16:creationId xmlns:a16="http://schemas.microsoft.com/office/drawing/2014/main" id="{F5C44520-2E9A-4C81-3A65-6919FA79C7D3}"/>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pic>
        <p:nvPicPr>
          <p:cNvPr id="5" name="Picture 4">
            <a:extLst>
              <a:ext uri="{FF2B5EF4-FFF2-40B4-BE49-F238E27FC236}">
                <a16:creationId xmlns:a16="http://schemas.microsoft.com/office/drawing/2014/main" id="{28CB7A8D-407A-2C5C-FB2F-62482AE2C167}"/>
              </a:ext>
            </a:extLst>
          </p:cNvPr>
          <p:cNvPicPr>
            <a:picLocks noChangeAspect="1"/>
          </p:cNvPicPr>
          <p:nvPr/>
        </p:nvPicPr>
        <p:blipFill>
          <a:blip r:embed="rId3"/>
          <a:stretch>
            <a:fillRect/>
          </a:stretch>
        </p:blipFill>
        <p:spPr>
          <a:xfrm>
            <a:off x="441561" y="721747"/>
            <a:ext cx="11271467" cy="6038850"/>
          </a:xfrm>
          <a:prstGeom prst="rect">
            <a:avLst/>
          </a:prstGeom>
        </p:spPr>
      </p:pic>
      <p:sp>
        <p:nvSpPr>
          <p:cNvPr id="4" name="Title 1">
            <a:extLst>
              <a:ext uri="{FF2B5EF4-FFF2-40B4-BE49-F238E27FC236}">
                <a16:creationId xmlns:a16="http://schemas.microsoft.com/office/drawing/2014/main" id="{CBF75A42-78BC-B262-95BB-38C1894B3A83}"/>
              </a:ext>
            </a:extLst>
          </p:cNvPr>
          <p:cNvSpPr txBox="1">
            <a:spLocks/>
          </p:cNvSpPr>
          <p:nvPr/>
        </p:nvSpPr>
        <p:spPr>
          <a:xfrm>
            <a:off x="346028" y="0"/>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Application of Macaulay’s Functions</a:t>
            </a:r>
            <a:endParaRPr lang="en-IN" sz="4000" i="1" dirty="0">
              <a:solidFill>
                <a:schemeClr val="accent5"/>
              </a:solidFill>
            </a:endParaRPr>
          </a:p>
        </p:txBody>
      </p:sp>
    </p:spTree>
    <p:extLst>
      <p:ext uri="{BB962C8B-B14F-4D97-AF65-F5344CB8AC3E}">
        <p14:creationId xmlns:p14="http://schemas.microsoft.com/office/powerpoint/2010/main" val="69455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373323" y="1073548"/>
                <a:ext cx="11213626" cy="4954138"/>
              </a:xfrm>
            </p:spPr>
            <p:txBody>
              <a:bodyPr>
                <a:normAutofit/>
              </a:bodyPr>
              <a:lstStyle/>
              <a:p>
                <a:pPr marL="457200" indent="-457200" algn="just">
                  <a:lnSpc>
                    <a:spcPct val="100000"/>
                  </a:lnSpc>
                  <a:spcBef>
                    <a:spcPts val="1800"/>
                  </a:spcBef>
                  <a:buFont typeface="Arial" panose="020B0604020202020204" pitchFamily="34" charset="0"/>
                  <a:buChar char="•"/>
                </a:pPr>
                <a:r>
                  <a:rPr lang="en-US" sz="2800" dirty="0"/>
                  <a:t>These functions are only used to describe the point location of concentrated forces or  couple moments acting on a beam or shaft. </a:t>
                </a:r>
              </a:p>
              <a:p>
                <a:pPr marL="457200" indent="-457200" algn="just">
                  <a:lnSpc>
                    <a:spcPct val="100000"/>
                  </a:lnSpc>
                  <a:spcBef>
                    <a:spcPts val="1800"/>
                  </a:spcBef>
                  <a:buFont typeface="Arial" panose="020B0604020202020204" pitchFamily="34" charset="0"/>
                  <a:buChar char="•"/>
                </a:pPr>
                <a:r>
                  <a:rPr lang="en-US" sz="2800" dirty="0"/>
                  <a:t>Specifically, a concentrated force P can be considered as a special case of a distributed loading, where the intensity of the loading is </a:t>
                </a:r>
                <a14:m>
                  <m:oMath xmlns:m="http://schemas.openxmlformats.org/officeDocument/2006/math">
                    <m:r>
                      <a:rPr lang="en-US" sz="2800" b="0" i="1" smtClean="0">
                        <a:latin typeface="Cambria Math" panose="02040503050406030204" pitchFamily="18" charset="0"/>
                      </a:rPr>
                      <m:t>𝑤</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num>
                      <m:den>
                        <m:r>
                          <a:rPr lang="en-US" sz="2800" b="0" i="1" smtClean="0">
                            <a:latin typeface="Cambria Math" panose="02040503050406030204" pitchFamily="18" charset="0"/>
                            <a:ea typeface="Cambria Math" panose="02040503050406030204" pitchFamily="18" charset="0"/>
                          </a:rPr>
                          <m:t>∈</m:t>
                        </m:r>
                      </m:den>
                    </m:f>
                    <m:r>
                      <a:rPr lang="en-US" sz="2800" b="0" i="1" smtClean="0">
                        <a:latin typeface="Cambria Math" panose="02040503050406030204" pitchFamily="18" charset="0"/>
                      </a:rPr>
                      <m:t> </m:t>
                    </m:r>
                  </m:oMath>
                </a14:m>
                <a:r>
                  <a:rPr lang="en-US" sz="2800" dirty="0"/>
                  <a:t>such that its length is </a:t>
                </a:r>
                <a14:m>
                  <m:oMath xmlns:m="http://schemas.openxmlformats.org/officeDocument/2006/math">
                    <m:r>
                      <a:rPr lang="en-US" sz="2800" i="1">
                        <a:latin typeface="Cambria Math" panose="02040503050406030204" pitchFamily="18" charset="0"/>
                        <a:ea typeface="Cambria Math" panose="02040503050406030204" pitchFamily="18" charset="0"/>
                      </a:rPr>
                      <m:t>∈ </m:t>
                    </m:r>
                  </m:oMath>
                </a14:m>
                <a:r>
                  <a:rPr lang="en-US" sz="2800" dirty="0"/>
                  <a:t>where </a:t>
                </a:r>
                <a14:m>
                  <m:oMath xmlns:m="http://schemas.openxmlformats.org/officeDocument/2006/math">
                    <m:r>
                      <a:rPr lang="en-US" sz="2800" i="1">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0 </m:t>
                    </m:r>
                  </m:oMath>
                </a14:m>
                <a:endParaRPr lang="en-IN" sz="2800" b="0" dirty="0">
                  <a:ea typeface="Cambria Math" panose="02040503050406030204" pitchFamily="18" charset="0"/>
                </a:endParaRPr>
              </a:p>
              <a:p>
                <a:pPr marL="457200" indent="-457200" algn="just">
                  <a:buFont typeface="Arial" panose="020B0604020202020204" pitchFamily="34" charset="0"/>
                  <a:buChar char="•"/>
                </a:pPr>
                <a:endParaRPr lang="en-US" sz="2800" dirty="0"/>
              </a:p>
            </p:txBody>
          </p:sp>
        </mc:Choice>
        <mc:Fallback xmlns="">
          <p:sp>
            <p:nvSpPr>
              <p:cNvPr id="3" name="Subtitle 2">
                <a:extLst>
                  <a:ext uri="{FF2B5EF4-FFF2-40B4-BE49-F238E27FC236}">
                    <a16:creationId xmlns:a16="http://schemas.microsoft.com/office/drawing/2014/main" id="{07ADF892-30CF-4257-B2EE-583F435029E1}"/>
                  </a:ext>
                </a:extLst>
              </p:cNvPr>
              <p:cNvSpPr>
                <a:spLocks noGrp="1" noRot="1" noChangeAspect="1" noMove="1" noResize="1" noEditPoints="1" noAdjustHandles="1" noChangeArrowheads="1" noChangeShapeType="1" noTextEdit="1"/>
              </p:cNvSpPr>
              <p:nvPr>
                <p:ph type="subTitle" idx="1"/>
              </p:nvPr>
            </p:nvSpPr>
            <p:spPr>
              <a:xfrm>
                <a:off x="373323" y="1073548"/>
                <a:ext cx="11213626" cy="4954138"/>
              </a:xfrm>
              <a:blipFill>
                <a:blip r:embed="rId2"/>
                <a:stretch>
                  <a:fillRect l="-978" t="-1107" r="-1087"/>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76C219E9-8722-89B1-48AB-4CB0C0E44EDB}"/>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Singularity Functions</a:t>
            </a:r>
            <a:endParaRPr lang="en-IN" sz="4000" i="1" dirty="0">
              <a:solidFill>
                <a:schemeClr val="accent5"/>
              </a:solidFill>
            </a:endParaRPr>
          </a:p>
        </p:txBody>
      </p:sp>
      <p:pic>
        <p:nvPicPr>
          <p:cNvPr id="5" name="Picture 4" descr="A diagram of a beam with a mathematical equation&#10;&#10;AI-generated content may be incorrect.">
            <a:extLst>
              <a:ext uri="{FF2B5EF4-FFF2-40B4-BE49-F238E27FC236}">
                <a16:creationId xmlns:a16="http://schemas.microsoft.com/office/drawing/2014/main" id="{7216A90A-8AF7-943C-D12E-2B4F39308E35}"/>
              </a:ext>
            </a:extLst>
          </p:cNvPr>
          <p:cNvPicPr>
            <a:picLocks noChangeAspect="1"/>
          </p:cNvPicPr>
          <p:nvPr/>
        </p:nvPicPr>
        <p:blipFill>
          <a:blip r:embed="rId4" cstate="print">
            <a:extLst>
              <a:ext uri="{28A0092B-C50C-407E-A947-70E740481C1C}">
                <a14:useLocalDpi xmlns:a14="http://schemas.microsoft.com/office/drawing/2010/main" val="0"/>
              </a:ext>
            </a:extLst>
          </a:blip>
          <a:srcRect b="11188"/>
          <a:stretch/>
        </p:blipFill>
        <p:spPr>
          <a:xfrm>
            <a:off x="427086" y="3662235"/>
            <a:ext cx="5494242" cy="2881683"/>
          </a:xfrm>
          <a:prstGeom prst="rect">
            <a:avLst/>
          </a:prstGeom>
        </p:spPr>
      </p:pic>
      <p:pic>
        <p:nvPicPr>
          <p:cNvPr id="6" name="Picture 5" descr="A diagram of a line with arrows and letters&#10;&#10;AI-generated content may be incorrect.">
            <a:extLst>
              <a:ext uri="{FF2B5EF4-FFF2-40B4-BE49-F238E27FC236}">
                <a16:creationId xmlns:a16="http://schemas.microsoft.com/office/drawing/2014/main" id="{7F2BDD3A-4AFD-0DBB-162E-D85308D233D4}"/>
              </a:ext>
            </a:extLst>
          </p:cNvPr>
          <p:cNvPicPr>
            <a:picLocks noChangeAspect="1"/>
          </p:cNvPicPr>
          <p:nvPr/>
        </p:nvPicPr>
        <p:blipFill>
          <a:blip r:embed="rId5">
            <a:extLst>
              <a:ext uri="{28A0092B-C50C-407E-A947-70E740481C1C}">
                <a14:useLocalDpi xmlns:a14="http://schemas.microsoft.com/office/drawing/2010/main" val="0"/>
              </a:ext>
            </a:extLst>
          </a:blip>
          <a:srcRect t="2247"/>
          <a:stretch/>
        </p:blipFill>
        <p:spPr>
          <a:xfrm>
            <a:off x="6668592" y="3936660"/>
            <a:ext cx="5096322" cy="2931650"/>
          </a:xfrm>
          <a:prstGeom prst="rect">
            <a:avLst/>
          </a:prstGeom>
        </p:spPr>
      </p:pic>
      <p:cxnSp>
        <p:nvCxnSpPr>
          <p:cNvPr id="7" name="Straight Arrow Connector 6">
            <a:extLst>
              <a:ext uri="{FF2B5EF4-FFF2-40B4-BE49-F238E27FC236}">
                <a16:creationId xmlns:a16="http://schemas.microsoft.com/office/drawing/2014/main" id="{D46635A2-C619-F8C9-AA6F-A5838BB78429}"/>
              </a:ext>
            </a:extLst>
          </p:cNvPr>
          <p:cNvCxnSpPr>
            <a:cxnSpLocks/>
          </p:cNvCxnSpPr>
          <p:nvPr/>
        </p:nvCxnSpPr>
        <p:spPr>
          <a:xfrm>
            <a:off x="5365791" y="5417497"/>
            <a:ext cx="991466" cy="0"/>
          </a:xfrm>
          <a:prstGeom prst="straightConnector1">
            <a:avLst/>
          </a:prstGeom>
          <a:ln w="635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658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171BD-EBA1-C5C7-FAB1-DAA86446A11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D2E88962-1E54-57E4-B824-A642E339A745}"/>
                  </a:ext>
                </a:extLst>
              </p:cNvPr>
              <p:cNvSpPr>
                <a:spLocks noGrp="1"/>
              </p:cNvSpPr>
              <p:nvPr>
                <p:ph type="subTitle" idx="1"/>
              </p:nvPr>
            </p:nvSpPr>
            <p:spPr>
              <a:xfrm>
                <a:off x="373323" y="1351128"/>
                <a:ext cx="11213626" cy="4954138"/>
              </a:xfrm>
            </p:spPr>
            <p:txBody>
              <a:bodyPr>
                <a:normAutofit/>
              </a:bodyPr>
              <a:lstStyle/>
              <a:p>
                <a:pPr marL="457200" indent="-457200" algn="just">
                  <a:lnSpc>
                    <a:spcPct val="100000"/>
                  </a:lnSpc>
                  <a:spcBef>
                    <a:spcPts val="1800"/>
                  </a:spcBef>
                  <a:buFont typeface="Arial" panose="020B0604020202020204" pitchFamily="34" charset="0"/>
                  <a:buChar char="•"/>
                </a:pPr>
                <a:r>
                  <a:rPr lang="en-US" sz="2800" dirty="0"/>
                  <a:t>The area under this loading diagram is equivalent to P, </a:t>
                </a:r>
                <a14:m>
                  <m:oMath xmlns:m="http://schemas.openxmlformats.org/officeDocument/2006/math">
                    <m:r>
                      <a:rPr lang="en-US" sz="2800" i="1" dirty="0" smtClean="0">
                        <a:latin typeface="Cambria Math" panose="02040503050406030204" pitchFamily="18" charset="0"/>
                      </a:rPr>
                      <m:t>𝑝𝑜𝑠𝑖𝑡𝑖𝑣𝑒</m:t>
                    </m:r>
                    <m:r>
                      <a:rPr lang="en-US" sz="2800" i="1" dirty="0" smtClean="0">
                        <a:latin typeface="Cambria Math" panose="02040503050406030204" pitchFamily="18" charset="0"/>
                      </a:rPr>
                      <m:t> </m:t>
                    </m:r>
                    <m:r>
                      <a:rPr lang="en-US" sz="2800" i="1" dirty="0" smtClean="0">
                        <a:latin typeface="Cambria Math" panose="02040503050406030204" pitchFamily="18" charset="0"/>
                      </a:rPr>
                      <m:t>𝑢𝑝𝑤𝑎𝑟𝑑</m:t>
                    </m:r>
                  </m:oMath>
                </a14:m>
                <a:r>
                  <a:rPr lang="en-US" sz="2800" dirty="0"/>
                  <a:t>, and so we will use the singularity function :</a:t>
                </a:r>
              </a:p>
              <a:p>
                <a:pPr marL="457200" indent="-457200" algn="just">
                  <a:lnSpc>
                    <a:spcPct val="100000"/>
                  </a:lnSpc>
                  <a:spcBef>
                    <a:spcPts val="1800"/>
                  </a:spcBef>
                  <a:buFont typeface="Arial" panose="020B0604020202020204" pitchFamily="34" charset="0"/>
                  <a:buChar char="•"/>
                </a:pPr>
                <a:endParaRPr lang="en-US" sz="2800" dirty="0"/>
              </a:p>
              <a:p>
                <a:pPr marL="457200" indent="-457200" algn="just">
                  <a:lnSpc>
                    <a:spcPct val="100000"/>
                  </a:lnSpc>
                  <a:spcBef>
                    <a:spcPts val="1800"/>
                  </a:spcBef>
                  <a:buFont typeface="Arial" panose="020B0604020202020204" pitchFamily="34" charset="0"/>
                  <a:buChar char="•"/>
                </a:pPr>
                <a:endParaRPr lang="en-US" sz="2800" dirty="0"/>
              </a:p>
              <a:p>
                <a:pPr algn="just">
                  <a:lnSpc>
                    <a:spcPct val="100000"/>
                  </a:lnSpc>
                  <a:spcBef>
                    <a:spcPts val="1800"/>
                  </a:spcBef>
                </a:pPr>
                <a:endParaRPr lang="en-US" sz="2800" dirty="0"/>
              </a:p>
              <a:p>
                <a:pPr marL="457200" indent="-457200" algn="l">
                  <a:lnSpc>
                    <a:spcPct val="100000"/>
                  </a:lnSpc>
                  <a:spcBef>
                    <a:spcPts val="1800"/>
                  </a:spcBef>
                  <a:buFont typeface="Arial" panose="020B0604020202020204" pitchFamily="34" charset="0"/>
                  <a:buChar char="•"/>
                </a:pPr>
                <a:r>
                  <a:rPr lang="en-US" sz="2800" dirty="0"/>
                  <a:t>The function takes on the value of </a:t>
                </a:r>
                <a14:m>
                  <m:oMath xmlns:m="http://schemas.openxmlformats.org/officeDocument/2006/math">
                    <m:r>
                      <a:rPr lang="en-US" sz="2800" b="1" i="1" dirty="0" smtClean="0">
                        <a:latin typeface="Cambria Math" panose="02040503050406030204" pitchFamily="18" charset="0"/>
                      </a:rPr>
                      <m:t>𝑷</m:t>
                    </m:r>
                  </m:oMath>
                </a14:m>
                <a:r>
                  <a:rPr lang="en-US" sz="2800" dirty="0"/>
                  <a:t> only at the point </a:t>
                </a:r>
                <a14:m>
                  <m:oMath xmlns:m="http://schemas.openxmlformats.org/officeDocument/2006/math">
                    <m:r>
                      <a:rPr lang="en-US" sz="2800" i="1" dirty="0" smtClean="0">
                        <a:latin typeface="Cambria Math" panose="02040503050406030204" pitchFamily="18" charset="0"/>
                      </a:rPr>
                      <m:t>𝑥</m:t>
                    </m:r>
                    <m:r>
                      <a:rPr lang="en-US" sz="2800" i="1" dirty="0" smtClean="0">
                        <a:latin typeface="Cambria Math" panose="02040503050406030204" pitchFamily="18" charset="0"/>
                      </a:rPr>
                      <m:t>=</m:t>
                    </m:r>
                    <m:r>
                      <a:rPr lang="en-US" sz="2800" i="1" dirty="0" smtClean="0">
                        <a:latin typeface="Cambria Math" panose="02040503050406030204" pitchFamily="18" charset="0"/>
                      </a:rPr>
                      <m:t>𝑎</m:t>
                    </m:r>
                  </m:oMath>
                </a14:m>
                <a:r>
                  <a:rPr lang="en-US" sz="2800" dirty="0"/>
                  <a:t> where the load occurs, otherwise it is zero.</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endParaRPr lang="en-IN" sz="3600" u="sng" dirty="0">
                  <a:solidFill>
                    <a:schemeClr val="accent1"/>
                  </a:solidFill>
                </a:endParaRPr>
              </a:p>
            </p:txBody>
          </p:sp>
        </mc:Choice>
        <mc:Fallback xmlns="">
          <p:sp>
            <p:nvSpPr>
              <p:cNvPr id="3" name="Subtitle 2">
                <a:extLst>
                  <a:ext uri="{FF2B5EF4-FFF2-40B4-BE49-F238E27FC236}">
                    <a16:creationId xmlns:a16="http://schemas.microsoft.com/office/drawing/2014/main" id="{D2E88962-1E54-57E4-B824-A642E339A745}"/>
                  </a:ext>
                </a:extLst>
              </p:cNvPr>
              <p:cNvSpPr>
                <a:spLocks noGrp="1" noRot="1" noChangeAspect="1" noMove="1" noResize="1" noEditPoints="1" noAdjustHandles="1" noChangeArrowheads="1" noChangeShapeType="1" noTextEdit="1"/>
              </p:cNvSpPr>
              <p:nvPr>
                <p:ph type="subTitle" idx="1"/>
              </p:nvPr>
            </p:nvSpPr>
            <p:spPr>
              <a:xfrm>
                <a:off x="373323" y="1351128"/>
                <a:ext cx="11213626" cy="4954138"/>
              </a:xfrm>
              <a:blipFill>
                <a:blip r:embed="rId2"/>
                <a:stretch>
                  <a:fillRect l="-978" t="-1232" r="-1087"/>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19AB5EAF-C4D5-B35D-A7D2-78960DB193F6}"/>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682DFFFD-DCC3-44C3-2519-8A8402E288A3}"/>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Singularity Functions 			</a:t>
            </a:r>
            <a:r>
              <a:rPr lang="en-IN" sz="2800" i="1" dirty="0">
                <a:solidFill>
                  <a:schemeClr val="accent5"/>
                </a:solidFill>
              </a:rPr>
              <a:t>…cont’d</a:t>
            </a:r>
            <a:endParaRPr lang="en-IN" sz="4000" i="1" dirty="0">
              <a:solidFill>
                <a:schemeClr val="accent5"/>
              </a:solidFill>
            </a:endParaRPr>
          </a:p>
        </p:txBody>
      </p:sp>
      <p:pic>
        <p:nvPicPr>
          <p:cNvPr id="5" name="Picture 4" descr="A math equations with numbers">
            <a:extLst>
              <a:ext uri="{FF2B5EF4-FFF2-40B4-BE49-F238E27FC236}">
                <a16:creationId xmlns:a16="http://schemas.microsoft.com/office/drawing/2014/main" id="{12306074-7B00-1356-3ED7-31C341D53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6361" y="2642899"/>
            <a:ext cx="6107549" cy="1352648"/>
          </a:xfrm>
          <a:prstGeom prst="rect">
            <a:avLst/>
          </a:prstGeom>
        </p:spPr>
      </p:pic>
    </p:spTree>
    <p:extLst>
      <p:ext uri="{BB962C8B-B14F-4D97-AF65-F5344CB8AC3E}">
        <p14:creationId xmlns:p14="http://schemas.microsoft.com/office/powerpoint/2010/main" val="684621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248038" y="894133"/>
                <a:ext cx="11248571" cy="1007533"/>
              </a:xfrm>
            </p:spPr>
            <p:txBody>
              <a:bodyPr>
                <a:normAutofit/>
              </a:bodyPr>
              <a:lstStyle/>
              <a:p>
                <a:pPr marL="457200" indent="-457200" algn="l">
                  <a:buFont typeface="Arial" panose="020B0604020202020204" pitchFamily="34" charset="0"/>
                  <a:buChar char="•"/>
                </a:pPr>
                <a:r>
                  <a:rPr lang="en-US" sz="2800" dirty="0"/>
                  <a:t>In a similar manner, a couple moment </a:t>
                </a:r>
                <a14:m>
                  <m:oMath xmlns:m="http://schemas.openxmlformats.org/officeDocument/2006/math">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𝑀</m:t>
                        </m:r>
                      </m:e>
                      <m:sub>
                        <m:r>
                          <a:rPr lang="en-US" sz="2800" b="0" i="1" dirty="0" smtClean="0">
                            <a:latin typeface="Cambria Math" panose="02040503050406030204" pitchFamily="18" charset="0"/>
                          </a:rPr>
                          <m:t>0</m:t>
                        </m:r>
                      </m:sub>
                    </m:sSub>
                  </m:oMath>
                </a14:m>
                <a:r>
                  <a:rPr lang="en-US" sz="2800" dirty="0"/>
                  <a:t> ,considered positive clockwise , is a limit as </a:t>
                </a:r>
                <a14:m>
                  <m:oMath xmlns:m="http://schemas.openxmlformats.org/officeDocument/2006/math">
                    <m:r>
                      <a:rPr lang="en-US" sz="2800" i="1">
                        <a:latin typeface="Cambria Math" panose="02040503050406030204" pitchFamily="18" charset="0"/>
                        <a:ea typeface="Cambria Math" panose="02040503050406030204" pitchFamily="18" charset="0"/>
                      </a:rPr>
                      <m:t>∈→0 </m:t>
                    </m:r>
                  </m:oMath>
                </a14:m>
                <a:r>
                  <a:rPr lang="en-US" sz="2800" dirty="0"/>
                  <a:t>of two distributed loadings, as shown.        </a:t>
                </a:r>
              </a:p>
              <a:p>
                <a:pPr algn="l"/>
                <a:endParaRPr lang="en-US" sz="2800" dirty="0"/>
              </a:p>
              <a:p>
                <a:pPr algn="l"/>
                <a:endParaRPr lang="en-IN" sz="2800" u="sng" dirty="0"/>
              </a:p>
              <a:p>
                <a:pPr algn="l"/>
                <a:endParaRPr lang="en-IN" sz="3600" u="sng" dirty="0">
                  <a:solidFill>
                    <a:schemeClr val="accent1"/>
                  </a:solidFill>
                </a:endParaRPr>
              </a:p>
            </p:txBody>
          </p:sp>
        </mc:Choice>
        <mc:Fallback xmlns="">
          <p:sp>
            <p:nvSpPr>
              <p:cNvPr id="3" name="Subtitle 2">
                <a:extLst>
                  <a:ext uri="{FF2B5EF4-FFF2-40B4-BE49-F238E27FC236}">
                    <a16:creationId xmlns:a16="http://schemas.microsoft.com/office/drawing/2014/main" id="{07ADF892-30CF-4257-B2EE-583F435029E1}"/>
                  </a:ext>
                </a:extLst>
              </p:cNvPr>
              <p:cNvSpPr>
                <a:spLocks noGrp="1" noRot="1" noChangeAspect="1" noMove="1" noResize="1" noEditPoints="1" noAdjustHandles="1" noChangeArrowheads="1" noChangeShapeType="1" noTextEdit="1"/>
              </p:cNvSpPr>
              <p:nvPr>
                <p:ph type="subTitle" idx="1"/>
              </p:nvPr>
            </p:nvSpPr>
            <p:spPr>
              <a:xfrm>
                <a:off x="248038" y="894133"/>
                <a:ext cx="11248571" cy="1007533"/>
              </a:xfrm>
              <a:blipFill>
                <a:blip r:embed="rId2"/>
                <a:stretch>
                  <a:fillRect l="-976" t="-10303" r="-1572" b="-3030"/>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pic>
        <p:nvPicPr>
          <p:cNvPr id="5" name="Picture 4" descr="A math equation with black text&#10;&#10;AI-generated content may be incorrect.">
            <a:extLst>
              <a:ext uri="{FF2B5EF4-FFF2-40B4-BE49-F238E27FC236}">
                <a16:creationId xmlns:a16="http://schemas.microsoft.com/office/drawing/2014/main" id="{D00F4F55-93CA-A4C8-163E-06341EB8BF7E}"/>
              </a:ext>
            </a:extLst>
          </p:cNvPr>
          <p:cNvPicPr>
            <a:picLocks noChangeAspect="1"/>
          </p:cNvPicPr>
          <p:nvPr/>
        </p:nvPicPr>
        <p:blipFill>
          <a:blip r:embed="rId4">
            <a:extLst>
              <a:ext uri="{28A0092B-C50C-407E-A947-70E740481C1C}">
                <a14:useLocalDpi xmlns:a14="http://schemas.microsoft.com/office/drawing/2010/main" val="0"/>
              </a:ext>
            </a:extLst>
          </a:blip>
          <a:srcRect t="12425" b="17160"/>
          <a:stretch/>
        </p:blipFill>
        <p:spPr>
          <a:xfrm>
            <a:off x="5991940" y="5352705"/>
            <a:ext cx="5794955" cy="1007533"/>
          </a:xfrm>
          <a:prstGeom prst="rect">
            <a:avLst/>
          </a:prstGeom>
        </p:spPr>
      </p:pic>
      <p:pic>
        <p:nvPicPr>
          <p:cNvPr id="7" name="Picture 6" descr="A diagram of a line with arrows and letters&#10;&#10;AI-generated content may be incorrect.">
            <a:extLst>
              <a:ext uri="{FF2B5EF4-FFF2-40B4-BE49-F238E27FC236}">
                <a16:creationId xmlns:a16="http://schemas.microsoft.com/office/drawing/2014/main" id="{770507BE-4661-2A76-9208-0E7B256FB9CC}"/>
              </a:ext>
            </a:extLst>
          </p:cNvPr>
          <p:cNvPicPr>
            <a:picLocks noChangeAspect="1"/>
          </p:cNvPicPr>
          <p:nvPr/>
        </p:nvPicPr>
        <p:blipFill>
          <a:blip r:embed="rId5" cstate="print">
            <a:extLst>
              <a:ext uri="{28A0092B-C50C-407E-A947-70E740481C1C}">
                <a14:useLocalDpi xmlns:a14="http://schemas.microsoft.com/office/drawing/2010/main" val="0"/>
              </a:ext>
            </a:extLst>
          </a:blip>
          <a:srcRect l="4677" t="1996" r="6184" b="3085"/>
          <a:stretch/>
        </p:blipFill>
        <p:spPr>
          <a:xfrm>
            <a:off x="649225" y="1843236"/>
            <a:ext cx="5229707" cy="3019780"/>
          </a:xfrm>
          <a:prstGeom prst="rect">
            <a:avLst/>
          </a:prstGeom>
        </p:spPr>
      </p:pic>
      <p:pic>
        <p:nvPicPr>
          <p:cNvPr id="9" name="Picture 8" descr="A diagram of a line with arrows and letters&#10;&#10;AI-generated content may be incorrect.">
            <a:extLst>
              <a:ext uri="{FF2B5EF4-FFF2-40B4-BE49-F238E27FC236}">
                <a16:creationId xmlns:a16="http://schemas.microsoft.com/office/drawing/2014/main" id="{1AA314C3-E684-964F-F124-92A1F1E65D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0119" y="1727852"/>
            <a:ext cx="5617676" cy="3250547"/>
          </a:xfrm>
          <a:prstGeom prst="rect">
            <a:avLst/>
          </a:prstGeom>
        </p:spPr>
      </p:pic>
      <p:sp>
        <p:nvSpPr>
          <p:cNvPr id="2" name="TextBox 1">
            <a:extLst>
              <a:ext uri="{FF2B5EF4-FFF2-40B4-BE49-F238E27FC236}">
                <a16:creationId xmlns:a16="http://schemas.microsoft.com/office/drawing/2014/main" id="{F84729C7-F322-104D-D71C-6106991740E9}"/>
              </a:ext>
            </a:extLst>
          </p:cNvPr>
          <p:cNvSpPr txBox="1"/>
          <p:nvPr/>
        </p:nvSpPr>
        <p:spPr>
          <a:xfrm>
            <a:off x="649225" y="5335065"/>
            <a:ext cx="4851689" cy="954107"/>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t>Here the following function describes its value:</a:t>
            </a:r>
          </a:p>
        </p:txBody>
      </p:sp>
      <p:sp>
        <p:nvSpPr>
          <p:cNvPr id="6" name="Title 1">
            <a:extLst>
              <a:ext uri="{FF2B5EF4-FFF2-40B4-BE49-F238E27FC236}">
                <a16:creationId xmlns:a16="http://schemas.microsoft.com/office/drawing/2014/main" id="{F5F4C184-B10B-5BD9-22EB-F908CF07D28F}"/>
              </a:ext>
            </a:extLst>
          </p:cNvPr>
          <p:cNvSpPr txBox="1">
            <a:spLocks/>
          </p:cNvSpPr>
          <p:nvPr/>
        </p:nvSpPr>
        <p:spPr>
          <a:xfrm>
            <a:off x="373323" y="58081"/>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Singularity Functions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4421200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391254" y="1306286"/>
            <a:ext cx="11409491" cy="4412344"/>
          </a:xfrm>
        </p:spPr>
        <p:txBody>
          <a:bodyPr>
            <a:noAutofit/>
          </a:bodyPr>
          <a:lstStyle/>
          <a:p>
            <a:pPr marL="514350" indent="-514350" algn="l">
              <a:lnSpc>
                <a:spcPct val="100000"/>
              </a:lnSpc>
              <a:spcBef>
                <a:spcPts val="1800"/>
              </a:spcBef>
              <a:buFont typeface="+mj-lt"/>
              <a:buAutoNum type="arabicPeriod"/>
            </a:pPr>
            <a:r>
              <a:rPr lang="en-US" sz="2800" b="1" dirty="0"/>
              <a:t>Elastic curve</a:t>
            </a:r>
          </a:p>
          <a:p>
            <a:pPr marL="971550" lvl="1" indent="-514350" algn="l">
              <a:lnSpc>
                <a:spcPct val="100000"/>
              </a:lnSpc>
              <a:spcBef>
                <a:spcPts val="1800"/>
              </a:spcBef>
              <a:buFont typeface="Arial" panose="020B0604020202020204" pitchFamily="34" charset="0"/>
              <a:buChar char="•"/>
            </a:pPr>
            <a:r>
              <a:rPr lang="en-US" sz="2800" b="0" i="0" u="none" strike="noStrike" baseline="0" dirty="0">
                <a:solidFill>
                  <a:srgbClr val="231F20"/>
                </a:solidFill>
              </a:rPr>
              <a:t>Sketch the beam’s elastic curve and identify the boundary </a:t>
            </a:r>
            <a:r>
              <a:rPr lang="en-IN" sz="2800" b="0" i="0" u="none" strike="noStrike" baseline="0" dirty="0">
                <a:solidFill>
                  <a:srgbClr val="231F20"/>
                </a:solidFill>
              </a:rPr>
              <a:t>conditions at the supports.</a:t>
            </a:r>
            <a:endParaRPr lang="en-IN" sz="2800" dirty="0">
              <a:solidFill>
                <a:srgbClr val="231F20"/>
              </a:solidFill>
            </a:endParaRPr>
          </a:p>
          <a:p>
            <a:pPr marL="971550" lvl="1" indent="-514350" algn="l">
              <a:lnSpc>
                <a:spcPct val="100000"/>
              </a:lnSpc>
              <a:spcBef>
                <a:spcPts val="1800"/>
              </a:spcBef>
              <a:buFont typeface="Arial" panose="020B0604020202020204" pitchFamily="34" charset="0"/>
              <a:buChar char="•"/>
            </a:pPr>
            <a:r>
              <a:rPr lang="en-US" sz="2800" b="0" i="0" u="none" strike="noStrike" baseline="0" dirty="0">
                <a:solidFill>
                  <a:srgbClr val="231F20"/>
                </a:solidFill>
              </a:rPr>
              <a:t>Sketch the beam’s elastic curve and identify the boundary </a:t>
            </a:r>
            <a:r>
              <a:rPr lang="en-IN" sz="2800" b="0" i="0" u="none" strike="noStrike" baseline="0" dirty="0">
                <a:solidFill>
                  <a:srgbClr val="231F20"/>
                </a:solidFill>
              </a:rPr>
              <a:t>conditions at the supports.</a:t>
            </a:r>
          </a:p>
          <a:p>
            <a:pPr marL="971550" lvl="1" indent="-514350" algn="l">
              <a:lnSpc>
                <a:spcPct val="100000"/>
              </a:lnSpc>
              <a:spcBef>
                <a:spcPts val="1800"/>
              </a:spcBef>
              <a:buFont typeface="Arial" panose="020B0604020202020204" pitchFamily="34" charset="0"/>
              <a:buChar char="•"/>
            </a:pPr>
            <a:r>
              <a:rPr lang="en-US" sz="2800" dirty="0"/>
              <a:t>Establish the x axis so that it extends to the right and has its origin at the beam’s left end.</a:t>
            </a:r>
            <a:endParaRPr lang="en-US" sz="2800" u="sng" dirty="0"/>
          </a:p>
        </p:txBody>
      </p:sp>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48077C95-0520-6E6F-37E2-42CA7E430874}"/>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Procedure for Analysis</a:t>
            </a:r>
            <a:endParaRPr lang="en-IN" sz="4000" i="1" dirty="0">
              <a:solidFill>
                <a:schemeClr val="accent5"/>
              </a:solidFill>
            </a:endParaRPr>
          </a:p>
        </p:txBody>
      </p:sp>
    </p:spTree>
    <p:extLst>
      <p:ext uri="{BB962C8B-B14F-4D97-AF65-F5344CB8AC3E}">
        <p14:creationId xmlns:p14="http://schemas.microsoft.com/office/powerpoint/2010/main" val="26019315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720B8-5C1F-89F4-8F8A-2C5BEE57E0A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6E5946-D500-F8F8-178E-1CB1F4FB17B2}"/>
              </a:ext>
            </a:extLst>
          </p:cNvPr>
          <p:cNvSpPr>
            <a:spLocks noGrp="1"/>
          </p:cNvSpPr>
          <p:nvPr>
            <p:ph type="subTitle" idx="1"/>
          </p:nvPr>
        </p:nvSpPr>
        <p:spPr>
          <a:xfrm>
            <a:off x="391254" y="1388127"/>
            <a:ext cx="11409491" cy="4301473"/>
          </a:xfrm>
        </p:spPr>
        <p:txBody>
          <a:bodyPr>
            <a:noAutofit/>
          </a:bodyPr>
          <a:lstStyle/>
          <a:p>
            <a:pPr algn="l">
              <a:lnSpc>
                <a:spcPct val="100000"/>
              </a:lnSpc>
              <a:spcBef>
                <a:spcPts val="1800"/>
              </a:spcBef>
            </a:pPr>
            <a:r>
              <a:rPr lang="en-IN" sz="2800" b="1" dirty="0"/>
              <a:t>2.  Load or Moment Function</a:t>
            </a:r>
          </a:p>
          <a:p>
            <a:pPr marL="457200" indent="-457200" algn="just">
              <a:lnSpc>
                <a:spcPct val="100000"/>
              </a:lnSpc>
              <a:spcBef>
                <a:spcPts val="1800"/>
              </a:spcBef>
              <a:buFont typeface="Arial" panose="020B0604020202020204" pitchFamily="34" charset="0"/>
              <a:buChar char="•"/>
            </a:pPr>
            <a:r>
              <a:rPr lang="en-US" sz="2800" dirty="0"/>
              <a:t>Calculate the support reactions at  </a:t>
            </a:r>
            <a:r>
              <a:rPr lang="en-US" sz="2800" i="1" dirty="0"/>
              <a:t>x</a:t>
            </a:r>
            <a:r>
              <a:rPr lang="en-US" sz="2800" dirty="0"/>
              <a:t> = 0 and then use the discontinuity functions (given in the Table)  to express either the loading </a:t>
            </a:r>
            <a:r>
              <a:rPr lang="en-US" sz="2800" i="1" dirty="0"/>
              <a:t>w</a:t>
            </a:r>
            <a:r>
              <a:rPr lang="en-US" sz="2800" dirty="0"/>
              <a:t> or the internal moment </a:t>
            </a:r>
            <a:r>
              <a:rPr lang="en-US" sz="2800" i="1" dirty="0"/>
              <a:t>M</a:t>
            </a:r>
            <a:r>
              <a:rPr lang="en-US" sz="2800" dirty="0"/>
              <a:t> as a function of </a:t>
            </a:r>
            <a:r>
              <a:rPr lang="en-US" sz="2800" i="1" dirty="0"/>
              <a:t>x</a:t>
            </a:r>
            <a:r>
              <a:rPr lang="en-US" sz="2800" dirty="0"/>
              <a:t>. Make sure to follow the sign convention for each loading as it applies for this equation.</a:t>
            </a:r>
          </a:p>
          <a:p>
            <a:pPr marL="514350" indent="-514350" algn="just">
              <a:lnSpc>
                <a:spcPct val="100000"/>
              </a:lnSpc>
              <a:spcBef>
                <a:spcPts val="1800"/>
              </a:spcBef>
              <a:buFont typeface="Arial" panose="020B0604020202020204" pitchFamily="34" charset="0"/>
              <a:buChar char="•"/>
            </a:pPr>
            <a:r>
              <a:rPr lang="en-US" sz="2800" dirty="0"/>
              <a:t>Note that the distributed loadings must extend all the way to the beam’s right end to be valid. If this does not occur, use the method of superposition.</a:t>
            </a:r>
          </a:p>
        </p:txBody>
      </p:sp>
      <p:pic>
        <p:nvPicPr>
          <p:cNvPr id="4" name="Google Shape;56;p13">
            <a:extLst>
              <a:ext uri="{FF2B5EF4-FFF2-40B4-BE49-F238E27FC236}">
                <a16:creationId xmlns:a16="http://schemas.microsoft.com/office/drawing/2014/main" id="{CF2CCA37-516A-4BA3-0D8A-402D47A1E68A}"/>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514B1A22-2F51-BC65-27CB-26BFEA8F2CD9}"/>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Procedure for Analysis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29086543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493487" y="1262743"/>
                <a:ext cx="10943770" cy="5066694"/>
              </a:xfrm>
            </p:spPr>
            <p:txBody>
              <a:bodyPr>
                <a:normAutofit lnSpcReduction="10000"/>
              </a:bodyPr>
              <a:lstStyle/>
              <a:p>
                <a:pPr algn="just"/>
                <a:r>
                  <a:rPr lang="en-IN" sz="2800" b="1" dirty="0"/>
                  <a:t>3. Slope and elastic Curve </a:t>
                </a:r>
              </a:p>
              <a:p>
                <a:pPr marL="514350" indent="-514350" algn="just">
                  <a:lnSpc>
                    <a:spcPct val="100000"/>
                  </a:lnSpc>
                  <a:spcBef>
                    <a:spcPts val="1800"/>
                  </a:spcBef>
                  <a:buFont typeface="Arial" panose="020B0604020202020204" pitchFamily="34" charset="0"/>
                  <a:buChar char="•"/>
                </a:pPr>
                <a:r>
                  <a:rPr lang="en-US" sz="2800" dirty="0"/>
                  <a:t>Substitute </a:t>
                </a:r>
                <a14:m>
                  <m:oMath xmlns:m="http://schemas.openxmlformats.org/officeDocument/2006/math">
                    <m:r>
                      <a:rPr lang="en-US" sz="2800" i="1" dirty="0" smtClean="0">
                        <a:latin typeface="Cambria Math" panose="02040503050406030204" pitchFamily="18" charset="0"/>
                      </a:rPr>
                      <m:t>𝑤</m:t>
                    </m:r>
                  </m:oMath>
                </a14:m>
                <a:r>
                  <a:rPr lang="en-US" sz="2800" dirty="0"/>
                  <a:t> into </a:t>
                </a:r>
                <a14:m>
                  <m:oMath xmlns:m="http://schemas.openxmlformats.org/officeDocument/2006/math">
                    <m:r>
                      <a:rPr lang="en-US" sz="2800" i="1" dirty="0" smtClean="0">
                        <a:latin typeface="Cambria Math" panose="02040503050406030204" pitchFamily="18" charset="0"/>
                      </a:rPr>
                      <m:t>𝐸𝐼</m:t>
                    </m:r>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𝑑</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𝑣</m:t>
                        </m:r>
                      </m:num>
                      <m:den>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4</m:t>
                            </m:r>
                          </m:sup>
                        </m:sSup>
                      </m:den>
                    </m:f>
                  </m:oMath>
                </a14:m>
                <a:r>
                  <a:rPr lang="en-US" sz="2800" dirty="0"/>
                  <a:t> </a:t>
                </a:r>
                <a14:m>
                  <m:oMath xmlns:m="http://schemas.openxmlformats.org/officeDocument/2006/math">
                    <m:r>
                      <a:rPr lang="en-US" sz="2800" i="1" dirty="0" smtClean="0">
                        <a:latin typeface="Cambria Math" panose="02040503050406030204" pitchFamily="18" charset="0"/>
                      </a:rPr>
                      <m:t>= </m:t>
                    </m:r>
                    <m:r>
                      <a:rPr lang="en-US" sz="2800" i="1" dirty="0" smtClean="0">
                        <a:latin typeface="Cambria Math" panose="02040503050406030204" pitchFamily="18" charset="0"/>
                      </a:rPr>
                      <m:t>𝑤</m:t>
                    </m:r>
                    <m:r>
                      <a:rPr lang="en-US" sz="2800" i="1" dirty="0" smtClean="0">
                        <a:latin typeface="Cambria Math" panose="02040503050406030204" pitchFamily="18" charset="0"/>
                      </a:rPr>
                      <m:t>(</m:t>
                    </m:r>
                    <m:r>
                      <a:rPr lang="en-US" sz="2800" i="1" dirty="0" smtClean="0">
                        <a:latin typeface="Cambria Math" panose="02040503050406030204" pitchFamily="18" charset="0"/>
                      </a:rPr>
                      <m:t>𝑥</m:t>
                    </m:r>
                    <m:r>
                      <a:rPr lang="en-US" sz="2800" i="1" dirty="0" smtClean="0">
                        <a:latin typeface="Cambria Math" panose="02040503050406030204" pitchFamily="18" charset="0"/>
                      </a:rPr>
                      <m:t>)</m:t>
                    </m:r>
                  </m:oMath>
                </a14:m>
                <a:r>
                  <a:rPr lang="en-US" sz="2800" dirty="0"/>
                  <a:t>, or </a:t>
                </a:r>
                <a14:m>
                  <m:oMath xmlns:m="http://schemas.openxmlformats.org/officeDocument/2006/math">
                    <m:r>
                      <a:rPr lang="en-US" sz="2800" i="1" dirty="0" smtClean="0">
                        <a:latin typeface="Cambria Math" panose="02040503050406030204" pitchFamily="18" charset="0"/>
                      </a:rPr>
                      <m:t>𝑀</m:t>
                    </m:r>
                  </m:oMath>
                </a14:m>
                <a:r>
                  <a:rPr lang="en-US" sz="2800" dirty="0"/>
                  <a:t> into the moment curvature relation </a:t>
                </a:r>
                <a14:m>
                  <m:oMath xmlns:m="http://schemas.openxmlformats.org/officeDocument/2006/math">
                    <m:r>
                      <a:rPr lang="en-US" sz="2800" i="1" dirty="0">
                        <a:latin typeface="Cambria Math" panose="02040503050406030204" pitchFamily="18" charset="0"/>
                      </a:rPr>
                      <m:t>𝐸𝐼</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panose="02040503050406030204" pitchFamily="18" charset="0"/>
                              </a:rPr>
                              <m:t>𝑑</m:t>
                            </m:r>
                          </m:e>
                          <m:sup>
                            <m:r>
                              <a:rPr lang="en-US" sz="2800" b="0" i="1" smtClean="0">
                                <a:latin typeface="Cambria Math" panose="02040503050406030204" pitchFamily="18" charset="0"/>
                              </a:rPr>
                              <m:t>2</m:t>
                            </m:r>
                          </m:sup>
                        </m:sSup>
                        <m:r>
                          <a:rPr lang="en-US" sz="2800" i="1">
                            <a:latin typeface="Cambria Math" panose="02040503050406030204" pitchFamily="18" charset="0"/>
                          </a:rPr>
                          <m:t>𝑣</m:t>
                        </m:r>
                      </m:num>
                      <m:den>
                        <m:r>
                          <a:rPr lang="en-US" sz="2800" i="1">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b="0" i="1" smtClean="0">
                                <a:latin typeface="Cambria Math" panose="02040503050406030204" pitchFamily="18" charset="0"/>
                              </a:rPr>
                              <m:t>2</m:t>
                            </m:r>
                          </m:sup>
                        </m:sSup>
                      </m:den>
                    </m:f>
                  </m:oMath>
                </a14:m>
                <a:r>
                  <a:rPr lang="en-US" sz="2800" dirty="0"/>
                  <a:t> = </a:t>
                </a:r>
                <a14:m>
                  <m:oMath xmlns:m="http://schemas.openxmlformats.org/officeDocument/2006/math">
                    <m:r>
                      <a:rPr lang="en-US" sz="2800" i="1" dirty="0" smtClean="0">
                        <a:latin typeface="Cambria Math" panose="02040503050406030204" pitchFamily="18" charset="0"/>
                      </a:rPr>
                      <m:t>𝑀</m:t>
                    </m:r>
                  </m:oMath>
                </a14:m>
                <a:r>
                  <a:rPr lang="en-US" sz="2800" dirty="0"/>
                  <a:t>, and integrate to obtain the equations for the beam’s slope and deflection.</a:t>
                </a:r>
              </a:p>
              <a:p>
                <a:pPr marL="514350" indent="-514350" algn="just">
                  <a:lnSpc>
                    <a:spcPct val="100000"/>
                  </a:lnSpc>
                  <a:spcBef>
                    <a:spcPts val="1800"/>
                  </a:spcBef>
                  <a:buFont typeface="Arial" panose="020B0604020202020204" pitchFamily="34" charset="0"/>
                  <a:buChar char="•"/>
                </a:pPr>
                <a:r>
                  <a:rPr lang="en-US" sz="2800" dirty="0"/>
                  <a:t>Evaluate the constants of integration using the boundary conditions, and substitute these constants into the slope and deflection equations to obtain the final results.</a:t>
                </a:r>
              </a:p>
              <a:p>
                <a:pPr marL="514350" indent="-514350" algn="just">
                  <a:lnSpc>
                    <a:spcPct val="100000"/>
                  </a:lnSpc>
                  <a:spcBef>
                    <a:spcPts val="1800"/>
                  </a:spcBef>
                  <a:buFont typeface="Arial" panose="020B0604020202020204" pitchFamily="34" charset="0"/>
                  <a:buChar char="•"/>
                </a:pPr>
                <a:r>
                  <a:rPr lang="en-US" sz="2800" dirty="0"/>
                  <a:t>When the slope and deflection equations are evaluated at any point on the beam, a positive slope is counterclockwise, and a positive displacement is upwards.</a:t>
                </a:r>
                <a:endParaRPr lang="en-IN" sz="2800" dirty="0"/>
              </a:p>
            </p:txBody>
          </p:sp>
        </mc:Choice>
        <mc:Fallback xmlns="">
          <p:sp>
            <p:nvSpPr>
              <p:cNvPr id="3" name="Subtitle 2">
                <a:extLst>
                  <a:ext uri="{FF2B5EF4-FFF2-40B4-BE49-F238E27FC236}">
                    <a16:creationId xmlns:a16="http://schemas.microsoft.com/office/drawing/2014/main" id="{07ADF892-30CF-4257-B2EE-583F435029E1}"/>
                  </a:ext>
                </a:extLst>
              </p:cNvPr>
              <p:cNvSpPr>
                <a:spLocks noGrp="1" noRot="1" noChangeAspect="1" noMove="1" noResize="1" noEditPoints="1" noAdjustHandles="1" noChangeArrowheads="1" noChangeShapeType="1" noTextEdit="1"/>
              </p:cNvSpPr>
              <p:nvPr>
                <p:ph type="subTitle" idx="1"/>
              </p:nvPr>
            </p:nvSpPr>
            <p:spPr>
              <a:xfrm>
                <a:off x="493487" y="1262743"/>
                <a:ext cx="10943770" cy="5066694"/>
              </a:xfrm>
              <a:blipFill>
                <a:blip r:embed="rId2"/>
                <a:stretch>
                  <a:fillRect l="-1170" t="-2647" r="-1114" b="-2166"/>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9990E4EB-ECB7-5281-33D1-6D8A3D9D4375}"/>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Procedure for Analysis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97699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09" y="199663"/>
            <a:ext cx="10515600" cy="790937"/>
          </a:xfrm>
        </p:spPr>
        <p:txBody>
          <a:bodyPr>
            <a:normAutofit/>
          </a:bodyPr>
          <a:lstStyle/>
          <a:p>
            <a:r>
              <a:rPr lang="en-GB" sz="4000" b="1" dirty="0">
                <a:solidFill>
                  <a:schemeClr val="accent1">
                    <a:lumMod val="75000"/>
                  </a:schemeClr>
                </a:solidFill>
              </a:rPr>
              <a:t>Beam Sign Conventions 			</a:t>
            </a:r>
            <a:r>
              <a:rPr lang="en-GB" sz="2800" b="1" i="1" dirty="0">
                <a:solidFill>
                  <a:schemeClr val="accent1">
                    <a:lumMod val="75000"/>
                  </a:schemeClr>
                </a:solidFill>
              </a:rPr>
              <a:t>…(cont’d)</a:t>
            </a:r>
            <a:endParaRPr lang="en-IN" sz="4000" b="1" i="1" dirty="0">
              <a:solidFill>
                <a:schemeClr val="accent1">
                  <a:lumMod val="75000"/>
                </a:schemeClr>
              </a:solidFill>
            </a:endParaRPr>
          </a:p>
        </p:txBody>
      </p:sp>
      <p:sp>
        <p:nvSpPr>
          <p:cNvPr id="4" name="Rectangle 1"/>
          <p:cNvSpPr>
            <a:spLocks noGrp="1" noChangeArrowheads="1"/>
          </p:cNvSpPr>
          <p:nvPr>
            <p:ph idx="1"/>
          </p:nvPr>
        </p:nvSpPr>
        <p:spPr bwMode="auto">
          <a:xfrm>
            <a:off x="237309" y="1415296"/>
            <a:ext cx="7995152"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algn="just" defTabSz="914400" rtl="0" eaLnBrk="0" fontAlgn="base" latinLnBrk="0" hangingPunct="0">
              <a:lnSpc>
                <a:spcPct val="100000"/>
              </a:lnSpc>
              <a:spcBef>
                <a:spcPts val="180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tx1"/>
                </a:solidFill>
                <a:effectLst/>
              </a:rPr>
              <a:t>	Internal Shear Force</a:t>
            </a:r>
            <a:r>
              <a:rPr kumimoji="0" lang="en-US" altLang="en-US" sz="2800" b="0" i="0" u="none" strike="noStrike" cap="none" normalizeH="0" baseline="0" dirty="0">
                <a:ln>
                  <a:noFill/>
                </a:ln>
                <a:solidFill>
                  <a:schemeClr val="tx1"/>
                </a:solidFill>
                <a:effectLst/>
              </a:rPr>
              <a:t>: Causes a </a:t>
            </a:r>
            <a:r>
              <a:rPr kumimoji="0" lang="en-US" altLang="en-US" sz="2800" b="1" i="0" u="none" strike="noStrike" cap="none" normalizeH="0" baseline="0" dirty="0">
                <a:ln>
                  <a:noFill/>
                </a:ln>
                <a:solidFill>
                  <a:schemeClr val="tx1"/>
                </a:solidFill>
                <a:effectLst/>
              </a:rPr>
              <a:t>clockwise 	rotation</a:t>
            </a:r>
            <a:r>
              <a:rPr kumimoji="0" lang="en-US" altLang="en-US" sz="2800" b="0" i="0" u="none" strike="noStrike" cap="none" normalizeH="0" baseline="0" dirty="0">
                <a:ln>
                  <a:noFill/>
                </a:ln>
                <a:solidFill>
                  <a:schemeClr val="tx1"/>
                </a:solidFill>
                <a:effectLst/>
              </a:rPr>
              <a:t> of the beam segment.</a:t>
            </a:r>
          </a:p>
          <a:p>
            <a:pPr marR="0" lvl="1" algn="just" defTabSz="914400" rtl="0" eaLnBrk="0" fontAlgn="base" latinLnBrk="0" hangingPunct="0">
              <a:lnSpc>
                <a:spcPct val="100000"/>
              </a:lnSpc>
              <a:spcBef>
                <a:spcPts val="1800"/>
              </a:spcBef>
              <a:spcAft>
                <a:spcPct val="0"/>
              </a:spcAft>
              <a:buClrTx/>
              <a:buSzTx/>
              <a:buFont typeface="Courier New" panose="02070309020205020404" pitchFamily="49" charset="0"/>
              <a:buChar char="o"/>
              <a:tabLst/>
            </a:pPr>
            <a:r>
              <a:rPr kumimoji="0" lang="en-US" altLang="en-US" sz="2800" b="1" i="0" u="none" strike="noStrike" cap="none" normalizeH="0" baseline="0" dirty="0">
                <a:ln>
                  <a:noFill/>
                </a:ln>
                <a:solidFill>
                  <a:schemeClr val="tx1"/>
                </a:solidFill>
                <a:effectLst/>
              </a:rPr>
              <a:t>	Internal Moment</a:t>
            </a:r>
            <a:r>
              <a:rPr kumimoji="0" lang="en-US" altLang="en-US" sz="2800" b="0" i="0" u="none" strike="noStrike" cap="none" normalizeH="0" baseline="0" dirty="0">
                <a:ln>
                  <a:noFill/>
                </a:ln>
                <a:solidFill>
                  <a:schemeClr val="tx1"/>
                </a:solidFill>
                <a:effectLst/>
              </a:rPr>
              <a:t>: Causes </a:t>
            </a:r>
            <a:r>
              <a:rPr kumimoji="0" lang="en-US" altLang="en-US" sz="2800" b="1" i="0" u="none" strike="noStrike" cap="none" normalizeH="0" baseline="0" dirty="0">
                <a:ln>
                  <a:noFill/>
                </a:ln>
                <a:solidFill>
                  <a:schemeClr val="tx1"/>
                </a:solidFill>
                <a:effectLst/>
              </a:rPr>
              <a:t>compression</a:t>
            </a:r>
            <a:r>
              <a:rPr kumimoji="0" lang="en-US" altLang="en-US" sz="2800" b="0" i="0" u="none" strike="noStrike" cap="none" normalizeH="0" baseline="0" dirty="0">
                <a:ln>
                  <a:noFill/>
                </a:ln>
                <a:solidFill>
                  <a:schemeClr val="tx1"/>
                </a:solidFill>
                <a:effectLst/>
              </a:rPr>
              <a:t> in the 	</a:t>
            </a:r>
            <a:r>
              <a:rPr kumimoji="0" lang="en-US" altLang="en-US" sz="2800" b="1" i="0" u="none" strike="noStrike" cap="none" normalizeH="0" baseline="0" dirty="0">
                <a:ln>
                  <a:noFill/>
                </a:ln>
                <a:solidFill>
                  <a:schemeClr val="tx1"/>
                </a:solidFill>
                <a:effectLst/>
              </a:rPr>
              <a:t>top fibers</a:t>
            </a:r>
            <a:r>
              <a:rPr kumimoji="0" lang="en-US" altLang="en-US" sz="2800" b="0" i="0" u="none" strike="noStrike" cap="none" normalizeH="0" baseline="0" dirty="0">
                <a:ln>
                  <a:noFill/>
                </a:ln>
                <a:solidFill>
                  <a:schemeClr val="tx1"/>
                </a:solidFill>
                <a:effectLst/>
              </a:rPr>
              <a:t> of the beam, bending the segment 	into a shape that can </a:t>
            </a:r>
            <a:r>
              <a:rPr kumimoji="0" lang="en-US" altLang="en-US" sz="2800" b="1" i="0" u="none" strike="noStrike" cap="none" normalizeH="0" baseline="0" dirty="0">
                <a:ln>
                  <a:noFill/>
                </a:ln>
                <a:solidFill>
                  <a:schemeClr val="tx1"/>
                </a:solidFill>
                <a:effectLst/>
              </a:rPr>
              <a:t>hold water</a:t>
            </a:r>
            <a:r>
              <a:rPr kumimoji="0" lang="en-US" altLang="en-US" sz="28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ts val="1800"/>
              </a:spcBef>
              <a:spcAft>
                <a:spcPct val="0"/>
              </a:spcAft>
              <a:buClrTx/>
              <a:buSzTx/>
              <a:buFontTx/>
              <a:buChar char="•"/>
              <a:tabLst/>
            </a:pPr>
            <a:r>
              <a:rPr kumimoji="0" lang="en-US" altLang="en-US" b="1" i="0" u="none" strike="noStrike" cap="none" normalizeH="0" baseline="0" dirty="0">
                <a:ln>
                  <a:noFill/>
                </a:ln>
                <a:solidFill>
                  <a:schemeClr val="tx1"/>
                </a:solidFill>
                <a:effectLst/>
              </a:rPr>
              <a:t>Negative Directions</a:t>
            </a:r>
            <a:r>
              <a:rPr kumimoji="0" lang="en-US" altLang="en-US" b="0" i="0" u="none" strike="noStrike" cap="none" normalizeH="0" baseline="0" dirty="0">
                <a:ln>
                  <a:noFill/>
                </a:ln>
                <a:solidFill>
                  <a:schemeClr val="tx1"/>
                </a:solidFill>
                <a:effectLst/>
              </a:rPr>
              <a:t>:</a:t>
            </a:r>
          </a:p>
          <a:p>
            <a:pPr lvl="1" algn="just" eaLnBrk="0" fontAlgn="base" hangingPunct="0">
              <a:lnSpc>
                <a:spcPct val="100000"/>
              </a:lnSpc>
              <a:spcBef>
                <a:spcPts val="1800"/>
              </a:spcBef>
              <a:spcAft>
                <a:spcPct val="0"/>
              </a:spcAft>
              <a:buFont typeface="Courier New" panose="02070309020205020404" pitchFamily="49" charset="0"/>
              <a:buChar char="o"/>
            </a:pPr>
            <a:r>
              <a:rPr kumimoji="0" lang="en-US" altLang="en-US" sz="2800" b="0" i="0" u="none" strike="noStrike" cap="none" normalizeH="0" baseline="0" dirty="0">
                <a:ln>
                  <a:noFill/>
                </a:ln>
                <a:solidFill>
                  <a:schemeClr val="tx1"/>
                </a:solidFill>
                <a:effectLst/>
              </a:rPr>
              <a:t>Any loading opposite to the positive directions is considered </a:t>
            </a:r>
            <a:r>
              <a:rPr kumimoji="0" lang="en-US" altLang="en-US" sz="2800" b="1" i="0" u="none" strike="noStrike" cap="none" normalizeH="0" baseline="0" dirty="0">
                <a:ln>
                  <a:noFill/>
                </a:ln>
                <a:solidFill>
                  <a:schemeClr val="tx1"/>
                </a:solidFill>
                <a:effectLst/>
              </a:rPr>
              <a:t>negative</a:t>
            </a:r>
            <a:r>
              <a:rPr kumimoji="0" lang="en-US" altLang="en-US" sz="2800" b="0" i="0" u="none" strike="noStrike" cap="none" normalizeH="0" baseline="0" dirty="0">
                <a:ln>
                  <a:noFill/>
                </a:ln>
                <a:solidFill>
                  <a:schemeClr val="tx1"/>
                </a:solidFill>
                <a:effectLst/>
              </a:rPr>
              <a:t>.</a:t>
            </a:r>
          </a:p>
        </p:txBody>
      </p:sp>
      <p:pic>
        <p:nvPicPr>
          <p:cNvPr id="5" name="Picture 4"/>
          <p:cNvPicPr>
            <a:picLocks noChangeAspect="1"/>
          </p:cNvPicPr>
          <p:nvPr/>
        </p:nvPicPr>
        <p:blipFill>
          <a:blip r:embed="rId2"/>
          <a:stretch>
            <a:fillRect/>
          </a:stretch>
        </p:blipFill>
        <p:spPr>
          <a:xfrm>
            <a:off x="8232461" y="1638436"/>
            <a:ext cx="3367356" cy="3637177"/>
          </a:xfrm>
          <a:prstGeom prst="rect">
            <a:avLst/>
          </a:prstGeom>
        </p:spPr>
      </p:pic>
      <p:pic>
        <p:nvPicPr>
          <p:cNvPr id="8" name="Google Shape;56;p13">
            <a:extLst>
              <a:ext uri="{FF2B5EF4-FFF2-40B4-BE49-F238E27FC236}">
                <a16:creationId xmlns:a16="http://schemas.microsoft.com/office/drawing/2014/main" id="{789EB3A3-D18E-41AE-B828-207FEE5734BA}"/>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9341823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701918" y="1689371"/>
            <a:ext cx="10788163" cy="1266117"/>
          </a:xfrm>
        </p:spPr>
        <p:txBody>
          <a:bodyPr>
            <a:normAutofit/>
          </a:bodyPr>
          <a:lstStyle/>
          <a:p>
            <a:pPr marL="457200" indent="-457200" algn="just">
              <a:lnSpc>
                <a:spcPct val="100000"/>
              </a:lnSpc>
              <a:buFont typeface="Arial" panose="020B0604020202020204" pitchFamily="34" charset="0"/>
              <a:buChar char="•"/>
            </a:pPr>
            <a:r>
              <a:rPr lang="en-US" sz="2800" dirty="0"/>
              <a:t>Apply discontinuity functions to describe </a:t>
            </a:r>
            <a:r>
              <a:rPr lang="en-US" sz="2800" b="0" i="0" u="none" strike="noStrike" baseline="0" dirty="0">
                <a:solidFill>
                  <a:srgbClr val="231F20"/>
                </a:solidFill>
              </a:rPr>
              <a:t>the loading or internal moment consider the beam loaded as shown in th</a:t>
            </a:r>
            <a:r>
              <a:rPr lang="en-US" sz="2800" dirty="0">
                <a:solidFill>
                  <a:srgbClr val="231F20"/>
                </a:solidFill>
              </a:rPr>
              <a:t>e figure</a:t>
            </a:r>
            <a:r>
              <a:rPr lang="en-US" sz="2800" b="0" i="0" u="none" strike="noStrike" baseline="0" dirty="0">
                <a:solidFill>
                  <a:srgbClr val="231F20"/>
                </a:solidFill>
              </a:rPr>
              <a:t>. </a:t>
            </a:r>
            <a:endParaRPr lang="en-US" sz="1800" b="0" i="0" u="none" strike="noStrike" baseline="0" dirty="0">
              <a:solidFill>
                <a:srgbClr val="231F20"/>
              </a:solidFill>
            </a:endParaRPr>
          </a:p>
          <a:p>
            <a:pPr marL="457200" indent="-457200" algn="l">
              <a:buFont typeface="Arial" panose="020B0604020202020204" pitchFamily="34" charset="0"/>
              <a:buChar char="•"/>
            </a:pPr>
            <a:endParaRPr lang="en-IN" sz="2800" u="sng" dirty="0"/>
          </a:p>
          <a:p>
            <a:pPr algn="l"/>
            <a:endParaRPr lang="en-US" sz="2800" dirty="0"/>
          </a:p>
          <a:p>
            <a:pPr algn="l"/>
            <a:endParaRPr lang="en-US" sz="2800" dirty="0"/>
          </a:p>
          <a:p>
            <a:pPr algn="l"/>
            <a:endParaRPr lang="en-US" sz="2800" dirty="0">
              <a:solidFill>
                <a:schemeClr val="accent1"/>
              </a:solidFill>
            </a:endParaRPr>
          </a:p>
        </p:txBody>
      </p:sp>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pic>
        <p:nvPicPr>
          <p:cNvPr id="5" name="Picture 4" descr="A diagram of a beam with numbers and equations&#10;&#10;AI-generated content may be incorrect.">
            <a:extLst>
              <a:ext uri="{FF2B5EF4-FFF2-40B4-BE49-F238E27FC236}">
                <a16:creationId xmlns:a16="http://schemas.microsoft.com/office/drawing/2014/main" id="{4B26EDDD-47B6-F3D4-B0D4-137136B90E2D}"/>
              </a:ext>
            </a:extLst>
          </p:cNvPr>
          <p:cNvPicPr>
            <a:picLocks noChangeAspect="1"/>
          </p:cNvPicPr>
          <p:nvPr/>
        </p:nvPicPr>
        <p:blipFill>
          <a:blip r:embed="rId3">
            <a:extLst>
              <a:ext uri="{28A0092B-C50C-407E-A947-70E740481C1C}">
                <a14:useLocalDpi xmlns:a14="http://schemas.microsoft.com/office/drawing/2010/main" val="0"/>
              </a:ext>
            </a:extLst>
          </a:blip>
          <a:srcRect t="4574" b="55881"/>
          <a:stretch/>
        </p:blipFill>
        <p:spPr>
          <a:xfrm>
            <a:off x="3263715" y="3006000"/>
            <a:ext cx="5896802" cy="2162629"/>
          </a:xfrm>
          <a:prstGeom prst="rect">
            <a:avLst/>
          </a:prstGeom>
        </p:spPr>
      </p:pic>
      <p:sp>
        <p:nvSpPr>
          <p:cNvPr id="2" name="Title 1">
            <a:extLst>
              <a:ext uri="{FF2B5EF4-FFF2-40B4-BE49-F238E27FC236}">
                <a16:creationId xmlns:a16="http://schemas.microsoft.com/office/drawing/2014/main" id="{D6B3EE42-B0C5-585F-94F2-3FAA8403414B}"/>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Example</a:t>
            </a:r>
            <a:endParaRPr lang="en-IN" sz="4000" i="1" dirty="0">
              <a:solidFill>
                <a:schemeClr val="accent5"/>
              </a:solidFill>
            </a:endParaRPr>
          </a:p>
        </p:txBody>
      </p:sp>
    </p:spTree>
    <p:extLst>
      <p:ext uri="{BB962C8B-B14F-4D97-AF65-F5344CB8AC3E}">
        <p14:creationId xmlns:p14="http://schemas.microsoft.com/office/powerpoint/2010/main" val="7007946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a:extLst>
            <a:ext uri="{FF2B5EF4-FFF2-40B4-BE49-F238E27FC236}">
              <a16:creationId xmlns:a16="http://schemas.microsoft.com/office/drawing/2014/main" id="{D3437836-5B2C-A1B1-FF6F-E0102707721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EDCBFB20-30E0-BC66-F12E-37401024D850}"/>
                  </a:ext>
                </a:extLst>
              </p:cNvPr>
              <p:cNvSpPr>
                <a:spLocks noGrp="1"/>
              </p:cNvSpPr>
              <p:nvPr>
                <p:ph type="subTitle" idx="1"/>
              </p:nvPr>
            </p:nvSpPr>
            <p:spPr>
              <a:xfrm>
                <a:off x="220716" y="4023134"/>
                <a:ext cx="11971284" cy="1384995"/>
              </a:xfrm>
            </p:spPr>
            <p:txBody>
              <a:bodyPr>
                <a:noAutofit/>
              </a:bodyPr>
              <a:lstStyle/>
              <a:p>
                <a:pPr marL="457200" indent="-457200" algn="just">
                  <a:lnSpc>
                    <a:spcPct val="150000"/>
                  </a:lnSpc>
                  <a:spcBef>
                    <a:spcPts val="1800"/>
                  </a:spcBef>
                  <a:buFont typeface="Arial" panose="020B0604020202020204" pitchFamily="34" charset="0"/>
                  <a:buChar char="•"/>
                </a:pPr>
                <a:r>
                  <a:rPr lang="en-US" sz="2800" b="0" i="0" u="none" strike="noStrike" baseline="0" dirty="0">
                    <a:solidFill>
                      <a:srgbClr val="231F20"/>
                    </a:solidFill>
                  </a:rPr>
                  <a:t>From the Table , the loading at any point </a:t>
                </a:r>
                <a14:m>
                  <m:oMath xmlns:m="http://schemas.openxmlformats.org/officeDocument/2006/math">
                    <m:r>
                      <a:rPr lang="en-US" sz="2800" b="0" i="1" u="none" strike="noStrike" baseline="0" dirty="0" smtClean="0">
                        <a:solidFill>
                          <a:srgbClr val="231F20"/>
                        </a:solidFill>
                        <a:latin typeface="Cambria Math" panose="02040503050406030204" pitchFamily="18" charset="0"/>
                      </a:rPr>
                      <m:t>𝑥</m:t>
                    </m:r>
                  </m:oMath>
                </a14:m>
                <a:r>
                  <a:rPr lang="en-US" sz="2800" b="0" i="0" u="none" strike="noStrike" baseline="0" dirty="0">
                    <a:solidFill>
                      <a:srgbClr val="231F20"/>
                    </a:solidFill>
                  </a:rPr>
                  <a:t> on the beam is therefore</a:t>
                </a:r>
                <a:r>
                  <a:rPr lang="en-US" sz="2800" dirty="0">
                    <a:solidFill>
                      <a:srgbClr val="231F20"/>
                    </a:solidFill>
                  </a:rPr>
                  <a:t>:</a:t>
                </a:r>
                <a:endParaRPr lang="en-US" sz="2800" b="0" i="0" u="none" strike="noStrike" baseline="0" dirty="0">
                  <a:solidFill>
                    <a:srgbClr val="231F20"/>
                  </a:solidFill>
                </a:endParaRPr>
              </a:p>
              <a:p>
                <a:pPr algn="l">
                  <a:lnSpc>
                    <a:spcPct val="150000"/>
                  </a:lnSpc>
                  <a:spcBef>
                    <a:spcPts val="1800"/>
                  </a:spcBef>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=2.75 </m:t>
                      </m:r>
                      <m:r>
                        <a:rPr lang="en-IN" b="0" i="1" smtClean="0">
                          <a:latin typeface="Cambria Math" panose="02040503050406030204" pitchFamily="18" charset="0"/>
                        </a:rPr>
                        <m:t>𝑘𝑁</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−0</m:t>
                          </m:r>
                        </m:e>
                      </m:d>
                      <m:r>
                        <a:rPr lang="en-IN" b="0" i="1" baseline="30000" smtClean="0">
                          <a:latin typeface="Cambria Math" panose="02040503050406030204" pitchFamily="18" charset="0"/>
                        </a:rPr>
                        <m:t>−</m:t>
                      </m:r>
                      <m:r>
                        <a:rPr lang="en-IN" b="0" i="1" baseline="70000" smtClean="0">
                          <a:latin typeface="Cambria Math" panose="02040503050406030204" pitchFamily="18" charset="0"/>
                        </a:rPr>
                        <m:t>1</m:t>
                      </m:r>
                      <m:r>
                        <a:rPr lang="en-IN" b="0" i="1" smtClean="0">
                          <a:latin typeface="Cambria Math" panose="02040503050406030204" pitchFamily="18" charset="0"/>
                        </a:rPr>
                        <m:t>+1.5 </m:t>
                      </m:r>
                      <m:r>
                        <a:rPr lang="en-IN" b="0" i="1" smtClean="0">
                          <a:latin typeface="Cambria Math" panose="02040503050406030204" pitchFamily="18" charset="0"/>
                        </a:rPr>
                        <m:t>𝑘𝑁</m:t>
                      </m:r>
                      <m:r>
                        <a:rPr lang="en-IN" b="0" i="1" smtClean="0">
                          <a:latin typeface="Cambria Math" panose="02040503050406030204" pitchFamily="18" charset="0"/>
                        </a:rPr>
                        <m:t>.</m:t>
                      </m:r>
                      <m:r>
                        <a:rPr lang="en-IN" b="0" i="1" smtClean="0">
                          <a:latin typeface="Cambria Math" panose="02040503050406030204" pitchFamily="18" charset="0"/>
                        </a:rPr>
                        <m:t>𝑚</m:t>
                      </m:r>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−3 </m:t>
                          </m:r>
                          <m:r>
                            <a:rPr lang="en-IN" b="0" i="1" smtClean="0">
                              <a:latin typeface="Cambria Math" panose="02040503050406030204" pitchFamily="18" charset="0"/>
                            </a:rPr>
                            <m:t>𝑚</m:t>
                          </m:r>
                        </m:e>
                      </m:d>
                      <m:r>
                        <a:rPr lang="en-IN" b="0" i="1" baseline="30000" smtClean="0">
                          <a:latin typeface="Cambria Math" panose="02040503050406030204" pitchFamily="18" charset="0"/>
                        </a:rPr>
                        <m:t>−</m:t>
                      </m:r>
                      <m:r>
                        <a:rPr lang="en-IN" b="0" i="1" baseline="70000" smtClean="0">
                          <a:latin typeface="Cambria Math" panose="02040503050406030204" pitchFamily="18" charset="0"/>
                        </a:rPr>
                        <m:t>2</m:t>
                      </m:r>
                      <m:r>
                        <a:rPr lang="en-IN" b="0" i="1" smtClean="0">
                          <a:latin typeface="Cambria Math" panose="02040503050406030204" pitchFamily="18" charset="0"/>
                        </a:rPr>
                        <m:t>−3</m:t>
                      </m:r>
                      <m:f>
                        <m:fPr>
                          <m:ctrlPr>
                            <a:rPr lang="en-IN" b="0" i="1" smtClean="0">
                              <a:latin typeface="Cambria Math" panose="02040503050406030204" pitchFamily="18" charset="0"/>
                            </a:rPr>
                          </m:ctrlPr>
                        </m:fPr>
                        <m:num>
                          <m:r>
                            <a:rPr lang="en-IN" b="0" i="1" smtClean="0">
                              <a:latin typeface="Cambria Math" panose="02040503050406030204" pitchFamily="18" charset="0"/>
                            </a:rPr>
                            <m:t>𝑘𝑁</m:t>
                          </m:r>
                        </m:num>
                        <m:den>
                          <m:r>
                            <a:rPr lang="en-IN" b="0" i="1" smtClean="0">
                              <a:latin typeface="Cambria Math" panose="02040503050406030204" pitchFamily="18" charset="0"/>
                            </a:rPr>
                            <m:t>𝑚</m:t>
                          </m:r>
                        </m:den>
                      </m:f>
                      <m:r>
                        <a:rPr lang="en-IN" b="0" i="1" smtClean="0">
                          <a:latin typeface="Cambria Math" panose="02040503050406030204" pitchFamily="18" charset="0"/>
                        </a:rPr>
                        <m:t> </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−3</m:t>
                          </m:r>
                          <m:r>
                            <a:rPr lang="en-IN" b="0" i="1" smtClean="0">
                              <a:latin typeface="Cambria Math" panose="02040503050406030204" pitchFamily="18" charset="0"/>
                            </a:rPr>
                            <m:t>𝑚</m:t>
                          </m:r>
                        </m:e>
                      </m:d>
                      <m:r>
                        <a:rPr lang="en-IN" b="0" i="1" baseline="30000" smtClean="0">
                          <a:latin typeface="Cambria Math" panose="02040503050406030204" pitchFamily="18" charset="0"/>
                        </a:rPr>
                        <m:t>0</m:t>
                      </m:r>
                      <m:r>
                        <a:rPr lang="en-IN" b="0" i="1" smtClean="0">
                          <a:latin typeface="Cambria Math" panose="02040503050406030204" pitchFamily="18" charset="0"/>
                        </a:rPr>
                        <m:t> −1</m:t>
                      </m:r>
                      <m:f>
                        <m:fPr>
                          <m:ctrlPr>
                            <a:rPr lang="en-IN" b="0" i="1" smtClean="0">
                              <a:latin typeface="Cambria Math" panose="02040503050406030204" pitchFamily="18" charset="0"/>
                            </a:rPr>
                          </m:ctrlPr>
                        </m:fPr>
                        <m:num>
                          <m:r>
                            <a:rPr lang="en-IN" b="0" i="1" smtClean="0">
                              <a:latin typeface="Cambria Math" panose="02040503050406030204" pitchFamily="18" charset="0"/>
                            </a:rPr>
                            <m:t>𝑘𝑁</m:t>
                          </m:r>
                        </m:num>
                        <m:den>
                          <m:r>
                            <a:rPr lang="en-IN" b="0" i="1" smtClean="0">
                              <a:latin typeface="Cambria Math" panose="02040503050406030204" pitchFamily="18" charset="0"/>
                            </a:rPr>
                            <m:t>𝑚</m:t>
                          </m:r>
                          <m:r>
                            <a:rPr lang="en-IN" b="0" i="1" baseline="30000" smtClean="0">
                              <a:latin typeface="Cambria Math" panose="02040503050406030204" pitchFamily="18" charset="0"/>
                            </a:rPr>
                            <m:t>2</m:t>
                          </m:r>
                        </m:den>
                      </m:f>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r>
                            <a:rPr lang="en-IN" b="0" i="1" smtClean="0">
                              <a:latin typeface="Cambria Math" panose="02040503050406030204" pitchFamily="18" charset="0"/>
                            </a:rPr>
                            <m:t>−3 </m:t>
                          </m:r>
                          <m:r>
                            <a:rPr lang="en-IN" b="0" i="1" smtClean="0">
                              <a:latin typeface="Cambria Math" panose="02040503050406030204" pitchFamily="18" charset="0"/>
                            </a:rPr>
                            <m:t>𝑚</m:t>
                          </m:r>
                        </m:e>
                      </m:d>
                      <m:r>
                        <a:rPr lang="en-IN" b="0" i="1" baseline="30000" smtClean="0">
                          <a:latin typeface="Cambria Math" panose="02040503050406030204" pitchFamily="18" charset="0"/>
                        </a:rPr>
                        <m:t>1</m:t>
                      </m:r>
                    </m:oMath>
                  </m:oMathPara>
                </a14:m>
                <a:endParaRPr lang="en-US" baseline="30000" dirty="0">
                  <a:solidFill>
                    <a:schemeClr val="accent1"/>
                  </a:solidFill>
                </a:endParaRPr>
              </a:p>
            </p:txBody>
          </p:sp>
        </mc:Choice>
        <mc:Fallback xmlns="">
          <p:sp>
            <p:nvSpPr>
              <p:cNvPr id="3" name="Subtitle 2">
                <a:extLst>
                  <a:ext uri="{FF2B5EF4-FFF2-40B4-BE49-F238E27FC236}">
                    <a16:creationId xmlns:a16="http://schemas.microsoft.com/office/drawing/2014/main" id="{EDCBFB20-30E0-BC66-F12E-37401024D850}"/>
                  </a:ext>
                </a:extLst>
              </p:cNvPr>
              <p:cNvSpPr>
                <a:spLocks noGrp="1" noRot="1" noChangeAspect="1" noMove="1" noResize="1" noEditPoints="1" noAdjustHandles="1" noChangeArrowheads="1" noChangeShapeType="1" noTextEdit="1"/>
              </p:cNvSpPr>
              <p:nvPr>
                <p:ph type="subTitle" idx="1"/>
              </p:nvPr>
            </p:nvSpPr>
            <p:spPr>
              <a:xfrm>
                <a:off x="220716" y="4023134"/>
                <a:ext cx="11971284" cy="1384995"/>
              </a:xfrm>
              <a:blipFill>
                <a:blip r:embed="rId2"/>
                <a:stretch>
                  <a:fillRect l="-916" b="-18502"/>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FA3FBA32-4A35-28DF-E9C5-6F88A8FF5DD7}"/>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pic>
        <p:nvPicPr>
          <p:cNvPr id="7" name="Picture 6" descr="A diagram of a beam with numbers and equations&#10;&#10;AI-generated content may be incorrect.">
            <a:extLst>
              <a:ext uri="{FF2B5EF4-FFF2-40B4-BE49-F238E27FC236}">
                <a16:creationId xmlns:a16="http://schemas.microsoft.com/office/drawing/2014/main" id="{875BE776-ED01-09AD-6622-83C0C54740A4}"/>
              </a:ext>
            </a:extLst>
          </p:cNvPr>
          <p:cNvPicPr>
            <a:picLocks noChangeAspect="1"/>
          </p:cNvPicPr>
          <p:nvPr/>
        </p:nvPicPr>
        <p:blipFill>
          <a:blip r:embed="rId4">
            <a:extLst>
              <a:ext uri="{28A0092B-C50C-407E-A947-70E740481C1C}">
                <a14:useLocalDpi xmlns:a14="http://schemas.microsoft.com/office/drawing/2010/main" val="0"/>
              </a:ext>
            </a:extLst>
          </a:blip>
          <a:srcRect t="51522"/>
          <a:stretch/>
        </p:blipFill>
        <p:spPr>
          <a:xfrm>
            <a:off x="6096000" y="1073548"/>
            <a:ext cx="5466986" cy="2459113"/>
          </a:xfrm>
          <a:prstGeom prst="rect">
            <a:avLst/>
          </a:prstGeom>
        </p:spPr>
      </p:pic>
      <p:sp>
        <p:nvSpPr>
          <p:cNvPr id="2" name="Title 1">
            <a:extLst>
              <a:ext uri="{FF2B5EF4-FFF2-40B4-BE49-F238E27FC236}">
                <a16:creationId xmlns:a16="http://schemas.microsoft.com/office/drawing/2014/main" id="{BCB211A8-59D4-9429-BA75-AF2323CD4665}"/>
              </a:ext>
            </a:extLst>
          </p:cNvPr>
          <p:cNvSpPr txBox="1">
            <a:spLocks/>
          </p:cNvSpPr>
          <p:nvPr/>
        </p:nvSpPr>
        <p:spPr>
          <a:xfrm>
            <a:off x="373323" y="179415"/>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Solution</a:t>
            </a:r>
            <a:endParaRPr lang="en-IN" sz="4000" i="1" dirty="0">
              <a:solidFill>
                <a:schemeClr val="accent5"/>
              </a:solidFill>
            </a:endParaRPr>
          </a:p>
        </p:txBody>
      </p:sp>
      <p:sp>
        <p:nvSpPr>
          <p:cNvPr id="8" name="Rectangle 7">
            <a:extLst>
              <a:ext uri="{FF2B5EF4-FFF2-40B4-BE49-F238E27FC236}">
                <a16:creationId xmlns:a16="http://schemas.microsoft.com/office/drawing/2014/main" id="{A0963F82-136F-0C6D-BF83-793310DBC26E}"/>
              </a:ext>
            </a:extLst>
          </p:cNvPr>
          <p:cNvSpPr/>
          <p:nvPr/>
        </p:nvSpPr>
        <p:spPr>
          <a:xfrm>
            <a:off x="8502921" y="2936023"/>
            <a:ext cx="653143" cy="492977"/>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BD5D3A99-6B53-5C11-A696-A206649332F9}"/>
              </a:ext>
            </a:extLst>
          </p:cNvPr>
          <p:cNvSpPr txBox="1"/>
          <p:nvPr/>
        </p:nvSpPr>
        <p:spPr>
          <a:xfrm>
            <a:off x="232228" y="1378109"/>
            <a:ext cx="5466986" cy="1384995"/>
          </a:xfrm>
          <a:prstGeom prst="rect">
            <a:avLst/>
          </a:prstGeom>
          <a:noFill/>
        </p:spPr>
        <p:txBody>
          <a:bodyPr wrap="square" rtlCol="0">
            <a:spAutoFit/>
          </a:bodyPr>
          <a:lstStyle/>
          <a:p>
            <a:pPr marL="457200" indent="-457200" algn="just">
              <a:buFont typeface="Arial" panose="020B0604020202020204" pitchFamily="34" charset="0"/>
              <a:buChar char="•"/>
            </a:pPr>
            <a:r>
              <a:rPr lang="en-US" sz="2800" b="0" i="0" u="none" strike="noStrike" baseline="0" dirty="0">
                <a:solidFill>
                  <a:srgbClr val="231F20"/>
                </a:solidFill>
              </a:rPr>
              <a:t>The reactions</a:t>
            </a:r>
            <a:r>
              <a:rPr lang="en-US" sz="2800" b="0" i="0" u="none" strike="noStrike" dirty="0">
                <a:solidFill>
                  <a:srgbClr val="231F20"/>
                </a:solidFill>
              </a:rPr>
              <a:t> due to loading are shown:</a:t>
            </a:r>
          </a:p>
          <a:p>
            <a:pPr marL="457200" indent="-457200" algn="just">
              <a:buFont typeface="Arial" panose="020B0604020202020204" pitchFamily="34" charset="0"/>
              <a:buChar char="•"/>
            </a:pPr>
            <a:endParaRPr lang="en-IN" sz="2800" dirty="0"/>
          </a:p>
        </p:txBody>
      </p:sp>
    </p:spTree>
    <p:extLst>
      <p:ext uri="{BB962C8B-B14F-4D97-AF65-F5344CB8AC3E}">
        <p14:creationId xmlns:p14="http://schemas.microsoft.com/office/powerpoint/2010/main" val="82160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07ADF892-30CF-4257-B2EE-583F435029E1}"/>
                  </a:ext>
                </a:extLst>
              </p:cNvPr>
              <p:cNvSpPr>
                <a:spLocks noGrp="1"/>
              </p:cNvSpPr>
              <p:nvPr>
                <p:ph type="subTitle" idx="1"/>
              </p:nvPr>
            </p:nvSpPr>
            <p:spPr>
              <a:xfrm>
                <a:off x="0" y="922652"/>
                <a:ext cx="12192000" cy="6604000"/>
              </a:xfrm>
            </p:spPr>
            <p:txBody>
              <a:bodyPr>
                <a:normAutofit fontScale="92500"/>
              </a:bodyPr>
              <a:lstStyle/>
              <a:p>
                <a:pPr marL="285750" indent="-285750" algn="just">
                  <a:lnSpc>
                    <a:spcPct val="100000"/>
                  </a:lnSpc>
                  <a:spcBef>
                    <a:spcPts val="1800"/>
                  </a:spcBef>
                  <a:buFont typeface="Arial" panose="020B0604020202020204" pitchFamily="34" charset="0"/>
                  <a:buChar char="•"/>
                </a:pPr>
                <a:r>
                  <a:rPr lang="en-US" sz="2800" b="0" i="0" u="none" strike="noStrike" baseline="0" dirty="0">
                    <a:solidFill>
                      <a:srgbClr val="231F20"/>
                    </a:solidFill>
                  </a:rPr>
                  <a:t>The reactive force at </a:t>
                </a:r>
                <a:r>
                  <a:rPr lang="en-US" sz="2800" b="0" i="1" u="none" strike="noStrike" baseline="0" dirty="0">
                    <a:solidFill>
                      <a:srgbClr val="231F20"/>
                    </a:solidFill>
                  </a:rPr>
                  <a:t>B </a:t>
                </a:r>
                <a:r>
                  <a:rPr lang="en-US" sz="2800" b="0" i="0" u="none" strike="noStrike" baseline="0" dirty="0">
                    <a:solidFill>
                      <a:srgbClr val="231F20"/>
                    </a:solidFill>
                  </a:rPr>
                  <a:t>is not included here since </a:t>
                </a:r>
                <a:r>
                  <a:rPr lang="en-US" sz="2800" b="0" i="1" u="none" strike="noStrike" baseline="0" dirty="0">
                    <a:solidFill>
                      <a:srgbClr val="231F20"/>
                    </a:solidFill>
                  </a:rPr>
                  <a:t>x </a:t>
                </a:r>
                <a:r>
                  <a:rPr lang="en-US" sz="2800" b="0" i="0" u="none" strike="noStrike" baseline="0" dirty="0">
                    <a:solidFill>
                      <a:srgbClr val="231F20"/>
                    </a:solidFill>
                  </a:rPr>
                  <a:t>is never greater than 6 m, and also, this value is of no consequence in calculating the slope or deflection. </a:t>
                </a:r>
              </a:p>
              <a:p>
                <a:pPr marL="285750" indent="-285750" algn="just">
                  <a:lnSpc>
                    <a:spcPct val="100000"/>
                  </a:lnSpc>
                  <a:spcBef>
                    <a:spcPts val="1800"/>
                  </a:spcBef>
                  <a:buFont typeface="Arial" panose="020B0604020202020204" pitchFamily="34" charset="0"/>
                  <a:buChar char="•"/>
                </a:pPr>
                <a:r>
                  <a:rPr lang="en-US" sz="2800" b="0" i="0" u="none" strike="noStrike" baseline="0" dirty="0">
                    <a:solidFill>
                      <a:srgbClr val="231F20"/>
                    </a:solidFill>
                  </a:rPr>
                  <a:t>We can determine the moment expression directly from the Table</a:t>
                </a:r>
                <a:r>
                  <a:rPr lang="en-IN" sz="2800" b="0" i="0" u="none" strike="noStrike" baseline="0" dirty="0">
                    <a:solidFill>
                      <a:srgbClr val="231F20"/>
                    </a:solidFill>
                  </a:rPr>
                  <a:t>:</a:t>
                </a:r>
              </a:p>
              <a:p>
                <a:pPr algn="just">
                  <a:lnSpc>
                    <a:spcPct val="150000"/>
                  </a:lnSpc>
                  <a:spcBef>
                    <a:spcPts val="1800"/>
                  </a:spcBef>
                </a:pPr>
                <a14:m>
                  <m:oMathPara xmlns:m="http://schemas.openxmlformats.org/officeDocument/2006/math">
                    <m:oMathParaPr>
                      <m:jc m:val="centerGroup"/>
                    </m:oMathParaPr>
                    <m:oMath xmlns:m="http://schemas.openxmlformats.org/officeDocument/2006/math">
                      <m:r>
                        <a:rPr lang="en-IN" sz="2800" b="0" i="1" smtClean="0">
                          <a:solidFill>
                            <a:srgbClr val="231F20"/>
                          </a:solidFill>
                          <a:latin typeface="Cambria Math" panose="02040503050406030204" pitchFamily="18" charset="0"/>
                        </a:rPr>
                        <m:t>𝑀</m:t>
                      </m:r>
                      <m:r>
                        <a:rPr lang="en-IN" sz="2800" b="0" i="1" smtClean="0">
                          <a:solidFill>
                            <a:srgbClr val="231F20"/>
                          </a:solidFill>
                          <a:latin typeface="Cambria Math" panose="02040503050406030204" pitchFamily="18" charset="0"/>
                        </a:rPr>
                        <m:t>=2.75 </m:t>
                      </m:r>
                      <m:r>
                        <a:rPr lang="en-IN" sz="2800" b="0" i="1" smtClean="0">
                          <a:solidFill>
                            <a:srgbClr val="231F20"/>
                          </a:solidFill>
                          <a:latin typeface="Cambria Math" panose="02040503050406030204" pitchFamily="18" charset="0"/>
                        </a:rPr>
                        <m:t>𝑘𝑁</m:t>
                      </m:r>
                      <m:r>
                        <a:rPr lang="en-IN" sz="2800" b="0" i="1" smtClean="0">
                          <a:solidFill>
                            <a:srgbClr val="231F20"/>
                          </a:solidFill>
                          <a:latin typeface="Cambria Math" panose="02040503050406030204" pitchFamily="18" charset="0"/>
                        </a:rPr>
                        <m:t> </m:t>
                      </m:r>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m:t>
                          </m:r>
                          <m:r>
                            <a:rPr lang="en-IN" sz="2800" b="0" i="1" smtClean="0">
                              <a:solidFill>
                                <a:srgbClr val="231F20"/>
                              </a:solidFill>
                              <a:latin typeface="Cambria Math" panose="02040503050406030204" pitchFamily="18" charset="0"/>
                            </a:rPr>
                            <m:t>𝑜</m:t>
                          </m:r>
                        </m:e>
                      </m:d>
                      <m:r>
                        <a:rPr lang="en-IN" sz="2800" b="0" i="1" baseline="30000" smtClean="0">
                          <a:solidFill>
                            <a:srgbClr val="231F20"/>
                          </a:solidFill>
                          <a:latin typeface="Cambria Math" panose="02040503050406030204" pitchFamily="18" charset="0"/>
                        </a:rPr>
                        <m:t>1</m:t>
                      </m:r>
                      <m:r>
                        <a:rPr lang="en-IN" sz="2800" b="0" i="1" smtClean="0">
                          <a:solidFill>
                            <a:srgbClr val="231F20"/>
                          </a:solidFill>
                          <a:latin typeface="Cambria Math" panose="02040503050406030204" pitchFamily="18" charset="0"/>
                        </a:rPr>
                        <m:t>+1.5 </m:t>
                      </m:r>
                      <m:r>
                        <a:rPr lang="en-IN" sz="2800" b="0" i="1" smtClean="0">
                          <a:solidFill>
                            <a:srgbClr val="231F20"/>
                          </a:solidFill>
                          <a:latin typeface="Cambria Math" panose="02040503050406030204" pitchFamily="18" charset="0"/>
                        </a:rPr>
                        <m:t>𝑘𝑁</m:t>
                      </m:r>
                      <m:r>
                        <a:rPr lang="en-IN" sz="2800" b="0" i="1" smtClean="0">
                          <a:solidFill>
                            <a:srgbClr val="231F20"/>
                          </a:solidFill>
                          <a:latin typeface="Cambria Math" panose="02040503050406030204" pitchFamily="18" charset="0"/>
                        </a:rPr>
                        <m:t>.</m:t>
                      </m:r>
                      <m:r>
                        <a:rPr lang="en-IN" sz="2800" b="0" i="1" smtClean="0">
                          <a:solidFill>
                            <a:srgbClr val="231F20"/>
                          </a:solidFill>
                          <a:latin typeface="Cambria Math" panose="02040503050406030204" pitchFamily="18" charset="0"/>
                        </a:rPr>
                        <m:t>𝑚</m:t>
                      </m:r>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m:t>
                          </m:r>
                        </m:e>
                      </m:d>
                      <m:r>
                        <a:rPr lang="en-IN" sz="2800" b="0" i="1" smtClean="0">
                          <a:solidFill>
                            <a:srgbClr val="231F20"/>
                          </a:solidFill>
                          <a:latin typeface="Cambria Math" panose="02040503050406030204" pitchFamily="18" charset="0"/>
                        </a:rPr>
                        <m:t>0 −</m:t>
                      </m:r>
                      <m:f>
                        <m:fPr>
                          <m:ctrlPr>
                            <a:rPr lang="en-IN" sz="2800" b="0" i="1" smtClean="0">
                              <a:solidFill>
                                <a:srgbClr val="231F20"/>
                              </a:solidFill>
                              <a:latin typeface="Cambria Math" panose="02040503050406030204" pitchFamily="18" charset="0"/>
                            </a:rPr>
                          </m:ctrlPr>
                        </m:fPr>
                        <m:num>
                          <m:r>
                            <a:rPr lang="en-IN" sz="2800" b="0" i="1" smtClean="0">
                              <a:solidFill>
                                <a:srgbClr val="231F20"/>
                              </a:solidFill>
                              <a:latin typeface="Cambria Math" panose="02040503050406030204" pitchFamily="18" charset="0"/>
                            </a:rPr>
                            <m:t>3</m:t>
                          </m:r>
                          <m:f>
                            <m:fPr>
                              <m:ctrlPr>
                                <a:rPr lang="en-IN" sz="2800" b="0" i="1" smtClean="0">
                                  <a:solidFill>
                                    <a:srgbClr val="231F20"/>
                                  </a:solidFill>
                                  <a:latin typeface="Cambria Math" panose="02040503050406030204" pitchFamily="18" charset="0"/>
                                </a:rPr>
                              </m:ctrlPr>
                            </m:fPr>
                            <m:num>
                              <m:r>
                                <a:rPr lang="en-IN" sz="2800" b="0" i="1" smtClean="0">
                                  <a:solidFill>
                                    <a:srgbClr val="231F20"/>
                                  </a:solidFill>
                                  <a:latin typeface="Cambria Math" panose="02040503050406030204" pitchFamily="18" charset="0"/>
                                </a:rPr>
                                <m:t>𝑘𝑁</m:t>
                              </m:r>
                            </m:num>
                            <m:den>
                              <m:r>
                                <a:rPr lang="en-IN" sz="2800" b="0" i="1" smtClean="0">
                                  <a:solidFill>
                                    <a:srgbClr val="231F20"/>
                                  </a:solidFill>
                                  <a:latin typeface="Cambria Math" panose="02040503050406030204" pitchFamily="18" charset="0"/>
                                </a:rPr>
                                <m:t>𝑚</m:t>
                              </m:r>
                            </m:den>
                          </m:f>
                        </m:num>
                        <m:den>
                          <m:r>
                            <a:rPr lang="en-IN" sz="2800" b="0" i="1" smtClean="0">
                              <a:solidFill>
                                <a:srgbClr val="231F20"/>
                              </a:solidFill>
                              <a:latin typeface="Cambria Math" panose="02040503050406030204" pitchFamily="18" charset="0"/>
                            </a:rPr>
                            <m:t>2</m:t>
                          </m:r>
                        </m:den>
                      </m:f>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−3 </m:t>
                          </m:r>
                          <m:r>
                            <a:rPr lang="en-IN" sz="2800" b="0" i="1" smtClean="0">
                              <a:solidFill>
                                <a:srgbClr val="231F20"/>
                              </a:solidFill>
                              <a:latin typeface="Cambria Math" panose="02040503050406030204" pitchFamily="18" charset="0"/>
                            </a:rPr>
                            <m:t>𝑚</m:t>
                          </m:r>
                        </m:e>
                      </m:d>
                      <m:r>
                        <a:rPr lang="en-IN" sz="2800" b="0" i="1" baseline="30000" smtClean="0">
                          <a:solidFill>
                            <a:srgbClr val="231F20"/>
                          </a:solidFill>
                          <a:latin typeface="Cambria Math" panose="02040503050406030204" pitchFamily="18" charset="0"/>
                        </a:rPr>
                        <m:t>2</m:t>
                      </m:r>
                      <m:r>
                        <a:rPr lang="en-IN" sz="2800" b="0" i="1" smtClean="0">
                          <a:solidFill>
                            <a:srgbClr val="231F20"/>
                          </a:solidFill>
                          <a:latin typeface="Cambria Math" panose="02040503050406030204" pitchFamily="18" charset="0"/>
                        </a:rPr>
                        <m:t> −</m:t>
                      </m:r>
                      <m:f>
                        <m:fPr>
                          <m:ctrlPr>
                            <a:rPr lang="en-IN" sz="2800" b="0" i="1" smtClean="0">
                              <a:solidFill>
                                <a:srgbClr val="231F20"/>
                              </a:solidFill>
                              <a:latin typeface="Cambria Math" panose="02040503050406030204" pitchFamily="18" charset="0"/>
                            </a:rPr>
                          </m:ctrlPr>
                        </m:fPr>
                        <m:num>
                          <m:r>
                            <a:rPr lang="en-IN" sz="2800" b="0" i="1" smtClean="0">
                              <a:solidFill>
                                <a:srgbClr val="231F20"/>
                              </a:solidFill>
                              <a:latin typeface="Cambria Math" panose="02040503050406030204" pitchFamily="18" charset="0"/>
                            </a:rPr>
                            <m:t>1 </m:t>
                          </m:r>
                          <m:r>
                            <a:rPr lang="en-IN" sz="2800" b="0" i="1" smtClean="0">
                              <a:solidFill>
                                <a:srgbClr val="231F20"/>
                              </a:solidFill>
                              <a:latin typeface="Cambria Math" panose="02040503050406030204" pitchFamily="18" charset="0"/>
                            </a:rPr>
                            <m:t>𝑘𝑁</m:t>
                          </m:r>
                          <m:r>
                            <a:rPr lang="en-IN" sz="2800" b="0" i="1" smtClean="0">
                              <a:solidFill>
                                <a:srgbClr val="231F20"/>
                              </a:solidFill>
                              <a:latin typeface="Cambria Math" panose="02040503050406030204" pitchFamily="18" charset="0"/>
                            </a:rPr>
                            <m:t>/</m:t>
                          </m:r>
                          <m:r>
                            <a:rPr lang="en-IN" sz="2800" b="0" i="1" smtClean="0">
                              <a:solidFill>
                                <a:srgbClr val="231F20"/>
                              </a:solidFill>
                              <a:latin typeface="Cambria Math" panose="02040503050406030204" pitchFamily="18" charset="0"/>
                            </a:rPr>
                            <m:t>𝑚</m:t>
                          </m:r>
                          <m:r>
                            <a:rPr lang="en-IN" sz="2800" b="0" i="1" baseline="30000" smtClean="0">
                              <a:solidFill>
                                <a:srgbClr val="231F20"/>
                              </a:solidFill>
                              <a:latin typeface="Cambria Math" panose="02040503050406030204" pitchFamily="18" charset="0"/>
                            </a:rPr>
                            <m:t>2</m:t>
                          </m:r>
                        </m:num>
                        <m:den>
                          <m:r>
                            <a:rPr lang="en-IN" sz="2800" b="0" i="1" smtClean="0">
                              <a:solidFill>
                                <a:srgbClr val="231F20"/>
                              </a:solidFill>
                              <a:latin typeface="Cambria Math" panose="02040503050406030204" pitchFamily="18" charset="0"/>
                            </a:rPr>
                            <m:t>6</m:t>
                          </m:r>
                        </m:den>
                      </m:f>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−3 </m:t>
                          </m:r>
                          <m:r>
                            <a:rPr lang="en-IN" sz="2800" b="0" i="1" smtClean="0">
                              <a:solidFill>
                                <a:srgbClr val="231F20"/>
                              </a:solidFill>
                              <a:latin typeface="Cambria Math" panose="02040503050406030204" pitchFamily="18" charset="0"/>
                            </a:rPr>
                            <m:t>𝑚</m:t>
                          </m:r>
                        </m:e>
                      </m:d>
                      <m:r>
                        <a:rPr lang="en-IN" sz="2800" b="0" i="1" baseline="30000" smtClean="0">
                          <a:solidFill>
                            <a:srgbClr val="231F20"/>
                          </a:solidFill>
                          <a:latin typeface="Cambria Math" panose="02040503050406030204" pitchFamily="18" charset="0"/>
                        </a:rPr>
                        <m:t>3</m:t>
                      </m:r>
                    </m:oMath>
                  </m:oMathPara>
                </a14:m>
                <a:endParaRPr lang="en-IN" sz="2800" baseline="30000" dirty="0">
                  <a:solidFill>
                    <a:srgbClr val="231F20"/>
                  </a:solidFill>
                </a:endParaRPr>
              </a:p>
              <a:p>
                <a:pPr algn="just">
                  <a:lnSpc>
                    <a:spcPct val="150000"/>
                  </a:lnSpc>
                  <a:spcBef>
                    <a:spcPts val="1800"/>
                  </a:spcBef>
                </a:pPr>
                <a14:m>
                  <m:oMathPara xmlns:m="http://schemas.openxmlformats.org/officeDocument/2006/math">
                    <m:oMathParaPr>
                      <m:jc m:val="centerGroup"/>
                    </m:oMathParaPr>
                    <m:oMath xmlns:m="http://schemas.openxmlformats.org/officeDocument/2006/math">
                      <m:r>
                        <a:rPr lang="en-IN" sz="2800" b="0" i="1" smtClean="0">
                          <a:solidFill>
                            <a:srgbClr val="231F20"/>
                          </a:solidFill>
                          <a:latin typeface="Cambria Math" panose="02040503050406030204" pitchFamily="18" charset="0"/>
                        </a:rPr>
                        <m:t>⇒2.75</m:t>
                      </m:r>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+1.5</m:t>
                      </m:r>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m:t>
                          </m:r>
                        </m:e>
                      </m:d>
                      <m:r>
                        <a:rPr lang="en-IN" sz="2800" b="0" i="1" baseline="30000" smtClean="0">
                          <a:solidFill>
                            <a:srgbClr val="231F20"/>
                          </a:solidFill>
                          <a:latin typeface="Cambria Math" panose="02040503050406030204" pitchFamily="18" charset="0"/>
                        </a:rPr>
                        <m:t>0</m:t>
                      </m:r>
                      <m:r>
                        <a:rPr lang="en-IN" sz="2800" b="0" i="1" smtClean="0">
                          <a:solidFill>
                            <a:srgbClr val="231F20"/>
                          </a:solidFill>
                          <a:latin typeface="Cambria Math" panose="02040503050406030204" pitchFamily="18" charset="0"/>
                        </a:rPr>
                        <m:t>−1.5</m:t>
                      </m:r>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m:t>
                          </m:r>
                        </m:e>
                      </m:d>
                      <m:r>
                        <a:rPr lang="en-IN" sz="2800" b="0" i="1" baseline="30000" smtClean="0">
                          <a:solidFill>
                            <a:srgbClr val="231F20"/>
                          </a:solidFill>
                          <a:latin typeface="Cambria Math" panose="02040503050406030204" pitchFamily="18" charset="0"/>
                        </a:rPr>
                        <m:t>2</m:t>
                      </m:r>
                      <m:r>
                        <a:rPr lang="en-IN" sz="2800" b="0" i="1" smtClean="0">
                          <a:solidFill>
                            <a:srgbClr val="231F20"/>
                          </a:solidFill>
                          <a:latin typeface="Cambria Math" panose="02040503050406030204" pitchFamily="18" charset="0"/>
                        </a:rPr>
                        <m:t>−</m:t>
                      </m:r>
                      <m:f>
                        <m:fPr>
                          <m:ctrlPr>
                            <a:rPr lang="en-IN" sz="2800" b="0" i="1" smtClean="0">
                              <a:solidFill>
                                <a:srgbClr val="231F20"/>
                              </a:solidFill>
                              <a:latin typeface="Cambria Math" panose="02040503050406030204" pitchFamily="18" charset="0"/>
                            </a:rPr>
                          </m:ctrlPr>
                        </m:fPr>
                        <m:num>
                          <m:r>
                            <a:rPr lang="en-IN" sz="2800" b="0" i="1" smtClean="0">
                              <a:solidFill>
                                <a:srgbClr val="231F20"/>
                              </a:solidFill>
                              <a:latin typeface="Cambria Math" panose="02040503050406030204" pitchFamily="18" charset="0"/>
                            </a:rPr>
                            <m:t>1</m:t>
                          </m:r>
                        </m:num>
                        <m:den>
                          <m:r>
                            <a:rPr lang="en-IN" sz="2800" b="0" i="1" smtClean="0">
                              <a:solidFill>
                                <a:srgbClr val="231F20"/>
                              </a:solidFill>
                              <a:latin typeface="Cambria Math" panose="02040503050406030204" pitchFamily="18" charset="0"/>
                            </a:rPr>
                            <m:t>6</m:t>
                          </m:r>
                        </m:den>
                      </m:f>
                      <m:d>
                        <m:dPr>
                          <m:begChr m:val="⟨"/>
                          <m:endChr m:val="⟩"/>
                          <m:ctrlPr>
                            <a:rPr lang="en-IN" sz="2800" b="0" i="1" smtClean="0">
                              <a:solidFill>
                                <a:srgbClr val="231F20"/>
                              </a:solidFill>
                              <a:latin typeface="Cambria Math" panose="02040503050406030204" pitchFamily="18" charset="0"/>
                            </a:rPr>
                          </m:ctrlPr>
                        </m:dPr>
                        <m:e>
                          <m:r>
                            <a:rPr lang="en-IN" sz="2800" b="0" i="1" smtClean="0">
                              <a:solidFill>
                                <a:srgbClr val="231F20"/>
                              </a:solidFill>
                              <a:latin typeface="Cambria Math" panose="02040503050406030204" pitchFamily="18" charset="0"/>
                            </a:rPr>
                            <m:t>𝑥</m:t>
                          </m:r>
                          <m:r>
                            <a:rPr lang="en-IN" sz="2800" b="0" i="1" smtClean="0">
                              <a:solidFill>
                                <a:srgbClr val="231F20"/>
                              </a:solidFill>
                              <a:latin typeface="Cambria Math" panose="02040503050406030204" pitchFamily="18" charset="0"/>
                            </a:rPr>
                            <m:t>−3</m:t>
                          </m:r>
                        </m:e>
                      </m:d>
                      <m:r>
                        <a:rPr lang="en-IN" sz="2800" b="0" i="1" baseline="30000" smtClean="0">
                          <a:solidFill>
                            <a:srgbClr val="231F20"/>
                          </a:solidFill>
                          <a:latin typeface="Cambria Math" panose="02040503050406030204" pitchFamily="18" charset="0"/>
                        </a:rPr>
                        <m:t>3</m:t>
                      </m:r>
                    </m:oMath>
                  </m:oMathPara>
                </a14:m>
                <a:endParaRPr lang="en-IN" sz="2800" dirty="0">
                  <a:solidFill>
                    <a:srgbClr val="231F20"/>
                  </a:solidFill>
                </a:endParaRPr>
              </a:p>
              <a:p>
                <a:pPr marL="285750" indent="-285750" algn="just">
                  <a:lnSpc>
                    <a:spcPct val="100000"/>
                  </a:lnSpc>
                  <a:spcBef>
                    <a:spcPts val="1800"/>
                  </a:spcBef>
                  <a:buFont typeface="Arial" panose="020B0604020202020204" pitchFamily="34" charset="0"/>
                  <a:buChar char="•"/>
                </a:pPr>
                <a:r>
                  <a:rPr lang="en-US" sz="2800" dirty="0"/>
                  <a:t>The deflection of the beam can now be determined after this equation is integrated two successive times and the constants of integration are evaluated using the boundary conditions of zero displacement at </a:t>
                </a:r>
                <a:r>
                  <a:rPr lang="en-US" sz="2800" i="1" dirty="0"/>
                  <a:t>A </a:t>
                </a:r>
                <a:r>
                  <a:rPr lang="en-IN" sz="2800" dirty="0"/>
                  <a:t>and </a:t>
                </a:r>
                <a:r>
                  <a:rPr lang="en-IN" sz="2800" i="1" dirty="0"/>
                  <a:t>B</a:t>
                </a:r>
                <a:r>
                  <a:rPr lang="en-IN" sz="2800" dirty="0"/>
                  <a:t>.</a:t>
                </a:r>
                <a:r>
                  <a:rPr lang="en-US" sz="2800" dirty="0"/>
                  <a:t>  </a:t>
                </a:r>
              </a:p>
              <a:p>
                <a:pPr algn="l">
                  <a:lnSpc>
                    <a:spcPct val="100000"/>
                  </a:lnSpc>
                  <a:spcBef>
                    <a:spcPts val="1800"/>
                  </a:spcBef>
                </a:pPr>
                <a:endParaRPr lang="en-US" sz="2800" dirty="0">
                  <a:solidFill>
                    <a:schemeClr val="accent1"/>
                  </a:solidFill>
                </a:endParaRPr>
              </a:p>
            </p:txBody>
          </p:sp>
        </mc:Choice>
        <mc:Fallback xmlns="">
          <p:sp>
            <p:nvSpPr>
              <p:cNvPr id="3" name="Subtitle 2">
                <a:extLst>
                  <a:ext uri="{FF2B5EF4-FFF2-40B4-BE49-F238E27FC236}">
                    <a16:creationId xmlns:a16="http://schemas.microsoft.com/office/drawing/2014/main" id="{07ADF892-30CF-4257-B2EE-583F435029E1}"/>
                  </a:ext>
                </a:extLst>
              </p:cNvPr>
              <p:cNvSpPr>
                <a:spLocks noGrp="1" noRot="1" noChangeAspect="1" noMove="1" noResize="1" noEditPoints="1" noAdjustHandles="1" noChangeArrowheads="1" noChangeShapeType="1" noTextEdit="1"/>
              </p:cNvSpPr>
              <p:nvPr>
                <p:ph type="subTitle" idx="1"/>
              </p:nvPr>
            </p:nvSpPr>
            <p:spPr>
              <a:xfrm>
                <a:off x="0" y="922652"/>
                <a:ext cx="12192000" cy="6604000"/>
              </a:xfrm>
              <a:blipFill>
                <a:blip r:embed="rId2"/>
                <a:stretch>
                  <a:fillRect l="-750" t="-738" r="-900"/>
                </a:stretch>
              </a:blipFill>
            </p:spPr>
            <p:txBody>
              <a:bodyPr/>
              <a:lstStyle/>
              <a:p>
                <a:r>
                  <a:rPr lang="en-IN">
                    <a:noFill/>
                  </a:rPr>
                  <a:t> </a:t>
                </a:r>
              </a:p>
            </p:txBody>
          </p:sp>
        </mc:Fallback>
      </mc:AlternateContent>
      <p:pic>
        <p:nvPicPr>
          <p:cNvPr id="4" name="Google Shape;56;p13">
            <a:extLst>
              <a:ext uri="{FF2B5EF4-FFF2-40B4-BE49-F238E27FC236}">
                <a16:creationId xmlns:a16="http://schemas.microsoft.com/office/drawing/2014/main" id="{2106E49D-4DA6-48A8-909C-1028BCF8BE62}"/>
              </a:ext>
            </a:extLst>
          </p:cNvPr>
          <p:cNvPicPr preferRelativeResize="0"/>
          <p:nvPr/>
        </p:nvPicPr>
        <p:blipFill>
          <a:blip r:embed="rId3">
            <a:alphaModFix/>
          </a:blip>
          <a:stretch>
            <a:fillRect/>
          </a:stretch>
        </p:blipFill>
        <p:spPr>
          <a:xfrm>
            <a:off x="10086167" y="0"/>
            <a:ext cx="2105833" cy="894133"/>
          </a:xfrm>
          <a:prstGeom prst="rect">
            <a:avLst/>
          </a:prstGeom>
          <a:noFill/>
          <a:ln>
            <a:noFill/>
          </a:ln>
        </p:spPr>
      </p:pic>
      <p:sp>
        <p:nvSpPr>
          <p:cNvPr id="2" name="Title 1">
            <a:extLst>
              <a:ext uri="{FF2B5EF4-FFF2-40B4-BE49-F238E27FC236}">
                <a16:creationId xmlns:a16="http://schemas.microsoft.com/office/drawing/2014/main" id="{E56CFF67-2479-1F04-774A-AA406E5E47CB}"/>
              </a:ext>
            </a:extLst>
          </p:cNvPr>
          <p:cNvSpPr txBox="1">
            <a:spLocks/>
          </p:cNvSpPr>
          <p:nvPr/>
        </p:nvSpPr>
        <p:spPr>
          <a:xfrm>
            <a:off x="315266" y="89707"/>
            <a:ext cx="10515600" cy="7147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4000" b="1" dirty="0">
                <a:solidFill>
                  <a:schemeClr val="accent5"/>
                </a:solidFill>
              </a:rPr>
              <a:t>Solution						</a:t>
            </a:r>
            <a:r>
              <a:rPr lang="en-IN" sz="2800" i="1" dirty="0">
                <a:solidFill>
                  <a:schemeClr val="accent5"/>
                </a:solidFill>
              </a:rPr>
              <a:t>…cont’d</a:t>
            </a:r>
            <a:endParaRPr lang="en-IN" sz="4000" i="1" dirty="0">
              <a:solidFill>
                <a:schemeClr val="accent5"/>
              </a:solidFill>
            </a:endParaRPr>
          </a:p>
        </p:txBody>
      </p:sp>
    </p:spTree>
    <p:extLst>
      <p:ext uri="{BB962C8B-B14F-4D97-AF65-F5344CB8AC3E}">
        <p14:creationId xmlns:p14="http://schemas.microsoft.com/office/powerpoint/2010/main" val="1929766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3439-8FEB-AD98-A1CB-618982761396}"/>
              </a:ext>
            </a:extLst>
          </p:cNvPr>
          <p:cNvSpPr>
            <a:spLocks noGrp="1"/>
          </p:cNvSpPr>
          <p:nvPr>
            <p:ph type="ctrTitle"/>
          </p:nvPr>
        </p:nvSpPr>
        <p:spPr>
          <a:xfrm>
            <a:off x="1524000" y="1669210"/>
            <a:ext cx="9144000" cy="2387600"/>
          </a:xfrm>
        </p:spPr>
        <p:txBody>
          <a:bodyPr>
            <a:normAutofit/>
          </a:bodyPr>
          <a:lstStyle/>
          <a:p>
            <a:r>
              <a:rPr lang="en-IN" sz="4400" b="1" dirty="0"/>
              <a:t>Method of superimposition for obtaining deflections in complex loading and support conditions</a:t>
            </a:r>
          </a:p>
        </p:txBody>
      </p:sp>
      <p:pic>
        <p:nvPicPr>
          <p:cNvPr id="3" name="Google Shape;56;p13">
            <a:extLst>
              <a:ext uri="{FF2B5EF4-FFF2-40B4-BE49-F238E27FC236}">
                <a16:creationId xmlns:a16="http://schemas.microsoft.com/office/drawing/2014/main" id="{70828268-3502-4C13-AB51-5D8EF6B9E529}"/>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20095510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a:xfrm>
            <a:off x="316988" y="223700"/>
            <a:ext cx="9723011" cy="763600"/>
          </a:xfrm>
        </p:spPr>
        <p:txBody>
          <a:bodyPr>
            <a:normAutofit fontScale="90000"/>
          </a:bodyPr>
          <a:lstStyle/>
          <a:p>
            <a:r>
              <a:rPr lang="en-IN" b="1" dirty="0">
                <a:solidFill>
                  <a:schemeClr val="accent5"/>
                </a:solidFill>
              </a:rPr>
              <a:t>Superposition</a:t>
            </a:r>
            <a:r>
              <a:rPr lang="en-IN" b="1" dirty="0">
                <a:solidFill>
                  <a:schemeClr val="accent1">
                    <a:lumMod val="75000"/>
                  </a:schemeClr>
                </a:solidFill>
              </a:rPr>
              <a:t> Principle</a:t>
            </a:r>
          </a:p>
        </p:txBody>
      </p:sp>
      <mc:AlternateContent xmlns:mc="http://schemas.openxmlformats.org/markup-compatibility/2006" xmlns:a14="http://schemas.microsoft.com/office/drawing/2010/main">
        <mc:Choice Requires="a14">
          <p:sp>
            <p:nvSpPr>
              <p:cNvPr id="4" name="Text Placeholder 3"/>
              <p:cNvSpPr>
                <a:spLocks noGrp="1"/>
              </p:cNvSpPr>
              <p:nvPr>
                <p:ph type="body" idx="1"/>
              </p:nvPr>
            </p:nvSpPr>
            <p:spPr>
              <a:xfrm>
                <a:off x="415600" y="1308847"/>
                <a:ext cx="11360800" cy="4782987"/>
              </a:xfrm>
            </p:spPr>
            <p:txBody>
              <a:bodyPr>
                <a:normAutofit fontScale="92500" lnSpcReduction="10000"/>
              </a:bodyPr>
              <a:lstStyle/>
              <a:p>
                <a:pPr algn="just">
                  <a:lnSpc>
                    <a:spcPct val="100000"/>
                  </a:lnSpc>
                  <a:spcBef>
                    <a:spcPts val="1800"/>
                  </a:spcBef>
                </a:pPr>
                <a:r>
                  <a:rPr lang="en-US" dirty="0">
                    <a:solidFill>
                      <a:schemeClr val="tx1"/>
                    </a:solidFill>
                  </a:rPr>
                  <a:t>The slope and displacement at a point on a beam subjected to several different loadings can be obtained by algebraically adding the effects of its various </a:t>
                </a:r>
                <a:r>
                  <a:rPr lang="en-IN" dirty="0">
                    <a:solidFill>
                      <a:schemeClr val="tx1"/>
                    </a:solidFill>
                  </a:rPr>
                  <a:t>component parts.</a:t>
                </a:r>
              </a:p>
              <a:p>
                <a:pPr algn="just">
                  <a:lnSpc>
                    <a:spcPct val="100000"/>
                  </a:lnSpc>
                  <a:spcBef>
                    <a:spcPts val="1800"/>
                  </a:spcBef>
                </a:pPr>
                <a:r>
                  <a:rPr lang="en-IN" dirty="0">
                    <a:solidFill>
                      <a:schemeClr val="tx1"/>
                    </a:solidFill>
                    <a:latin typeface="+mn-lt"/>
                  </a:rPr>
                  <a:t>The differential equation EI </a:t>
                </a:r>
                <a14:m>
                  <m:oMath xmlns:m="http://schemas.openxmlformats.org/officeDocument/2006/math">
                    <m:f>
                      <m:fPr>
                        <m:ctrlPr>
                          <a:rPr lang="en-IN" b="0" i="1" smtClean="0">
                            <a:solidFill>
                              <a:schemeClr val="tx1"/>
                            </a:solidFill>
                            <a:latin typeface="Cambria Math" panose="02040503050406030204" pitchFamily="18" charset="0"/>
                          </a:rPr>
                        </m:ctrlPr>
                      </m:fPr>
                      <m:num>
                        <m:sSup>
                          <m:sSupPr>
                            <m:ctrlPr>
                              <a:rPr lang="en-IN" b="0"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𝑑</m:t>
                            </m:r>
                          </m:e>
                          <m:sup>
                            <m:r>
                              <a:rPr lang="en-IN" b="0" i="1" smtClean="0">
                                <a:solidFill>
                                  <a:schemeClr val="tx1"/>
                                </a:solidFill>
                                <a:latin typeface="Cambria Math" panose="02040503050406030204" pitchFamily="18" charset="0"/>
                              </a:rPr>
                              <m:t>2</m:t>
                            </m:r>
                          </m:sup>
                        </m:sSup>
                        <m:r>
                          <a:rPr lang="en-IN" b="0" i="1" smtClean="0">
                            <a:solidFill>
                              <a:schemeClr val="tx1"/>
                            </a:solidFill>
                            <a:latin typeface="Cambria Math" panose="02040503050406030204" pitchFamily="18" charset="0"/>
                          </a:rPr>
                          <m:t>𝑣</m:t>
                        </m:r>
                      </m:num>
                      <m:den>
                        <m:r>
                          <a:rPr lang="en-IN" b="0" i="1" smtClean="0">
                            <a:solidFill>
                              <a:schemeClr val="tx1"/>
                            </a:solidFill>
                            <a:latin typeface="Cambria Math" panose="02040503050406030204" pitchFamily="18" charset="0"/>
                          </a:rPr>
                          <m:t>𝑑</m:t>
                        </m:r>
                        <m:sSup>
                          <m:sSupPr>
                            <m:ctrlPr>
                              <a:rPr lang="en-IN" b="0" i="1" smtClean="0">
                                <a:solidFill>
                                  <a:schemeClr val="tx1"/>
                                </a:solidFill>
                                <a:latin typeface="Cambria Math" panose="02040503050406030204" pitchFamily="18" charset="0"/>
                              </a:rPr>
                            </m:ctrlPr>
                          </m:sSupPr>
                          <m:e>
                            <m:r>
                              <a:rPr lang="en-IN" b="0" i="1" smtClean="0">
                                <a:solidFill>
                                  <a:schemeClr val="tx1"/>
                                </a:solidFill>
                                <a:latin typeface="Cambria Math" panose="02040503050406030204" pitchFamily="18" charset="0"/>
                              </a:rPr>
                              <m:t>𝑥</m:t>
                            </m:r>
                          </m:e>
                          <m:sup>
                            <m:r>
                              <a:rPr lang="en-IN" b="0" i="1" smtClean="0">
                                <a:solidFill>
                                  <a:schemeClr val="tx1"/>
                                </a:solidFill>
                                <a:latin typeface="Cambria Math" panose="02040503050406030204" pitchFamily="18" charset="0"/>
                              </a:rPr>
                              <m:t>2</m:t>
                            </m:r>
                          </m:sup>
                        </m:sSup>
                      </m:den>
                    </m:f>
                    <m:r>
                      <a:rPr lang="en-IN" b="0" i="0" smtClean="0">
                        <a:solidFill>
                          <a:schemeClr val="tx1"/>
                        </a:solidFill>
                        <a:latin typeface="Cambria Math" panose="02040503050406030204" pitchFamily="18" charset="0"/>
                      </a:rPr>
                      <m:t>=</m:t>
                    </m:r>
                    <m:r>
                      <m:rPr>
                        <m:sty m:val="p"/>
                      </m:rPr>
                      <a:rPr lang="en-IN" b="0" i="0" smtClean="0">
                        <a:solidFill>
                          <a:schemeClr val="tx1"/>
                        </a:solidFill>
                        <a:latin typeface="Cambria Math" panose="02040503050406030204" pitchFamily="18" charset="0"/>
                      </a:rPr>
                      <m:t>w</m:t>
                    </m:r>
                    <m:d>
                      <m:dPr>
                        <m:ctrlPr>
                          <a:rPr lang="en-IN" b="0" i="1" smtClean="0">
                            <a:solidFill>
                              <a:schemeClr val="tx1"/>
                            </a:solidFill>
                            <a:latin typeface="Cambria Math" panose="02040503050406030204" pitchFamily="18" charset="0"/>
                          </a:rPr>
                        </m:ctrlPr>
                      </m:dPr>
                      <m:e>
                        <m:r>
                          <m:rPr>
                            <m:sty m:val="p"/>
                          </m:rPr>
                          <a:rPr lang="en-IN" b="0" i="0" smtClean="0">
                            <a:solidFill>
                              <a:schemeClr val="tx1"/>
                            </a:solidFill>
                            <a:latin typeface="Cambria Math" panose="02040503050406030204" pitchFamily="18" charset="0"/>
                          </a:rPr>
                          <m:t>x</m:t>
                        </m:r>
                      </m:e>
                    </m:d>
                  </m:oMath>
                </a14:m>
                <a:r>
                  <a:rPr lang="en-IN" dirty="0">
                    <a:solidFill>
                      <a:schemeClr val="tx1"/>
                    </a:solidFill>
                    <a:latin typeface="+mn-lt"/>
                  </a:rPr>
                  <a:t> satisfies two necessary requirements:</a:t>
                </a:r>
              </a:p>
              <a:p>
                <a:pPr lvl="1" algn="just">
                  <a:lnSpc>
                    <a:spcPct val="100000"/>
                  </a:lnSpc>
                  <a:spcBef>
                    <a:spcPts val="1800"/>
                  </a:spcBef>
                </a:pPr>
                <a:r>
                  <a:rPr lang="en-IN" sz="2800" dirty="0"/>
                  <a:t>The load w(x) is linearly related to deflection v(x).</a:t>
                </a:r>
              </a:p>
              <a:p>
                <a:pPr lvl="1" algn="just">
                  <a:lnSpc>
                    <a:spcPct val="100000"/>
                  </a:lnSpc>
                  <a:spcBef>
                    <a:spcPts val="1800"/>
                  </a:spcBef>
                </a:pPr>
                <a:r>
                  <a:rPr lang="en-IN" sz="2800" dirty="0"/>
                  <a:t>The original geometry of the beam does not change significantly by the loads.</a:t>
                </a:r>
              </a:p>
              <a:p>
                <a:pPr algn="just">
                  <a:lnSpc>
                    <a:spcPct val="100000"/>
                  </a:lnSpc>
                  <a:spcBef>
                    <a:spcPts val="1800"/>
                  </a:spcBef>
                </a:pPr>
                <a:r>
                  <a:rPr lang="en-IN" dirty="0">
                    <a:solidFill>
                      <a:schemeClr val="tx1"/>
                    </a:solidFill>
                    <a:latin typeface="+mn-lt"/>
                  </a:rPr>
                  <a:t>Thus deflection/slope at a point for a series of separate loadings acting on a beam may be superimposed.</a:t>
                </a:r>
              </a:p>
            </p:txBody>
          </p:sp>
        </mc:Choice>
        <mc:Fallback xmlns="">
          <p:sp>
            <p:nvSpPr>
              <p:cNvPr id="4" name="Text Placeholder 3"/>
              <p:cNvSpPr>
                <a:spLocks noGrp="1" noRot="1" noChangeAspect="1" noMove="1" noResize="1" noEditPoints="1" noAdjustHandles="1" noChangeArrowheads="1" noChangeShapeType="1" noTextEdit="1"/>
              </p:cNvSpPr>
              <p:nvPr>
                <p:ph type="body" idx="1"/>
              </p:nvPr>
            </p:nvSpPr>
            <p:spPr>
              <a:xfrm>
                <a:off x="415600" y="1308847"/>
                <a:ext cx="11360800" cy="4782987"/>
              </a:xfrm>
              <a:blipFill>
                <a:blip r:embed="rId3"/>
                <a:stretch>
                  <a:fillRect r="-966" b="-1403"/>
                </a:stretch>
              </a:blipFill>
            </p:spPr>
            <p:txBody>
              <a:bodyPr/>
              <a:lstStyle/>
              <a:p>
                <a:r>
                  <a:rPr lang="en-IN">
                    <a:noFill/>
                  </a:rPr>
                  <a:t> </a:t>
                </a:r>
              </a:p>
            </p:txBody>
          </p:sp>
        </mc:Fallback>
      </mc:AlternateContent>
      <p:pic>
        <p:nvPicPr>
          <p:cNvPr id="101" name="Google Shape;101;p20"/>
          <p:cNvPicPr preferRelativeResize="0"/>
          <p:nvPr/>
        </p:nvPicPr>
        <p:blipFill>
          <a:blip r:embed="rId4">
            <a:alphaModFix/>
          </a:blip>
          <a:stretch>
            <a:fillRect/>
          </a:stretch>
        </p:blipFill>
        <p:spPr>
          <a:xfrm>
            <a:off x="9834001" y="158434"/>
            <a:ext cx="2105833" cy="894133"/>
          </a:xfrm>
          <a:prstGeom prst="rect">
            <a:avLst/>
          </a:prstGeom>
          <a:noFill/>
          <a:ln>
            <a:noFill/>
          </a:ln>
        </p:spPr>
      </p:pic>
    </p:spTree>
    <p:extLst>
      <p:ext uri="{BB962C8B-B14F-4D97-AF65-F5344CB8AC3E}">
        <p14:creationId xmlns:p14="http://schemas.microsoft.com/office/powerpoint/2010/main" val="38799184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a:xfrm>
            <a:off x="321502" y="275543"/>
            <a:ext cx="9396239" cy="763600"/>
          </a:xfrm>
        </p:spPr>
        <p:txBody>
          <a:bodyPr>
            <a:normAutofit fontScale="90000"/>
          </a:bodyPr>
          <a:lstStyle/>
          <a:p>
            <a:r>
              <a:rPr lang="en-IN" b="1" dirty="0">
                <a:solidFill>
                  <a:schemeClr val="accent5"/>
                </a:solidFill>
              </a:rPr>
              <a:t>Superposition Principle </a:t>
            </a:r>
            <a:r>
              <a:rPr lang="en-IN" dirty="0">
                <a:solidFill>
                  <a:schemeClr val="accent5"/>
                </a:solidFill>
              </a:rPr>
              <a:t>			</a:t>
            </a:r>
            <a:r>
              <a:rPr lang="en-IN" sz="3100" i="1" dirty="0">
                <a:solidFill>
                  <a:schemeClr val="accent5"/>
                </a:solidFill>
              </a:rPr>
              <a:t>…cont’d</a:t>
            </a:r>
            <a:endParaRPr lang="en-IN" i="1" dirty="0">
              <a:solidFill>
                <a:schemeClr val="accent5"/>
              </a:solidFill>
            </a:endParaRPr>
          </a:p>
        </p:txBody>
      </p:sp>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p:pic>
        <p:nvPicPr>
          <p:cNvPr id="7" name="Picture 6"/>
          <p:cNvPicPr>
            <a:picLocks noChangeAspect="1"/>
          </p:cNvPicPr>
          <p:nvPr/>
        </p:nvPicPr>
        <p:blipFill rotWithShape="1">
          <a:blip r:embed="rId4"/>
          <a:srcRect b="13285"/>
          <a:stretch/>
        </p:blipFill>
        <p:spPr>
          <a:xfrm>
            <a:off x="415600" y="3607539"/>
            <a:ext cx="3758840" cy="1617833"/>
          </a:xfrm>
          <a:prstGeom prst="rect">
            <a:avLst/>
          </a:prstGeom>
        </p:spPr>
      </p:pic>
      <p:sp>
        <p:nvSpPr>
          <p:cNvPr id="9" name="TextBox 8"/>
          <p:cNvSpPr txBox="1"/>
          <p:nvPr/>
        </p:nvSpPr>
        <p:spPr>
          <a:xfrm>
            <a:off x="321502" y="1649040"/>
            <a:ext cx="11548995" cy="523220"/>
          </a:xfrm>
          <a:prstGeom prst="rect">
            <a:avLst/>
          </a:prstGeom>
          <a:noFill/>
        </p:spPr>
        <p:txBody>
          <a:bodyPr wrap="none" rtlCol="0">
            <a:spAutoFit/>
          </a:bodyPr>
          <a:lstStyle/>
          <a:p>
            <a:pPr marL="457200" indent="-457200">
              <a:buFont typeface="Arial" panose="020B0604020202020204" pitchFamily="34" charset="0"/>
              <a:buChar char="•"/>
            </a:pPr>
            <a:r>
              <a:rPr lang="en-IN" sz="2800" dirty="0"/>
              <a:t>The deflection/slope at point C for the following beam may be obtained as:</a:t>
            </a:r>
          </a:p>
        </p:txBody>
      </p:sp>
      <p:pic>
        <p:nvPicPr>
          <p:cNvPr id="11" name="Picture 10"/>
          <p:cNvPicPr>
            <a:picLocks noChangeAspect="1"/>
          </p:cNvPicPr>
          <p:nvPr/>
        </p:nvPicPr>
        <p:blipFill rotWithShape="1">
          <a:blip r:embed="rId5"/>
          <a:srcRect l="5675"/>
          <a:stretch/>
        </p:blipFill>
        <p:spPr>
          <a:xfrm>
            <a:off x="5020233" y="2550755"/>
            <a:ext cx="3905257" cy="1865701"/>
          </a:xfrm>
          <a:prstGeom prst="rect">
            <a:avLst/>
          </a:prstGeom>
        </p:spPr>
      </p:pic>
      <p:pic>
        <p:nvPicPr>
          <p:cNvPr id="12" name="Picture 11"/>
          <p:cNvPicPr>
            <a:picLocks noChangeAspect="1"/>
          </p:cNvPicPr>
          <p:nvPr/>
        </p:nvPicPr>
        <p:blipFill rotWithShape="1">
          <a:blip r:embed="rId6"/>
          <a:srcRect l="5675"/>
          <a:stretch/>
        </p:blipFill>
        <p:spPr>
          <a:xfrm>
            <a:off x="5020235" y="4038480"/>
            <a:ext cx="3905256" cy="2294129"/>
          </a:xfrm>
          <a:prstGeom prst="rect">
            <a:avLst/>
          </a:prstGeom>
        </p:spPr>
      </p:pic>
      <p:sp>
        <p:nvSpPr>
          <p:cNvPr id="13" name="TextBox 12"/>
          <p:cNvSpPr txBox="1"/>
          <p:nvPr/>
        </p:nvSpPr>
        <p:spPr>
          <a:xfrm>
            <a:off x="9083989" y="3029743"/>
            <a:ext cx="2462552" cy="830997"/>
          </a:xfrm>
          <a:prstGeom prst="rect">
            <a:avLst/>
          </a:prstGeom>
          <a:noFill/>
        </p:spPr>
        <p:txBody>
          <a:bodyPr wrap="square" rtlCol="0">
            <a:spAutoFit/>
          </a:bodyPr>
          <a:lstStyle/>
          <a:p>
            <a:r>
              <a:rPr lang="en-IN" sz="2400" dirty="0">
                <a:solidFill>
                  <a:schemeClr val="accent5"/>
                </a:solidFill>
              </a:rPr>
              <a:t>Deflection/slope due to UDL</a:t>
            </a:r>
          </a:p>
        </p:txBody>
      </p:sp>
      <p:sp>
        <p:nvSpPr>
          <p:cNvPr id="14" name="Rectangle 13"/>
          <p:cNvSpPr/>
          <p:nvPr/>
        </p:nvSpPr>
        <p:spPr>
          <a:xfrm>
            <a:off x="9036062" y="3029743"/>
            <a:ext cx="2462552" cy="949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6" name="Rectangle 15"/>
          <p:cNvSpPr/>
          <p:nvPr/>
        </p:nvSpPr>
        <p:spPr>
          <a:xfrm>
            <a:off x="9083988" y="5107681"/>
            <a:ext cx="2319118" cy="1092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7" name="TextBox 16"/>
          <p:cNvSpPr txBox="1"/>
          <p:nvPr/>
        </p:nvSpPr>
        <p:spPr>
          <a:xfrm>
            <a:off x="9083988" y="5103976"/>
            <a:ext cx="2414626" cy="830997"/>
          </a:xfrm>
          <a:prstGeom prst="rect">
            <a:avLst/>
          </a:prstGeom>
          <a:noFill/>
        </p:spPr>
        <p:txBody>
          <a:bodyPr wrap="square" rtlCol="0">
            <a:spAutoFit/>
          </a:bodyPr>
          <a:lstStyle/>
          <a:p>
            <a:r>
              <a:rPr lang="en-IN" sz="2400" dirty="0">
                <a:solidFill>
                  <a:schemeClr val="accent5"/>
                </a:solidFill>
              </a:rPr>
              <a:t>Deflection/slope due to point load</a:t>
            </a:r>
          </a:p>
        </p:txBody>
      </p:sp>
      <p:sp>
        <p:nvSpPr>
          <p:cNvPr id="4" name="TextBox 3">
            <a:extLst>
              <a:ext uri="{FF2B5EF4-FFF2-40B4-BE49-F238E27FC236}">
                <a16:creationId xmlns:a16="http://schemas.microsoft.com/office/drawing/2014/main" id="{A908316B-6F93-479D-AA84-AE88F0C2118C}"/>
              </a:ext>
            </a:extLst>
          </p:cNvPr>
          <p:cNvSpPr txBox="1"/>
          <p:nvPr/>
        </p:nvSpPr>
        <p:spPr>
          <a:xfrm>
            <a:off x="4377700" y="4294093"/>
            <a:ext cx="439271" cy="523220"/>
          </a:xfrm>
          <a:prstGeom prst="rect">
            <a:avLst/>
          </a:prstGeom>
          <a:noFill/>
        </p:spPr>
        <p:txBody>
          <a:bodyPr wrap="square" rtlCol="0">
            <a:spAutoFit/>
          </a:bodyPr>
          <a:lstStyle/>
          <a:p>
            <a:pPr algn="just"/>
            <a:r>
              <a:rPr lang="en-IN" sz="2800" dirty="0"/>
              <a:t>=</a:t>
            </a:r>
          </a:p>
        </p:txBody>
      </p:sp>
    </p:spTree>
    <p:extLst>
      <p:ext uri="{BB962C8B-B14F-4D97-AF65-F5344CB8AC3E}">
        <p14:creationId xmlns:p14="http://schemas.microsoft.com/office/powerpoint/2010/main" val="41766746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p:sp>
        <p:nvSpPr>
          <p:cNvPr id="9" name="TextBox 8"/>
          <p:cNvSpPr txBox="1"/>
          <p:nvPr/>
        </p:nvSpPr>
        <p:spPr>
          <a:xfrm>
            <a:off x="442495" y="1364587"/>
            <a:ext cx="9829166" cy="461665"/>
          </a:xfrm>
          <a:prstGeom prst="rect">
            <a:avLst/>
          </a:prstGeom>
          <a:noFill/>
        </p:spPr>
        <p:txBody>
          <a:bodyPr wrap="none" rtlCol="0">
            <a:spAutoFit/>
          </a:bodyPr>
          <a:lstStyle/>
          <a:p>
            <a:pPr marL="342900" indent="-342900">
              <a:buFont typeface="Arial" panose="020B0604020202020204" pitchFamily="34" charset="0"/>
              <a:buChar char="•"/>
            </a:pPr>
            <a:r>
              <a:rPr lang="en-IN" sz="2400" dirty="0"/>
              <a:t>As an example, the deflection at point C for the  beam may be obtained as: </a:t>
            </a:r>
          </a:p>
        </p:txBody>
      </p:sp>
      <p:pic>
        <p:nvPicPr>
          <p:cNvPr id="11" name="Picture 10"/>
          <p:cNvPicPr>
            <a:picLocks noChangeAspect="1"/>
          </p:cNvPicPr>
          <p:nvPr/>
        </p:nvPicPr>
        <p:blipFill rotWithShape="1">
          <a:blip r:embed="rId4"/>
          <a:srcRect l="7276"/>
          <a:stretch/>
        </p:blipFill>
        <p:spPr>
          <a:xfrm>
            <a:off x="716827" y="2435770"/>
            <a:ext cx="3838970" cy="1865701"/>
          </a:xfrm>
          <a:prstGeom prst="rect">
            <a:avLst/>
          </a:prstGeom>
        </p:spPr>
      </p:pic>
      <p:pic>
        <p:nvPicPr>
          <p:cNvPr id="12" name="Picture 11"/>
          <p:cNvPicPr>
            <a:picLocks noChangeAspect="1"/>
          </p:cNvPicPr>
          <p:nvPr/>
        </p:nvPicPr>
        <p:blipFill rotWithShape="1">
          <a:blip r:embed="rId5"/>
          <a:srcRect l="7276"/>
          <a:stretch/>
        </p:blipFill>
        <p:spPr>
          <a:xfrm>
            <a:off x="716825" y="3923494"/>
            <a:ext cx="3838971" cy="2294129"/>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4714295" y="2914758"/>
                <a:ext cx="2102051" cy="831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𝑣</m:t>
                          </m:r>
                        </m:e>
                        <m:sub>
                          <m:r>
                            <a:rPr lang="en-IN" sz="2400" i="1">
                              <a:solidFill>
                                <a:schemeClr val="tx1"/>
                              </a:solidFill>
                              <a:latin typeface="Cambria Math" panose="02040503050406030204" pitchFamily="18" charset="0"/>
                            </a:rPr>
                            <m:t>𝑐</m:t>
                          </m:r>
                          <m:r>
                            <a:rPr lang="en-IN" sz="2400" i="1" baseline="-25000">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5</m:t>
                          </m:r>
                          <m:r>
                            <a:rPr lang="en-IN" sz="2400" i="1">
                              <a:solidFill>
                                <a:schemeClr val="tx1"/>
                              </a:solidFill>
                              <a:latin typeface="Cambria Math" panose="02040503050406030204" pitchFamily="18" charset="0"/>
                            </a:rPr>
                            <m:t>𝑤</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𝐿</m:t>
                              </m:r>
                            </m:e>
                            <m:sup>
                              <m:r>
                                <a:rPr lang="en-IN" sz="2400" i="1">
                                  <a:solidFill>
                                    <a:schemeClr val="tx1"/>
                                  </a:solidFill>
                                  <a:latin typeface="Cambria Math" panose="02040503050406030204" pitchFamily="18" charset="0"/>
                                </a:rPr>
                                <m:t>4</m:t>
                              </m:r>
                            </m:sup>
                          </m:sSup>
                        </m:num>
                        <m:den>
                          <m:r>
                            <a:rPr lang="en-IN" sz="2400" i="1">
                              <a:solidFill>
                                <a:schemeClr val="tx1"/>
                              </a:solidFill>
                              <a:latin typeface="Cambria Math" panose="02040503050406030204" pitchFamily="18" charset="0"/>
                            </a:rPr>
                            <m:t>768</m:t>
                          </m:r>
                          <m:r>
                            <a:rPr lang="en-IN" sz="2400" i="1">
                              <a:solidFill>
                                <a:schemeClr val="tx1"/>
                              </a:solidFill>
                              <a:latin typeface="Cambria Math" panose="02040503050406030204" pitchFamily="18" charset="0"/>
                            </a:rPr>
                            <m:t>𝐸𝐼</m:t>
                          </m:r>
                        </m:den>
                      </m:f>
                    </m:oMath>
                  </m:oMathPara>
                </a14:m>
                <a:endParaRPr lang="en-IN" sz="2400" dirty="0">
                  <a:solidFill>
                    <a:schemeClr val="tx1"/>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714295" y="2914758"/>
                <a:ext cx="2102051" cy="831894"/>
              </a:xfrm>
              <a:prstGeom prst="rect">
                <a:avLst/>
              </a:prstGeom>
              <a:blipFill>
                <a:blip r:embed="rId6"/>
                <a:stretch>
                  <a:fillRect/>
                </a:stretch>
              </a:blipFill>
            </p:spPr>
            <p:txBody>
              <a:bodyPr/>
              <a:lstStyle/>
              <a:p>
                <a:r>
                  <a:rPr lang="en-IN">
                    <a:noFill/>
                  </a:rPr>
                  <a:t> </a:t>
                </a:r>
              </a:p>
            </p:txBody>
          </p:sp>
        </mc:Fallback>
      </mc:AlternateContent>
      <p:sp>
        <p:nvSpPr>
          <p:cNvPr id="14" name="Rectangle 13"/>
          <p:cNvSpPr/>
          <p:nvPr/>
        </p:nvSpPr>
        <p:spPr>
          <a:xfrm>
            <a:off x="4666368" y="2914758"/>
            <a:ext cx="2021641" cy="949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6" name="Rectangle 15"/>
          <p:cNvSpPr/>
          <p:nvPr/>
        </p:nvSpPr>
        <p:spPr>
          <a:xfrm>
            <a:off x="4714293" y="4992696"/>
            <a:ext cx="1973715" cy="1092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mc:AlternateContent xmlns:mc="http://schemas.openxmlformats.org/markup-compatibility/2006" xmlns:a14="http://schemas.microsoft.com/office/drawing/2010/main">
        <mc:Choice Requires="a14">
          <p:sp>
            <p:nvSpPr>
              <p:cNvPr id="17" name="TextBox 16"/>
              <p:cNvSpPr txBox="1"/>
              <p:nvPr/>
            </p:nvSpPr>
            <p:spPr>
              <a:xfrm>
                <a:off x="4714293" y="4988991"/>
                <a:ext cx="1973715" cy="8334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𝑣</m:t>
                          </m:r>
                        </m:e>
                        <m:sub>
                          <m:r>
                            <a:rPr lang="en-IN" sz="2400" i="1">
                              <a:solidFill>
                                <a:schemeClr val="tx1"/>
                              </a:solidFill>
                              <a:latin typeface="Cambria Math" panose="02040503050406030204" pitchFamily="18" charset="0"/>
                            </a:rPr>
                            <m:t>𝑐</m:t>
                          </m:r>
                          <m:r>
                            <a:rPr lang="en-IN" sz="2400" i="1" baseline="-25000">
                              <a:solidFill>
                                <a:schemeClr val="tx1"/>
                              </a:solidFill>
                              <a:latin typeface="Cambria Math" panose="02040503050406030204" pitchFamily="18" charset="0"/>
                            </a:rPr>
                            <m:t>2</m:t>
                          </m:r>
                        </m:sub>
                      </m:sSub>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𝑃</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𝐿</m:t>
                              </m:r>
                            </m:e>
                            <m:sup>
                              <m:r>
                                <a:rPr lang="en-IN" sz="2400" i="1">
                                  <a:solidFill>
                                    <a:schemeClr val="tx1"/>
                                  </a:solidFill>
                                  <a:latin typeface="Cambria Math" panose="02040503050406030204" pitchFamily="18" charset="0"/>
                                </a:rPr>
                                <m:t>3</m:t>
                              </m:r>
                            </m:sup>
                          </m:sSup>
                        </m:num>
                        <m:den>
                          <m:r>
                            <a:rPr lang="en-IN" sz="2400" i="1">
                              <a:solidFill>
                                <a:schemeClr val="tx1"/>
                              </a:solidFill>
                              <a:latin typeface="Cambria Math" panose="02040503050406030204" pitchFamily="18" charset="0"/>
                            </a:rPr>
                            <m:t>48</m:t>
                          </m:r>
                          <m:r>
                            <a:rPr lang="en-IN" sz="2400" i="1">
                              <a:solidFill>
                                <a:schemeClr val="tx1"/>
                              </a:solidFill>
                              <a:latin typeface="Cambria Math" panose="02040503050406030204" pitchFamily="18" charset="0"/>
                            </a:rPr>
                            <m:t>𝐸𝐼</m:t>
                          </m:r>
                        </m:den>
                      </m:f>
                    </m:oMath>
                  </m:oMathPara>
                </a14:m>
                <a:endParaRPr lang="en-IN" sz="2400" dirty="0">
                  <a:solidFill>
                    <a:schemeClr val="tx1"/>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714293" y="4988991"/>
                <a:ext cx="1973715" cy="83343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7541694" y="3565213"/>
                <a:ext cx="3791043" cy="1745221"/>
              </a:xfrm>
              <a:prstGeom prst="rect">
                <a:avLst/>
              </a:prstGeom>
              <a:noFill/>
            </p:spPr>
            <p:txBody>
              <a:bodyPr wrap="square" rtlCol="0">
                <a:spAutoFit/>
              </a:bodyPr>
              <a:lstStyle/>
              <a:p>
                <a:pPr>
                  <a:lnSpc>
                    <a:spcPct val="150000"/>
                  </a:lnSpc>
                  <a:spcBef>
                    <a:spcPts val="1800"/>
                  </a:spcBef>
                </a:pPr>
                <a14:m>
                  <m:oMathPara xmlns:m="http://schemas.openxmlformats.org/officeDocument/2006/math">
                    <m:oMathParaPr>
                      <m:jc m:val="centerGroup"/>
                    </m:oMathParaPr>
                    <m:oMath xmlns:m="http://schemas.openxmlformats.org/officeDocument/2006/math">
                      <m:sSub>
                        <m:sSubPr>
                          <m:ctrlPr>
                            <a:rPr lang="en-IN" sz="2400" i="1" smtClean="0">
                              <a:solidFill>
                                <a:schemeClr val="tx1"/>
                              </a:solidFill>
                              <a:latin typeface="Cambria Math" panose="02040503050406030204" pitchFamily="18" charset="0"/>
                            </a:rPr>
                          </m:ctrlPr>
                        </m:sSubPr>
                        <m:e>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𝑣</m:t>
                              </m:r>
                            </m:e>
                            <m:sub>
                              <m:r>
                                <a:rPr lang="en-IN" sz="2400" i="1">
                                  <a:solidFill>
                                    <a:schemeClr val="tx1"/>
                                  </a:solidFill>
                                  <a:latin typeface="Cambria Math" panose="02040503050406030204" pitchFamily="18" charset="0"/>
                                </a:rPr>
                                <m:t>𝑐</m:t>
                              </m:r>
                            </m:sub>
                          </m:sSub>
                          <m:r>
                            <a:rPr lang="en-IN" sz="2400" i="1">
                              <a:solidFill>
                                <a:schemeClr val="tx1"/>
                              </a:solidFill>
                              <a:latin typeface="Cambria Math" panose="02040503050406030204" pitchFamily="18" charset="0"/>
                            </a:rPr>
                            <m:t>=</m:t>
                          </m:r>
                          <m:r>
                            <a:rPr lang="en-IN" sz="2400" i="1">
                              <a:solidFill>
                                <a:schemeClr val="tx1"/>
                              </a:solidFill>
                              <a:latin typeface="Cambria Math" panose="02040503050406030204" pitchFamily="18" charset="0"/>
                            </a:rPr>
                            <m:t>𝑣</m:t>
                          </m:r>
                        </m:e>
                        <m:sub>
                          <m:r>
                            <a:rPr lang="en-IN" sz="2400" i="1">
                              <a:solidFill>
                                <a:schemeClr val="tx1"/>
                              </a:solidFill>
                              <a:latin typeface="Cambria Math" panose="02040503050406030204" pitchFamily="18" charset="0"/>
                            </a:rPr>
                            <m:t>𝑐</m:t>
                          </m:r>
                          <m:r>
                            <a:rPr lang="en-IN" sz="2400" i="1" baseline="-25000">
                              <a:solidFill>
                                <a:schemeClr val="tx1"/>
                              </a:solidFill>
                              <a:latin typeface="Cambria Math" panose="02040503050406030204" pitchFamily="18" charset="0"/>
                            </a:rPr>
                            <m:t>1</m:t>
                          </m:r>
                        </m:sub>
                      </m:sSub>
                      <m:r>
                        <a:rPr lang="en-IN" sz="2400" i="1">
                          <a:solidFill>
                            <a:schemeClr val="tx1"/>
                          </a:solidFill>
                          <a:latin typeface="Cambria Math" panose="02040503050406030204" pitchFamily="18" charset="0"/>
                        </a:rPr>
                        <m:t>+</m:t>
                      </m:r>
                      <m:sSub>
                        <m:sSubPr>
                          <m:ctrlPr>
                            <a:rPr lang="en-IN" sz="2400" i="1">
                              <a:solidFill>
                                <a:schemeClr val="tx1"/>
                              </a:solidFill>
                              <a:latin typeface="Cambria Math" panose="02040503050406030204" pitchFamily="18" charset="0"/>
                            </a:rPr>
                          </m:ctrlPr>
                        </m:sSubPr>
                        <m:e>
                          <m:r>
                            <a:rPr lang="en-IN" sz="2400" i="1">
                              <a:solidFill>
                                <a:schemeClr val="tx1"/>
                              </a:solidFill>
                              <a:latin typeface="Cambria Math" panose="02040503050406030204" pitchFamily="18" charset="0"/>
                            </a:rPr>
                            <m:t>𝑣</m:t>
                          </m:r>
                        </m:e>
                        <m:sub>
                          <m:r>
                            <a:rPr lang="en-IN" sz="2400" i="1">
                              <a:solidFill>
                                <a:schemeClr val="tx1"/>
                              </a:solidFill>
                              <a:latin typeface="Cambria Math" panose="02040503050406030204" pitchFamily="18" charset="0"/>
                            </a:rPr>
                            <m:t>𝑐</m:t>
                          </m:r>
                          <m:r>
                            <a:rPr lang="en-IN" sz="2400" i="1" baseline="-25000">
                              <a:solidFill>
                                <a:schemeClr val="tx1"/>
                              </a:solidFill>
                              <a:latin typeface="Cambria Math" panose="02040503050406030204" pitchFamily="18" charset="0"/>
                            </a:rPr>
                            <m:t>2</m:t>
                          </m:r>
                        </m:sub>
                      </m:sSub>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5</m:t>
                          </m:r>
                          <m:r>
                            <a:rPr lang="en-IN" sz="2400" i="1">
                              <a:solidFill>
                                <a:schemeClr val="tx1"/>
                              </a:solidFill>
                              <a:latin typeface="Cambria Math" panose="02040503050406030204" pitchFamily="18" charset="0"/>
                            </a:rPr>
                            <m:t>𝑤</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𝐿</m:t>
                              </m:r>
                            </m:e>
                            <m:sup>
                              <m:r>
                                <a:rPr lang="en-IN" sz="2400" i="1">
                                  <a:solidFill>
                                    <a:schemeClr val="tx1"/>
                                  </a:solidFill>
                                  <a:latin typeface="Cambria Math" panose="02040503050406030204" pitchFamily="18" charset="0"/>
                                </a:rPr>
                                <m:t>4</m:t>
                              </m:r>
                            </m:sup>
                          </m:sSup>
                        </m:num>
                        <m:den>
                          <m:r>
                            <a:rPr lang="en-IN" sz="2400" i="1">
                              <a:solidFill>
                                <a:schemeClr val="tx1"/>
                              </a:solidFill>
                              <a:latin typeface="Cambria Math" panose="02040503050406030204" pitchFamily="18" charset="0"/>
                            </a:rPr>
                            <m:t>768</m:t>
                          </m:r>
                          <m:r>
                            <a:rPr lang="en-IN" sz="2400" i="1">
                              <a:solidFill>
                                <a:schemeClr val="tx1"/>
                              </a:solidFill>
                              <a:latin typeface="Cambria Math" panose="02040503050406030204" pitchFamily="18" charset="0"/>
                            </a:rPr>
                            <m:t>𝐸𝐼</m:t>
                          </m:r>
                        </m:den>
                      </m:f>
                      <m:r>
                        <a:rPr lang="en-IN" sz="2400" i="1">
                          <a:solidFill>
                            <a:schemeClr val="tx1"/>
                          </a:solidFill>
                          <a:latin typeface="Cambria Math" panose="02040503050406030204" pitchFamily="18" charset="0"/>
                        </a:rPr>
                        <m:t>+</m:t>
                      </m:r>
                      <m:f>
                        <m:fPr>
                          <m:ctrlPr>
                            <a:rPr lang="en-IN" sz="2400" i="1">
                              <a:solidFill>
                                <a:schemeClr val="tx1"/>
                              </a:solidFill>
                              <a:latin typeface="Cambria Math" panose="02040503050406030204" pitchFamily="18" charset="0"/>
                            </a:rPr>
                          </m:ctrlPr>
                        </m:fPr>
                        <m:num>
                          <m:r>
                            <a:rPr lang="en-IN" sz="2400" i="1">
                              <a:solidFill>
                                <a:schemeClr val="tx1"/>
                              </a:solidFill>
                              <a:latin typeface="Cambria Math" panose="02040503050406030204" pitchFamily="18" charset="0"/>
                            </a:rPr>
                            <m:t>𝑃</m:t>
                          </m:r>
                          <m:sSup>
                            <m:sSupPr>
                              <m:ctrlPr>
                                <a:rPr lang="en-IN" sz="2400" i="1">
                                  <a:solidFill>
                                    <a:schemeClr val="tx1"/>
                                  </a:solidFill>
                                  <a:latin typeface="Cambria Math" panose="02040503050406030204" pitchFamily="18" charset="0"/>
                                </a:rPr>
                              </m:ctrlPr>
                            </m:sSupPr>
                            <m:e>
                              <m:r>
                                <a:rPr lang="en-IN" sz="2400" i="1">
                                  <a:solidFill>
                                    <a:schemeClr val="tx1"/>
                                  </a:solidFill>
                                  <a:latin typeface="Cambria Math" panose="02040503050406030204" pitchFamily="18" charset="0"/>
                                </a:rPr>
                                <m:t>𝐿</m:t>
                              </m:r>
                            </m:e>
                            <m:sup>
                              <m:r>
                                <a:rPr lang="en-IN" sz="2400" i="1">
                                  <a:solidFill>
                                    <a:schemeClr val="tx1"/>
                                  </a:solidFill>
                                  <a:latin typeface="Cambria Math" panose="02040503050406030204" pitchFamily="18" charset="0"/>
                                </a:rPr>
                                <m:t>3</m:t>
                              </m:r>
                            </m:sup>
                          </m:sSup>
                        </m:num>
                        <m:den>
                          <m:r>
                            <a:rPr lang="en-IN" sz="2400" i="1">
                              <a:solidFill>
                                <a:schemeClr val="tx1"/>
                              </a:solidFill>
                              <a:latin typeface="Cambria Math" panose="02040503050406030204" pitchFamily="18" charset="0"/>
                            </a:rPr>
                            <m:t>48</m:t>
                          </m:r>
                          <m:r>
                            <a:rPr lang="en-IN" sz="2400" i="1">
                              <a:solidFill>
                                <a:schemeClr val="tx1"/>
                              </a:solidFill>
                              <a:latin typeface="Cambria Math" panose="02040503050406030204" pitchFamily="18" charset="0"/>
                            </a:rPr>
                            <m:t>𝐸𝐼</m:t>
                          </m:r>
                        </m:den>
                      </m:f>
                    </m:oMath>
                  </m:oMathPara>
                </a14:m>
                <a:endParaRPr lang="en-IN" sz="2400" dirty="0">
                  <a:solidFill>
                    <a:srgbClr val="FF0000"/>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7541694" y="3565213"/>
                <a:ext cx="3791043" cy="1745221"/>
              </a:xfrm>
              <a:prstGeom prst="rect">
                <a:avLst/>
              </a:prstGeom>
              <a:blipFill>
                <a:blip r:embed="rId8"/>
                <a:stretch>
                  <a:fillRect/>
                </a:stretch>
              </a:blipFill>
            </p:spPr>
            <p:txBody>
              <a:bodyPr/>
              <a:lstStyle/>
              <a:p>
                <a:r>
                  <a:rPr lang="en-IN">
                    <a:noFill/>
                  </a:rPr>
                  <a:t> </a:t>
                </a:r>
              </a:p>
            </p:txBody>
          </p:sp>
        </mc:Fallback>
      </mc:AlternateContent>
      <p:sp>
        <p:nvSpPr>
          <p:cNvPr id="18" name="Rectangle 17"/>
          <p:cNvSpPr/>
          <p:nvPr/>
        </p:nvSpPr>
        <p:spPr>
          <a:xfrm>
            <a:off x="7514519" y="3677820"/>
            <a:ext cx="3838969" cy="1745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a:p>
        </p:txBody>
      </p:sp>
      <p:sp>
        <p:nvSpPr>
          <p:cNvPr id="19" name="Title 2">
            <a:extLst>
              <a:ext uri="{FF2B5EF4-FFF2-40B4-BE49-F238E27FC236}">
                <a16:creationId xmlns:a16="http://schemas.microsoft.com/office/drawing/2014/main" id="{72507412-49FD-42B6-BC6C-7A864ED37677}"/>
              </a:ext>
            </a:extLst>
          </p:cNvPr>
          <p:cNvSpPr>
            <a:spLocks noGrp="1"/>
          </p:cNvSpPr>
          <p:nvPr>
            <p:ph type="title"/>
          </p:nvPr>
        </p:nvSpPr>
        <p:spPr>
          <a:xfrm>
            <a:off x="321502" y="275543"/>
            <a:ext cx="9396239" cy="763600"/>
          </a:xfrm>
        </p:spPr>
        <p:txBody>
          <a:bodyPr>
            <a:normAutofit fontScale="90000"/>
          </a:bodyPr>
          <a:lstStyle/>
          <a:p>
            <a:r>
              <a:rPr lang="en-IN" b="1" dirty="0">
                <a:solidFill>
                  <a:schemeClr val="accent5"/>
                </a:solidFill>
              </a:rPr>
              <a:t>Superposition Principle </a:t>
            </a:r>
            <a:r>
              <a:rPr lang="en-IN" dirty="0">
                <a:solidFill>
                  <a:schemeClr val="accent5"/>
                </a:solidFill>
              </a:rPr>
              <a:t>			</a:t>
            </a:r>
            <a:r>
              <a:rPr lang="en-IN" sz="3100" i="1" dirty="0">
                <a:solidFill>
                  <a:schemeClr val="accent5"/>
                </a:solidFill>
              </a:rPr>
              <a:t>…cont’d</a:t>
            </a:r>
            <a:endParaRPr lang="en-IN" i="1" dirty="0">
              <a:solidFill>
                <a:schemeClr val="accent5"/>
              </a:solidFill>
            </a:endParaRPr>
          </a:p>
        </p:txBody>
      </p:sp>
    </p:spTree>
    <p:extLst>
      <p:ext uri="{BB962C8B-B14F-4D97-AF65-F5344CB8AC3E}">
        <p14:creationId xmlns:p14="http://schemas.microsoft.com/office/powerpoint/2010/main" val="1781282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b="1" dirty="0">
                <a:solidFill>
                  <a:schemeClr val="accent5"/>
                </a:solidFill>
              </a:rPr>
              <a:t>Superposition Principle - Application</a:t>
            </a:r>
          </a:p>
        </p:txBody>
      </p:sp>
      <p:sp>
        <p:nvSpPr>
          <p:cNvPr id="4" name="Text Placeholder 3"/>
          <p:cNvSpPr>
            <a:spLocks noGrp="1"/>
          </p:cNvSpPr>
          <p:nvPr>
            <p:ph type="body" idx="1"/>
          </p:nvPr>
        </p:nvSpPr>
        <p:spPr/>
        <p:txBody>
          <a:bodyPr>
            <a:normAutofit lnSpcReduction="10000"/>
          </a:bodyPr>
          <a:lstStyle/>
          <a:p>
            <a:pPr algn="just">
              <a:lnSpc>
                <a:spcPct val="100000"/>
              </a:lnSpc>
              <a:spcBef>
                <a:spcPts val="1800"/>
              </a:spcBef>
            </a:pPr>
            <a:r>
              <a:rPr lang="en-IN" dirty="0">
                <a:solidFill>
                  <a:schemeClr val="tx1"/>
                </a:solidFill>
              </a:rPr>
              <a:t>Similar procedure can be adopted to find slope at any point in a beam with several loading cases applied on the beam.</a:t>
            </a:r>
          </a:p>
          <a:p>
            <a:pPr algn="just">
              <a:lnSpc>
                <a:spcPct val="100000"/>
              </a:lnSpc>
              <a:spcBef>
                <a:spcPts val="1800"/>
              </a:spcBef>
            </a:pPr>
            <a:r>
              <a:rPr lang="en-IN" dirty="0">
                <a:solidFill>
                  <a:schemeClr val="tx1"/>
                </a:solidFill>
              </a:rPr>
              <a:t>Tabulated results for various beam loadings </a:t>
            </a:r>
            <a:r>
              <a:rPr lang="en-IN" i="1" dirty="0">
                <a:solidFill>
                  <a:schemeClr val="tx1"/>
                </a:solidFill>
              </a:rPr>
              <a:t>(as shown next) </a:t>
            </a:r>
            <a:r>
              <a:rPr lang="en-IN" dirty="0">
                <a:solidFill>
                  <a:schemeClr val="tx1"/>
                </a:solidFill>
              </a:rPr>
              <a:t>can be employed to find slope/displacement at any point of a beam by separating the different load cases and adopting the same procedure as above.</a:t>
            </a:r>
          </a:p>
          <a:p>
            <a:pPr algn="just">
              <a:lnSpc>
                <a:spcPct val="100000"/>
              </a:lnSpc>
              <a:spcBef>
                <a:spcPts val="1800"/>
              </a:spcBef>
            </a:pPr>
            <a:r>
              <a:rPr lang="en-IN" dirty="0">
                <a:solidFill>
                  <a:schemeClr val="tx1"/>
                </a:solidFill>
              </a:rPr>
              <a:t>In case of overhangs, the beam can be first converted into a simply supported beam and a cantilever beam, and then employ the procedure already developed for these simple cases separately.</a:t>
            </a:r>
          </a:p>
        </p:txBody>
      </p:sp>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p:spTree>
    <p:extLst>
      <p:ext uri="{BB962C8B-B14F-4D97-AF65-F5344CB8AC3E}">
        <p14:creationId xmlns:p14="http://schemas.microsoft.com/office/powerpoint/2010/main" val="110631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3398B2-B77B-481D-86D2-3746B2339F7B}"/>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73B6400-4972-4497-AB0C-39B849908650}"/>
              </a:ext>
            </a:extLst>
          </p:cNvPr>
          <p:cNvPicPr>
            <a:picLocks noChangeAspect="1"/>
          </p:cNvPicPr>
          <p:nvPr/>
        </p:nvPicPr>
        <p:blipFill>
          <a:blip r:embed="rId2"/>
          <a:stretch>
            <a:fillRect/>
          </a:stretch>
        </p:blipFill>
        <p:spPr>
          <a:xfrm>
            <a:off x="250622" y="80795"/>
            <a:ext cx="11690755" cy="6696409"/>
          </a:xfrm>
          <a:prstGeom prst="rect">
            <a:avLst/>
          </a:prstGeom>
        </p:spPr>
      </p:pic>
    </p:spTree>
    <p:extLst>
      <p:ext uri="{BB962C8B-B14F-4D97-AF65-F5344CB8AC3E}">
        <p14:creationId xmlns:p14="http://schemas.microsoft.com/office/powerpoint/2010/main" val="966038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7878EB-7F9B-44E2-BB79-A9EC2A824674}"/>
              </a:ext>
            </a:extLst>
          </p:cNvPr>
          <p:cNvPicPr>
            <a:picLocks noChangeAspect="1"/>
          </p:cNvPicPr>
          <p:nvPr/>
        </p:nvPicPr>
        <p:blipFill>
          <a:blip r:embed="rId2"/>
          <a:stretch>
            <a:fillRect/>
          </a:stretch>
        </p:blipFill>
        <p:spPr>
          <a:xfrm>
            <a:off x="70315" y="1356169"/>
            <a:ext cx="12051370" cy="4327453"/>
          </a:xfrm>
          <a:prstGeom prst="rect">
            <a:avLst/>
          </a:prstGeom>
        </p:spPr>
      </p:pic>
      <p:pic>
        <p:nvPicPr>
          <p:cNvPr id="9" name="Picture 8">
            <a:extLst>
              <a:ext uri="{FF2B5EF4-FFF2-40B4-BE49-F238E27FC236}">
                <a16:creationId xmlns:a16="http://schemas.microsoft.com/office/drawing/2014/main" id="{0E18E440-8D28-42E3-9513-226840DA30F5}"/>
              </a:ext>
            </a:extLst>
          </p:cNvPr>
          <p:cNvPicPr>
            <a:picLocks noChangeAspect="1"/>
          </p:cNvPicPr>
          <p:nvPr/>
        </p:nvPicPr>
        <p:blipFill>
          <a:blip r:embed="rId3"/>
          <a:stretch>
            <a:fillRect/>
          </a:stretch>
        </p:blipFill>
        <p:spPr>
          <a:xfrm>
            <a:off x="98612" y="706195"/>
            <a:ext cx="12051370" cy="557830"/>
          </a:xfrm>
          <a:prstGeom prst="rect">
            <a:avLst/>
          </a:prstGeom>
        </p:spPr>
      </p:pic>
    </p:spTree>
    <p:extLst>
      <p:ext uri="{BB962C8B-B14F-4D97-AF65-F5344CB8AC3E}">
        <p14:creationId xmlns:p14="http://schemas.microsoft.com/office/powerpoint/2010/main" val="166272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
            <a:ext cx="10515600" cy="894133"/>
          </a:xfrm>
        </p:spPr>
        <p:txBody>
          <a:bodyPr>
            <a:normAutofit/>
          </a:bodyPr>
          <a:lstStyle/>
          <a:p>
            <a:r>
              <a:rPr lang="en-GB" sz="4000" b="1" dirty="0">
                <a:solidFill>
                  <a:schemeClr val="accent1">
                    <a:lumMod val="75000"/>
                  </a:schemeClr>
                </a:solidFill>
              </a:rPr>
              <a:t>Procedure for Analysis </a:t>
            </a:r>
            <a:endParaRPr lang="en-IN" sz="4000" b="1" dirty="0">
              <a:solidFill>
                <a:schemeClr val="accent1">
                  <a:lumMod val="75000"/>
                </a:schemeClr>
              </a:solidFill>
            </a:endParaRPr>
          </a:p>
        </p:txBody>
      </p:sp>
      <p:sp>
        <p:nvSpPr>
          <p:cNvPr id="3" name="Content Placeholder 2"/>
          <p:cNvSpPr>
            <a:spLocks noGrp="1"/>
          </p:cNvSpPr>
          <p:nvPr>
            <p:ph idx="1"/>
          </p:nvPr>
        </p:nvSpPr>
        <p:spPr>
          <a:xfrm>
            <a:off x="523875" y="894132"/>
            <a:ext cx="11001375" cy="5372894"/>
          </a:xfrm>
        </p:spPr>
        <p:txBody>
          <a:bodyPr>
            <a:noAutofit/>
          </a:bodyPr>
          <a:lstStyle/>
          <a:p>
            <a:pPr marL="0" indent="0" algn="just">
              <a:lnSpc>
                <a:spcPct val="110000"/>
              </a:lnSpc>
              <a:spcBef>
                <a:spcPts val="1800"/>
              </a:spcBef>
              <a:buNone/>
            </a:pPr>
            <a:r>
              <a:rPr lang="en-GB" b="1" dirty="0"/>
              <a:t>1. Support Reactions</a:t>
            </a:r>
          </a:p>
          <a:p>
            <a:pPr algn="just">
              <a:lnSpc>
                <a:spcPct val="110000"/>
              </a:lnSpc>
              <a:spcBef>
                <a:spcPts val="1800"/>
              </a:spcBef>
            </a:pPr>
            <a:r>
              <a:rPr lang="en-GB" dirty="0"/>
              <a:t>Determine all reactions and couple moments acting on the beam.</a:t>
            </a:r>
          </a:p>
          <a:p>
            <a:pPr algn="just">
              <a:lnSpc>
                <a:spcPct val="110000"/>
              </a:lnSpc>
              <a:spcBef>
                <a:spcPts val="1800"/>
              </a:spcBef>
            </a:pPr>
            <a:r>
              <a:rPr lang="en-GB" dirty="0"/>
              <a:t>Resolve all forces into components acting </a:t>
            </a:r>
            <a:r>
              <a:rPr lang="en-GB" i="1" dirty="0"/>
              <a:t>perpendicular</a:t>
            </a:r>
            <a:r>
              <a:rPr lang="en-GB" dirty="0"/>
              <a:t> and </a:t>
            </a:r>
            <a:r>
              <a:rPr lang="en-GB" i="1" dirty="0"/>
              <a:t>parallel</a:t>
            </a:r>
            <a:r>
              <a:rPr lang="en-GB" dirty="0"/>
              <a:t> to the beam’s axis.</a:t>
            </a:r>
          </a:p>
          <a:p>
            <a:pPr marL="0" indent="0" algn="just">
              <a:lnSpc>
                <a:spcPct val="110000"/>
              </a:lnSpc>
              <a:spcBef>
                <a:spcPts val="1800"/>
              </a:spcBef>
              <a:buNone/>
            </a:pPr>
            <a:r>
              <a:rPr lang="en-GB" b="1" dirty="0"/>
              <a:t>2. Shear and Moment Functions</a:t>
            </a:r>
          </a:p>
          <a:p>
            <a:pPr algn="just">
              <a:lnSpc>
                <a:spcPct val="110000"/>
              </a:lnSpc>
              <a:spcBef>
                <a:spcPts val="1800"/>
              </a:spcBef>
            </a:pPr>
            <a:r>
              <a:rPr lang="en-GB" dirty="0"/>
              <a:t>Use separate coordinates x-x’, starting from the </a:t>
            </a:r>
            <a:r>
              <a:rPr lang="en-GB" b="1" dirty="0"/>
              <a:t>left end</a:t>
            </a:r>
            <a:r>
              <a:rPr lang="en-GB" dirty="0"/>
              <a:t> of the beam.</a:t>
            </a:r>
          </a:p>
          <a:p>
            <a:pPr algn="just">
              <a:lnSpc>
                <a:spcPct val="110000"/>
              </a:lnSpc>
              <a:spcBef>
                <a:spcPts val="1800"/>
              </a:spcBef>
            </a:pPr>
            <a:r>
              <a:rPr lang="en-GB" dirty="0"/>
              <a:t>Define x-x’ for regions between concentrated forces, couple moments, or where distributed loading changes.</a:t>
            </a:r>
          </a:p>
        </p:txBody>
      </p:sp>
      <p:pic>
        <p:nvPicPr>
          <p:cNvPr id="6" name="Google Shape;56;p13">
            <a:extLst>
              <a:ext uri="{FF2B5EF4-FFF2-40B4-BE49-F238E27FC236}">
                <a16:creationId xmlns:a16="http://schemas.microsoft.com/office/drawing/2014/main" id="{FC60F161-BABA-482E-8E90-8BA5BA126B5C}"/>
              </a:ext>
            </a:extLst>
          </p:cNvPr>
          <p:cNvPicPr preferRelativeResize="0"/>
          <p:nvPr/>
        </p:nvPicPr>
        <p:blipFill>
          <a:blip r:embed="rId2">
            <a:alphaModFix/>
          </a:blip>
          <a:stretch>
            <a:fillRect/>
          </a:stretch>
        </p:blipFill>
        <p:spPr>
          <a:xfrm>
            <a:off x="10086167" y="0"/>
            <a:ext cx="2105833" cy="894133"/>
          </a:xfrm>
          <a:prstGeom prst="rect">
            <a:avLst/>
          </a:prstGeom>
          <a:noFill/>
          <a:ln>
            <a:noFill/>
          </a:ln>
        </p:spPr>
      </p:pic>
    </p:spTree>
    <p:extLst>
      <p:ext uri="{BB962C8B-B14F-4D97-AF65-F5344CB8AC3E}">
        <p14:creationId xmlns:p14="http://schemas.microsoft.com/office/powerpoint/2010/main" val="632039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A50E-D16A-4024-8B66-7A28DB4A2DEC}"/>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95ACA34E-C683-4D35-8716-C551639E628C}"/>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B33086CF-4BA2-4380-A88D-5E5AAB766888}"/>
              </a:ext>
            </a:extLst>
          </p:cNvPr>
          <p:cNvPicPr>
            <a:picLocks noChangeAspect="1"/>
          </p:cNvPicPr>
          <p:nvPr/>
        </p:nvPicPr>
        <p:blipFill>
          <a:blip r:embed="rId2"/>
          <a:stretch>
            <a:fillRect/>
          </a:stretch>
        </p:blipFill>
        <p:spPr>
          <a:xfrm>
            <a:off x="37254" y="190048"/>
            <a:ext cx="12117491" cy="6477904"/>
          </a:xfrm>
          <a:prstGeom prst="rect">
            <a:avLst/>
          </a:prstGeom>
        </p:spPr>
      </p:pic>
    </p:spTree>
    <p:extLst>
      <p:ext uri="{BB962C8B-B14F-4D97-AF65-F5344CB8AC3E}">
        <p14:creationId xmlns:p14="http://schemas.microsoft.com/office/powerpoint/2010/main" val="13620081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482E-6FA1-41FB-BB6B-BE764615E0FA}"/>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1D385DD9-45EF-4485-B4E6-CB27E6591388}"/>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F03E9E49-AEBF-4E02-92F2-D63B8DA7CBE6}"/>
              </a:ext>
            </a:extLst>
          </p:cNvPr>
          <p:cNvPicPr>
            <a:picLocks noChangeAspect="1"/>
          </p:cNvPicPr>
          <p:nvPr/>
        </p:nvPicPr>
        <p:blipFill>
          <a:blip r:embed="rId2"/>
          <a:stretch>
            <a:fillRect/>
          </a:stretch>
        </p:blipFill>
        <p:spPr>
          <a:xfrm>
            <a:off x="65833" y="517001"/>
            <a:ext cx="12041280" cy="6182588"/>
          </a:xfrm>
          <a:prstGeom prst="rect">
            <a:avLst/>
          </a:prstGeom>
        </p:spPr>
      </p:pic>
      <p:pic>
        <p:nvPicPr>
          <p:cNvPr id="7" name="Picture 6">
            <a:extLst>
              <a:ext uri="{FF2B5EF4-FFF2-40B4-BE49-F238E27FC236}">
                <a16:creationId xmlns:a16="http://schemas.microsoft.com/office/drawing/2014/main" id="{EA1302D4-68F2-4D41-9E5E-7AE690DF83B4}"/>
              </a:ext>
            </a:extLst>
          </p:cNvPr>
          <p:cNvPicPr>
            <a:picLocks noChangeAspect="1"/>
          </p:cNvPicPr>
          <p:nvPr/>
        </p:nvPicPr>
        <p:blipFill>
          <a:blip r:embed="rId3"/>
          <a:stretch>
            <a:fillRect/>
          </a:stretch>
        </p:blipFill>
        <p:spPr>
          <a:xfrm>
            <a:off x="65833" y="12106"/>
            <a:ext cx="12050807" cy="504895"/>
          </a:xfrm>
          <a:prstGeom prst="rect">
            <a:avLst/>
          </a:prstGeom>
        </p:spPr>
      </p:pic>
    </p:spTree>
    <p:extLst>
      <p:ext uri="{BB962C8B-B14F-4D97-AF65-F5344CB8AC3E}">
        <p14:creationId xmlns:p14="http://schemas.microsoft.com/office/powerpoint/2010/main" val="24305477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a:xfrm>
            <a:off x="323884" y="217702"/>
            <a:ext cx="11360800" cy="763600"/>
          </a:xfrm>
        </p:spPr>
        <p:txBody>
          <a:bodyPr>
            <a:normAutofit fontScale="90000"/>
          </a:bodyPr>
          <a:lstStyle/>
          <a:p>
            <a:r>
              <a:rPr lang="en-IN" b="1" dirty="0">
                <a:solidFill>
                  <a:schemeClr val="accent5"/>
                </a:solidFill>
              </a:rPr>
              <a:t>Example</a:t>
            </a:r>
          </a:p>
        </p:txBody>
      </p:sp>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p:sp>
        <p:nvSpPr>
          <p:cNvPr id="5" name="TextBox 4"/>
          <p:cNvSpPr txBox="1"/>
          <p:nvPr/>
        </p:nvSpPr>
        <p:spPr>
          <a:xfrm>
            <a:off x="323884" y="1371513"/>
            <a:ext cx="9825674" cy="523220"/>
          </a:xfrm>
          <a:prstGeom prst="rect">
            <a:avLst/>
          </a:prstGeom>
          <a:noFill/>
        </p:spPr>
        <p:txBody>
          <a:bodyPr wrap="square" rtlCol="0">
            <a:spAutoFit/>
          </a:bodyPr>
          <a:lstStyle/>
          <a:p>
            <a:r>
              <a:rPr lang="en-IN" sz="2800" dirty="0"/>
              <a:t>Determine the displacement at the end C of the cantilever beam. </a:t>
            </a:r>
          </a:p>
        </p:txBody>
      </p:sp>
      <p:pic>
        <p:nvPicPr>
          <p:cNvPr id="6" name="Picture 5"/>
          <p:cNvPicPr>
            <a:picLocks noChangeAspect="1"/>
          </p:cNvPicPr>
          <p:nvPr/>
        </p:nvPicPr>
        <p:blipFill>
          <a:blip r:embed="rId4"/>
          <a:stretch>
            <a:fillRect/>
          </a:stretch>
        </p:blipFill>
        <p:spPr>
          <a:xfrm>
            <a:off x="1270130" y="2069369"/>
            <a:ext cx="8879428" cy="4350324"/>
          </a:xfrm>
          <a:prstGeom prst="rect">
            <a:avLst/>
          </a:prstGeom>
        </p:spPr>
      </p:pic>
    </p:spTree>
    <p:extLst>
      <p:ext uri="{BB962C8B-B14F-4D97-AF65-F5344CB8AC3E}">
        <p14:creationId xmlns:p14="http://schemas.microsoft.com/office/powerpoint/2010/main" val="29595668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a:xfrm>
            <a:off x="341814" y="288967"/>
            <a:ext cx="11360800" cy="763600"/>
          </a:xfrm>
        </p:spPr>
        <p:txBody>
          <a:bodyPr>
            <a:normAutofit fontScale="90000"/>
          </a:bodyPr>
          <a:lstStyle/>
          <a:p>
            <a:r>
              <a:rPr lang="en-IN" sz="4400" b="1" dirty="0">
                <a:solidFill>
                  <a:schemeClr val="accent1">
                    <a:lumMod val="75000"/>
                  </a:schemeClr>
                </a:solidFill>
              </a:rPr>
              <a:t>SOLUTION</a:t>
            </a:r>
            <a:endParaRPr lang="en-IN" dirty="0"/>
          </a:p>
        </p:txBody>
      </p:sp>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p:sp>
        <p:nvSpPr>
          <p:cNvPr id="5" name="TextBox 4"/>
          <p:cNvSpPr txBox="1"/>
          <p:nvPr/>
        </p:nvSpPr>
        <p:spPr>
          <a:xfrm>
            <a:off x="565932" y="1386940"/>
            <a:ext cx="8717130" cy="523220"/>
          </a:xfrm>
          <a:prstGeom prst="rect">
            <a:avLst/>
          </a:prstGeom>
          <a:noFill/>
        </p:spPr>
        <p:txBody>
          <a:bodyPr wrap="none" rtlCol="0">
            <a:spAutoFit/>
          </a:bodyPr>
          <a:lstStyle/>
          <a:p>
            <a:pPr marL="457200" indent="-457200">
              <a:buFont typeface="Arial" panose="020B0604020202020204" pitchFamily="34" charset="0"/>
              <a:buChar char="•"/>
            </a:pPr>
            <a:r>
              <a:rPr lang="en-IN" sz="2800" dirty="0"/>
              <a:t>The slope and displacement at point B of the beam are:</a:t>
            </a:r>
            <a:endParaRPr lang="en-IN" sz="2800" b="1" dirty="0">
              <a:solidFill>
                <a:schemeClr val="accent1">
                  <a:lumMod val="75000"/>
                </a:schemeClr>
              </a:solidFill>
            </a:endParaRPr>
          </a:p>
        </p:txBody>
      </p:sp>
      <p:pic>
        <p:nvPicPr>
          <p:cNvPr id="7" name="Picture 6">
            <a:extLst>
              <a:ext uri="{FF2B5EF4-FFF2-40B4-BE49-F238E27FC236}">
                <a16:creationId xmlns:a16="http://schemas.microsoft.com/office/drawing/2014/main" id="{DC03F77F-3A82-4D0C-B45B-B50420EEEE38}"/>
              </a:ext>
            </a:extLst>
          </p:cNvPr>
          <p:cNvPicPr>
            <a:picLocks noChangeAspect="1"/>
          </p:cNvPicPr>
          <p:nvPr/>
        </p:nvPicPr>
        <p:blipFill>
          <a:blip r:embed="rId4"/>
          <a:stretch>
            <a:fillRect/>
          </a:stretch>
        </p:blipFill>
        <p:spPr>
          <a:xfrm>
            <a:off x="7253893" y="2638303"/>
            <a:ext cx="4713989" cy="230953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EE766D-A76B-46A2-97F0-D1240B359299}"/>
                  </a:ext>
                </a:extLst>
              </p:cNvPr>
              <p:cNvSpPr txBox="1"/>
              <p:nvPr/>
            </p:nvSpPr>
            <p:spPr>
              <a:xfrm>
                <a:off x="224118" y="2245211"/>
                <a:ext cx="7100047" cy="3431452"/>
              </a:xfrm>
              <a:prstGeom prst="rect">
                <a:avLst/>
              </a:prstGeom>
              <a:noFill/>
            </p:spPr>
            <p:txBody>
              <a:bodyPr wrap="square" rtlCol="0">
                <a:spAutoFit/>
              </a:bodyPr>
              <a:lstStyle/>
              <a:p>
                <a:pPr>
                  <a:lnSpc>
                    <a:spcPct val="200000"/>
                  </a:lnSpc>
                  <a:spcBef>
                    <a:spcPts val="1800"/>
                  </a:spcBef>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𝜃</m:t>
                      </m:r>
                      <m:r>
                        <a:rPr lang="en-IN" sz="2800" b="0" i="1" baseline="-25000" smtClean="0">
                          <a:latin typeface="Cambria Math" panose="02040503050406030204" pitchFamily="18" charset="0"/>
                          <a:ea typeface="Cambria Math" panose="02040503050406030204" pitchFamily="18" charset="0"/>
                        </a:rPr>
                        <m:t>𝐵</m:t>
                      </m:r>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𝑤</m:t>
                          </m:r>
                          <m:r>
                            <a:rPr lang="en-IN" sz="2800" b="0" i="1" baseline="-25000" smtClean="0">
                              <a:latin typeface="Cambria Math" panose="02040503050406030204" pitchFamily="18" charset="0"/>
                              <a:ea typeface="Cambria Math" panose="02040503050406030204" pitchFamily="18" charset="0"/>
                            </a:rPr>
                            <m:t>0</m:t>
                          </m:r>
                          <m:r>
                            <a:rPr lang="en-IN" sz="2800" b="0" i="1" smtClean="0">
                              <a:latin typeface="Cambria Math" panose="02040503050406030204" pitchFamily="18" charset="0"/>
                              <a:ea typeface="Cambria Math" panose="02040503050406030204" pitchFamily="18" charset="0"/>
                            </a:rPr>
                            <m:t>𝐿</m:t>
                          </m:r>
                          <m:r>
                            <a:rPr lang="en-IN" sz="2800" b="0" i="1" baseline="30000" smtClean="0">
                              <a:latin typeface="Cambria Math" panose="02040503050406030204" pitchFamily="18" charset="0"/>
                              <a:ea typeface="Cambria Math" panose="02040503050406030204" pitchFamily="18" charset="0"/>
                            </a:rPr>
                            <m:t>3</m:t>
                          </m:r>
                        </m:num>
                        <m:den>
                          <m:r>
                            <a:rPr lang="en-IN" sz="2800" b="0" i="1" smtClean="0">
                              <a:latin typeface="Cambria Math" panose="02040503050406030204" pitchFamily="18" charset="0"/>
                              <a:ea typeface="Cambria Math" panose="02040503050406030204" pitchFamily="18" charset="0"/>
                            </a:rPr>
                            <m:t>24</m:t>
                          </m:r>
                          <m:r>
                            <a:rPr lang="en-IN" sz="2800" b="0" i="1" smtClean="0">
                              <a:latin typeface="Cambria Math" panose="02040503050406030204" pitchFamily="18" charset="0"/>
                              <a:ea typeface="Cambria Math" panose="02040503050406030204" pitchFamily="18" charset="0"/>
                            </a:rPr>
                            <m:t>𝐸𝐼</m:t>
                          </m:r>
                        </m:den>
                      </m:f>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IN" sz="2800" b="0" i="1" smtClean="0">
                              <a:latin typeface="Cambria Math" panose="02040503050406030204" pitchFamily="18" charset="0"/>
                              <a:ea typeface="Cambria Math" panose="02040503050406030204" pitchFamily="18" charset="0"/>
                            </a:rPr>
                            <m:t>4 </m:t>
                          </m:r>
                          <m:r>
                            <a:rPr lang="en-IN" sz="2800" b="0" i="1" smtClean="0">
                              <a:latin typeface="Cambria Math" panose="02040503050406030204" pitchFamily="18" charset="0"/>
                              <a:ea typeface="Cambria Math" panose="02040503050406030204" pitchFamily="18" charset="0"/>
                            </a:rPr>
                            <m:t>𝑘𝑁</m:t>
                          </m:r>
                          <m:r>
                            <a:rPr lang="en-IN" sz="2800" b="0" i="1" smtClean="0">
                              <a:latin typeface="Cambria Math" panose="02040503050406030204" pitchFamily="18" charset="0"/>
                              <a:ea typeface="Cambria Math" panose="02040503050406030204" pitchFamily="18" charset="0"/>
                            </a:rPr>
                            <m:t>/</m:t>
                          </m:r>
                          <m:r>
                            <a:rPr lang="en-IN" sz="2800" b="0" i="1" smtClean="0">
                              <a:latin typeface="Cambria Math" panose="02040503050406030204" pitchFamily="18" charset="0"/>
                              <a:ea typeface="Cambria Math" panose="02040503050406030204" pitchFamily="18" charset="0"/>
                            </a:rPr>
                            <m:t>𝑚</m:t>
                          </m:r>
                          <m:d>
                            <m:dPr>
                              <m:ctrlPr>
                                <a:rPr lang="en-IN" sz="2800" b="0" i="1" smtClean="0">
                                  <a:latin typeface="Cambria Math" panose="02040503050406030204" pitchFamily="18" charset="0"/>
                                  <a:ea typeface="Cambria Math" panose="02040503050406030204" pitchFamily="18" charset="0"/>
                                </a:rPr>
                              </m:ctrlPr>
                            </m:dPr>
                            <m:e>
                              <m:r>
                                <a:rPr lang="en-IN" sz="2800" b="0" i="1" smtClean="0">
                                  <a:latin typeface="Cambria Math" panose="02040503050406030204" pitchFamily="18" charset="0"/>
                                  <a:ea typeface="Cambria Math" panose="02040503050406030204" pitchFamily="18" charset="0"/>
                                </a:rPr>
                                <m:t>6 </m:t>
                              </m:r>
                              <m:r>
                                <a:rPr lang="en-IN" sz="2800" b="0" i="1" smtClean="0">
                                  <a:latin typeface="Cambria Math" panose="02040503050406030204" pitchFamily="18" charset="0"/>
                                  <a:ea typeface="Cambria Math" panose="02040503050406030204" pitchFamily="18" charset="0"/>
                                </a:rPr>
                                <m:t>𝑚</m:t>
                              </m:r>
                            </m:e>
                          </m:d>
                          <m:r>
                            <a:rPr lang="en-IN" sz="2800" b="0" i="1" baseline="30000" smtClean="0">
                              <a:latin typeface="Cambria Math" panose="02040503050406030204" pitchFamily="18" charset="0"/>
                              <a:ea typeface="Cambria Math" panose="02040503050406030204" pitchFamily="18" charset="0"/>
                            </a:rPr>
                            <m:t>3</m:t>
                          </m:r>
                        </m:num>
                        <m:den>
                          <m:r>
                            <a:rPr lang="en-IN" sz="2800" b="0" i="1" smtClean="0">
                              <a:latin typeface="Cambria Math" panose="02040503050406030204" pitchFamily="18" charset="0"/>
                              <a:ea typeface="Cambria Math" panose="02040503050406030204" pitchFamily="18" charset="0"/>
                            </a:rPr>
                            <m:t>24</m:t>
                          </m:r>
                          <m:r>
                            <a:rPr lang="en-US" sz="2800" b="0" i="1" smtClean="0">
                              <a:latin typeface="Cambria Math" panose="02040503050406030204" pitchFamily="18" charset="0"/>
                              <a:ea typeface="Cambria Math" panose="02040503050406030204" pitchFamily="18" charset="0"/>
                            </a:rPr>
                            <m:t>𝐸𝐼</m:t>
                          </m:r>
                        </m:den>
                      </m:f>
                      <m:r>
                        <a:rPr lang="en-IN" sz="2800" b="0" i="1" smtClean="0">
                          <a:latin typeface="Cambria Math" panose="02040503050406030204" pitchFamily="18" charset="0"/>
                          <a:ea typeface="Cambria Math" panose="02040503050406030204" pitchFamily="18" charset="0"/>
                        </a:rPr>
                        <m:t>=</m:t>
                      </m:r>
                      <m:f>
                        <m:fPr>
                          <m:ctrlPr>
                            <a:rPr lang="en-IN"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36 </m:t>
                          </m:r>
                          <m:r>
                            <a:rPr lang="en-US" sz="2800" b="0" i="1" smtClean="0">
                              <a:latin typeface="Cambria Math" panose="02040503050406030204" pitchFamily="18" charset="0"/>
                              <a:ea typeface="Cambria Math" panose="02040503050406030204" pitchFamily="18" charset="0"/>
                            </a:rPr>
                            <m:t>𝑘𝑁</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r>
                            <a:rPr lang="en-US" sz="2800" b="0" i="1" baseline="30000" smtClean="0">
                              <a:latin typeface="Cambria Math" panose="02040503050406030204" pitchFamily="18" charset="0"/>
                              <a:ea typeface="Cambria Math" panose="02040503050406030204" pitchFamily="18" charset="0"/>
                            </a:rPr>
                            <m:t>2</m:t>
                          </m:r>
                        </m:num>
                        <m:den>
                          <m:r>
                            <a:rPr lang="en-US" sz="2800" b="0" i="1" smtClean="0">
                              <a:latin typeface="Cambria Math" panose="02040503050406030204" pitchFamily="18" charset="0"/>
                              <a:ea typeface="Cambria Math" panose="02040503050406030204" pitchFamily="18" charset="0"/>
                            </a:rPr>
                            <m:t>𝐸𝐼</m:t>
                          </m:r>
                        </m:den>
                      </m:f>
                    </m:oMath>
                  </m:oMathPara>
                </a14:m>
                <a:endParaRPr lang="en-IN" sz="2800" dirty="0"/>
              </a:p>
              <a:p>
                <a:pPr>
                  <a:lnSpc>
                    <a:spcPct val="200000"/>
                  </a:lnSpc>
                  <a:spcBef>
                    <a:spcPts val="1800"/>
                  </a:spcBef>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𝜐</m:t>
                      </m:r>
                      <m:r>
                        <a:rPr lang="en-US" sz="2800" b="0" i="1" baseline="-25000"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𝑤</m:t>
                          </m:r>
                          <m:r>
                            <a:rPr lang="en-US" sz="2800" b="0" i="1" baseline="-25000" smtClean="0">
                              <a:latin typeface="Cambria Math" panose="02040503050406030204" pitchFamily="18" charset="0"/>
                              <a:ea typeface="Cambria Math" panose="02040503050406030204" pitchFamily="18" charset="0"/>
                            </a:rPr>
                            <m:t>0</m:t>
                          </m:r>
                          <m:r>
                            <a:rPr lang="en-US" sz="2800" b="0" i="1" smtClean="0">
                              <a:latin typeface="Cambria Math" panose="02040503050406030204" pitchFamily="18" charset="0"/>
                              <a:ea typeface="Cambria Math" panose="02040503050406030204" pitchFamily="18" charset="0"/>
                            </a:rPr>
                            <m:t>𝐿</m:t>
                          </m:r>
                          <m:r>
                            <a:rPr lang="en-US" sz="2800" b="0" i="1" baseline="30000" smtClean="0">
                              <a:latin typeface="Cambria Math" panose="02040503050406030204" pitchFamily="18" charset="0"/>
                              <a:ea typeface="Cambria Math" panose="02040503050406030204" pitchFamily="18" charset="0"/>
                            </a:rPr>
                            <m:t>4</m:t>
                          </m:r>
                        </m:num>
                        <m:den>
                          <m:r>
                            <a:rPr lang="en-US" sz="2800" b="0" i="1" smtClean="0">
                              <a:latin typeface="Cambria Math" panose="02040503050406030204" pitchFamily="18" charset="0"/>
                              <a:ea typeface="Cambria Math" panose="02040503050406030204" pitchFamily="18" charset="0"/>
                            </a:rPr>
                            <m:t>30</m:t>
                          </m:r>
                          <m:r>
                            <a:rPr lang="en-US" sz="2800" b="0" i="1" smtClean="0">
                              <a:latin typeface="Cambria Math" panose="02040503050406030204" pitchFamily="18" charset="0"/>
                              <a:ea typeface="Cambria Math" panose="02040503050406030204" pitchFamily="18" charset="0"/>
                            </a:rPr>
                            <m:t>𝐸𝐼</m:t>
                          </m:r>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4 </m:t>
                          </m:r>
                          <m:r>
                            <a:rPr lang="en-US" sz="2800" b="0" i="1" smtClean="0">
                              <a:latin typeface="Cambria Math" panose="02040503050406030204" pitchFamily="18" charset="0"/>
                              <a:ea typeface="Cambria Math" panose="02040503050406030204" pitchFamily="18" charset="0"/>
                            </a:rPr>
                            <m:t>𝑘𝑁</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6 </m:t>
                              </m:r>
                              <m:r>
                                <a:rPr lang="en-US" sz="2800" b="0" i="1" smtClean="0">
                                  <a:latin typeface="Cambria Math" panose="02040503050406030204" pitchFamily="18" charset="0"/>
                                  <a:ea typeface="Cambria Math" panose="02040503050406030204" pitchFamily="18" charset="0"/>
                                </a:rPr>
                                <m:t>𝑚</m:t>
                              </m:r>
                            </m:e>
                          </m:d>
                          <m:r>
                            <a:rPr lang="en-US" sz="2800" b="0" i="1" baseline="30000" smtClean="0">
                              <a:latin typeface="Cambria Math" panose="02040503050406030204" pitchFamily="18" charset="0"/>
                              <a:ea typeface="Cambria Math" panose="02040503050406030204" pitchFamily="18" charset="0"/>
                            </a:rPr>
                            <m:t>4</m:t>
                          </m:r>
                        </m:num>
                        <m:den>
                          <m:r>
                            <a:rPr lang="en-US" sz="2800" b="0" i="1" smtClean="0">
                              <a:latin typeface="Cambria Math" panose="02040503050406030204" pitchFamily="18" charset="0"/>
                              <a:ea typeface="Cambria Math" panose="02040503050406030204" pitchFamily="18" charset="0"/>
                            </a:rPr>
                            <m:t>30</m:t>
                          </m:r>
                          <m:r>
                            <a:rPr lang="en-US" sz="2800" b="0" i="1" smtClean="0">
                              <a:latin typeface="Cambria Math" panose="02040503050406030204" pitchFamily="18" charset="0"/>
                              <a:ea typeface="Cambria Math" panose="02040503050406030204" pitchFamily="18" charset="0"/>
                            </a:rPr>
                            <m:t>𝐸𝐼</m:t>
                          </m:r>
                        </m:den>
                      </m:f>
                      <m:r>
                        <a:rPr lang="en-US" sz="2800" b="0" i="1" smtClean="0">
                          <a:latin typeface="Cambria Math" panose="02040503050406030204" pitchFamily="18" charset="0"/>
                          <a:ea typeface="Cambria Math" panose="02040503050406030204" pitchFamily="18" charset="0"/>
                        </a:rPr>
                        <m:t>=</m:t>
                      </m:r>
                      <m:f>
                        <m:fPr>
                          <m:ctrlPr>
                            <a:rPr lang="en-US" sz="2800" b="0" i="1" smtClean="0">
                              <a:latin typeface="Cambria Math" panose="02040503050406030204" pitchFamily="18" charset="0"/>
                              <a:ea typeface="Cambria Math" panose="02040503050406030204" pitchFamily="18" charset="0"/>
                            </a:rPr>
                          </m:ctrlPr>
                        </m:fPr>
                        <m:num>
                          <m:r>
                            <a:rPr lang="en-US" sz="2800" b="0" i="1" smtClean="0">
                              <a:latin typeface="Cambria Math" panose="02040503050406030204" pitchFamily="18" charset="0"/>
                              <a:ea typeface="Cambria Math" panose="02040503050406030204" pitchFamily="18" charset="0"/>
                            </a:rPr>
                            <m:t>172.8 </m:t>
                          </m:r>
                          <m:r>
                            <a:rPr lang="en-US" sz="2800" b="0" i="1" smtClean="0">
                              <a:latin typeface="Cambria Math" panose="02040503050406030204" pitchFamily="18" charset="0"/>
                              <a:ea typeface="Cambria Math" panose="02040503050406030204" pitchFamily="18" charset="0"/>
                            </a:rPr>
                            <m:t>𝑘𝑁</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m:t>
                          </m:r>
                          <m:r>
                            <a:rPr lang="en-US" sz="2800" b="0" i="1" baseline="30000" smtClean="0">
                              <a:latin typeface="Cambria Math" panose="02040503050406030204" pitchFamily="18" charset="0"/>
                              <a:ea typeface="Cambria Math" panose="02040503050406030204" pitchFamily="18" charset="0"/>
                            </a:rPr>
                            <m:t>3</m:t>
                          </m:r>
                        </m:num>
                        <m:den>
                          <m:r>
                            <a:rPr lang="en-US" sz="2800" b="0" i="1" smtClean="0">
                              <a:latin typeface="Cambria Math" panose="02040503050406030204" pitchFamily="18" charset="0"/>
                              <a:ea typeface="Cambria Math" panose="02040503050406030204" pitchFamily="18" charset="0"/>
                            </a:rPr>
                            <m:t>𝐸𝐼</m:t>
                          </m:r>
                        </m:den>
                      </m:f>
                    </m:oMath>
                  </m:oMathPara>
                </a14:m>
                <a:endParaRPr lang="en-IN" sz="2800" dirty="0"/>
              </a:p>
            </p:txBody>
          </p:sp>
        </mc:Choice>
        <mc:Fallback xmlns="">
          <p:sp>
            <p:nvSpPr>
              <p:cNvPr id="6" name="TextBox 5">
                <a:extLst>
                  <a:ext uri="{FF2B5EF4-FFF2-40B4-BE49-F238E27FC236}">
                    <a16:creationId xmlns:a16="http://schemas.microsoft.com/office/drawing/2014/main" id="{C2EE766D-A76B-46A2-97F0-D1240B359299}"/>
                  </a:ext>
                </a:extLst>
              </p:cNvPr>
              <p:cNvSpPr txBox="1">
                <a:spLocks noRot="1" noChangeAspect="1" noMove="1" noResize="1" noEditPoints="1" noAdjustHandles="1" noChangeArrowheads="1" noChangeShapeType="1" noTextEdit="1"/>
              </p:cNvSpPr>
              <p:nvPr/>
            </p:nvSpPr>
            <p:spPr>
              <a:xfrm>
                <a:off x="224118" y="2245211"/>
                <a:ext cx="7100047" cy="343145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435058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3" name="Title 2"/>
          <p:cNvSpPr>
            <a:spLocks noGrp="1"/>
          </p:cNvSpPr>
          <p:nvPr>
            <p:ph type="title"/>
          </p:nvPr>
        </p:nvSpPr>
        <p:spPr>
          <a:xfrm>
            <a:off x="252167" y="887467"/>
            <a:ext cx="11360800" cy="763600"/>
          </a:xfrm>
        </p:spPr>
        <p:txBody>
          <a:bodyPr>
            <a:normAutofit fontScale="90000"/>
          </a:bodyPr>
          <a:lstStyle/>
          <a:p>
            <a:r>
              <a:rPr lang="en-IN" dirty="0"/>
              <a:t>SUPERPOSITION PRINCIPLE : SOLVED EXAMPLE</a:t>
            </a:r>
          </a:p>
        </p:txBody>
      </p:sp>
      <p:pic>
        <p:nvPicPr>
          <p:cNvPr id="101" name="Google Shape;101;p20"/>
          <p:cNvPicPr preferRelativeResize="0"/>
          <p:nvPr/>
        </p:nvPicPr>
        <p:blipFill>
          <a:blip r:embed="rId3">
            <a:alphaModFix/>
          </a:blip>
          <a:stretch>
            <a:fillRect/>
          </a:stretch>
        </p:blipFill>
        <p:spPr>
          <a:xfrm>
            <a:off x="9834001" y="158434"/>
            <a:ext cx="2105833" cy="894133"/>
          </a:xfrm>
          <a:prstGeom prst="rect">
            <a:avLst/>
          </a:prstGeom>
          <a:noFill/>
          <a:ln>
            <a:noFill/>
          </a:ln>
        </p:spPr>
      </p:pic>
      <mc:AlternateContent xmlns:mc="http://schemas.openxmlformats.org/markup-compatibility/2006" xmlns:a14="http://schemas.microsoft.com/office/drawing/2010/main">
        <mc:Choice Requires="a14">
          <p:sp>
            <p:nvSpPr>
              <p:cNvPr id="5" name="TextBox 4"/>
              <p:cNvSpPr txBox="1"/>
              <p:nvPr/>
            </p:nvSpPr>
            <p:spPr>
              <a:xfrm>
                <a:off x="252167" y="1911384"/>
                <a:ext cx="9627572" cy="748795"/>
              </a:xfrm>
              <a:prstGeom prst="rect">
                <a:avLst/>
              </a:prstGeom>
              <a:noFill/>
            </p:spPr>
            <p:txBody>
              <a:bodyPr wrap="none" rtlCol="0">
                <a:spAutoFit/>
              </a:bodyPr>
              <a:lstStyle/>
              <a:p>
                <a:r>
                  <a:rPr lang="en-IN" sz="2133" b="1" dirty="0">
                    <a:solidFill>
                      <a:schemeClr val="accent1">
                        <a:lumMod val="75000"/>
                      </a:schemeClr>
                    </a:solidFill>
                  </a:rPr>
                  <a:t> </a:t>
                </a:r>
                <a:r>
                  <a:rPr lang="en-IN" sz="2133" dirty="0"/>
                  <a:t>The unloaded region BC remains straight. Also since </a:t>
                </a:r>
                <a14:m>
                  <m:oMath xmlns:m="http://schemas.openxmlformats.org/officeDocument/2006/math">
                    <m:sSub>
                      <m:sSubPr>
                        <m:ctrlPr>
                          <a:rPr lang="en-IN" sz="2133" i="1">
                            <a:latin typeface="Cambria Math" panose="02040503050406030204" pitchFamily="18" charset="0"/>
                          </a:rPr>
                        </m:ctrlPr>
                      </m:sSubPr>
                      <m:e>
                        <m:r>
                          <a:rPr lang="en-IN" sz="2133" i="1">
                            <a:latin typeface="Cambria Math" panose="02040503050406030204" pitchFamily="18" charset="0"/>
                          </a:rPr>
                          <m:t>𝜃</m:t>
                        </m:r>
                      </m:e>
                      <m:sub>
                        <m:r>
                          <a:rPr lang="en-IN" sz="2133" i="1">
                            <a:latin typeface="Cambria Math" panose="02040503050406030204" pitchFamily="18" charset="0"/>
                          </a:rPr>
                          <m:t>𝐵</m:t>
                        </m:r>
                      </m:sub>
                    </m:sSub>
                  </m:oMath>
                </a14:m>
                <a:r>
                  <a:rPr lang="en-IN" sz="2133" b="1" dirty="0">
                    <a:solidFill>
                      <a:schemeClr val="accent1">
                        <a:lumMod val="75000"/>
                      </a:schemeClr>
                    </a:solidFill>
                  </a:rPr>
                  <a:t> </a:t>
                </a:r>
                <a:r>
                  <a:rPr lang="en-IN" sz="2133" dirty="0"/>
                  <a:t>is small, the displacement at </a:t>
                </a:r>
              </a:p>
              <a:p>
                <a:r>
                  <a:rPr lang="en-IN" sz="2133" b="1" dirty="0"/>
                  <a:t> </a:t>
                </a:r>
                <a:r>
                  <a:rPr lang="en-IN" sz="2133" dirty="0"/>
                  <a:t>C becomes</a:t>
                </a:r>
                <a:endParaRPr lang="en-IN" sz="2133" b="1" dirty="0">
                  <a:solidFill>
                    <a:schemeClr val="accent1">
                      <a:lumMod val="75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52167" y="1911384"/>
                <a:ext cx="9627572" cy="748795"/>
              </a:xfrm>
              <a:prstGeom prst="rect">
                <a:avLst/>
              </a:prstGeom>
              <a:blipFill>
                <a:blip r:embed="rId4"/>
                <a:stretch>
                  <a:fillRect l="-127" t="-4918" b="-15574"/>
                </a:stretch>
              </a:blipFill>
            </p:spPr>
            <p:txBody>
              <a:bodyPr/>
              <a:lstStyle/>
              <a:p>
                <a:r>
                  <a:rPr lang="en-IN">
                    <a:noFill/>
                  </a:rPr>
                  <a:t> </a:t>
                </a:r>
              </a:p>
            </p:txBody>
          </p:sp>
        </mc:Fallback>
      </mc:AlternateContent>
      <p:pic>
        <p:nvPicPr>
          <p:cNvPr id="13" name="Picture 12"/>
          <p:cNvPicPr>
            <a:picLocks noChangeAspect="1"/>
          </p:cNvPicPr>
          <p:nvPr/>
        </p:nvPicPr>
        <p:blipFill>
          <a:blip r:embed="rId5"/>
          <a:stretch>
            <a:fillRect/>
          </a:stretch>
        </p:blipFill>
        <p:spPr>
          <a:xfrm>
            <a:off x="8716477" y="3032673"/>
            <a:ext cx="2831432" cy="2303643"/>
          </a:xfrm>
          <a:prstGeom prst="rect">
            <a:avLst/>
          </a:prstGeom>
        </p:spPr>
      </p:pic>
      <p:sp>
        <p:nvSpPr>
          <p:cNvPr id="14" name="Rectangle 13"/>
          <p:cNvSpPr/>
          <p:nvPr/>
        </p:nvSpPr>
        <p:spPr>
          <a:xfrm>
            <a:off x="8263375" y="2776217"/>
            <a:ext cx="3349592" cy="2843209"/>
          </a:xfrm>
          <a:prstGeom prst="rect">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40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20574A-5406-4861-87BB-1E7EAD9D59DB}"/>
                  </a:ext>
                </a:extLst>
              </p:cNvPr>
              <p:cNvSpPr txBox="1"/>
              <p:nvPr/>
            </p:nvSpPr>
            <p:spPr>
              <a:xfrm>
                <a:off x="537882" y="2952675"/>
                <a:ext cx="496644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ea typeface="Cambria Math" panose="02040503050406030204" pitchFamily="18" charset="0"/>
                        </a:rPr>
                        <m:t>𝜐</m:t>
                      </m:r>
                      <m:r>
                        <a:rPr lang="en-US" sz="2800" b="0" i="1" baseline="-25000" smtClean="0">
                          <a:latin typeface="Cambria Math" panose="02040503050406030204" pitchFamily="18" charset="0"/>
                          <a:ea typeface="Cambria Math" panose="02040503050406030204" pitchFamily="18" charset="0"/>
                        </a:rPr>
                        <m:t>𝐶</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𝜐</m:t>
                      </m:r>
                      <m:r>
                        <a:rPr lang="en-US" sz="2800" b="0" i="1" baseline="-25000"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𝜃</m:t>
                      </m:r>
                      <m:r>
                        <a:rPr lang="en-US" sz="2800" b="0" i="1" baseline="-25000" smtClean="0">
                          <a:latin typeface="Cambria Math" panose="02040503050406030204" pitchFamily="18" charset="0"/>
                          <a:ea typeface="Cambria Math" panose="02040503050406030204" pitchFamily="18" charset="0"/>
                        </a:rPr>
                        <m:t>𝐵</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𝐿</m:t>
                          </m:r>
                          <m:r>
                            <a:rPr lang="en-US" sz="2800" b="0" i="1" baseline="-25000" smtClean="0">
                              <a:latin typeface="Cambria Math" panose="02040503050406030204" pitchFamily="18" charset="0"/>
                              <a:ea typeface="Cambria Math" panose="02040503050406030204" pitchFamily="18" charset="0"/>
                            </a:rPr>
                            <m:t>𝐵𝐶</m:t>
                          </m:r>
                        </m:e>
                      </m:d>
                    </m:oMath>
                  </m:oMathPara>
                </a14:m>
                <a:endParaRPr lang="en-US" sz="2800"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6120574A-5406-4861-87BB-1E7EAD9D59DB}"/>
                  </a:ext>
                </a:extLst>
              </p:cNvPr>
              <p:cNvSpPr txBox="1">
                <a:spLocks noRot="1" noChangeAspect="1" noMove="1" noResize="1" noEditPoints="1" noAdjustHandles="1" noChangeArrowheads="1" noChangeShapeType="1" noTextEdit="1"/>
              </p:cNvSpPr>
              <p:nvPr/>
            </p:nvSpPr>
            <p:spPr>
              <a:xfrm>
                <a:off x="537882" y="2952675"/>
                <a:ext cx="4966447"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1573FF-7BD4-4C50-AB84-91C0E27BF831}"/>
                  </a:ext>
                </a:extLst>
              </p:cNvPr>
              <p:cNvSpPr txBox="1"/>
              <p:nvPr/>
            </p:nvSpPr>
            <p:spPr>
              <a:xfrm>
                <a:off x="2008094" y="3632090"/>
                <a:ext cx="4876800" cy="1893660"/>
              </a:xfrm>
              <a:prstGeom prst="rect">
                <a:avLst/>
              </a:prstGeom>
              <a:noFill/>
            </p:spPr>
            <p:txBody>
              <a:bodyPr wrap="square" rtlCol="0">
                <a:spAutoFit/>
              </a:bodyPr>
              <a:lstStyle/>
              <a:p>
                <a:pPr>
                  <a:lnSpc>
                    <a:spcPct val="150000"/>
                  </a:lnSpc>
                </a:pPr>
                <a:r>
                  <a:rPr lang="en-US" sz="2800" dirty="0"/>
                  <a:t>=</a:t>
                </a:r>
                <a14:m>
                  <m:oMath xmlns:m="http://schemas.openxmlformats.org/officeDocument/2006/math">
                    <m:r>
                      <a:rPr lang="en-US" sz="2800" b="0" i="0" smtClean="0">
                        <a:latin typeface="Cambria Math" panose="02040503050406030204" pitchFamily="18" charset="0"/>
                      </a:rPr>
                      <m:t> </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172.8 </m:t>
                        </m:r>
                        <m:r>
                          <a:rPr lang="en-US" sz="2800" b="0" i="1" smtClean="0">
                            <a:latin typeface="Cambria Math" panose="02040503050406030204" pitchFamily="18" charset="0"/>
                          </a:rPr>
                          <m:t>𝑘𝑁</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baseline="30000" smtClean="0">
                            <a:latin typeface="Cambria Math" panose="02040503050406030204" pitchFamily="18" charset="0"/>
                          </a:rPr>
                          <m:t>3</m:t>
                        </m:r>
                      </m:num>
                      <m:den>
                        <m:r>
                          <a:rPr lang="en-US" sz="2800" b="0" i="1" smtClean="0">
                            <a:latin typeface="Cambria Math" panose="02040503050406030204" pitchFamily="18" charset="0"/>
                          </a:rPr>
                          <m:t>𝐸𝐼</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36 </m:t>
                        </m:r>
                        <m:r>
                          <a:rPr lang="en-US" sz="2800" b="0" i="1" smtClean="0">
                            <a:latin typeface="Cambria Math" panose="02040503050406030204" pitchFamily="18" charset="0"/>
                          </a:rPr>
                          <m:t>𝑘𝑁</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baseline="30000" smtClean="0">
                            <a:latin typeface="Cambria Math" panose="02040503050406030204" pitchFamily="18" charset="0"/>
                          </a:rPr>
                          <m:t>2</m:t>
                        </m:r>
                      </m:num>
                      <m:den>
                        <m:r>
                          <a:rPr lang="en-US" sz="2800" b="0" i="1" smtClean="0">
                            <a:latin typeface="Cambria Math" panose="02040503050406030204" pitchFamily="18" charset="0"/>
                          </a:rPr>
                          <m:t>𝐸𝐼</m:t>
                        </m:r>
                      </m:den>
                    </m:f>
                    <m:d>
                      <m:dPr>
                        <m:ctrlPr>
                          <a:rPr lang="en-US" sz="2800" b="0" i="1" smtClean="0">
                            <a:latin typeface="Cambria Math" panose="02040503050406030204" pitchFamily="18" charset="0"/>
                          </a:rPr>
                        </m:ctrlPr>
                      </m:dPr>
                      <m:e>
                        <m:r>
                          <a:rPr lang="en-US" sz="2800" b="0" i="1" smtClean="0">
                            <a:latin typeface="Cambria Math" panose="02040503050406030204" pitchFamily="18" charset="0"/>
                          </a:rPr>
                          <m:t>2</m:t>
                        </m:r>
                        <m:r>
                          <a:rPr lang="en-US" sz="2800" b="0" i="1" smtClean="0">
                            <a:latin typeface="Cambria Math" panose="02040503050406030204" pitchFamily="18" charset="0"/>
                          </a:rPr>
                          <m:t>𝑚</m:t>
                        </m:r>
                      </m:e>
                    </m:d>
                  </m:oMath>
                </a14:m>
                <a:endParaRPr lang="en-US" sz="2800" b="0" dirty="0"/>
              </a:p>
              <a:p>
                <a:pPr>
                  <a:lnSpc>
                    <a:spcPct val="150000"/>
                  </a:lnSpc>
                </a:pPr>
                <a:r>
                  <a:rPr lang="en-IN" sz="2800" dirty="0"/>
                  <a:t>=</a:t>
                </a:r>
                <a14:m>
                  <m:oMath xmlns:m="http://schemas.openxmlformats.org/officeDocument/2006/math">
                    <m:r>
                      <a:rPr lang="en-US" sz="2800" b="0" i="0" smtClean="0">
                        <a:latin typeface="Cambria Math" panose="02040503050406030204" pitchFamily="18" charset="0"/>
                      </a:rPr>
                      <m:t> </m:t>
                    </m:r>
                    <m:f>
                      <m:fPr>
                        <m:ctrlPr>
                          <a:rPr lang="en-IN" sz="2800" i="1" smtClean="0">
                            <a:latin typeface="Cambria Math" panose="02040503050406030204" pitchFamily="18" charset="0"/>
                          </a:rPr>
                        </m:ctrlPr>
                      </m:fPr>
                      <m:num>
                        <m:r>
                          <a:rPr lang="en-US" sz="2800" b="0" i="1" smtClean="0">
                            <a:latin typeface="Cambria Math" panose="02040503050406030204" pitchFamily="18" charset="0"/>
                          </a:rPr>
                          <m:t>244.8 </m:t>
                        </m:r>
                        <m:r>
                          <a:rPr lang="en-US" sz="2800" b="0" i="1" smtClean="0">
                            <a:latin typeface="Cambria Math" panose="02040503050406030204" pitchFamily="18" charset="0"/>
                          </a:rPr>
                          <m:t>𝑘𝑁</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baseline="30000" smtClean="0">
                            <a:latin typeface="Cambria Math" panose="02040503050406030204" pitchFamily="18" charset="0"/>
                          </a:rPr>
                          <m:t>3</m:t>
                        </m:r>
                      </m:num>
                      <m:den>
                        <m:r>
                          <a:rPr lang="en-US" sz="2800" b="0" i="1" smtClean="0">
                            <a:latin typeface="Cambria Math" panose="02040503050406030204" pitchFamily="18" charset="0"/>
                          </a:rPr>
                          <m:t>𝐸𝐼</m:t>
                        </m:r>
                      </m:den>
                    </m:f>
                  </m:oMath>
                </a14:m>
                <a:endParaRPr lang="en-IN" sz="2800" dirty="0"/>
              </a:p>
            </p:txBody>
          </p:sp>
        </mc:Choice>
        <mc:Fallback xmlns="">
          <p:sp>
            <p:nvSpPr>
              <p:cNvPr id="7" name="TextBox 6">
                <a:extLst>
                  <a:ext uri="{FF2B5EF4-FFF2-40B4-BE49-F238E27FC236}">
                    <a16:creationId xmlns:a16="http://schemas.microsoft.com/office/drawing/2014/main" id="{7D1573FF-7BD4-4C50-AB84-91C0E27BF831}"/>
                  </a:ext>
                </a:extLst>
              </p:cNvPr>
              <p:cNvSpPr txBox="1">
                <a:spLocks noRot="1" noChangeAspect="1" noMove="1" noResize="1" noEditPoints="1" noAdjustHandles="1" noChangeArrowheads="1" noChangeShapeType="1" noTextEdit="1"/>
              </p:cNvSpPr>
              <p:nvPr/>
            </p:nvSpPr>
            <p:spPr>
              <a:xfrm>
                <a:off x="2008094" y="3632090"/>
                <a:ext cx="4876800" cy="1893660"/>
              </a:xfrm>
              <a:prstGeom prst="rect">
                <a:avLst/>
              </a:prstGeom>
              <a:blipFill>
                <a:blip r:embed="rId7"/>
                <a:stretch>
                  <a:fillRect l="-2500" b="-3871"/>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C80B6F5B-9A00-4B61-8D25-15793B56C8CE}"/>
              </a:ext>
            </a:extLst>
          </p:cNvPr>
          <p:cNvSpPr/>
          <p:nvPr/>
        </p:nvSpPr>
        <p:spPr>
          <a:xfrm>
            <a:off x="3164541" y="2805953"/>
            <a:ext cx="1272988" cy="748795"/>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2A4278F6-473C-4457-AA13-6E656BD88D74}"/>
              </a:ext>
            </a:extLst>
          </p:cNvPr>
          <p:cNvCxnSpPr/>
          <p:nvPr/>
        </p:nvCxnSpPr>
        <p:spPr>
          <a:xfrm>
            <a:off x="4589929" y="3214285"/>
            <a:ext cx="36000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804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4631</Words>
  <Application>Microsoft Office PowerPoint</Application>
  <PresentationFormat>Widescreen</PresentationFormat>
  <Paragraphs>464</Paragraphs>
  <Slides>94</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Calibri Light</vt:lpstr>
      <vt:lpstr>Cambria Math</vt:lpstr>
      <vt:lpstr>Courier New</vt:lpstr>
      <vt:lpstr>Times New Roman</vt:lpstr>
      <vt:lpstr>Office Theme</vt:lpstr>
      <vt:lpstr>SOLID MECHANICS Jan 2025 to Apr 2025</vt:lpstr>
      <vt:lpstr>Contents…</vt:lpstr>
      <vt:lpstr>Shear Force and Bending Moment Diagrams</vt:lpstr>
      <vt:lpstr>Beams</vt:lpstr>
      <vt:lpstr>Support Reactions</vt:lpstr>
      <vt:lpstr>Importance of Beams</vt:lpstr>
      <vt:lpstr>Beam Sign Conventions </vt:lpstr>
      <vt:lpstr>Beam Sign Conventions    …(cont’d)</vt:lpstr>
      <vt:lpstr>Procedure for Analysis </vt:lpstr>
      <vt:lpstr>Procedure for Analysis    …(cont’d)</vt:lpstr>
      <vt:lpstr>Procedure for Analysis    …(cont’d)</vt:lpstr>
      <vt:lpstr>Example 1</vt:lpstr>
      <vt:lpstr>Example 2</vt:lpstr>
      <vt:lpstr>Example 3</vt:lpstr>
      <vt:lpstr>Graphical method for constructing the Shear Force and Bending Moment diagrams </vt:lpstr>
      <vt:lpstr>Graphical method for constructing the Shear Force and Bending Moment diagrams </vt:lpstr>
      <vt:lpstr>Graphical method for constructing the Shear Force and Bending Moment diagrams  …(cont’d) </vt:lpstr>
      <vt:lpstr>Regions of concentrated forces and moment</vt:lpstr>
      <vt:lpstr>Regions of concentrated forces and moment</vt:lpstr>
      <vt:lpstr>Procedure for Analysis </vt:lpstr>
      <vt:lpstr>Procedure for Analysis     …(cont’d)</vt:lpstr>
      <vt:lpstr>Procedure for Analysis     …(cont’d)</vt:lpstr>
      <vt:lpstr>Example 4</vt:lpstr>
      <vt:lpstr>Example 5</vt:lpstr>
      <vt:lpstr>Example 6 </vt:lpstr>
      <vt:lpstr>Differential Equation of Flexure  &amp; Relationship between Load, Shear Force and Bending Moment</vt:lpstr>
      <vt:lpstr>Key Concepts</vt:lpstr>
      <vt:lpstr>Assumptions</vt:lpstr>
      <vt:lpstr>Elastic Curve</vt:lpstr>
      <vt:lpstr>Elastic Curve</vt:lpstr>
      <vt:lpstr>Moment-Curvature Relationship</vt:lpstr>
      <vt:lpstr>Moment Curvature Relations</vt:lpstr>
      <vt:lpstr>Slope and Displacement by Integration</vt:lpstr>
      <vt:lpstr>Displacement and Slope Calculation</vt:lpstr>
      <vt:lpstr>Sign Convention</vt:lpstr>
      <vt:lpstr>Curvature</vt:lpstr>
      <vt:lpstr>Curvature</vt:lpstr>
      <vt:lpstr>Differential Arc Length</vt:lpstr>
      <vt:lpstr>Relating the Curvature to the Beam's Geometry</vt:lpstr>
      <vt:lpstr>Including Material and Geometric Properties</vt:lpstr>
      <vt:lpstr>Including Material and Geometric Properties …(cont’d)</vt:lpstr>
      <vt:lpstr>Derivation of the Second Differential Equation of Flexure</vt:lpstr>
      <vt:lpstr>Derivation of the Second Differential Equation of Flexure    …(cont’d)</vt:lpstr>
      <vt:lpstr>Derivation (Consider a Small Beam Element)</vt:lpstr>
      <vt:lpstr>Derivation (Apply Moment Equilibrium)</vt:lpstr>
      <vt:lpstr>Derivation (Apply Moment Equilibrium) …(cont’d)</vt:lpstr>
      <vt:lpstr>Derivation (Apply Moment Equilibrium) …(cont’d)</vt:lpstr>
      <vt:lpstr>Derivation (Apply Vertical Force Equilibrium)</vt:lpstr>
      <vt:lpstr>Derivation (Apply Vertical Force Equilibrium) cont’d)</vt:lpstr>
      <vt:lpstr>Relationship with Shear Force and Load</vt:lpstr>
      <vt:lpstr>Boundary Conditions</vt:lpstr>
      <vt:lpstr>Relationship Between Load, Shear Force and Bending Moment</vt:lpstr>
      <vt:lpstr>Example 7</vt:lpstr>
      <vt:lpstr>Solution</vt:lpstr>
      <vt:lpstr>Solution      …(cont’d)</vt:lpstr>
      <vt:lpstr>Solution      …(cont’d)</vt:lpstr>
      <vt:lpstr>Deflections by Twice-Integration Method &amp; Integration of the Shear-Force and Load Equations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Macaulay’s Method</vt:lpstr>
      <vt:lpstr>Macaulay’s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 of superimposition for obtaining deflections in complex loading and support conditions</vt:lpstr>
      <vt:lpstr>Superposition Principle</vt:lpstr>
      <vt:lpstr>Superposition Principle    …cont’d</vt:lpstr>
      <vt:lpstr>Superposition Principle    …cont’d</vt:lpstr>
      <vt:lpstr>Superposition Principle - Application</vt:lpstr>
      <vt:lpstr>PowerPoint Presentation</vt:lpstr>
      <vt:lpstr>PowerPoint Presentation</vt:lpstr>
      <vt:lpstr>PowerPoint Presentation</vt:lpstr>
      <vt:lpstr>PowerPoint Presentation</vt:lpstr>
      <vt:lpstr>Example</vt:lpstr>
      <vt:lpstr>SOLUTION</vt:lpstr>
      <vt:lpstr>SUPERPOSITION PRINCIPLE : SOLVED EXAMPLE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Saalim Bin Kaisar</dc:creator>
  <cp:lastModifiedBy>rajendra varma</cp:lastModifiedBy>
  <cp:revision>67</cp:revision>
  <dcterms:created xsi:type="dcterms:W3CDTF">2025-02-20T11:49:50Z</dcterms:created>
  <dcterms:modified xsi:type="dcterms:W3CDTF">2025-04-13T11:23:33Z</dcterms:modified>
</cp:coreProperties>
</file>