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grandir" charset="1" panose="00000500000000000000"/>
      <p:regular r:id="rId16"/>
    </p:embeddedFont>
    <p:embeddedFont>
      <p:font typeface="Open Sans" charset="1" panose="020B0606030504020204"/>
      <p:regular r:id="rId17"/>
    </p:embeddedFont>
    <p:embeddedFont>
      <p:font typeface="Agrandir Bold" charset="1" panose="00000800000000000000"/>
      <p:regular r:id="rId18"/>
    </p:embeddedFont>
    <p:embeddedFont>
      <p:font typeface="Agrandir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0">
            <a:off x="-3651975" y="7331937"/>
            <a:ext cx="5910126" cy="591012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5B2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35626" y="502654"/>
            <a:ext cx="9028408" cy="1562781"/>
          </a:xfrm>
          <a:prstGeom prst="rect">
            <a:avLst/>
          </a:prstGeom>
        </p:spPr>
        <p:txBody>
          <a:bodyPr anchor="t" rtlCol="false" tIns="0" lIns="0" bIns="0" rIns="0">
            <a:spAutoFit/>
          </a:bodyPr>
          <a:lstStyle/>
          <a:p>
            <a:pPr algn="l">
              <a:lnSpc>
                <a:spcPts val="9921"/>
              </a:lnSpc>
            </a:pPr>
            <a:r>
              <a:rPr lang="en-US" sz="9272">
                <a:solidFill>
                  <a:srgbClr val="291B25"/>
                </a:solidFill>
                <a:latin typeface="Agrandir"/>
                <a:ea typeface="Agrandir"/>
                <a:cs typeface="Agrandir"/>
                <a:sym typeface="Agrandir"/>
              </a:rPr>
              <a:t>Data Watchdog</a:t>
            </a:r>
          </a:p>
        </p:txBody>
      </p:sp>
      <p:sp>
        <p:nvSpPr>
          <p:cNvPr name="Freeform 6" id="6"/>
          <p:cNvSpPr/>
          <p:nvPr/>
        </p:nvSpPr>
        <p:spPr>
          <a:xfrm flipH="false" flipV="false" rot="0">
            <a:off x="2918159" y="2185953"/>
            <a:ext cx="12451682" cy="6520609"/>
          </a:xfrm>
          <a:custGeom>
            <a:avLst/>
            <a:gdLst/>
            <a:ahLst/>
            <a:cxnLst/>
            <a:rect r="r" b="b" t="t" l="l"/>
            <a:pathLst>
              <a:path h="6520609" w="12451682">
                <a:moveTo>
                  <a:pt x="0" y="0"/>
                </a:moveTo>
                <a:lnTo>
                  <a:pt x="12451682" y="0"/>
                </a:lnTo>
                <a:lnTo>
                  <a:pt x="12451682" y="6520609"/>
                </a:lnTo>
                <a:lnTo>
                  <a:pt x="0" y="6520609"/>
                </a:lnTo>
                <a:lnTo>
                  <a:pt x="0" y="0"/>
                </a:lnTo>
                <a:close/>
              </a:path>
            </a:pathLst>
          </a:custGeom>
          <a:blipFill>
            <a:blip r:embed="rId2"/>
            <a:stretch>
              <a:fillRect l="-15118" t="0" r="-1308" b="0"/>
            </a:stretch>
          </a:blipFill>
        </p:spPr>
      </p:sp>
      <p:grpSp>
        <p:nvGrpSpPr>
          <p:cNvPr name="Group 7" id="7"/>
          <p:cNvGrpSpPr/>
          <p:nvPr/>
        </p:nvGrpSpPr>
        <p:grpSpPr>
          <a:xfrm rot="0">
            <a:off x="9556188" y="-3235213"/>
            <a:ext cx="5910126" cy="4767670"/>
            <a:chOff x="0" y="0"/>
            <a:chExt cx="812800" cy="655682"/>
          </a:xfrm>
        </p:grpSpPr>
        <p:sp>
          <p:nvSpPr>
            <p:cNvPr name="Freeform 8" id="8"/>
            <p:cNvSpPr/>
            <p:nvPr/>
          </p:nvSpPr>
          <p:spPr>
            <a:xfrm flipH="false" flipV="false" rot="0">
              <a:off x="0" y="0"/>
              <a:ext cx="812800" cy="655682"/>
            </a:xfrm>
            <a:custGeom>
              <a:avLst/>
              <a:gdLst/>
              <a:ahLst/>
              <a:cxnLst/>
              <a:rect r="r" b="b" t="t" l="l"/>
              <a:pathLst>
                <a:path h="655682" w="812800">
                  <a:moveTo>
                    <a:pt x="406400" y="0"/>
                  </a:moveTo>
                  <a:cubicBezTo>
                    <a:pt x="181951" y="0"/>
                    <a:pt x="0" y="146779"/>
                    <a:pt x="0" y="327841"/>
                  </a:cubicBezTo>
                  <a:cubicBezTo>
                    <a:pt x="0" y="508903"/>
                    <a:pt x="181951" y="655682"/>
                    <a:pt x="406400" y="655682"/>
                  </a:cubicBezTo>
                  <a:cubicBezTo>
                    <a:pt x="630849" y="655682"/>
                    <a:pt x="812800" y="508903"/>
                    <a:pt x="812800" y="327841"/>
                  </a:cubicBezTo>
                  <a:cubicBezTo>
                    <a:pt x="812800" y="146779"/>
                    <a:pt x="630849" y="0"/>
                    <a:pt x="406400" y="0"/>
                  </a:cubicBezTo>
                  <a:close/>
                </a:path>
              </a:pathLst>
            </a:custGeom>
            <a:solidFill>
              <a:srgbClr val="ED5B2D"/>
            </a:solidFill>
          </p:spPr>
        </p:sp>
        <p:sp>
          <p:nvSpPr>
            <p:cNvPr name="TextBox 9" id="9"/>
            <p:cNvSpPr txBox="true"/>
            <p:nvPr/>
          </p:nvSpPr>
          <p:spPr>
            <a:xfrm>
              <a:off x="76200" y="23370"/>
              <a:ext cx="660400" cy="57084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3499575" y="7484337"/>
            <a:ext cx="5910126" cy="591012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5B2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675627" y="9243062"/>
            <a:ext cx="10002403" cy="831964"/>
            <a:chOff x="0" y="0"/>
            <a:chExt cx="13336537" cy="1109286"/>
          </a:xfrm>
        </p:grpSpPr>
        <p:grpSp>
          <p:nvGrpSpPr>
            <p:cNvPr name="Group 14" id="14"/>
            <p:cNvGrpSpPr/>
            <p:nvPr/>
          </p:nvGrpSpPr>
          <p:grpSpPr>
            <a:xfrm rot="-5400000">
              <a:off x="6113626" y="-6113626"/>
              <a:ext cx="1109286" cy="13336537"/>
              <a:chOff x="0" y="0"/>
              <a:chExt cx="233609" cy="2808592"/>
            </a:xfrm>
          </p:grpSpPr>
          <p:sp>
            <p:nvSpPr>
              <p:cNvPr name="Freeform 15" id="15"/>
              <p:cNvSpPr/>
              <p:nvPr/>
            </p:nvSpPr>
            <p:spPr>
              <a:xfrm flipH="false" flipV="false" rot="0">
                <a:off x="0" y="0"/>
                <a:ext cx="233609" cy="2808593"/>
              </a:xfrm>
              <a:custGeom>
                <a:avLst/>
                <a:gdLst/>
                <a:ahLst/>
                <a:cxnLst/>
                <a:rect r="r" b="b" t="t" l="l"/>
                <a:pathLst>
                  <a:path h="2808593" w="233609">
                    <a:moveTo>
                      <a:pt x="116804" y="0"/>
                    </a:moveTo>
                    <a:lnTo>
                      <a:pt x="116804" y="0"/>
                    </a:lnTo>
                    <a:cubicBezTo>
                      <a:pt x="181314" y="0"/>
                      <a:pt x="233609" y="52295"/>
                      <a:pt x="233609" y="116804"/>
                    </a:cubicBezTo>
                    <a:lnTo>
                      <a:pt x="233609" y="2691788"/>
                    </a:lnTo>
                    <a:cubicBezTo>
                      <a:pt x="233609" y="2756297"/>
                      <a:pt x="181314" y="2808593"/>
                      <a:pt x="116804" y="2808593"/>
                    </a:cubicBezTo>
                    <a:lnTo>
                      <a:pt x="116804" y="2808593"/>
                    </a:lnTo>
                    <a:cubicBezTo>
                      <a:pt x="52295" y="2808593"/>
                      <a:pt x="0" y="2756297"/>
                      <a:pt x="0" y="2691788"/>
                    </a:cubicBezTo>
                    <a:lnTo>
                      <a:pt x="0" y="116804"/>
                    </a:lnTo>
                    <a:cubicBezTo>
                      <a:pt x="0" y="52295"/>
                      <a:pt x="52295" y="0"/>
                      <a:pt x="116804" y="0"/>
                    </a:cubicBezTo>
                    <a:close/>
                  </a:path>
                </a:pathLst>
              </a:custGeom>
              <a:solidFill>
                <a:srgbClr val="ED5B2D"/>
              </a:solidFill>
              <a:ln cap="rnd">
                <a:noFill/>
                <a:prstDash val="solid"/>
                <a:round/>
              </a:ln>
            </p:spPr>
          </p:sp>
          <p:sp>
            <p:nvSpPr>
              <p:cNvPr name="TextBox 16" id="16"/>
              <p:cNvSpPr txBox="true"/>
              <p:nvPr/>
            </p:nvSpPr>
            <p:spPr>
              <a:xfrm>
                <a:off x="0" y="-38100"/>
                <a:ext cx="233609" cy="2846692"/>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82941" y="96266"/>
              <a:ext cx="8481145" cy="831029"/>
            </a:xfrm>
            <a:prstGeom prst="rect">
              <a:avLst/>
            </a:prstGeom>
          </p:spPr>
          <p:txBody>
            <a:bodyPr anchor="t" rtlCol="false" tIns="0" lIns="0" bIns="0" rIns="0">
              <a:spAutoFit/>
            </a:bodyPr>
            <a:lstStyle/>
            <a:p>
              <a:pPr algn="ctr">
                <a:lnSpc>
                  <a:spcPts val="5215"/>
                </a:lnSpc>
                <a:spcBef>
                  <a:spcPct val="0"/>
                </a:spcBef>
              </a:pPr>
              <a:r>
                <a:rPr lang="en-US" sz="3725">
                  <a:solidFill>
                    <a:srgbClr val="FFFFFF"/>
                  </a:solidFill>
                  <a:latin typeface="Open Sans"/>
                  <a:ea typeface="Open Sans"/>
                  <a:cs typeface="Open Sans"/>
                  <a:sym typeface="Open Sans"/>
                </a:rPr>
                <a:t>Presented by Team CodeRed</a:t>
              </a:r>
            </a:p>
          </p:txBody>
        </p:sp>
      </p:grpSp>
      <p:grpSp>
        <p:nvGrpSpPr>
          <p:cNvPr name="Group 18" id="18"/>
          <p:cNvGrpSpPr/>
          <p:nvPr/>
        </p:nvGrpSpPr>
        <p:grpSpPr>
          <a:xfrm rot="-5400000">
            <a:off x="16276495" y="8709510"/>
            <a:ext cx="831964" cy="1899068"/>
            <a:chOff x="0" y="0"/>
            <a:chExt cx="233609" cy="533243"/>
          </a:xfrm>
        </p:grpSpPr>
        <p:sp>
          <p:nvSpPr>
            <p:cNvPr name="Freeform 19" id="19"/>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ED5B2D"/>
            </a:solidFill>
            <a:ln cap="rnd">
              <a:noFill/>
              <a:prstDash val="solid"/>
              <a:round/>
            </a:ln>
          </p:spPr>
        </p:sp>
        <p:sp>
          <p:nvSpPr>
            <p:cNvPr name="TextBox 20" id="20"/>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6019573" y="9357041"/>
            <a:ext cx="1345808" cy="717985"/>
          </a:xfrm>
          <a:prstGeom prst="rect">
            <a:avLst/>
          </a:prstGeom>
        </p:spPr>
        <p:txBody>
          <a:bodyPr anchor="t" rtlCol="false" tIns="0" lIns="0" bIns="0" rIns="0">
            <a:spAutoFit/>
          </a:bodyPr>
          <a:lstStyle/>
          <a:p>
            <a:pPr algn="ctr">
              <a:lnSpc>
                <a:spcPts val="4555"/>
              </a:lnSpc>
            </a:pPr>
            <a:r>
              <a:rPr lang="en-US" sz="4257">
                <a:solidFill>
                  <a:srgbClr val="F6F6E9"/>
                </a:solidFill>
                <a:latin typeface="Agrandir"/>
                <a:ea typeface="Agrandir"/>
                <a:cs typeface="Agrandir"/>
                <a:sym typeface="Agrandir"/>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5400000">
            <a:off x="859955" y="8499222"/>
            <a:ext cx="831964" cy="1899068"/>
            <a:chOff x="0" y="0"/>
            <a:chExt cx="233609" cy="533243"/>
          </a:xfrm>
        </p:grpSpPr>
        <p:sp>
          <p:nvSpPr>
            <p:cNvPr name="Freeform 3" id="3"/>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4" id="4"/>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510051" y="2212236"/>
            <a:ext cx="9541854" cy="5862528"/>
          </a:xfrm>
          <a:custGeom>
            <a:avLst/>
            <a:gdLst/>
            <a:ahLst/>
            <a:cxnLst/>
            <a:rect r="r" b="b" t="t" l="l"/>
            <a:pathLst>
              <a:path h="5862528" w="9541854">
                <a:moveTo>
                  <a:pt x="0" y="0"/>
                </a:moveTo>
                <a:lnTo>
                  <a:pt x="9541855" y="0"/>
                </a:lnTo>
                <a:lnTo>
                  <a:pt x="9541855" y="5862528"/>
                </a:lnTo>
                <a:lnTo>
                  <a:pt x="0" y="5862528"/>
                </a:lnTo>
                <a:lnTo>
                  <a:pt x="0" y="0"/>
                </a:lnTo>
                <a:close/>
              </a:path>
            </a:pathLst>
          </a:custGeom>
          <a:blipFill>
            <a:blip r:embed="rId2"/>
            <a:stretch>
              <a:fillRect l="-8471" t="0" r="-9966" b="0"/>
            </a:stretch>
          </a:blipFill>
        </p:spPr>
      </p:sp>
      <p:sp>
        <p:nvSpPr>
          <p:cNvPr name="TextBox 6" id="6"/>
          <p:cNvSpPr txBox="true"/>
          <p:nvPr/>
        </p:nvSpPr>
        <p:spPr>
          <a:xfrm rot="0">
            <a:off x="326403" y="1684398"/>
            <a:ext cx="7747689" cy="7005955"/>
          </a:xfrm>
          <a:prstGeom prst="rect">
            <a:avLst/>
          </a:prstGeom>
        </p:spPr>
        <p:txBody>
          <a:bodyPr anchor="t" rtlCol="false" tIns="0" lIns="0" bIns="0" rIns="0">
            <a:spAutoFit/>
          </a:bodyPr>
          <a:lstStyle/>
          <a:p>
            <a:pPr algn="just">
              <a:lnSpc>
                <a:spcPts val="3919"/>
              </a:lnSpc>
            </a:pPr>
            <a:r>
              <a:rPr lang="en-US" sz="2799">
                <a:solidFill>
                  <a:srgbClr val="291B25"/>
                </a:solidFill>
                <a:latin typeface="Agrandir"/>
                <a:ea typeface="Agrandir"/>
                <a:cs typeface="Agrandir"/>
                <a:sym typeface="Agrandir"/>
              </a:rPr>
              <a:t>1) </a:t>
            </a:r>
            <a:r>
              <a:rPr lang="en-US" sz="2799" b="true">
                <a:solidFill>
                  <a:srgbClr val="291B25"/>
                </a:solidFill>
                <a:latin typeface="Agrandir Bold"/>
                <a:ea typeface="Agrandir Bold"/>
                <a:cs typeface="Agrandir Bold"/>
                <a:sym typeface="Agrandir Bold"/>
              </a:rPr>
              <a:t>Chatbot Integration</a:t>
            </a:r>
            <a:r>
              <a:rPr lang="en-US" sz="2799">
                <a:solidFill>
                  <a:srgbClr val="291B25"/>
                </a:solidFill>
                <a:latin typeface="Agrandir"/>
                <a:ea typeface="Agrandir"/>
                <a:cs typeface="Agrandir"/>
                <a:sym typeface="Agrandir"/>
              </a:rPr>
              <a:t>: We want to add a chatbot to the analytics page. This will let users ask questions in plain language, like “How many PII records are in news.mp4?” The chatbot will give quick answers, making it easier for everyone to access information.</a:t>
            </a:r>
          </a:p>
          <a:p>
            <a:pPr algn="just">
              <a:lnSpc>
                <a:spcPts val="3919"/>
              </a:lnSpc>
            </a:pPr>
          </a:p>
          <a:p>
            <a:pPr algn="l">
              <a:lnSpc>
                <a:spcPts val="3919"/>
              </a:lnSpc>
              <a:spcBef>
                <a:spcPct val="0"/>
              </a:spcBef>
            </a:pPr>
            <a:r>
              <a:rPr lang="en-US" sz="2799">
                <a:solidFill>
                  <a:srgbClr val="291B25"/>
                </a:solidFill>
                <a:latin typeface="Agrandir"/>
                <a:ea typeface="Agrandir"/>
                <a:cs typeface="Agrandir"/>
                <a:sym typeface="Agrandir"/>
              </a:rPr>
              <a:t>2) </a:t>
            </a:r>
            <a:r>
              <a:rPr lang="en-US" sz="2799" b="true">
                <a:solidFill>
                  <a:srgbClr val="291B25"/>
                </a:solidFill>
                <a:latin typeface="Agrandir Bold"/>
                <a:ea typeface="Agrandir Bold"/>
                <a:cs typeface="Agrandir Bold"/>
                <a:sym typeface="Agrandir Bold"/>
              </a:rPr>
              <a:t>Better PII Detection Techniques</a:t>
            </a:r>
            <a:r>
              <a:rPr lang="en-US" sz="2799">
                <a:solidFill>
                  <a:srgbClr val="291B25"/>
                </a:solidFill>
                <a:latin typeface="Agrandir"/>
                <a:ea typeface="Agrandir"/>
                <a:cs typeface="Agrandir"/>
                <a:sym typeface="Agrandir"/>
              </a:rPr>
              <a:t>: Right now, our system has trouble finding certain medical PII, like insurance numbers and birth certificate numbers, because the data isn’t organized well. We plan to research how to improve this and better detect these important types of PII.</a:t>
            </a:r>
          </a:p>
        </p:txBody>
      </p:sp>
      <p:sp>
        <p:nvSpPr>
          <p:cNvPr name="TextBox 7" id="7"/>
          <p:cNvSpPr txBox="true"/>
          <p:nvPr/>
        </p:nvSpPr>
        <p:spPr>
          <a:xfrm rot="0">
            <a:off x="326403" y="201930"/>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Future Scope</a:t>
            </a:r>
          </a:p>
        </p:txBody>
      </p:sp>
      <p:sp>
        <p:nvSpPr>
          <p:cNvPr name="TextBox 8" id="8"/>
          <p:cNvSpPr txBox="true"/>
          <p:nvPr/>
        </p:nvSpPr>
        <p:spPr>
          <a:xfrm rot="0">
            <a:off x="603033" y="9146754"/>
            <a:ext cx="1345808" cy="717985"/>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10</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5400000">
            <a:off x="12414556" y="-4948728"/>
            <a:ext cx="831964" cy="12601058"/>
            <a:chOff x="0" y="0"/>
            <a:chExt cx="233609" cy="3538274"/>
          </a:xfrm>
        </p:grpSpPr>
        <p:sp>
          <p:nvSpPr>
            <p:cNvPr name="Freeform 3" id="3"/>
            <p:cNvSpPr/>
            <p:nvPr/>
          </p:nvSpPr>
          <p:spPr>
            <a:xfrm flipH="false" flipV="false" rot="0">
              <a:off x="0" y="0"/>
              <a:ext cx="233609" cy="3538274"/>
            </a:xfrm>
            <a:custGeom>
              <a:avLst/>
              <a:gdLst/>
              <a:ahLst/>
              <a:cxnLst/>
              <a:rect r="r" b="b" t="t" l="l"/>
              <a:pathLst>
                <a:path h="3538274" w="233609">
                  <a:moveTo>
                    <a:pt x="116804" y="0"/>
                  </a:moveTo>
                  <a:lnTo>
                    <a:pt x="116804" y="0"/>
                  </a:lnTo>
                  <a:cubicBezTo>
                    <a:pt x="181314" y="0"/>
                    <a:pt x="233609" y="52295"/>
                    <a:pt x="233609" y="116804"/>
                  </a:cubicBezTo>
                  <a:lnTo>
                    <a:pt x="233609" y="3421469"/>
                  </a:lnTo>
                  <a:cubicBezTo>
                    <a:pt x="233609" y="3485978"/>
                    <a:pt x="181314" y="3538274"/>
                    <a:pt x="116804" y="3538274"/>
                  </a:cubicBezTo>
                  <a:lnTo>
                    <a:pt x="116804" y="3538274"/>
                  </a:lnTo>
                  <a:cubicBezTo>
                    <a:pt x="52295" y="3538274"/>
                    <a:pt x="0" y="3485978"/>
                    <a:pt x="0" y="3421469"/>
                  </a:cubicBezTo>
                  <a:lnTo>
                    <a:pt x="0" y="116804"/>
                  </a:lnTo>
                  <a:cubicBezTo>
                    <a:pt x="0" y="52295"/>
                    <a:pt x="52295" y="0"/>
                    <a:pt x="116804" y="0"/>
                  </a:cubicBezTo>
                  <a:close/>
                </a:path>
              </a:pathLst>
            </a:custGeom>
            <a:solidFill>
              <a:srgbClr val="ED5B2D"/>
            </a:solidFill>
            <a:ln cap="rnd">
              <a:noFill/>
              <a:prstDash val="solid"/>
              <a:round/>
            </a:ln>
          </p:spPr>
        </p:sp>
        <p:sp>
          <p:nvSpPr>
            <p:cNvPr name="TextBox 4" id="4"/>
            <p:cNvSpPr txBox="true"/>
            <p:nvPr/>
          </p:nvSpPr>
          <p:spPr>
            <a:xfrm>
              <a:off x="0" y="-38100"/>
              <a:ext cx="233609" cy="357637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247775" y="2660990"/>
            <a:ext cx="1143206" cy="114320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9A1"/>
            </a:solidFill>
            <a:ln cap="sq">
              <a:no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9052743" y="-3558909"/>
            <a:ext cx="1143206" cy="13583003"/>
            <a:chOff x="0" y="0"/>
            <a:chExt cx="181146" cy="2152283"/>
          </a:xfrm>
        </p:grpSpPr>
        <p:sp>
          <p:nvSpPr>
            <p:cNvPr name="Freeform 9" id="9"/>
            <p:cNvSpPr/>
            <p:nvPr/>
          </p:nvSpPr>
          <p:spPr>
            <a:xfrm flipH="false" flipV="false" rot="0">
              <a:off x="0" y="0"/>
              <a:ext cx="181146" cy="2152283"/>
            </a:xfrm>
            <a:custGeom>
              <a:avLst/>
              <a:gdLst/>
              <a:ahLst/>
              <a:cxnLst/>
              <a:rect r="r" b="b" t="t" l="l"/>
              <a:pathLst>
                <a:path h="2152283" w="181146">
                  <a:moveTo>
                    <a:pt x="90573" y="0"/>
                  </a:moveTo>
                  <a:lnTo>
                    <a:pt x="90573" y="0"/>
                  </a:lnTo>
                  <a:cubicBezTo>
                    <a:pt x="114594" y="0"/>
                    <a:pt x="137632" y="9542"/>
                    <a:pt x="154618" y="26528"/>
                  </a:cubicBezTo>
                  <a:cubicBezTo>
                    <a:pt x="171603" y="43514"/>
                    <a:pt x="181146" y="66551"/>
                    <a:pt x="181146" y="90573"/>
                  </a:cubicBezTo>
                  <a:lnTo>
                    <a:pt x="181146" y="2061710"/>
                  </a:lnTo>
                  <a:cubicBezTo>
                    <a:pt x="181146" y="2085732"/>
                    <a:pt x="171603" y="2108769"/>
                    <a:pt x="154618" y="2125755"/>
                  </a:cubicBezTo>
                  <a:cubicBezTo>
                    <a:pt x="137632" y="2142741"/>
                    <a:pt x="114594" y="2152283"/>
                    <a:pt x="90573" y="2152283"/>
                  </a:cubicBezTo>
                  <a:lnTo>
                    <a:pt x="90573" y="2152283"/>
                  </a:lnTo>
                  <a:cubicBezTo>
                    <a:pt x="66551" y="2152283"/>
                    <a:pt x="43514" y="2142741"/>
                    <a:pt x="26528" y="2125755"/>
                  </a:cubicBezTo>
                  <a:cubicBezTo>
                    <a:pt x="9542" y="2108769"/>
                    <a:pt x="0" y="2085732"/>
                    <a:pt x="0" y="2061710"/>
                  </a:cubicBezTo>
                  <a:lnTo>
                    <a:pt x="0" y="90573"/>
                  </a:lnTo>
                  <a:cubicBezTo>
                    <a:pt x="0" y="66551"/>
                    <a:pt x="9542" y="43514"/>
                    <a:pt x="26528" y="26528"/>
                  </a:cubicBezTo>
                  <a:cubicBezTo>
                    <a:pt x="43514" y="9542"/>
                    <a:pt x="66551" y="0"/>
                    <a:pt x="90573" y="0"/>
                  </a:cubicBezTo>
                  <a:close/>
                </a:path>
              </a:pathLst>
            </a:custGeom>
            <a:solidFill>
              <a:srgbClr val="F7B9A1"/>
            </a:solidFill>
            <a:ln cap="rnd">
              <a:noFill/>
              <a:prstDash val="solid"/>
              <a:round/>
            </a:ln>
          </p:spPr>
        </p:sp>
        <p:sp>
          <p:nvSpPr>
            <p:cNvPr name="TextBox 10" id="10"/>
            <p:cNvSpPr txBox="true"/>
            <p:nvPr/>
          </p:nvSpPr>
          <p:spPr>
            <a:xfrm>
              <a:off x="0" y="-38100"/>
              <a:ext cx="181146" cy="219038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247775" y="4152694"/>
            <a:ext cx="1143206" cy="114320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9A1"/>
            </a:soli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400000">
            <a:off x="7130624" y="-135561"/>
            <a:ext cx="1143206" cy="9719716"/>
            <a:chOff x="0" y="0"/>
            <a:chExt cx="181146" cy="1540129"/>
          </a:xfrm>
        </p:grpSpPr>
        <p:sp>
          <p:nvSpPr>
            <p:cNvPr name="Freeform 15" id="15"/>
            <p:cNvSpPr/>
            <p:nvPr/>
          </p:nvSpPr>
          <p:spPr>
            <a:xfrm flipH="false" flipV="false" rot="0">
              <a:off x="0" y="0"/>
              <a:ext cx="181146" cy="1540129"/>
            </a:xfrm>
            <a:custGeom>
              <a:avLst/>
              <a:gdLst/>
              <a:ahLst/>
              <a:cxnLst/>
              <a:rect r="r" b="b" t="t" l="l"/>
              <a:pathLst>
                <a:path h="1540129" w="181146">
                  <a:moveTo>
                    <a:pt x="90573" y="0"/>
                  </a:moveTo>
                  <a:lnTo>
                    <a:pt x="90573" y="0"/>
                  </a:lnTo>
                  <a:cubicBezTo>
                    <a:pt x="114594" y="0"/>
                    <a:pt x="137632" y="9542"/>
                    <a:pt x="154618" y="26528"/>
                  </a:cubicBezTo>
                  <a:cubicBezTo>
                    <a:pt x="171603" y="43514"/>
                    <a:pt x="181146" y="66551"/>
                    <a:pt x="181146" y="90573"/>
                  </a:cubicBezTo>
                  <a:lnTo>
                    <a:pt x="181146" y="1449556"/>
                  </a:lnTo>
                  <a:cubicBezTo>
                    <a:pt x="181146" y="1473578"/>
                    <a:pt x="171603" y="1496615"/>
                    <a:pt x="154618" y="1513601"/>
                  </a:cubicBezTo>
                  <a:cubicBezTo>
                    <a:pt x="137632" y="1530587"/>
                    <a:pt x="114594" y="1540129"/>
                    <a:pt x="90573" y="1540129"/>
                  </a:cubicBezTo>
                  <a:lnTo>
                    <a:pt x="90573" y="1540129"/>
                  </a:lnTo>
                  <a:cubicBezTo>
                    <a:pt x="66551" y="1540129"/>
                    <a:pt x="43514" y="1530587"/>
                    <a:pt x="26528" y="1513601"/>
                  </a:cubicBezTo>
                  <a:cubicBezTo>
                    <a:pt x="9542" y="1496615"/>
                    <a:pt x="0" y="1473578"/>
                    <a:pt x="0" y="1449556"/>
                  </a:cubicBezTo>
                  <a:lnTo>
                    <a:pt x="0" y="90573"/>
                  </a:lnTo>
                  <a:cubicBezTo>
                    <a:pt x="0" y="66551"/>
                    <a:pt x="9542" y="43514"/>
                    <a:pt x="26528" y="26528"/>
                  </a:cubicBezTo>
                  <a:cubicBezTo>
                    <a:pt x="43514" y="9542"/>
                    <a:pt x="66551" y="0"/>
                    <a:pt x="90573" y="0"/>
                  </a:cubicBezTo>
                  <a:close/>
                </a:path>
              </a:pathLst>
            </a:custGeom>
            <a:solidFill>
              <a:srgbClr val="F7B9A1"/>
            </a:solidFill>
            <a:ln cap="rnd">
              <a:noFill/>
              <a:prstDash val="solid"/>
              <a:round/>
            </a:ln>
          </p:spPr>
        </p:sp>
        <p:sp>
          <p:nvSpPr>
            <p:cNvPr name="TextBox 16" id="16"/>
            <p:cNvSpPr txBox="true"/>
            <p:nvPr/>
          </p:nvSpPr>
          <p:spPr>
            <a:xfrm>
              <a:off x="0" y="-38100"/>
              <a:ext cx="181146" cy="157822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5400000">
            <a:off x="1247775" y="5648325"/>
            <a:ext cx="1143206" cy="114320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9A1"/>
            </a:solidFill>
            <a:ln cap="sq">
              <a:no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5400000">
            <a:off x="7213980" y="1286239"/>
            <a:ext cx="1143206" cy="9867379"/>
            <a:chOff x="0" y="0"/>
            <a:chExt cx="181146" cy="1563527"/>
          </a:xfrm>
        </p:grpSpPr>
        <p:sp>
          <p:nvSpPr>
            <p:cNvPr name="Freeform 21" id="21"/>
            <p:cNvSpPr/>
            <p:nvPr/>
          </p:nvSpPr>
          <p:spPr>
            <a:xfrm flipH="false" flipV="false" rot="0">
              <a:off x="0" y="0"/>
              <a:ext cx="181146" cy="1563527"/>
            </a:xfrm>
            <a:custGeom>
              <a:avLst/>
              <a:gdLst/>
              <a:ahLst/>
              <a:cxnLst/>
              <a:rect r="r" b="b" t="t" l="l"/>
              <a:pathLst>
                <a:path h="1563527" w="181146">
                  <a:moveTo>
                    <a:pt x="90573" y="0"/>
                  </a:moveTo>
                  <a:lnTo>
                    <a:pt x="90573" y="0"/>
                  </a:lnTo>
                  <a:cubicBezTo>
                    <a:pt x="114594" y="0"/>
                    <a:pt x="137632" y="9542"/>
                    <a:pt x="154618" y="26528"/>
                  </a:cubicBezTo>
                  <a:cubicBezTo>
                    <a:pt x="171603" y="43514"/>
                    <a:pt x="181146" y="66551"/>
                    <a:pt x="181146" y="90573"/>
                  </a:cubicBezTo>
                  <a:lnTo>
                    <a:pt x="181146" y="1472954"/>
                  </a:lnTo>
                  <a:cubicBezTo>
                    <a:pt x="181146" y="1496975"/>
                    <a:pt x="171603" y="1520013"/>
                    <a:pt x="154618" y="1536999"/>
                  </a:cubicBezTo>
                  <a:cubicBezTo>
                    <a:pt x="137632" y="1553985"/>
                    <a:pt x="114594" y="1563527"/>
                    <a:pt x="90573" y="1563527"/>
                  </a:cubicBezTo>
                  <a:lnTo>
                    <a:pt x="90573" y="1563527"/>
                  </a:lnTo>
                  <a:cubicBezTo>
                    <a:pt x="66551" y="1563527"/>
                    <a:pt x="43514" y="1553985"/>
                    <a:pt x="26528" y="1536999"/>
                  </a:cubicBezTo>
                  <a:cubicBezTo>
                    <a:pt x="9542" y="1520013"/>
                    <a:pt x="0" y="1496975"/>
                    <a:pt x="0" y="1472954"/>
                  </a:cubicBezTo>
                  <a:lnTo>
                    <a:pt x="0" y="90573"/>
                  </a:lnTo>
                  <a:cubicBezTo>
                    <a:pt x="0" y="66551"/>
                    <a:pt x="9542" y="43514"/>
                    <a:pt x="26528" y="26528"/>
                  </a:cubicBezTo>
                  <a:cubicBezTo>
                    <a:pt x="43514" y="9542"/>
                    <a:pt x="66551" y="0"/>
                    <a:pt x="90573" y="0"/>
                  </a:cubicBezTo>
                  <a:close/>
                </a:path>
              </a:pathLst>
            </a:custGeom>
            <a:solidFill>
              <a:srgbClr val="F7B9A1"/>
            </a:solidFill>
            <a:ln cap="rnd">
              <a:noFill/>
              <a:prstDash val="solid"/>
              <a:round/>
            </a:ln>
          </p:spPr>
        </p:sp>
        <p:sp>
          <p:nvSpPr>
            <p:cNvPr name="TextBox 22" id="22"/>
            <p:cNvSpPr txBox="true"/>
            <p:nvPr/>
          </p:nvSpPr>
          <p:spPr>
            <a:xfrm>
              <a:off x="0" y="-38100"/>
              <a:ext cx="181146" cy="1601627"/>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1247775" y="7143956"/>
            <a:ext cx="1143206" cy="114320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9A1"/>
            </a:solidFill>
            <a:ln cap="sq">
              <a:no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5400000">
            <a:off x="5043851" y="4951999"/>
            <a:ext cx="1143206" cy="5527119"/>
            <a:chOff x="0" y="0"/>
            <a:chExt cx="181146" cy="875795"/>
          </a:xfrm>
        </p:grpSpPr>
        <p:sp>
          <p:nvSpPr>
            <p:cNvPr name="Freeform 27" id="27"/>
            <p:cNvSpPr/>
            <p:nvPr/>
          </p:nvSpPr>
          <p:spPr>
            <a:xfrm flipH="false" flipV="false" rot="0">
              <a:off x="0" y="0"/>
              <a:ext cx="181146" cy="875795"/>
            </a:xfrm>
            <a:custGeom>
              <a:avLst/>
              <a:gdLst/>
              <a:ahLst/>
              <a:cxnLst/>
              <a:rect r="r" b="b" t="t" l="l"/>
              <a:pathLst>
                <a:path h="875795" w="181146">
                  <a:moveTo>
                    <a:pt x="90573" y="0"/>
                  </a:moveTo>
                  <a:lnTo>
                    <a:pt x="90573" y="0"/>
                  </a:lnTo>
                  <a:cubicBezTo>
                    <a:pt x="114594" y="0"/>
                    <a:pt x="137632" y="9542"/>
                    <a:pt x="154618" y="26528"/>
                  </a:cubicBezTo>
                  <a:cubicBezTo>
                    <a:pt x="171603" y="43514"/>
                    <a:pt x="181146" y="66551"/>
                    <a:pt x="181146" y="90573"/>
                  </a:cubicBezTo>
                  <a:lnTo>
                    <a:pt x="181146" y="785222"/>
                  </a:lnTo>
                  <a:cubicBezTo>
                    <a:pt x="181146" y="809243"/>
                    <a:pt x="171603" y="832281"/>
                    <a:pt x="154618" y="849267"/>
                  </a:cubicBezTo>
                  <a:cubicBezTo>
                    <a:pt x="137632" y="866252"/>
                    <a:pt x="114594" y="875795"/>
                    <a:pt x="90573" y="875795"/>
                  </a:cubicBezTo>
                  <a:lnTo>
                    <a:pt x="90573" y="875795"/>
                  </a:lnTo>
                  <a:cubicBezTo>
                    <a:pt x="66551" y="875795"/>
                    <a:pt x="43514" y="866252"/>
                    <a:pt x="26528" y="849267"/>
                  </a:cubicBezTo>
                  <a:cubicBezTo>
                    <a:pt x="9542" y="832281"/>
                    <a:pt x="0" y="809243"/>
                    <a:pt x="0" y="785222"/>
                  </a:cubicBezTo>
                  <a:lnTo>
                    <a:pt x="0" y="90573"/>
                  </a:lnTo>
                  <a:cubicBezTo>
                    <a:pt x="0" y="66551"/>
                    <a:pt x="9542" y="43514"/>
                    <a:pt x="26528" y="26528"/>
                  </a:cubicBezTo>
                  <a:cubicBezTo>
                    <a:pt x="43514" y="9542"/>
                    <a:pt x="66551" y="0"/>
                    <a:pt x="90573" y="0"/>
                  </a:cubicBezTo>
                  <a:close/>
                </a:path>
              </a:pathLst>
            </a:custGeom>
            <a:solidFill>
              <a:srgbClr val="F7B9A1"/>
            </a:solidFill>
            <a:ln cap="rnd">
              <a:noFill/>
              <a:prstDash val="solid"/>
              <a:round/>
            </a:ln>
          </p:spPr>
        </p:sp>
        <p:sp>
          <p:nvSpPr>
            <p:cNvPr name="TextBox 28" id="28"/>
            <p:cNvSpPr txBox="true"/>
            <p:nvPr/>
          </p:nvSpPr>
          <p:spPr>
            <a:xfrm>
              <a:off x="0" y="-38100"/>
              <a:ext cx="181146" cy="91389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713300" y="525031"/>
            <a:ext cx="5612659"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Features</a:t>
            </a:r>
          </a:p>
        </p:txBody>
      </p:sp>
      <p:sp>
        <p:nvSpPr>
          <p:cNvPr name="TextBox 30" id="30"/>
          <p:cNvSpPr txBox="true"/>
          <p:nvPr/>
        </p:nvSpPr>
        <p:spPr>
          <a:xfrm rot="0">
            <a:off x="1247775" y="2834769"/>
            <a:ext cx="1099476" cy="835025"/>
          </a:xfrm>
          <a:prstGeom prst="rect">
            <a:avLst/>
          </a:prstGeom>
        </p:spPr>
        <p:txBody>
          <a:bodyPr anchor="t" rtlCol="false" tIns="0" lIns="0" bIns="0" rIns="0">
            <a:spAutoFit/>
          </a:bodyPr>
          <a:lstStyle/>
          <a:p>
            <a:pPr algn="ctr">
              <a:lnSpc>
                <a:spcPts val="5350"/>
              </a:lnSpc>
            </a:pPr>
            <a:r>
              <a:rPr lang="en-US" sz="5000">
                <a:solidFill>
                  <a:srgbClr val="291B25"/>
                </a:solidFill>
                <a:latin typeface="Agrandir"/>
                <a:ea typeface="Agrandir"/>
                <a:cs typeface="Agrandir"/>
                <a:sym typeface="Agrandir"/>
              </a:rPr>
              <a:t>01</a:t>
            </a:r>
          </a:p>
        </p:txBody>
      </p:sp>
      <p:sp>
        <p:nvSpPr>
          <p:cNvPr name="TextBox 31" id="31"/>
          <p:cNvSpPr txBox="true"/>
          <p:nvPr/>
        </p:nvSpPr>
        <p:spPr>
          <a:xfrm rot="0">
            <a:off x="3393891" y="2806194"/>
            <a:ext cx="13184346" cy="835025"/>
          </a:xfrm>
          <a:prstGeom prst="rect">
            <a:avLst/>
          </a:prstGeom>
        </p:spPr>
        <p:txBody>
          <a:bodyPr anchor="t" rtlCol="false" tIns="0" lIns="0" bIns="0" rIns="0">
            <a:spAutoFit/>
          </a:bodyPr>
          <a:lstStyle/>
          <a:p>
            <a:pPr algn="l">
              <a:lnSpc>
                <a:spcPts val="5350"/>
              </a:lnSpc>
            </a:pPr>
            <a:r>
              <a:rPr lang="en-US" sz="5000">
                <a:solidFill>
                  <a:srgbClr val="291B25"/>
                </a:solidFill>
                <a:latin typeface="Agrandir"/>
                <a:ea typeface="Agrandir"/>
                <a:cs typeface="Agrandir"/>
                <a:sym typeface="Agrandir"/>
              </a:rPr>
              <a:t>Data Ingestion and Continuous Integration</a:t>
            </a:r>
          </a:p>
        </p:txBody>
      </p:sp>
      <p:sp>
        <p:nvSpPr>
          <p:cNvPr name="TextBox 32" id="32"/>
          <p:cNvSpPr txBox="true"/>
          <p:nvPr/>
        </p:nvSpPr>
        <p:spPr>
          <a:xfrm rot="0">
            <a:off x="1247775" y="4326474"/>
            <a:ext cx="1099476" cy="835025"/>
          </a:xfrm>
          <a:prstGeom prst="rect">
            <a:avLst/>
          </a:prstGeom>
        </p:spPr>
        <p:txBody>
          <a:bodyPr anchor="t" rtlCol="false" tIns="0" lIns="0" bIns="0" rIns="0">
            <a:spAutoFit/>
          </a:bodyPr>
          <a:lstStyle/>
          <a:p>
            <a:pPr algn="ctr">
              <a:lnSpc>
                <a:spcPts val="5350"/>
              </a:lnSpc>
            </a:pPr>
            <a:r>
              <a:rPr lang="en-US" sz="5000">
                <a:solidFill>
                  <a:srgbClr val="291B25"/>
                </a:solidFill>
                <a:latin typeface="Agrandir"/>
                <a:ea typeface="Agrandir"/>
                <a:cs typeface="Agrandir"/>
                <a:sym typeface="Agrandir"/>
              </a:rPr>
              <a:t>02</a:t>
            </a:r>
          </a:p>
        </p:txBody>
      </p:sp>
      <p:sp>
        <p:nvSpPr>
          <p:cNvPr name="TextBox 33" id="33"/>
          <p:cNvSpPr txBox="true"/>
          <p:nvPr/>
        </p:nvSpPr>
        <p:spPr>
          <a:xfrm rot="0">
            <a:off x="3403416" y="4297899"/>
            <a:ext cx="11830773" cy="835025"/>
          </a:xfrm>
          <a:prstGeom prst="rect">
            <a:avLst/>
          </a:prstGeom>
        </p:spPr>
        <p:txBody>
          <a:bodyPr anchor="t" rtlCol="false" tIns="0" lIns="0" bIns="0" rIns="0">
            <a:spAutoFit/>
          </a:bodyPr>
          <a:lstStyle/>
          <a:p>
            <a:pPr algn="l">
              <a:lnSpc>
                <a:spcPts val="5350"/>
              </a:lnSpc>
            </a:pPr>
            <a:r>
              <a:rPr lang="en-US" sz="5000">
                <a:solidFill>
                  <a:srgbClr val="291B25"/>
                </a:solidFill>
                <a:latin typeface="Agrandir"/>
                <a:ea typeface="Agrandir"/>
                <a:cs typeface="Agrandir"/>
                <a:sym typeface="Agrandir"/>
              </a:rPr>
              <a:t>PII Detection &amp; Identification</a:t>
            </a:r>
          </a:p>
        </p:txBody>
      </p:sp>
      <p:sp>
        <p:nvSpPr>
          <p:cNvPr name="TextBox 34" id="34"/>
          <p:cNvSpPr txBox="true"/>
          <p:nvPr/>
        </p:nvSpPr>
        <p:spPr>
          <a:xfrm rot="0">
            <a:off x="1247775" y="5822104"/>
            <a:ext cx="1099476" cy="835025"/>
          </a:xfrm>
          <a:prstGeom prst="rect">
            <a:avLst/>
          </a:prstGeom>
        </p:spPr>
        <p:txBody>
          <a:bodyPr anchor="t" rtlCol="false" tIns="0" lIns="0" bIns="0" rIns="0">
            <a:spAutoFit/>
          </a:bodyPr>
          <a:lstStyle/>
          <a:p>
            <a:pPr algn="ctr">
              <a:lnSpc>
                <a:spcPts val="5350"/>
              </a:lnSpc>
            </a:pPr>
            <a:r>
              <a:rPr lang="en-US" sz="5000">
                <a:solidFill>
                  <a:srgbClr val="291B25"/>
                </a:solidFill>
                <a:latin typeface="Agrandir"/>
                <a:ea typeface="Agrandir"/>
                <a:cs typeface="Agrandir"/>
                <a:sym typeface="Agrandir"/>
              </a:rPr>
              <a:t>03</a:t>
            </a:r>
          </a:p>
        </p:txBody>
      </p:sp>
      <p:sp>
        <p:nvSpPr>
          <p:cNvPr name="TextBox 35" id="35"/>
          <p:cNvSpPr txBox="true"/>
          <p:nvPr/>
        </p:nvSpPr>
        <p:spPr>
          <a:xfrm rot="0">
            <a:off x="3412941" y="5793529"/>
            <a:ext cx="11811723" cy="835025"/>
          </a:xfrm>
          <a:prstGeom prst="rect">
            <a:avLst/>
          </a:prstGeom>
        </p:spPr>
        <p:txBody>
          <a:bodyPr anchor="t" rtlCol="false" tIns="0" lIns="0" bIns="0" rIns="0">
            <a:spAutoFit/>
          </a:bodyPr>
          <a:lstStyle/>
          <a:p>
            <a:pPr algn="l">
              <a:lnSpc>
                <a:spcPts val="5350"/>
              </a:lnSpc>
            </a:pPr>
            <a:r>
              <a:rPr lang="en-US" sz="5000">
                <a:solidFill>
                  <a:srgbClr val="291B25"/>
                </a:solidFill>
                <a:latin typeface="Agrandir"/>
                <a:ea typeface="Agrandir"/>
                <a:cs typeface="Agrandir"/>
                <a:sym typeface="Agrandir"/>
              </a:rPr>
              <a:t>Analytics &amp; Data Visualization</a:t>
            </a:r>
          </a:p>
        </p:txBody>
      </p:sp>
      <p:sp>
        <p:nvSpPr>
          <p:cNvPr name="TextBox 36" id="36"/>
          <p:cNvSpPr txBox="true"/>
          <p:nvPr/>
        </p:nvSpPr>
        <p:spPr>
          <a:xfrm rot="0">
            <a:off x="1291505" y="7315406"/>
            <a:ext cx="1099476" cy="835025"/>
          </a:xfrm>
          <a:prstGeom prst="rect">
            <a:avLst/>
          </a:prstGeom>
        </p:spPr>
        <p:txBody>
          <a:bodyPr anchor="t" rtlCol="false" tIns="0" lIns="0" bIns="0" rIns="0">
            <a:spAutoFit/>
          </a:bodyPr>
          <a:lstStyle/>
          <a:p>
            <a:pPr algn="ctr">
              <a:lnSpc>
                <a:spcPts val="5350"/>
              </a:lnSpc>
            </a:pPr>
            <a:r>
              <a:rPr lang="en-US" sz="5000">
                <a:solidFill>
                  <a:srgbClr val="291B25"/>
                </a:solidFill>
                <a:latin typeface="Agrandir"/>
                <a:ea typeface="Agrandir"/>
                <a:cs typeface="Agrandir"/>
                <a:sym typeface="Agrandir"/>
              </a:rPr>
              <a:t>04</a:t>
            </a:r>
          </a:p>
        </p:txBody>
      </p:sp>
      <p:sp>
        <p:nvSpPr>
          <p:cNvPr name="TextBox 37" id="37"/>
          <p:cNvSpPr txBox="true"/>
          <p:nvPr/>
        </p:nvSpPr>
        <p:spPr>
          <a:xfrm rot="0">
            <a:off x="3412941" y="7289160"/>
            <a:ext cx="11830773" cy="835025"/>
          </a:xfrm>
          <a:prstGeom prst="rect">
            <a:avLst/>
          </a:prstGeom>
        </p:spPr>
        <p:txBody>
          <a:bodyPr anchor="t" rtlCol="false" tIns="0" lIns="0" bIns="0" rIns="0">
            <a:spAutoFit/>
          </a:bodyPr>
          <a:lstStyle/>
          <a:p>
            <a:pPr algn="l">
              <a:lnSpc>
                <a:spcPts val="5350"/>
              </a:lnSpc>
            </a:pPr>
            <a:r>
              <a:rPr lang="en-US" sz="5000">
                <a:solidFill>
                  <a:srgbClr val="291B25"/>
                </a:solidFill>
                <a:latin typeface="Agrandir"/>
                <a:ea typeface="Agrandir"/>
                <a:cs typeface="Agrandir"/>
                <a:sym typeface="Agrandir"/>
              </a:rPr>
              <a:t>Data Drilldown</a:t>
            </a:r>
          </a:p>
        </p:txBody>
      </p:sp>
      <p:grpSp>
        <p:nvGrpSpPr>
          <p:cNvPr name="Group 38" id="38"/>
          <p:cNvGrpSpPr/>
          <p:nvPr/>
        </p:nvGrpSpPr>
        <p:grpSpPr>
          <a:xfrm rot="-5400000">
            <a:off x="6785828" y="1681204"/>
            <a:ext cx="831964" cy="15159734"/>
            <a:chOff x="0" y="0"/>
            <a:chExt cx="233609" cy="4256729"/>
          </a:xfrm>
        </p:grpSpPr>
        <p:sp>
          <p:nvSpPr>
            <p:cNvPr name="Freeform 39" id="39"/>
            <p:cNvSpPr/>
            <p:nvPr/>
          </p:nvSpPr>
          <p:spPr>
            <a:xfrm flipH="false" flipV="false" rot="0">
              <a:off x="0" y="0"/>
              <a:ext cx="233609" cy="4256729"/>
            </a:xfrm>
            <a:custGeom>
              <a:avLst/>
              <a:gdLst/>
              <a:ahLst/>
              <a:cxnLst/>
              <a:rect r="r" b="b" t="t" l="l"/>
              <a:pathLst>
                <a:path h="4256729" w="233609">
                  <a:moveTo>
                    <a:pt x="116804" y="0"/>
                  </a:moveTo>
                  <a:lnTo>
                    <a:pt x="116804" y="0"/>
                  </a:lnTo>
                  <a:cubicBezTo>
                    <a:pt x="181314" y="0"/>
                    <a:pt x="233609" y="52295"/>
                    <a:pt x="233609" y="116804"/>
                  </a:cubicBezTo>
                  <a:lnTo>
                    <a:pt x="233609" y="4139924"/>
                  </a:lnTo>
                  <a:cubicBezTo>
                    <a:pt x="233609" y="4204433"/>
                    <a:pt x="181314" y="4256729"/>
                    <a:pt x="116804" y="4256729"/>
                  </a:cubicBezTo>
                  <a:lnTo>
                    <a:pt x="116804" y="4256729"/>
                  </a:lnTo>
                  <a:cubicBezTo>
                    <a:pt x="52295" y="4256729"/>
                    <a:pt x="0" y="4204433"/>
                    <a:pt x="0" y="4139924"/>
                  </a:cubicBezTo>
                  <a:lnTo>
                    <a:pt x="0" y="116804"/>
                  </a:lnTo>
                  <a:cubicBezTo>
                    <a:pt x="0" y="52295"/>
                    <a:pt x="52295" y="0"/>
                    <a:pt x="116804" y="0"/>
                  </a:cubicBezTo>
                  <a:close/>
                </a:path>
              </a:pathLst>
            </a:custGeom>
            <a:solidFill>
              <a:srgbClr val="ED5B2D"/>
            </a:solidFill>
            <a:ln cap="rnd">
              <a:noFill/>
              <a:prstDash val="solid"/>
              <a:round/>
            </a:ln>
          </p:spPr>
        </p:sp>
        <p:sp>
          <p:nvSpPr>
            <p:cNvPr name="TextBox 40" id="40"/>
            <p:cNvSpPr txBox="true"/>
            <p:nvPr/>
          </p:nvSpPr>
          <p:spPr>
            <a:xfrm>
              <a:off x="0" y="-38100"/>
              <a:ext cx="233609" cy="4294829"/>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5628703" y="8845089"/>
            <a:ext cx="1899068" cy="831964"/>
            <a:chOff x="0" y="0"/>
            <a:chExt cx="2532091" cy="1109286"/>
          </a:xfrm>
        </p:grpSpPr>
        <p:grpSp>
          <p:nvGrpSpPr>
            <p:cNvPr name="Group 42" id="42"/>
            <p:cNvGrpSpPr/>
            <p:nvPr/>
          </p:nvGrpSpPr>
          <p:grpSpPr>
            <a:xfrm rot="-5400000">
              <a:off x="711403" y="-711403"/>
              <a:ext cx="1109286" cy="2532091"/>
              <a:chOff x="0" y="0"/>
              <a:chExt cx="233609" cy="533243"/>
            </a:xfrm>
          </p:grpSpPr>
          <p:sp>
            <p:nvSpPr>
              <p:cNvPr name="Freeform 43" id="43"/>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ED5B2D"/>
              </a:solidFill>
              <a:ln cap="rnd">
                <a:noFill/>
                <a:prstDash val="solid"/>
                <a:round/>
              </a:ln>
            </p:spPr>
          </p:sp>
          <p:sp>
            <p:nvSpPr>
              <p:cNvPr name="TextBox 44" id="44"/>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45" id="45"/>
            <p:cNvSpPr txBox="true"/>
            <p:nvPr/>
          </p:nvSpPr>
          <p:spPr>
            <a:xfrm rot="0">
              <a:off x="368840" y="177372"/>
              <a:ext cx="1794411" cy="931913"/>
            </a:xfrm>
            <a:prstGeom prst="rect">
              <a:avLst/>
            </a:prstGeom>
          </p:spPr>
          <p:txBody>
            <a:bodyPr anchor="t" rtlCol="false" tIns="0" lIns="0" bIns="0" rIns="0">
              <a:spAutoFit/>
            </a:bodyPr>
            <a:lstStyle/>
            <a:p>
              <a:pPr algn="ctr">
                <a:lnSpc>
                  <a:spcPts val="4555"/>
                </a:lnSpc>
              </a:pPr>
              <a:r>
                <a:rPr lang="en-US" sz="4257">
                  <a:solidFill>
                    <a:srgbClr val="F6F6E9"/>
                  </a:solidFill>
                  <a:latin typeface="Agrandir"/>
                  <a:ea typeface="Agrandir"/>
                  <a:cs typeface="Agrandir"/>
                  <a:sym typeface="Agrandir"/>
                </a:rPr>
                <a:t>02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7942686" y="1605252"/>
            <a:ext cx="10057422" cy="7916599"/>
          </a:xfrm>
          <a:custGeom>
            <a:avLst/>
            <a:gdLst/>
            <a:ahLst/>
            <a:cxnLst/>
            <a:rect r="r" b="b" t="t" l="l"/>
            <a:pathLst>
              <a:path h="7916599" w="10057422">
                <a:moveTo>
                  <a:pt x="0" y="0"/>
                </a:moveTo>
                <a:lnTo>
                  <a:pt x="10057422" y="0"/>
                </a:lnTo>
                <a:lnTo>
                  <a:pt x="10057422" y="7916599"/>
                </a:lnTo>
                <a:lnTo>
                  <a:pt x="0" y="7916599"/>
                </a:lnTo>
                <a:lnTo>
                  <a:pt x="0" y="0"/>
                </a:lnTo>
                <a:close/>
              </a:path>
            </a:pathLst>
          </a:custGeom>
          <a:blipFill>
            <a:blip r:embed="rId2"/>
            <a:stretch>
              <a:fillRect l="0" t="-135" r="0" b="-135"/>
            </a:stretch>
          </a:blipFill>
        </p:spPr>
      </p:sp>
      <p:sp>
        <p:nvSpPr>
          <p:cNvPr name="TextBox 3" id="3"/>
          <p:cNvSpPr txBox="true"/>
          <p:nvPr/>
        </p:nvSpPr>
        <p:spPr>
          <a:xfrm rot="0">
            <a:off x="485881" y="-503"/>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Sequence Diagram</a:t>
            </a:r>
          </a:p>
        </p:txBody>
      </p:sp>
      <p:sp>
        <p:nvSpPr>
          <p:cNvPr name="TextBox 4" id="4"/>
          <p:cNvSpPr txBox="true"/>
          <p:nvPr/>
        </p:nvSpPr>
        <p:spPr>
          <a:xfrm rot="0">
            <a:off x="485881" y="1788927"/>
            <a:ext cx="7006590" cy="7005955"/>
          </a:xfrm>
          <a:prstGeom prst="rect">
            <a:avLst/>
          </a:prstGeom>
        </p:spPr>
        <p:txBody>
          <a:bodyPr anchor="t" rtlCol="false" tIns="0" lIns="0" bIns="0" rIns="0">
            <a:spAutoFit/>
          </a:bodyPr>
          <a:lstStyle/>
          <a:p>
            <a:pPr algn="l">
              <a:lnSpc>
                <a:spcPts val="3919"/>
              </a:lnSpc>
            </a:pPr>
            <a:r>
              <a:rPr lang="en-US" sz="2799">
                <a:solidFill>
                  <a:srgbClr val="291B25"/>
                </a:solidFill>
                <a:latin typeface="Agrandir"/>
                <a:ea typeface="Agrandir"/>
                <a:cs typeface="Agrandir"/>
                <a:sym typeface="Agrandir"/>
              </a:rPr>
              <a:t>To get started, users must configure their preferred data store, such as </a:t>
            </a:r>
            <a:r>
              <a:rPr lang="en-US" sz="2799" b="true">
                <a:solidFill>
                  <a:srgbClr val="291B25"/>
                </a:solidFill>
                <a:latin typeface="Agrandir Bold"/>
                <a:ea typeface="Agrandir Bold"/>
                <a:cs typeface="Agrandir Bold"/>
                <a:sym typeface="Agrandir Bold"/>
              </a:rPr>
              <a:t>AWS Cloud Store </a:t>
            </a:r>
            <a:r>
              <a:rPr lang="en-US" sz="2799">
                <a:solidFill>
                  <a:srgbClr val="291B25"/>
                </a:solidFill>
                <a:latin typeface="Agrandir"/>
                <a:ea typeface="Agrandir"/>
                <a:cs typeface="Agrandir"/>
                <a:sym typeface="Agrandir"/>
              </a:rPr>
              <a:t>or </a:t>
            </a:r>
            <a:r>
              <a:rPr lang="en-US" sz="2799" b="true">
                <a:solidFill>
                  <a:srgbClr val="291B25"/>
                </a:solidFill>
                <a:latin typeface="Agrandir Bold"/>
                <a:ea typeface="Agrandir Bold"/>
                <a:cs typeface="Agrandir Bold"/>
                <a:sym typeface="Agrandir Bold"/>
              </a:rPr>
              <a:t>SQL Database</a:t>
            </a:r>
            <a:r>
              <a:rPr lang="en-US" sz="2799">
                <a:solidFill>
                  <a:srgbClr val="291B25"/>
                </a:solidFill>
                <a:latin typeface="Agrandir"/>
                <a:ea typeface="Agrandir"/>
                <a:cs typeface="Agrandir"/>
                <a:sym typeface="Agrandir"/>
              </a:rPr>
              <a:t>, through an easy-to-use form where they can enter their credentials. Once connected, the server automatically downloads the files. If there's a connection issue, users will be notified.</a:t>
            </a:r>
          </a:p>
          <a:p>
            <a:pPr algn="l">
              <a:lnSpc>
                <a:spcPts val="3919"/>
              </a:lnSpc>
            </a:pPr>
          </a:p>
          <a:p>
            <a:pPr algn="l">
              <a:lnSpc>
                <a:spcPts val="3919"/>
              </a:lnSpc>
              <a:spcBef>
                <a:spcPct val="0"/>
              </a:spcBef>
            </a:pPr>
            <a:r>
              <a:rPr lang="en-US" sz="2799">
                <a:solidFill>
                  <a:srgbClr val="291B25"/>
                </a:solidFill>
                <a:latin typeface="Agrandir"/>
                <a:ea typeface="Agrandir"/>
                <a:cs typeface="Agrandir"/>
                <a:sym typeface="Agrandir"/>
              </a:rPr>
              <a:t>Afterward, the server runs a machine learning model to detect Personally Identifiable Information (PII) and generate detailed analytics. Users can also download their files anytime.</a:t>
            </a:r>
          </a:p>
        </p:txBody>
      </p:sp>
      <p:grpSp>
        <p:nvGrpSpPr>
          <p:cNvPr name="Group 5" id="5"/>
          <p:cNvGrpSpPr/>
          <p:nvPr/>
        </p:nvGrpSpPr>
        <p:grpSpPr>
          <a:xfrm rot="0">
            <a:off x="485881" y="9105869"/>
            <a:ext cx="1899068" cy="831964"/>
            <a:chOff x="0" y="0"/>
            <a:chExt cx="2532091" cy="1109286"/>
          </a:xfrm>
        </p:grpSpPr>
        <p:grpSp>
          <p:nvGrpSpPr>
            <p:cNvPr name="Group 6" id="6"/>
            <p:cNvGrpSpPr/>
            <p:nvPr/>
          </p:nvGrpSpPr>
          <p:grpSpPr>
            <a:xfrm rot="-5400000">
              <a:off x="711403" y="-711403"/>
              <a:ext cx="1109286" cy="2532091"/>
              <a:chOff x="0" y="0"/>
              <a:chExt cx="233609" cy="533243"/>
            </a:xfrm>
          </p:grpSpPr>
          <p:sp>
            <p:nvSpPr>
              <p:cNvPr name="Freeform 7" id="7"/>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8" id="8"/>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68840" y="177372"/>
              <a:ext cx="1794411" cy="931913"/>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7945567" y="1733481"/>
            <a:ext cx="9979338" cy="7196536"/>
          </a:xfrm>
          <a:custGeom>
            <a:avLst/>
            <a:gdLst/>
            <a:ahLst/>
            <a:cxnLst/>
            <a:rect r="r" b="b" t="t" l="l"/>
            <a:pathLst>
              <a:path h="7196536" w="9979338">
                <a:moveTo>
                  <a:pt x="0" y="0"/>
                </a:moveTo>
                <a:lnTo>
                  <a:pt x="9979339" y="0"/>
                </a:lnTo>
                <a:lnTo>
                  <a:pt x="9979339" y="7196536"/>
                </a:lnTo>
                <a:lnTo>
                  <a:pt x="0" y="7196536"/>
                </a:lnTo>
                <a:lnTo>
                  <a:pt x="0" y="0"/>
                </a:lnTo>
                <a:close/>
              </a:path>
            </a:pathLst>
          </a:custGeom>
          <a:blipFill>
            <a:blip r:embed="rId2"/>
            <a:stretch>
              <a:fillRect l="-24538" t="0" r="-26092" b="0"/>
            </a:stretch>
          </a:blipFill>
        </p:spPr>
      </p:sp>
      <p:sp>
        <p:nvSpPr>
          <p:cNvPr name="TextBox 3" id="3"/>
          <p:cNvSpPr txBox="true"/>
          <p:nvPr/>
        </p:nvSpPr>
        <p:spPr>
          <a:xfrm rot="0">
            <a:off x="468905" y="-224921"/>
            <a:ext cx="14640104" cy="1800223"/>
          </a:xfrm>
          <a:prstGeom prst="rect">
            <a:avLst/>
          </a:prstGeom>
        </p:spPr>
        <p:txBody>
          <a:bodyPr anchor="t" rtlCol="false" tIns="0" lIns="0" bIns="0" rIns="0">
            <a:spAutoFit/>
          </a:bodyPr>
          <a:lstStyle/>
          <a:p>
            <a:pPr algn="l">
              <a:lnSpc>
                <a:spcPts val="12600"/>
              </a:lnSpc>
            </a:pPr>
            <a:r>
              <a:rPr lang="en-US" sz="9000">
                <a:solidFill>
                  <a:srgbClr val="291B25"/>
                </a:solidFill>
                <a:latin typeface="Agrandir"/>
                <a:ea typeface="Agrandir"/>
                <a:cs typeface="Agrandir"/>
                <a:sym typeface="Agrandir"/>
              </a:rPr>
              <a:t>Data Ingestion</a:t>
            </a:r>
          </a:p>
        </p:txBody>
      </p:sp>
      <p:sp>
        <p:nvSpPr>
          <p:cNvPr name="TextBox 4" id="4"/>
          <p:cNvSpPr txBox="true"/>
          <p:nvPr/>
        </p:nvSpPr>
        <p:spPr>
          <a:xfrm rot="0">
            <a:off x="468905" y="1604645"/>
            <a:ext cx="7006590" cy="7501255"/>
          </a:xfrm>
          <a:prstGeom prst="rect">
            <a:avLst/>
          </a:prstGeom>
        </p:spPr>
        <p:txBody>
          <a:bodyPr anchor="t" rtlCol="false" tIns="0" lIns="0" bIns="0" rIns="0">
            <a:spAutoFit/>
          </a:bodyPr>
          <a:lstStyle/>
          <a:p>
            <a:pPr algn="l">
              <a:lnSpc>
                <a:spcPts val="3919"/>
              </a:lnSpc>
            </a:pPr>
            <a:r>
              <a:rPr lang="en-US" sz="2799" b="true">
                <a:solidFill>
                  <a:srgbClr val="291B25"/>
                </a:solidFill>
                <a:latin typeface="Agrandir Bold"/>
                <a:ea typeface="Agrandir Bold"/>
                <a:cs typeface="Agrandir Bold"/>
                <a:sym typeface="Agrandir Bold"/>
              </a:rPr>
              <a:t>Key Features:</a:t>
            </a:r>
          </a:p>
          <a:p>
            <a:pPr algn="l" marL="604519" indent="-302260" lvl="1">
              <a:lnSpc>
                <a:spcPts val="3919"/>
              </a:lnSpc>
              <a:buFont typeface="Arial"/>
              <a:buChar char="•"/>
            </a:pPr>
            <a:r>
              <a:rPr lang="en-US" b="true" sz="2799">
                <a:solidFill>
                  <a:srgbClr val="291B25"/>
                </a:solidFill>
                <a:latin typeface="Agrandir Bold"/>
                <a:ea typeface="Agrandir Bold"/>
                <a:cs typeface="Agrandir Bold"/>
                <a:sym typeface="Agrandir Bold"/>
              </a:rPr>
              <a:t>Credential-Based Setup: </a:t>
            </a:r>
            <a:r>
              <a:rPr lang="en-US" sz="2799">
                <a:solidFill>
                  <a:srgbClr val="291B25"/>
                </a:solidFill>
                <a:latin typeface="Agrandir"/>
                <a:ea typeface="Agrandir"/>
                <a:cs typeface="Agrandir"/>
                <a:sym typeface="Agrandir"/>
              </a:rPr>
              <a:t>Users provide AWS and PostgreSQL credentials, and we handle the rest automatically.</a:t>
            </a:r>
          </a:p>
          <a:p>
            <a:pPr algn="l" marL="604519" indent="-302260" lvl="1">
              <a:lnSpc>
                <a:spcPts val="3919"/>
              </a:lnSpc>
              <a:buFont typeface="Arial"/>
              <a:buChar char="•"/>
            </a:pPr>
            <a:r>
              <a:rPr lang="en-US" b="true" sz="2799">
                <a:solidFill>
                  <a:srgbClr val="291B25"/>
                </a:solidFill>
                <a:latin typeface="Agrandir Bold"/>
                <a:ea typeface="Agrandir Bold"/>
                <a:cs typeface="Agrandir Bold"/>
                <a:sym typeface="Agrandir Bold"/>
              </a:rPr>
              <a:t>Automated Data Fetching: </a:t>
            </a:r>
            <a:r>
              <a:rPr lang="en-US" sz="2799">
                <a:solidFill>
                  <a:srgbClr val="291B25"/>
                </a:solidFill>
                <a:latin typeface="Agrandir"/>
                <a:ea typeface="Agrandir"/>
                <a:cs typeface="Agrandir"/>
                <a:sym typeface="Agrandir"/>
              </a:rPr>
              <a:t>Data is fetched at scheduled intervals for real-time analysis.</a:t>
            </a:r>
          </a:p>
          <a:p>
            <a:pPr algn="l" marL="604519" indent="-302260" lvl="1">
              <a:lnSpc>
                <a:spcPts val="3919"/>
              </a:lnSpc>
              <a:buFont typeface="Arial"/>
              <a:buChar char="•"/>
            </a:pPr>
            <a:r>
              <a:rPr lang="en-US" b="true" sz="2799">
                <a:solidFill>
                  <a:srgbClr val="291B25"/>
                </a:solidFill>
                <a:latin typeface="Agrandir Bold"/>
                <a:ea typeface="Agrandir Bold"/>
                <a:cs typeface="Agrandir Bold"/>
                <a:sym typeface="Agrandir Bold"/>
              </a:rPr>
              <a:t>PII Detection: </a:t>
            </a:r>
            <a:r>
              <a:rPr lang="en-US" sz="2799">
                <a:solidFill>
                  <a:srgbClr val="291B25"/>
                </a:solidFill>
                <a:latin typeface="Agrandir"/>
                <a:ea typeface="Agrandir"/>
                <a:cs typeface="Agrandir"/>
                <a:sym typeface="Agrandir"/>
              </a:rPr>
              <a:t>Supports all file types (PDF, CSV, PNG, TXT, DOCX, MP3, MP4) for PII analysis.</a:t>
            </a:r>
          </a:p>
          <a:p>
            <a:pPr algn="l" marL="604519" indent="-302260" lvl="1">
              <a:lnSpc>
                <a:spcPts val="3919"/>
              </a:lnSpc>
              <a:buFont typeface="Arial"/>
              <a:buChar char="•"/>
            </a:pPr>
            <a:r>
              <a:rPr lang="en-US" b="true" sz="2799">
                <a:solidFill>
                  <a:srgbClr val="291B25"/>
                </a:solidFill>
                <a:latin typeface="Agrandir Bold"/>
                <a:ea typeface="Agrandir Bold"/>
                <a:cs typeface="Agrandir Bold"/>
                <a:sym typeface="Agrandir Bold"/>
              </a:rPr>
              <a:t>Complete Automation: </a:t>
            </a:r>
            <a:r>
              <a:rPr lang="en-US" sz="2799">
                <a:solidFill>
                  <a:srgbClr val="291B25"/>
                </a:solidFill>
                <a:latin typeface="Agrandir"/>
                <a:ea typeface="Agrandir"/>
                <a:cs typeface="Agrandir"/>
                <a:sym typeface="Agrandir"/>
              </a:rPr>
              <a:t>No manual intervention needed, providing continuous updates and insights.</a:t>
            </a:r>
          </a:p>
          <a:p>
            <a:pPr algn="l">
              <a:lnSpc>
                <a:spcPts val="3919"/>
              </a:lnSpc>
              <a:spcBef>
                <a:spcPct val="0"/>
              </a:spcBef>
            </a:pPr>
          </a:p>
        </p:txBody>
      </p:sp>
      <p:grpSp>
        <p:nvGrpSpPr>
          <p:cNvPr name="Group 5" id="5"/>
          <p:cNvGrpSpPr/>
          <p:nvPr/>
        </p:nvGrpSpPr>
        <p:grpSpPr>
          <a:xfrm rot="0">
            <a:off x="485881" y="9105869"/>
            <a:ext cx="1899068" cy="831964"/>
            <a:chOff x="0" y="0"/>
            <a:chExt cx="2532091" cy="1109286"/>
          </a:xfrm>
        </p:grpSpPr>
        <p:grpSp>
          <p:nvGrpSpPr>
            <p:cNvPr name="Group 6" id="6"/>
            <p:cNvGrpSpPr/>
            <p:nvPr/>
          </p:nvGrpSpPr>
          <p:grpSpPr>
            <a:xfrm rot="-5400000">
              <a:off x="711403" y="-711403"/>
              <a:ext cx="1109286" cy="2532091"/>
              <a:chOff x="0" y="0"/>
              <a:chExt cx="233609" cy="533243"/>
            </a:xfrm>
          </p:grpSpPr>
          <p:sp>
            <p:nvSpPr>
              <p:cNvPr name="Freeform 7" id="7"/>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8" id="8"/>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68840" y="177372"/>
              <a:ext cx="1794411" cy="931913"/>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04</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1695787" y="1952397"/>
            <a:ext cx="15356968" cy="7548340"/>
          </a:xfrm>
          <a:custGeom>
            <a:avLst/>
            <a:gdLst/>
            <a:ahLst/>
            <a:cxnLst/>
            <a:rect r="r" b="b" t="t" l="l"/>
            <a:pathLst>
              <a:path h="7548340" w="15356968">
                <a:moveTo>
                  <a:pt x="0" y="0"/>
                </a:moveTo>
                <a:lnTo>
                  <a:pt x="15356969" y="0"/>
                </a:lnTo>
                <a:lnTo>
                  <a:pt x="15356969" y="7548341"/>
                </a:lnTo>
                <a:lnTo>
                  <a:pt x="0" y="7548341"/>
                </a:lnTo>
                <a:lnTo>
                  <a:pt x="0" y="0"/>
                </a:lnTo>
                <a:close/>
              </a:path>
            </a:pathLst>
          </a:custGeom>
          <a:blipFill>
            <a:blip r:embed="rId2"/>
            <a:stretch>
              <a:fillRect l="0" t="0" r="0" b="0"/>
            </a:stretch>
          </a:blipFill>
        </p:spPr>
      </p:sp>
      <p:sp>
        <p:nvSpPr>
          <p:cNvPr name="TextBox 3" id="3"/>
          <p:cNvSpPr txBox="true"/>
          <p:nvPr/>
        </p:nvSpPr>
        <p:spPr>
          <a:xfrm rot="0">
            <a:off x="328391" y="201930"/>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Methodology</a:t>
            </a:r>
          </a:p>
        </p:txBody>
      </p:sp>
      <p:grpSp>
        <p:nvGrpSpPr>
          <p:cNvPr name="Group 4" id="4"/>
          <p:cNvGrpSpPr/>
          <p:nvPr/>
        </p:nvGrpSpPr>
        <p:grpSpPr>
          <a:xfrm rot="0">
            <a:off x="15153688" y="612718"/>
            <a:ext cx="1899068" cy="831964"/>
            <a:chOff x="0" y="0"/>
            <a:chExt cx="2532091" cy="1109286"/>
          </a:xfrm>
        </p:grpSpPr>
        <p:grpSp>
          <p:nvGrpSpPr>
            <p:cNvPr name="Group 5" id="5"/>
            <p:cNvGrpSpPr/>
            <p:nvPr/>
          </p:nvGrpSpPr>
          <p:grpSpPr>
            <a:xfrm rot="-5400000">
              <a:off x="711403" y="-711403"/>
              <a:ext cx="1109286" cy="2532091"/>
              <a:chOff x="0" y="0"/>
              <a:chExt cx="233609" cy="533243"/>
            </a:xfrm>
          </p:grpSpPr>
          <p:sp>
            <p:nvSpPr>
              <p:cNvPr name="Freeform 6" id="6"/>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7" id="7"/>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68840" y="177372"/>
              <a:ext cx="1794411" cy="931913"/>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05</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632365" y="1569720"/>
            <a:ext cx="7768924" cy="8491855"/>
          </a:xfrm>
          <a:prstGeom prst="rect">
            <a:avLst/>
          </a:prstGeom>
        </p:spPr>
        <p:txBody>
          <a:bodyPr anchor="t" rtlCol="false" tIns="0" lIns="0" bIns="0" rIns="0">
            <a:spAutoFit/>
          </a:bodyPr>
          <a:lstStyle/>
          <a:p>
            <a:pPr algn="l">
              <a:lnSpc>
                <a:spcPts val="3919"/>
              </a:lnSpc>
            </a:pPr>
            <a:r>
              <a:rPr lang="en-US" sz="2799">
                <a:solidFill>
                  <a:srgbClr val="291B25"/>
                </a:solidFill>
                <a:latin typeface="Agrandir"/>
                <a:ea typeface="Agrandir"/>
                <a:cs typeface="Agrandir"/>
                <a:sym typeface="Agrandir"/>
              </a:rPr>
              <a:t>PII can be classified into two types:</a:t>
            </a:r>
          </a:p>
          <a:p>
            <a:pPr algn="l">
              <a:lnSpc>
                <a:spcPts val="3919"/>
              </a:lnSpc>
            </a:pPr>
          </a:p>
          <a:p>
            <a:pPr algn="l">
              <a:lnSpc>
                <a:spcPts val="3919"/>
              </a:lnSpc>
            </a:pPr>
            <a:r>
              <a:rPr lang="en-US" sz="2799" b="true">
                <a:solidFill>
                  <a:srgbClr val="291B25"/>
                </a:solidFill>
                <a:latin typeface="Agrandir Bold"/>
                <a:ea typeface="Agrandir Bold"/>
                <a:cs typeface="Agrandir Bold"/>
                <a:sym typeface="Agrandir Bold"/>
              </a:rPr>
              <a:t>Structured PII</a:t>
            </a:r>
            <a:r>
              <a:rPr lang="en-US" sz="2799">
                <a:solidFill>
                  <a:srgbClr val="291B25"/>
                </a:solidFill>
                <a:latin typeface="Agrandir"/>
                <a:ea typeface="Agrandir"/>
                <a:cs typeface="Agrandir"/>
                <a:sym typeface="Agrandir"/>
              </a:rPr>
              <a:t>: Follows a specific format, such as an Aadhar number (XXXX XXXX XXXX). </a:t>
            </a:r>
            <a:r>
              <a:rPr lang="en-US" sz="2799" b="true">
                <a:solidFill>
                  <a:srgbClr val="291B25"/>
                </a:solidFill>
                <a:latin typeface="Agrandir Bold"/>
                <a:ea typeface="Agrandir Bold"/>
                <a:cs typeface="Agrandir Bold"/>
                <a:sym typeface="Agrandir Bold"/>
              </a:rPr>
              <a:t>REGEX</a:t>
            </a:r>
            <a:r>
              <a:rPr lang="en-US" sz="2799">
                <a:solidFill>
                  <a:srgbClr val="291B25"/>
                </a:solidFill>
                <a:latin typeface="Agrandir"/>
                <a:ea typeface="Agrandir"/>
                <a:cs typeface="Agrandir"/>
                <a:sym typeface="Agrandir"/>
              </a:rPr>
              <a:t> is used to detect these structured patterns, like email addresses, IP addresses, and credit card numbers.</a:t>
            </a:r>
          </a:p>
          <a:p>
            <a:pPr algn="l">
              <a:lnSpc>
                <a:spcPts val="3919"/>
              </a:lnSpc>
            </a:pPr>
          </a:p>
          <a:p>
            <a:pPr algn="l">
              <a:lnSpc>
                <a:spcPts val="3919"/>
              </a:lnSpc>
            </a:pPr>
            <a:r>
              <a:rPr lang="en-US" sz="2799" b="true">
                <a:solidFill>
                  <a:srgbClr val="291B25"/>
                </a:solidFill>
                <a:latin typeface="Agrandir Bold"/>
                <a:ea typeface="Agrandir Bold"/>
                <a:cs typeface="Agrandir Bold"/>
                <a:sym typeface="Agrandir Bold"/>
              </a:rPr>
              <a:t>Unstructured PII</a:t>
            </a:r>
            <a:r>
              <a:rPr lang="en-US" sz="2799">
                <a:solidFill>
                  <a:srgbClr val="291B25"/>
                </a:solidFill>
                <a:latin typeface="Agrandir"/>
                <a:ea typeface="Agrandir"/>
                <a:cs typeface="Agrandir"/>
                <a:sym typeface="Agrandir"/>
              </a:rPr>
              <a:t>: Does not follow a fixed pattern, like city names (Mumbai, New York). </a:t>
            </a:r>
            <a:r>
              <a:rPr lang="en-US" sz="2799" b="true">
                <a:solidFill>
                  <a:srgbClr val="291B25"/>
                </a:solidFill>
                <a:latin typeface="Agrandir Bold"/>
                <a:ea typeface="Agrandir Bold"/>
                <a:cs typeface="Agrandir Bold"/>
                <a:sym typeface="Agrandir Bold"/>
              </a:rPr>
              <a:t>Name Entity Recognition</a:t>
            </a:r>
            <a:r>
              <a:rPr lang="en-US" sz="2799">
                <a:solidFill>
                  <a:srgbClr val="291B25"/>
                </a:solidFill>
                <a:latin typeface="Agrandir"/>
                <a:ea typeface="Agrandir"/>
                <a:cs typeface="Agrandir"/>
                <a:sym typeface="Agrandir"/>
              </a:rPr>
              <a:t> is used to identify these unstructured PIIs by recognizing entities like personal names, locations, and organizations.</a:t>
            </a:r>
          </a:p>
          <a:p>
            <a:pPr algn="l">
              <a:lnSpc>
                <a:spcPts val="3919"/>
              </a:lnSpc>
            </a:pPr>
          </a:p>
          <a:p>
            <a:pPr algn="l">
              <a:lnSpc>
                <a:spcPts val="3919"/>
              </a:lnSpc>
              <a:spcBef>
                <a:spcPct val="0"/>
              </a:spcBef>
            </a:pPr>
            <a:r>
              <a:rPr lang="en-US" sz="2799">
                <a:solidFill>
                  <a:srgbClr val="291B25"/>
                </a:solidFill>
                <a:latin typeface="Agrandir"/>
                <a:ea typeface="Agrandir"/>
                <a:cs typeface="Agrandir"/>
                <a:sym typeface="Agrandir"/>
              </a:rPr>
              <a:t>For CSV files, we also check column names to detect potential PII.</a:t>
            </a:r>
          </a:p>
        </p:txBody>
      </p:sp>
      <p:sp>
        <p:nvSpPr>
          <p:cNvPr name="Freeform 3" id="3"/>
          <p:cNvSpPr/>
          <p:nvPr/>
        </p:nvSpPr>
        <p:spPr>
          <a:xfrm flipH="false" flipV="false" rot="0">
            <a:off x="8996338" y="3036026"/>
            <a:ext cx="8881442" cy="4214948"/>
          </a:xfrm>
          <a:custGeom>
            <a:avLst/>
            <a:gdLst/>
            <a:ahLst/>
            <a:cxnLst/>
            <a:rect r="r" b="b" t="t" l="l"/>
            <a:pathLst>
              <a:path h="4214948" w="8881442">
                <a:moveTo>
                  <a:pt x="0" y="0"/>
                </a:moveTo>
                <a:lnTo>
                  <a:pt x="8881441" y="0"/>
                </a:lnTo>
                <a:lnTo>
                  <a:pt x="8881441" y="4214948"/>
                </a:lnTo>
                <a:lnTo>
                  <a:pt x="0" y="4214948"/>
                </a:lnTo>
                <a:lnTo>
                  <a:pt x="0" y="0"/>
                </a:lnTo>
                <a:close/>
              </a:path>
            </a:pathLst>
          </a:custGeom>
          <a:blipFill>
            <a:blip r:embed="rId2"/>
            <a:stretch>
              <a:fillRect l="-2678" t="-2480" r="-1902" b="-2480"/>
            </a:stretch>
          </a:blipFill>
        </p:spPr>
      </p:sp>
      <p:grpSp>
        <p:nvGrpSpPr>
          <p:cNvPr name="Group 4" id="4"/>
          <p:cNvGrpSpPr/>
          <p:nvPr/>
        </p:nvGrpSpPr>
        <p:grpSpPr>
          <a:xfrm rot="0">
            <a:off x="15360232" y="8961755"/>
            <a:ext cx="1899068" cy="831964"/>
            <a:chOff x="0" y="0"/>
            <a:chExt cx="2532091" cy="1109286"/>
          </a:xfrm>
        </p:grpSpPr>
        <p:grpSp>
          <p:nvGrpSpPr>
            <p:cNvPr name="Group 5" id="5"/>
            <p:cNvGrpSpPr/>
            <p:nvPr/>
          </p:nvGrpSpPr>
          <p:grpSpPr>
            <a:xfrm rot="-5400000">
              <a:off x="711403" y="-711403"/>
              <a:ext cx="1109286" cy="2532091"/>
              <a:chOff x="0" y="0"/>
              <a:chExt cx="233609" cy="533243"/>
            </a:xfrm>
          </p:grpSpPr>
          <p:sp>
            <p:nvSpPr>
              <p:cNvPr name="Freeform 6" id="6"/>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7" id="7"/>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43440" y="177372"/>
              <a:ext cx="1794411" cy="931913"/>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06</a:t>
              </a:r>
            </a:p>
          </p:txBody>
        </p:sp>
      </p:grpSp>
      <p:sp>
        <p:nvSpPr>
          <p:cNvPr name="TextBox 9" id="9"/>
          <p:cNvSpPr txBox="true"/>
          <p:nvPr/>
        </p:nvSpPr>
        <p:spPr>
          <a:xfrm rot="0">
            <a:off x="632365" y="29657"/>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5400000">
            <a:off x="859955" y="8622783"/>
            <a:ext cx="831964" cy="1899068"/>
            <a:chOff x="0" y="0"/>
            <a:chExt cx="233609" cy="533243"/>
          </a:xfrm>
        </p:grpSpPr>
        <p:sp>
          <p:nvSpPr>
            <p:cNvPr name="Freeform 3" id="3"/>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4" id="4"/>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986741" y="1747520"/>
            <a:ext cx="11148481" cy="3763050"/>
          </a:xfrm>
          <a:custGeom>
            <a:avLst/>
            <a:gdLst/>
            <a:ahLst/>
            <a:cxnLst/>
            <a:rect r="r" b="b" t="t" l="l"/>
            <a:pathLst>
              <a:path h="3763050" w="11148481">
                <a:moveTo>
                  <a:pt x="0" y="0"/>
                </a:moveTo>
                <a:lnTo>
                  <a:pt x="11148481" y="0"/>
                </a:lnTo>
                <a:lnTo>
                  <a:pt x="11148481" y="3763050"/>
                </a:lnTo>
                <a:lnTo>
                  <a:pt x="0" y="3763050"/>
                </a:lnTo>
                <a:lnTo>
                  <a:pt x="0" y="0"/>
                </a:lnTo>
                <a:close/>
              </a:path>
            </a:pathLst>
          </a:custGeom>
          <a:blipFill>
            <a:blip r:embed="rId2"/>
            <a:stretch>
              <a:fillRect l="0" t="-25261" r="-1370" b="-34284"/>
            </a:stretch>
          </a:blipFill>
        </p:spPr>
      </p:sp>
      <p:sp>
        <p:nvSpPr>
          <p:cNvPr name="Freeform 6" id="6"/>
          <p:cNvSpPr/>
          <p:nvPr/>
        </p:nvSpPr>
        <p:spPr>
          <a:xfrm flipH="false" flipV="false" rot="0">
            <a:off x="6986741" y="5510570"/>
            <a:ext cx="11148481" cy="3341681"/>
          </a:xfrm>
          <a:custGeom>
            <a:avLst/>
            <a:gdLst/>
            <a:ahLst/>
            <a:cxnLst/>
            <a:rect r="r" b="b" t="t" l="l"/>
            <a:pathLst>
              <a:path h="3341681" w="11148481">
                <a:moveTo>
                  <a:pt x="0" y="0"/>
                </a:moveTo>
                <a:lnTo>
                  <a:pt x="11148481" y="0"/>
                </a:lnTo>
                <a:lnTo>
                  <a:pt x="11148481" y="3341682"/>
                </a:lnTo>
                <a:lnTo>
                  <a:pt x="0" y="3341682"/>
                </a:lnTo>
                <a:lnTo>
                  <a:pt x="0" y="0"/>
                </a:lnTo>
                <a:close/>
              </a:path>
            </a:pathLst>
          </a:custGeom>
          <a:blipFill>
            <a:blip r:embed="rId3"/>
            <a:stretch>
              <a:fillRect l="0" t="-61974" r="-1370" b="-17689"/>
            </a:stretch>
          </a:blipFill>
        </p:spPr>
      </p:sp>
      <p:sp>
        <p:nvSpPr>
          <p:cNvPr name="TextBox 7" id="7"/>
          <p:cNvSpPr txBox="true"/>
          <p:nvPr/>
        </p:nvSpPr>
        <p:spPr>
          <a:xfrm rot="0">
            <a:off x="467230" y="1490345"/>
            <a:ext cx="6196980" cy="7501255"/>
          </a:xfrm>
          <a:prstGeom prst="rect">
            <a:avLst/>
          </a:prstGeom>
        </p:spPr>
        <p:txBody>
          <a:bodyPr anchor="t" rtlCol="false" tIns="0" lIns="0" bIns="0" rIns="0">
            <a:spAutoFit/>
          </a:bodyPr>
          <a:lstStyle/>
          <a:p>
            <a:pPr algn="l">
              <a:lnSpc>
                <a:spcPts val="3919"/>
              </a:lnSpc>
            </a:pPr>
            <a:r>
              <a:rPr lang="en-US" sz="2799">
                <a:solidFill>
                  <a:srgbClr val="291B25"/>
                </a:solidFill>
                <a:latin typeface="Agrandir"/>
                <a:ea typeface="Agrandir"/>
                <a:cs typeface="Agrandir"/>
                <a:sym typeface="Agrandir"/>
              </a:rPr>
              <a:t>We offer the following analytics and results to user based on PII Detected:</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Total Risks</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Mean Risk Score</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Bucket Distribution (e.g. Personal, Financial, Medical etc.)</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Risk Distribution (e.g. High,Med,Low)</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PII Counts per File Type</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PII Counts per File</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Mean Risk per File Type</a:t>
            </a:r>
          </a:p>
          <a:p>
            <a:pPr algn="l" marL="604518" indent="-302259" lvl="1">
              <a:lnSpc>
                <a:spcPts val="3919"/>
              </a:lnSpc>
              <a:buAutoNum type="arabicPeriod" startAt="1"/>
            </a:pPr>
            <a:r>
              <a:rPr lang="en-US" sz="2799">
                <a:solidFill>
                  <a:srgbClr val="291B25"/>
                </a:solidFill>
                <a:latin typeface="Agrandir"/>
                <a:ea typeface="Agrandir"/>
                <a:cs typeface="Agrandir"/>
                <a:sym typeface="Agrandir"/>
              </a:rPr>
              <a:t>Mean Risk per File</a:t>
            </a:r>
          </a:p>
          <a:p>
            <a:pPr algn="l" marL="604518" indent="-302259" lvl="1">
              <a:lnSpc>
                <a:spcPts val="3919"/>
              </a:lnSpc>
              <a:spcBef>
                <a:spcPct val="0"/>
              </a:spcBef>
              <a:buAutoNum type="arabicPeriod" startAt="1"/>
            </a:pPr>
            <a:r>
              <a:rPr lang="en-US" sz="2799">
                <a:solidFill>
                  <a:srgbClr val="291B25"/>
                </a:solidFill>
                <a:latin typeface="Agrandir"/>
                <a:ea typeface="Agrandir"/>
                <a:cs typeface="Agrandir"/>
                <a:sym typeface="Agrandir"/>
              </a:rPr>
              <a:t>Top 5 PII Categories (e.g. Name, Email, CVV etc.)</a:t>
            </a:r>
          </a:p>
        </p:txBody>
      </p:sp>
      <p:sp>
        <p:nvSpPr>
          <p:cNvPr name="TextBox 8" id="8"/>
          <p:cNvSpPr txBox="true"/>
          <p:nvPr/>
        </p:nvSpPr>
        <p:spPr>
          <a:xfrm rot="0">
            <a:off x="603033" y="9182100"/>
            <a:ext cx="1345808" cy="717985"/>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07</a:t>
            </a:r>
          </a:p>
        </p:txBody>
      </p:sp>
      <p:sp>
        <p:nvSpPr>
          <p:cNvPr name="TextBox 9" id="9"/>
          <p:cNvSpPr txBox="true"/>
          <p:nvPr/>
        </p:nvSpPr>
        <p:spPr>
          <a:xfrm rot="0">
            <a:off x="467230" y="122555"/>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5400000">
            <a:off x="16409287" y="8848585"/>
            <a:ext cx="831964" cy="1899068"/>
            <a:chOff x="0" y="0"/>
            <a:chExt cx="233609" cy="533243"/>
          </a:xfrm>
        </p:grpSpPr>
        <p:sp>
          <p:nvSpPr>
            <p:cNvPr name="Freeform 3" id="3"/>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4" id="4"/>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88093" y="1569102"/>
            <a:ext cx="16711815" cy="7519445"/>
          </a:xfrm>
          <a:custGeom>
            <a:avLst/>
            <a:gdLst/>
            <a:ahLst/>
            <a:cxnLst/>
            <a:rect r="r" b="b" t="t" l="l"/>
            <a:pathLst>
              <a:path h="7519445" w="16711815">
                <a:moveTo>
                  <a:pt x="0" y="0"/>
                </a:moveTo>
                <a:lnTo>
                  <a:pt x="16711814" y="0"/>
                </a:lnTo>
                <a:lnTo>
                  <a:pt x="16711814" y="7519445"/>
                </a:lnTo>
                <a:lnTo>
                  <a:pt x="0" y="7519445"/>
                </a:lnTo>
                <a:lnTo>
                  <a:pt x="0" y="0"/>
                </a:lnTo>
                <a:close/>
              </a:path>
            </a:pathLst>
          </a:custGeom>
          <a:blipFill>
            <a:blip r:embed="rId2"/>
            <a:stretch>
              <a:fillRect l="-892" t="-18521" r="-1851" b="-2787"/>
            </a:stretch>
          </a:blipFill>
        </p:spPr>
      </p:sp>
      <p:sp>
        <p:nvSpPr>
          <p:cNvPr name="TextBox 6" id="6"/>
          <p:cNvSpPr txBox="true"/>
          <p:nvPr/>
        </p:nvSpPr>
        <p:spPr>
          <a:xfrm rot="0">
            <a:off x="16154099" y="9496117"/>
            <a:ext cx="1345808" cy="717985"/>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08</a:t>
            </a:r>
          </a:p>
        </p:txBody>
      </p:sp>
      <p:sp>
        <p:nvSpPr>
          <p:cNvPr name="TextBox 7" id="7"/>
          <p:cNvSpPr txBox="true"/>
          <p:nvPr/>
        </p:nvSpPr>
        <p:spPr>
          <a:xfrm rot="0">
            <a:off x="326403" y="201930"/>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Drilldown on 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0" y="1588770"/>
            <a:ext cx="9506768" cy="8287385"/>
          </a:xfrm>
          <a:prstGeom prst="rect">
            <a:avLst/>
          </a:prstGeom>
        </p:spPr>
        <p:txBody>
          <a:bodyPr anchor="t" rtlCol="false" tIns="0" lIns="0" bIns="0" rIns="0">
            <a:spAutoFit/>
          </a:bodyPr>
          <a:lstStyle/>
          <a:p>
            <a:pPr algn="l" marL="561339" indent="-280669" lvl="1">
              <a:lnSpc>
                <a:spcPts val="3639"/>
              </a:lnSpc>
              <a:buAutoNum type="arabicPeriod" startAt="1"/>
            </a:pPr>
            <a:r>
              <a:rPr lang="en-US" b="true" sz="2599">
                <a:solidFill>
                  <a:srgbClr val="291B25"/>
                </a:solidFill>
                <a:latin typeface="Agrandir Bold"/>
                <a:ea typeface="Agrandir Bold"/>
                <a:cs typeface="Agrandir Bold"/>
                <a:sym typeface="Agrandir Bold"/>
              </a:rPr>
              <a:t>Comprehensive CSV Report:</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Detailed breakdown of all identified PII</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Includes</a:t>
            </a:r>
            <a:r>
              <a:rPr lang="en-US" b="true" sz="2599">
                <a:solidFill>
                  <a:srgbClr val="291B25"/>
                </a:solidFill>
                <a:latin typeface="Agrandir Bold"/>
                <a:ea typeface="Agrandir Bold"/>
                <a:cs typeface="Agrandir Bold"/>
                <a:sym typeface="Agrandir Bold"/>
              </a:rPr>
              <a:t> </a:t>
            </a:r>
            <a:r>
              <a:rPr lang="en-US" sz="2599" i="true">
                <a:solidFill>
                  <a:srgbClr val="291B25"/>
                </a:solidFill>
                <a:latin typeface="Agrandir Italics"/>
                <a:ea typeface="Agrandir Italics"/>
                <a:cs typeface="Agrandir Italics"/>
                <a:sym typeface="Agrandir Italics"/>
              </a:rPr>
              <a:t>file name</a:t>
            </a:r>
            <a:r>
              <a:rPr lang="en-US" sz="2599">
                <a:solidFill>
                  <a:srgbClr val="291B25"/>
                </a:solidFill>
                <a:latin typeface="Agrandir"/>
                <a:ea typeface="Agrandir"/>
                <a:cs typeface="Agrandir"/>
                <a:sym typeface="Agrandir"/>
              </a:rPr>
              <a:t>,</a:t>
            </a:r>
            <a:r>
              <a:rPr lang="en-US" sz="2599" i="true">
                <a:solidFill>
                  <a:srgbClr val="291B25"/>
                </a:solidFill>
                <a:latin typeface="Agrandir Italics"/>
                <a:ea typeface="Agrandir Italics"/>
                <a:cs typeface="Agrandir Italics"/>
                <a:sym typeface="Agrandir Italics"/>
              </a:rPr>
              <a:t> PII field</a:t>
            </a:r>
            <a:r>
              <a:rPr lang="en-US" sz="2599">
                <a:solidFill>
                  <a:srgbClr val="291B25"/>
                </a:solidFill>
                <a:latin typeface="Agrandir"/>
                <a:ea typeface="Agrandir"/>
                <a:cs typeface="Agrandir"/>
                <a:sym typeface="Agrandir"/>
              </a:rPr>
              <a:t>, </a:t>
            </a:r>
            <a:r>
              <a:rPr lang="en-US" sz="2599" i="true">
                <a:solidFill>
                  <a:srgbClr val="291B25"/>
                </a:solidFill>
                <a:latin typeface="Agrandir Italics"/>
                <a:ea typeface="Agrandir Italics"/>
                <a:cs typeface="Agrandir Italics"/>
                <a:sym typeface="Agrandir Italics"/>
              </a:rPr>
              <a:t>category</a:t>
            </a:r>
            <a:r>
              <a:rPr lang="en-US" sz="2599">
                <a:solidFill>
                  <a:srgbClr val="291B25"/>
                </a:solidFill>
                <a:latin typeface="Agrandir"/>
                <a:ea typeface="Agrandir"/>
                <a:cs typeface="Agrandir"/>
                <a:sym typeface="Agrandir"/>
              </a:rPr>
              <a:t>, </a:t>
            </a:r>
            <a:r>
              <a:rPr lang="en-US" sz="2599" i="true">
                <a:solidFill>
                  <a:srgbClr val="291B25"/>
                </a:solidFill>
                <a:latin typeface="Agrandir Italics"/>
                <a:ea typeface="Agrandir Italics"/>
                <a:cs typeface="Agrandir Italics"/>
                <a:sym typeface="Agrandir Italics"/>
              </a:rPr>
              <a:t>risk level</a:t>
            </a:r>
            <a:r>
              <a:rPr lang="en-US" sz="2599">
                <a:solidFill>
                  <a:srgbClr val="291B25"/>
                </a:solidFill>
                <a:latin typeface="Agrandir"/>
                <a:ea typeface="Agrandir"/>
                <a:cs typeface="Agrandir"/>
                <a:sym typeface="Agrandir"/>
              </a:rPr>
              <a:t>, and </a:t>
            </a:r>
            <a:r>
              <a:rPr lang="en-US" sz="2599" i="true">
                <a:solidFill>
                  <a:srgbClr val="291B25"/>
                </a:solidFill>
                <a:latin typeface="Agrandir Italics"/>
                <a:ea typeface="Agrandir Italics"/>
                <a:cs typeface="Agrandir Italics"/>
                <a:sym typeface="Agrandir Italics"/>
              </a:rPr>
              <a:t>file type</a:t>
            </a:r>
          </a:p>
          <a:p>
            <a:pPr algn="l" marL="561339" indent="-280669" lvl="1">
              <a:lnSpc>
                <a:spcPts val="3639"/>
              </a:lnSpc>
              <a:buAutoNum type="arabicPeriod" startAt="1"/>
            </a:pPr>
            <a:r>
              <a:rPr lang="en-US" sz="2599">
                <a:solidFill>
                  <a:srgbClr val="291B25"/>
                </a:solidFill>
                <a:latin typeface="Agrandir"/>
                <a:ea typeface="Agrandir"/>
                <a:cs typeface="Agrandir"/>
                <a:sym typeface="Agrandir"/>
              </a:rPr>
              <a:t> </a:t>
            </a:r>
            <a:r>
              <a:rPr lang="en-US" b="true" sz="2599">
                <a:solidFill>
                  <a:srgbClr val="291B25"/>
                </a:solidFill>
                <a:latin typeface="Agrandir Bold"/>
                <a:ea typeface="Agrandir Bold"/>
                <a:cs typeface="Agrandir Bold"/>
                <a:sym typeface="Agrandir Bold"/>
              </a:rPr>
              <a:t>Risk Levels: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Critical (10): Credit card details.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High (9): Aadhaar numbers.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Moderate (5-7): Names, phone numbers, emails.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Low (3): Organization data.</a:t>
            </a:r>
          </a:p>
          <a:p>
            <a:pPr algn="l" marL="561339" indent="-280669" lvl="1">
              <a:lnSpc>
                <a:spcPts val="3639"/>
              </a:lnSpc>
              <a:buAutoNum type="arabicPeriod" startAt="1"/>
            </a:pPr>
            <a:r>
              <a:rPr lang="en-US" b="true" sz="2599">
                <a:solidFill>
                  <a:srgbClr val="291B25"/>
                </a:solidFill>
                <a:latin typeface="Agrandir Bold"/>
                <a:ea typeface="Agrandir Bold"/>
                <a:cs typeface="Agrandir Bold"/>
                <a:sym typeface="Agrandir Bold"/>
              </a:rPr>
              <a:t>Distribution:</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Financial Category: Detected in files such as mastercard.jpg, with critical PII like credit card numbers.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P</a:t>
            </a:r>
            <a:r>
              <a:rPr lang="en-US" sz="2599">
                <a:solidFill>
                  <a:srgbClr val="291B25"/>
                </a:solidFill>
                <a:latin typeface="Agrandir"/>
                <a:ea typeface="Agrandir"/>
                <a:cs typeface="Agrandir"/>
                <a:sym typeface="Agrandir"/>
              </a:rPr>
              <a:t>ersonal Category: Spread across files like fot_data.csv and my_personal_diary.txt, containing names, phone numbers, Aadhaar numbers, and email addresses.</a:t>
            </a:r>
          </a:p>
          <a:p>
            <a:pPr algn="l" marL="561339" indent="-280669" lvl="1">
              <a:lnSpc>
                <a:spcPts val="3639"/>
              </a:lnSpc>
              <a:buFont typeface="Arial"/>
              <a:buChar char="•"/>
            </a:pPr>
            <a:r>
              <a:rPr lang="en-US" sz="2599">
                <a:solidFill>
                  <a:srgbClr val="291B25"/>
                </a:solidFill>
                <a:latin typeface="Agrandir"/>
                <a:ea typeface="Agrandir"/>
                <a:cs typeface="Agrandir"/>
                <a:sym typeface="Agrandir"/>
              </a:rPr>
              <a:t>M</a:t>
            </a:r>
            <a:r>
              <a:rPr lang="en-US" sz="2599">
                <a:solidFill>
                  <a:srgbClr val="291B25"/>
                </a:solidFill>
                <a:latin typeface="Agrandir"/>
                <a:ea typeface="Agrandir"/>
                <a:cs typeface="Agrandir"/>
                <a:sym typeface="Agrandir"/>
              </a:rPr>
              <a:t>iscellaneous Category: Includes less sensitive data, such as organization names and locations, with lower risk scores.</a:t>
            </a:r>
          </a:p>
          <a:p>
            <a:pPr algn="l">
              <a:lnSpc>
                <a:spcPts val="3639"/>
              </a:lnSpc>
              <a:spcBef>
                <a:spcPct val="0"/>
              </a:spcBef>
            </a:pPr>
          </a:p>
        </p:txBody>
      </p:sp>
      <p:grpSp>
        <p:nvGrpSpPr>
          <p:cNvPr name="Group 3" id="3"/>
          <p:cNvGrpSpPr/>
          <p:nvPr/>
        </p:nvGrpSpPr>
        <p:grpSpPr>
          <a:xfrm rot="-5400000">
            <a:off x="16341455" y="8308766"/>
            <a:ext cx="831964" cy="1899068"/>
            <a:chOff x="0" y="0"/>
            <a:chExt cx="233609" cy="533243"/>
          </a:xfrm>
        </p:grpSpPr>
        <p:sp>
          <p:nvSpPr>
            <p:cNvPr name="Freeform 4" id="4"/>
            <p:cNvSpPr/>
            <p:nvPr/>
          </p:nvSpPr>
          <p:spPr>
            <a:xfrm flipH="false" flipV="false" rot="0">
              <a:off x="0" y="0"/>
              <a:ext cx="233609" cy="533243"/>
            </a:xfrm>
            <a:custGeom>
              <a:avLst/>
              <a:gdLst/>
              <a:ahLst/>
              <a:cxnLst/>
              <a:rect r="r" b="b" t="t" l="l"/>
              <a:pathLst>
                <a:path h="533243" w="233609">
                  <a:moveTo>
                    <a:pt x="116804" y="0"/>
                  </a:moveTo>
                  <a:lnTo>
                    <a:pt x="116804" y="0"/>
                  </a:lnTo>
                  <a:cubicBezTo>
                    <a:pt x="181314" y="0"/>
                    <a:pt x="233609" y="52295"/>
                    <a:pt x="233609" y="116804"/>
                  </a:cubicBezTo>
                  <a:lnTo>
                    <a:pt x="233609" y="416438"/>
                  </a:lnTo>
                  <a:cubicBezTo>
                    <a:pt x="233609" y="480948"/>
                    <a:pt x="181314" y="533243"/>
                    <a:pt x="116804" y="533243"/>
                  </a:cubicBezTo>
                  <a:lnTo>
                    <a:pt x="116804" y="533243"/>
                  </a:lnTo>
                  <a:cubicBezTo>
                    <a:pt x="52295" y="533243"/>
                    <a:pt x="0" y="480948"/>
                    <a:pt x="0" y="416438"/>
                  </a:cubicBezTo>
                  <a:lnTo>
                    <a:pt x="0" y="116804"/>
                  </a:lnTo>
                  <a:cubicBezTo>
                    <a:pt x="0" y="52295"/>
                    <a:pt x="52295" y="0"/>
                    <a:pt x="116804" y="0"/>
                  </a:cubicBezTo>
                  <a:close/>
                </a:path>
              </a:pathLst>
            </a:custGeom>
            <a:solidFill>
              <a:srgbClr val="F7B9A1"/>
            </a:solidFill>
            <a:ln cap="rnd">
              <a:noFill/>
              <a:prstDash val="solid"/>
              <a:round/>
            </a:ln>
          </p:spPr>
        </p:sp>
        <p:sp>
          <p:nvSpPr>
            <p:cNvPr name="TextBox 5" id="5"/>
            <p:cNvSpPr txBox="true"/>
            <p:nvPr/>
          </p:nvSpPr>
          <p:spPr>
            <a:xfrm>
              <a:off x="0" y="-38100"/>
              <a:ext cx="233609" cy="57134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697368" y="1783809"/>
            <a:ext cx="8215225" cy="6283427"/>
          </a:xfrm>
          <a:custGeom>
            <a:avLst/>
            <a:gdLst/>
            <a:ahLst/>
            <a:cxnLst/>
            <a:rect r="r" b="b" t="t" l="l"/>
            <a:pathLst>
              <a:path h="6283427" w="8215225">
                <a:moveTo>
                  <a:pt x="0" y="0"/>
                </a:moveTo>
                <a:lnTo>
                  <a:pt x="8215225" y="0"/>
                </a:lnTo>
                <a:lnTo>
                  <a:pt x="8215225" y="6283427"/>
                </a:lnTo>
                <a:lnTo>
                  <a:pt x="0" y="6283427"/>
                </a:lnTo>
                <a:lnTo>
                  <a:pt x="0" y="0"/>
                </a:lnTo>
                <a:close/>
              </a:path>
            </a:pathLst>
          </a:custGeom>
          <a:blipFill>
            <a:blip r:embed="rId2"/>
            <a:stretch>
              <a:fillRect l="0" t="0" r="0" b="0"/>
            </a:stretch>
          </a:blipFill>
        </p:spPr>
      </p:sp>
      <p:sp>
        <p:nvSpPr>
          <p:cNvPr name="TextBox 7" id="7"/>
          <p:cNvSpPr txBox="true"/>
          <p:nvPr/>
        </p:nvSpPr>
        <p:spPr>
          <a:xfrm rot="0">
            <a:off x="326403" y="201930"/>
            <a:ext cx="16015105" cy="1510665"/>
          </a:xfrm>
          <a:prstGeom prst="rect">
            <a:avLst/>
          </a:prstGeom>
        </p:spPr>
        <p:txBody>
          <a:bodyPr anchor="t" rtlCol="false" tIns="0" lIns="0" bIns="0" rIns="0">
            <a:spAutoFit/>
          </a:bodyPr>
          <a:lstStyle/>
          <a:p>
            <a:pPr algn="l">
              <a:lnSpc>
                <a:spcPts val="9630"/>
              </a:lnSpc>
            </a:pPr>
            <a:r>
              <a:rPr lang="en-US" sz="9000">
                <a:solidFill>
                  <a:srgbClr val="291B25"/>
                </a:solidFill>
                <a:latin typeface="Agrandir"/>
                <a:ea typeface="Agrandir"/>
                <a:cs typeface="Agrandir"/>
                <a:sym typeface="Agrandir"/>
              </a:rPr>
              <a:t>PII Analysis Results</a:t>
            </a:r>
          </a:p>
        </p:txBody>
      </p:sp>
      <p:sp>
        <p:nvSpPr>
          <p:cNvPr name="TextBox 8" id="8"/>
          <p:cNvSpPr txBox="true"/>
          <p:nvPr/>
        </p:nvSpPr>
        <p:spPr>
          <a:xfrm rot="0">
            <a:off x="16084533" y="8956297"/>
            <a:ext cx="1345808" cy="717985"/>
          </a:xfrm>
          <a:prstGeom prst="rect">
            <a:avLst/>
          </a:prstGeom>
        </p:spPr>
        <p:txBody>
          <a:bodyPr anchor="t" rtlCol="false" tIns="0" lIns="0" bIns="0" rIns="0">
            <a:spAutoFit/>
          </a:bodyPr>
          <a:lstStyle/>
          <a:p>
            <a:pPr algn="ctr">
              <a:lnSpc>
                <a:spcPts val="4555"/>
              </a:lnSpc>
            </a:pPr>
            <a:r>
              <a:rPr lang="en-US" sz="4257">
                <a:solidFill>
                  <a:srgbClr val="291B25"/>
                </a:solidFill>
                <a:latin typeface="Agrandir"/>
                <a:ea typeface="Agrandir"/>
                <a:cs typeface="Agrandir"/>
                <a:sym typeface="Agrandir"/>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DAGQvAzLIqg</dc:identifier>
  <dcterms:modified xsi:type="dcterms:W3CDTF">2011-08-01T06:04:30Z</dcterms:modified>
  <cp:revision>1</cp:revision>
  <dc:title>Data Watchdog PPT</dc:title>
</cp:coreProperties>
</file>