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Lst>
  <p:sldSz cx="18288000" cy="10287000"/>
  <p:notesSz cx="6858000" cy="9144000"/>
  <p:embeddedFontLst>
    <p:embeddedFont>
      <p:font typeface="Agrandir" panose="020B0604020202020204" charset="0"/>
      <p:regular r:id="rId6"/>
    </p:embeddedFont>
    <p:embeddedFont>
      <p:font typeface="Agrandir Bold" panose="020B0604020202020204" charset="0"/>
      <p:regular r:id="rId7"/>
    </p:embeddedFont>
    <p:embeddedFont>
      <p:font typeface="Open Sans" panose="020B0606030504020204" pitchFamily="34" charset="0"/>
      <p:regular r:id="rId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grpSp>
        <p:nvGrpSpPr>
          <p:cNvPr id="2" name="Group 2"/>
          <p:cNvGrpSpPr/>
          <p:nvPr/>
        </p:nvGrpSpPr>
        <p:grpSpPr>
          <a:xfrm>
            <a:off x="-3651975" y="7331937"/>
            <a:ext cx="5910126" cy="5910126"/>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5B2D"/>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360237" y="674866"/>
            <a:ext cx="9028408" cy="1562781"/>
          </a:xfrm>
          <a:prstGeom prst="rect">
            <a:avLst/>
          </a:prstGeom>
        </p:spPr>
        <p:txBody>
          <a:bodyPr lIns="0" tIns="0" rIns="0" bIns="0" rtlCol="0" anchor="t">
            <a:spAutoFit/>
          </a:bodyPr>
          <a:lstStyle/>
          <a:p>
            <a:pPr algn="l">
              <a:lnSpc>
                <a:spcPts val="9921"/>
              </a:lnSpc>
            </a:pPr>
            <a:r>
              <a:rPr lang="en-US" sz="9272">
                <a:solidFill>
                  <a:srgbClr val="291B25"/>
                </a:solidFill>
                <a:latin typeface="Agrandir"/>
                <a:ea typeface="Agrandir"/>
                <a:cs typeface="Agrandir"/>
                <a:sym typeface="Agrandir"/>
              </a:rPr>
              <a:t>Data Watchdog</a:t>
            </a:r>
          </a:p>
        </p:txBody>
      </p:sp>
      <p:sp>
        <p:nvSpPr>
          <p:cNvPr id="6" name="Freeform 6"/>
          <p:cNvSpPr/>
          <p:nvPr/>
        </p:nvSpPr>
        <p:spPr>
          <a:xfrm>
            <a:off x="7320457" y="2379760"/>
            <a:ext cx="10693728" cy="5600016"/>
          </a:xfrm>
          <a:custGeom>
            <a:avLst/>
            <a:gdLst/>
            <a:ahLst/>
            <a:cxnLst/>
            <a:rect l="l" t="t" r="r" b="b"/>
            <a:pathLst>
              <a:path w="10693728" h="5600016">
                <a:moveTo>
                  <a:pt x="0" y="0"/>
                </a:moveTo>
                <a:lnTo>
                  <a:pt x="10693729" y="0"/>
                </a:lnTo>
                <a:lnTo>
                  <a:pt x="10693729" y="5600016"/>
                </a:lnTo>
                <a:lnTo>
                  <a:pt x="0" y="5600016"/>
                </a:lnTo>
                <a:lnTo>
                  <a:pt x="0" y="0"/>
                </a:lnTo>
                <a:close/>
              </a:path>
            </a:pathLst>
          </a:custGeom>
          <a:blipFill>
            <a:blip r:embed="rId2"/>
            <a:stretch>
              <a:fillRect l="-15118" r="-1308"/>
            </a:stretch>
          </a:blipFill>
        </p:spPr>
      </p:sp>
      <p:sp>
        <p:nvSpPr>
          <p:cNvPr id="7" name="TextBox 7"/>
          <p:cNvSpPr txBox="1"/>
          <p:nvPr/>
        </p:nvSpPr>
        <p:spPr>
          <a:xfrm>
            <a:off x="360237" y="1877746"/>
            <a:ext cx="6532338" cy="5606591"/>
          </a:xfrm>
          <a:prstGeom prst="rect">
            <a:avLst/>
          </a:prstGeom>
        </p:spPr>
        <p:txBody>
          <a:bodyPr lIns="0" tIns="0" rIns="0" bIns="0" rtlCol="0" anchor="t">
            <a:spAutoFit/>
          </a:bodyPr>
          <a:lstStyle/>
          <a:p>
            <a:pPr algn="l">
              <a:lnSpc>
                <a:spcPts val="4400"/>
              </a:lnSpc>
            </a:pPr>
            <a:endParaRPr/>
          </a:p>
          <a:p>
            <a:pPr algn="l">
              <a:lnSpc>
                <a:spcPts val="4400"/>
              </a:lnSpc>
            </a:pPr>
            <a:r>
              <a:rPr lang="en-US" sz="3143" b="1">
                <a:solidFill>
                  <a:srgbClr val="291B25"/>
                </a:solidFill>
                <a:latin typeface="Agrandir Bold"/>
                <a:ea typeface="Agrandir Bold"/>
                <a:cs typeface="Agrandir Bold"/>
                <a:sym typeface="Agrandir Bold"/>
              </a:rPr>
              <a:t>Features:</a:t>
            </a:r>
          </a:p>
          <a:p>
            <a:pPr algn="l">
              <a:lnSpc>
                <a:spcPts val="4400"/>
              </a:lnSpc>
            </a:pPr>
            <a:r>
              <a:rPr lang="en-US" sz="3143">
                <a:solidFill>
                  <a:srgbClr val="291B25"/>
                </a:solidFill>
                <a:latin typeface="Agrandir"/>
                <a:ea typeface="Agrandir"/>
                <a:cs typeface="Agrandir"/>
                <a:sym typeface="Agrandir"/>
              </a:rPr>
              <a:t>1) Data Ingestion using PostgreSQL and AWS Cloud</a:t>
            </a:r>
          </a:p>
          <a:p>
            <a:pPr algn="l">
              <a:lnSpc>
                <a:spcPts val="4400"/>
              </a:lnSpc>
            </a:pPr>
            <a:r>
              <a:rPr lang="en-US" sz="3143">
                <a:solidFill>
                  <a:srgbClr val="291B25"/>
                </a:solidFill>
                <a:latin typeface="Agrandir"/>
                <a:ea typeface="Agrandir"/>
                <a:cs typeface="Agrandir"/>
                <a:sym typeface="Agrandir"/>
              </a:rPr>
              <a:t>2) Comprehensive PII Identification</a:t>
            </a:r>
          </a:p>
          <a:p>
            <a:pPr algn="l">
              <a:lnSpc>
                <a:spcPts val="4400"/>
              </a:lnSpc>
            </a:pPr>
            <a:r>
              <a:rPr lang="en-US" sz="3143">
                <a:solidFill>
                  <a:srgbClr val="291B25"/>
                </a:solidFill>
                <a:latin typeface="Agrandir"/>
                <a:ea typeface="Agrandir"/>
                <a:cs typeface="Agrandir"/>
                <a:sym typeface="Agrandir"/>
              </a:rPr>
              <a:t>3) Classification of PII in buckets such as Personal, Medical, Financial etc.</a:t>
            </a:r>
          </a:p>
          <a:p>
            <a:pPr algn="l">
              <a:lnSpc>
                <a:spcPts val="4400"/>
              </a:lnSpc>
            </a:pPr>
            <a:r>
              <a:rPr lang="en-US" sz="3143">
                <a:solidFill>
                  <a:srgbClr val="291B25"/>
                </a:solidFill>
                <a:latin typeface="Agrandir"/>
                <a:ea typeface="Agrandir"/>
                <a:cs typeface="Agrandir"/>
                <a:sym typeface="Agrandir"/>
              </a:rPr>
              <a:t>4) Risk Assessment of PII</a:t>
            </a:r>
          </a:p>
          <a:p>
            <a:pPr algn="l">
              <a:lnSpc>
                <a:spcPts val="4400"/>
              </a:lnSpc>
              <a:spcBef>
                <a:spcPct val="0"/>
              </a:spcBef>
            </a:pPr>
            <a:r>
              <a:rPr lang="en-US" sz="3143">
                <a:solidFill>
                  <a:srgbClr val="291B25"/>
                </a:solidFill>
                <a:latin typeface="Agrandir"/>
                <a:ea typeface="Agrandir"/>
                <a:cs typeface="Agrandir"/>
                <a:sym typeface="Agrandir"/>
              </a:rPr>
              <a:t>5) Data Analytics</a:t>
            </a:r>
          </a:p>
        </p:txBody>
      </p:sp>
      <p:grpSp>
        <p:nvGrpSpPr>
          <p:cNvPr id="8" name="Group 8"/>
          <p:cNvGrpSpPr/>
          <p:nvPr/>
        </p:nvGrpSpPr>
        <p:grpSpPr>
          <a:xfrm>
            <a:off x="9556188" y="-3235213"/>
            <a:ext cx="5910126" cy="4767670"/>
            <a:chOff x="0" y="0"/>
            <a:chExt cx="812800" cy="655682"/>
          </a:xfrm>
        </p:grpSpPr>
        <p:sp>
          <p:nvSpPr>
            <p:cNvPr id="9" name="Freeform 9"/>
            <p:cNvSpPr/>
            <p:nvPr/>
          </p:nvSpPr>
          <p:spPr>
            <a:xfrm>
              <a:off x="0" y="0"/>
              <a:ext cx="812800" cy="655682"/>
            </a:xfrm>
            <a:custGeom>
              <a:avLst/>
              <a:gdLst/>
              <a:ahLst/>
              <a:cxnLst/>
              <a:rect l="l" t="t" r="r" b="b"/>
              <a:pathLst>
                <a:path w="812800" h="655682">
                  <a:moveTo>
                    <a:pt x="406400" y="0"/>
                  </a:moveTo>
                  <a:cubicBezTo>
                    <a:pt x="181951" y="0"/>
                    <a:pt x="0" y="146779"/>
                    <a:pt x="0" y="327841"/>
                  </a:cubicBezTo>
                  <a:cubicBezTo>
                    <a:pt x="0" y="508903"/>
                    <a:pt x="181951" y="655682"/>
                    <a:pt x="406400" y="655682"/>
                  </a:cubicBezTo>
                  <a:cubicBezTo>
                    <a:pt x="630849" y="655682"/>
                    <a:pt x="812800" y="508903"/>
                    <a:pt x="812800" y="327841"/>
                  </a:cubicBezTo>
                  <a:cubicBezTo>
                    <a:pt x="812800" y="146779"/>
                    <a:pt x="630849" y="0"/>
                    <a:pt x="406400" y="0"/>
                  </a:cubicBezTo>
                  <a:close/>
                </a:path>
              </a:pathLst>
            </a:custGeom>
            <a:solidFill>
              <a:srgbClr val="ED5B2D"/>
            </a:solidFill>
          </p:spPr>
        </p:sp>
        <p:sp>
          <p:nvSpPr>
            <p:cNvPr id="10" name="TextBox 10"/>
            <p:cNvSpPr txBox="1"/>
            <p:nvPr/>
          </p:nvSpPr>
          <p:spPr>
            <a:xfrm>
              <a:off x="76200" y="23370"/>
              <a:ext cx="660400" cy="570842"/>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3499575" y="7484337"/>
            <a:ext cx="5910126" cy="5910126"/>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5B2D"/>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3626406" y="8827080"/>
            <a:ext cx="10002403" cy="831964"/>
            <a:chOff x="0" y="0"/>
            <a:chExt cx="13336537" cy="1109286"/>
          </a:xfrm>
        </p:grpSpPr>
        <p:grpSp>
          <p:nvGrpSpPr>
            <p:cNvPr id="15" name="Group 15"/>
            <p:cNvGrpSpPr/>
            <p:nvPr/>
          </p:nvGrpSpPr>
          <p:grpSpPr>
            <a:xfrm rot="-5400000">
              <a:off x="6113626" y="-6113626"/>
              <a:ext cx="1109286" cy="13336537"/>
              <a:chOff x="0" y="0"/>
              <a:chExt cx="233609" cy="2808592"/>
            </a:xfrm>
          </p:grpSpPr>
          <p:sp>
            <p:nvSpPr>
              <p:cNvPr id="16" name="Freeform 16"/>
              <p:cNvSpPr/>
              <p:nvPr/>
            </p:nvSpPr>
            <p:spPr>
              <a:xfrm>
                <a:off x="0" y="0"/>
                <a:ext cx="233609" cy="2808593"/>
              </a:xfrm>
              <a:custGeom>
                <a:avLst/>
                <a:gdLst/>
                <a:ahLst/>
                <a:cxnLst/>
                <a:rect l="l" t="t" r="r" b="b"/>
                <a:pathLst>
                  <a:path w="233609" h="2808593">
                    <a:moveTo>
                      <a:pt x="116804" y="0"/>
                    </a:moveTo>
                    <a:lnTo>
                      <a:pt x="116804" y="0"/>
                    </a:lnTo>
                    <a:cubicBezTo>
                      <a:pt x="181314" y="0"/>
                      <a:pt x="233609" y="52295"/>
                      <a:pt x="233609" y="116804"/>
                    </a:cubicBezTo>
                    <a:lnTo>
                      <a:pt x="233609" y="2691788"/>
                    </a:lnTo>
                    <a:cubicBezTo>
                      <a:pt x="233609" y="2756297"/>
                      <a:pt x="181314" y="2808593"/>
                      <a:pt x="116804" y="2808593"/>
                    </a:cubicBezTo>
                    <a:lnTo>
                      <a:pt x="116804" y="2808593"/>
                    </a:lnTo>
                    <a:cubicBezTo>
                      <a:pt x="52295" y="2808593"/>
                      <a:pt x="0" y="2756297"/>
                      <a:pt x="0" y="2691788"/>
                    </a:cubicBezTo>
                    <a:lnTo>
                      <a:pt x="0" y="116804"/>
                    </a:lnTo>
                    <a:cubicBezTo>
                      <a:pt x="0" y="52295"/>
                      <a:pt x="52295" y="0"/>
                      <a:pt x="116804" y="0"/>
                    </a:cubicBezTo>
                    <a:close/>
                  </a:path>
                </a:pathLst>
              </a:custGeom>
              <a:solidFill>
                <a:srgbClr val="ED5B2D"/>
              </a:solidFill>
              <a:ln cap="rnd">
                <a:noFill/>
                <a:prstDash val="solid"/>
                <a:round/>
              </a:ln>
            </p:spPr>
          </p:sp>
          <p:sp>
            <p:nvSpPr>
              <p:cNvPr id="17" name="TextBox 17"/>
              <p:cNvSpPr txBox="1"/>
              <p:nvPr/>
            </p:nvSpPr>
            <p:spPr>
              <a:xfrm>
                <a:off x="0" y="-38100"/>
                <a:ext cx="233609" cy="2846692"/>
              </a:xfrm>
              <a:prstGeom prst="rect">
                <a:avLst/>
              </a:prstGeom>
            </p:spPr>
            <p:txBody>
              <a:bodyPr lIns="50800" tIns="50800" rIns="50800" bIns="50800" rtlCol="0" anchor="ctr"/>
              <a:lstStyle/>
              <a:p>
                <a:pPr algn="ctr">
                  <a:lnSpc>
                    <a:spcPts val="2659"/>
                  </a:lnSpc>
                </a:pPr>
                <a:endParaRPr/>
              </a:p>
            </p:txBody>
          </p:sp>
        </p:grpSp>
        <p:sp>
          <p:nvSpPr>
            <p:cNvPr id="18" name="TextBox 18"/>
            <p:cNvSpPr txBox="1"/>
            <p:nvPr/>
          </p:nvSpPr>
          <p:spPr>
            <a:xfrm>
              <a:off x="2582941" y="96266"/>
              <a:ext cx="8481145" cy="831029"/>
            </a:xfrm>
            <a:prstGeom prst="rect">
              <a:avLst/>
            </a:prstGeom>
          </p:spPr>
          <p:txBody>
            <a:bodyPr lIns="0" tIns="0" rIns="0" bIns="0" rtlCol="0" anchor="t">
              <a:spAutoFit/>
            </a:bodyPr>
            <a:lstStyle/>
            <a:p>
              <a:pPr algn="ctr">
                <a:lnSpc>
                  <a:spcPts val="5215"/>
                </a:lnSpc>
                <a:spcBef>
                  <a:spcPct val="0"/>
                </a:spcBef>
              </a:pPr>
              <a:r>
                <a:rPr lang="en-US" sz="3725">
                  <a:solidFill>
                    <a:srgbClr val="FFFFFF"/>
                  </a:solidFill>
                  <a:latin typeface="Open Sans"/>
                  <a:ea typeface="Open Sans"/>
                  <a:cs typeface="Open Sans"/>
                  <a:sym typeface="Open Sans"/>
                </a:rPr>
                <a:t>Presented by Team CodeRed</a:t>
              </a:r>
            </a:p>
          </p:txBody>
        </p:sp>
      </p:grpSp>
      <p:grpSp>
        <p:nvGrpSpPr>
          <p:cNvPr id="19" name="Group 19"/>
          <p:cNvGrpSpPr/>
          <p:nvPr/>
        </p:nvGrpSpPr>
        <p:grpSpPr>
          <a:xfrm rot="-5400000">
            <a:off x="15999865" y="8293528"/>
            <a:ext cx="831964" cy="1899068"/>
            <a:chOff x="0" y="0"/>
            <a:chExt cx="233609" cy="533243"/>
          </a:xfrm>
        </p:grpSpPr>
        <p:sp>
          <p:nvSpPr>
            <p:cNvPr id="20" name="Freeform 20"/>
            <p:cNvSpPr/>
            <p:nvPr/>
          </p:nvSpPr>
          <p:spPr>
            <a:xfrm>
              <a:off x="0" y="0"/>
              <a:ext cx="233609" cy="533243"/>
            </a:xfrm>
            <a:custGeom>
              <a:avLst/>
              <a:gdLst/>
              <a:ahLst/>
              <a:cxnLst/>
              <a:rect l="l" t="t" r="r" b="b"/>
              <a:pathLst>
                <a:path w="233609" h="533243">
                  <a:moveTo>
                    <a:pt x="116804" y="0"/>
                  </a:moveTo>
                  <a:lnTo>
                    <a:pt x="116804" y="0"/>
                  </a:lnTo>
                  <a:cubicBezTo>
                    <a:pt x="181314" y="0"/>
                    <a:pt x="233609" y="52295"/>
                    <a:pt x="233609" y="116804"/>
                  </a:cubicBezTo>
                  <a:lnTo>
                    <a:pt x="233609" y="416438"/>
                  </a:lnTo>
                  <a:cubicBezTo>
                    <a:pt x="233609" y="480948"/>
                    <a:pt x="181314" y="533243"/>
                    <a:pt x="116804" y="533243"/>
                  </a:cubicBezTo>
                  <a:lnTo>
                    <a:pt x="116804" y="533243"/>
                  </a:lnTo>
                  <a:cubicBezTo>
                    <a:pt x="52295" y="533243"/>
                    <a:pt x="0" y="480948"/>
                    <a:pt x="0" y="416438"/>
                  </a:cubicBezTo>
                  <a:lnTo>
                    <a:pt x="0" y="116804"/>
                  </a:lnTo>
                  <a:cubicBezTo>
                    <a:pt x="0" y="52295"/>
                    <a:pt x="52295" y="0"/>
                    <a:pt x="116804" y="0"/>
                  </a:cubicBezTo>
                  <a:close/>
                </a:path>
              </a:pathLst>
            </a:custGeom>
            <a:solidFill>
              <a:srgbClr val="ED5B2D"/>
            </a:solidFill>
            <a:ln cap="rnd">
              <a:noFill/>
              <a:prstDash val="solid"/>
              <a:round/>
            </a:ln>
          </p:spPr>
        </p:sp>
        <p:sp>
          <p:nvSpPr>
            <p:cNvPr id="21" name="TextBox 21"/>
            <p:cNvSpPr txBox="1"/>
            <p:nvPr/>
          </p:nvSpPr>
          <p:spPr>
            <a:xfrm>
              <a:off x="0" y="-38100"/>
              <a:ext cx="233609" cy="571343"/>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a:off x="15742943" y="8941059"/>
            <a:ext cx="1345808" cy="717985"/>
          </a:xfrm>
          <a:prstGeom prst="rect">
            <a:avLst/>
          </a:prstGeom>
        </p:spPr>
        <p:txBody>
          <a:bodyPr lIns="0" tIns="0" rIns="0" bIns="0" rtlCol="0" anchor="t">
            <a:spAutoFit/>
          </a:bodyPr>
          <a:lstStyle/>
          <a:p>
            <a:pPr algn="ctr">
              <a:lnSpc>
                <a:spcPts val="4555"/>
              </a:lnSpc>
            </a:pPr>
            <a:r>
              <a:rPr lang="en-US" sz="4257">
                <a:solidFill>
                  <a:srgbClr val="F6F6E9"/>
                </a:solidFill>
                <a:latin typeface="Agrandir"/>
                <a:ea typeface="Agrandir"/>
                <a:cs typeface="Agrandir"/>
                <a:sym typeface="Agrandir"/>
              </a:rPr>
              <a:t>01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sp>
        <p:nvSpPr>
          <p:cNvPr id="2" name="Freeform 2"/>
          <p:cNvSpPr/>
          <p:nvPr/>
        </p:nvSpPr>
        <p:spPr>
          <a:xfrm>
            <a:off x="8156703" y="1605252"/>
            <a:ext cx="9843405" cy="7748138"/>
          </a:xfrm>
          <a:custGeom>
            <a:avLst/>
            <a:gdLst/>
            <a:ahLst/>
            <a:cxnLst/>
            <a:rect l="l" t="t" r="r" b="b"/>
            <a:pathLst>
              <a:path w="9843405" h="7748138">
                <a:moveTo>
                  <a:pt x="0" y="0"/>
                </a:moveTo>
                <a:lnTo>
                  <a:pt x="9843405" y="0"/>
                </a:lnTo>
                <a:lnTo>
                  <a:pt x="9843405" y="7748138"/>
                </a:lnTo>
                <a:lnTo>
                  <a:pt x="0" y="7748138"/>
                </a:lnTo>
                <a:lnTo>
                  <a:pt x="0" y="0"/>
                </a:lnTo>
                <a:close/>
              </a:path>
            </a:pathLst>
          </a:custGeom>
          <a:blipFill>
            <a:blip r:embed="rId2"/>
            <a:stretch>
              <a:fillRect t="-135" b="-135"/>
            </a:stretch>
          </a:blipFill>
        </p:spPr>
      </p:sp>
      <p:sp>
        <p:nvSpPr>
          <p:cNvPr id="3" name="TextBox 3"/>
          <p:cNvSpPr txBox="1"/>
          <p:nvPr/>
        </p:nvSpPr>
        <p:spPr>
          <a:xfrm>
            <a:off x="485881" y="178277"/>
            <a:ext cx="16015105" cy="1510665"/>
          </a:xfrm>
          <a:prstGeom prst="rect">
            <a:avLst/>
          </a:prstGeom>
        </p:spPr>
        <p:txBody>
          <a:bodyPr lIns="0" tIns="0" rIns="0" bIns="0" rtlCol="0" anchor="t">
            <a:spAutoFit/>
          </a:bodyPr>
          <a:lstStyle/>
          <a:p>
            <a:pPr algn="l">
              <a:lnSpc>
                <a:spcPts val="9630"/>
              </a:lnSpc>
            </a:pPr>
            <a:r>
              <a:rPr lang="en-US" sz="9000" dirty="0">
                <a:solidFill>
                  <a:srgbClr val="291B25"/>
                </a:solidFill>
                <a:latin typeface="Agrandir"/>
                <a:ea typeface="Agrandir"/>
                <a:cs typeface="Agrandir"/>
                <a:sym typeface="Agrandir"/>
              </a:rPr>
              <a:t>Sequence Diagram</a:t>
            </a:r>
          </a:p>
        </p:txBody>
      </p:sp>
      <p:sp>
        <p:nvSpPr>
          <p:cNvPr id="4" name="TextBox 4"/>
          <p:cNvSpPr txBox="1"/>
          <p:nvPr/>
        </p:nvSpPr>
        <p:spPr>
          <a:xfrm>
            <a:off x="485881" y="1481427"/>
            <a:ext cx="7252694" cy="7830185"/>
          </a:xfrm>
          <a:prstGeom prst="rect">
            <a:avLst/>
          </a:prstGeom>
        </p:spPr>
        <p:txBody>
          <a:bodyPr lIns="0" tIns="0" rIns="0" bIns="0" rtlCol="0" anchor="t">
            <a:spAutoFit/>
          </a:bodyPr>
          <a:lstStyle/>
          <a:p>
            <a:pPr algn="l">
              <a:lnSpc>
                <a:spcPts val="3640"/>
              </a:lnSpc>
            </a:pPr>
            <a:r>
              <a:rPr lang="en-US" sz="2600">
                <a:solidFill>
                  <a:srgbClr val="291B25"/>
                </a:solidFill>
                <a:latin typeface="Agrandir"/>
                <a:ea typeface="Agrandir"/>
                <a:cs typeface="Agrandir"/>
                <a:sym typeface="Agrandir"/>
              </a:rPr>
              <a:t>To get started, users need to configure their preferred data store, whether it's AWS Cloud Store or SQL. We offer an easy-to-use form interface where users can input their credentials. Once the connection to the data source is established, our server will automatically download the files. If there's an issue connecting to the data source, users will informed of the same.</a:t>
            </a:r>
          </a:p>
          <a:p>
            <a:pPr algn="l">
              <a:lnSpc>
                <a:spcPts val="3640"/>
              </a:lnSpc>
            </a:pPr>
            <a:endParaRPr lang="en-US" sz="2600">
              <a:solidFill>
                <a:srgbClr val="291B25"/>
              </a:solidFill>
              <a:latin typeface="Agrandir"/>
              <a:ea typeface="Agrandir"/>
              <a:cs typeface="Agrandir"/>
              <a:sym typeface="Agrandir"/>
            </a:endParaRPr>
          </a:p>
          <a:p>
            <a:pPr algn="l">
              <a:lnSpc>
                <a:spcPts val="3640"/>
              </a:lnSpc>
            </a:pPr>
            <a:r>
              <a:rPr lang="en-US" sz="2600">
                <a:solidFill>
                  <a:srgbClr val="291B25"/>
                </a:solidFill>
                <a:latin typeface="Agrandir"/>
                <a:ea typeface="Agrandir"/>
                <a:cs typeface="Agrandir"/>
                <a:sym typeface="Agrandir"/>
              </a:rPr>
              <a:t>Afterward, the server will apply the machine learning model to detect Personally Identifiable Information (PII) within the files and generate detailed analytics. Additionally, users have the option to download their files at any time.</a:t>
            </a:r>
          </a:p>
          <a:p>
            <a:pPr algn="l">
              <a:lnSpc>
                <a:spcPts val="3640"/>
              </a:lnSpc>
              <a:spcBef>
                <a:spcPct val="0"/>
              </a:spcBef>
            </a:pPr>
            <a:endParaRPr lang="en-US" sz="2600">
              <a:solidFill>
                <a:srgbClr val="291B25"/>
              </a:solidFill>
              <a:latin typeface="Agrandir"/>
              <a:ea typeface="Agrandir"/>
              <a:cs typeface="Agrandir"/>
              <a:sym typeface="Agrandir"/>
            </a:endParaRPr>
          </a:p>
        </p:txBody>
      </p:sp>
      <p:grpSp>
        <p:nvGrpSpPr>
          <p:cNvPr id="5" name="Group 5"/>
          <p:cNvGrpSpPr/>
          <p:nvPr/>
        </p:nvGrpSpPr>
        <p:grpSpPr>
          <a:xfrm rot="-5400000">
            <a:off x="1019433" y="8682970"/>
            <a:ext cx="831964" cy="1899068"/>
            <a:chOff x="0" y="0"/>
            <a:chExt cx="233609" cy="533243"/>
          </a:xfrm>
        </p:grpSpPr>
        <p:sp>
          <p:nvSpPr>
            <p:cNvPr id="6" name="Freeform 6"/>
            <p:cNvSpPr/>
            <p:nvPr/>
          </p:nvSpPr>
          <p:spPr>
            <a:xfrm>
              <a:off x="0" y="0"/>
              <a:ext cx="233609" cy="533243"/>
            </a:xfrm>
            <a:custGeom>
              <a:avLst/>
              <a:gdLst/>
              <a:ahLst/>
              <a:cxnLst/>
              <a:rect l="l" t="t" r="r" b="b"/>
              <a:pathLst>
                <a:path w="233609" h="533243">
                  <a:moveTo>
                    <a:pt x="116804" y="0"/>
                  </a:moveTo>
                  <a:lnTo>
                    <a:pt x="116804" y="0"/>
                  </a:lnTo>
                  <a:cubicBezTo>
                    <a:pt x="181314" y="0"/>
                    <a:pt x="233609" y="52295"/>
                    <a:pt x="233609" y="116804"/>
                  </a:cubicBezTo>
                  <a:lnTo>
                    <a:pt x="233609" y="416438"/>
                  </a:lnTo>
                  <a:cubicBezTo>
                    <a:pt x="233609" y="480948"/>
                    <a:pt x="181314" y="533243"/>
                    <a:pt x="116804" y="533243"/>
                  </a:cubicBezTo>
                  <a:lnTo>
                    <a:pt x="116804" y="533243"/>
                  </a:lnTo>
                  <a:cubicBezTo>
                    <a:pt x="52295" y="533243"/>
                    <a:pt x="0" y="480948"/>
                    <a:pt x="0" y="416438"/>
                  </a:cubicBezTo>
                  <a:lnTo>
                    <a:pt x="0" y="116804"/>
                  </a:lnTo>
                  <a:cubicBezTo>
                    <a:pt x="0" y="52295"/>
                    <a:pt x="52295" y="0"/>
                    <a:pt x="116804" y="0"/>
                  </a:cubicBezTo>
                  <a:close/>
                </a:path>
              </a:pathLst>
            </a:custGeom>
            <a:solidFill>
              <a:srgbClr val="F7B9A1"/>
            </a:solidFill>
            <a:ln cap="rnd">
              <a:noFill/>
              <a:prstDash val="solid"/>
              <a:round/>
            </a:ln>
          </p:spPr>
        </p:sp>
        <p:sp>
          <p:nvSpPr>
            <p:cNvPr id="7" name="TextBox 7"/>
            <p:cNvSpPr txBox="1"/>
            <p:nvPr/>
          </p:nvSpPr>
          <p:spPr>
            <a:xfrm>
              <a:off x="0" y="-38100"/>
              <a:ext cx="233609" cy="571343"/>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762511" y="9330502"/>
            <a:ext cx="1345808" cy="717985"/>
          </a:xfrm>
          <a:prstGeom prst="rect">
            <a:avLst/>
          </a:prstGeom>
        </p:spPr>
        <p:txBody>
          <a:bodyPr lIns="0" tIns="0" rIns="0" bIns="0" rtlCol="0" anchor="t">
            <a:spAutoFit/>
          </a:bodyPr>
          <a:lstStyle/>
          <a:p>
            <a:pPr algn="ctr">
              <a:lnSpc>
                <a:spcPts val="4555"/>
              </a:lnSpc>
            </a:pPr>
            <a:r>
              <a:rPr lang="en-US" sz="4257">
                <a:solidFill>
                  <a:srgbClr val="291B25"/>
                </a:solidFill>
                <a:latin typeface="Agrandir"/>
                <a:ea typeface="Agrandir"/>
                <a:cs typeface="Agrandir"/>
                <a:sym typeface="Agrandir"/>
              </a:rPr>
              <a:t>02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grpSp>
        <p:nvGrpSpPr>
          <p:cNvPr id="2" name="Group 2"/>
          <p:cNvGrpSpPr/>
          <p:nvPr/>
        </p:nvGrpSpPr>
        <p:grpSpPr>
          <a:xfrm>
            <a:off x="9796711" y="2448262"/>
            <a:ext cx="7801695" cy="5237428"/>
            <a:chOff x="0" y="0"/>
            <a:chExt cx="1617675" cy="1085976"/>
          </a:xfrm>
        </p:grpSpPr>
        <p:sp>
          <p:nvSpPr>
            <p:cNvPr id="3" name="Freeform 3"/>
            <p:cNvSpPr/>
            <p:nvPr/>
          </p:nvSpPr>
          <p:spPr>
            <a:xfrm>
              <a:off x="0" y="0"/>
              <a:ext cx="1617675" cy="1085976"/>
            </a:xfrm>
            <a:custGeom>
              <a:avLst/>
              <a:gdLst/>
              <a:ahLst/>
              <a:cxnLst/>
              <a:rect l="l" t="t" r="r" b="b"/>
              <a:pathLst>
                <a:path w="1617675" h="1085976">
                  <a:moveTo>
                    <a:pt x="24808" y="0"/>
                  </a:moveTo>
                  <a:lnTo>
                    <a:pt x="1592867" y="0"/>
                  </a:lnTo>
                  <a:cubicBezTo>
                    <a:pt x="1599446" y="0"/>
                    <a:pt x="1605756" y="2614"/>
                    <a:pt x="1610409" y="7266"/>
                  </a:cubicBezTo>
                  <a:cubicBezTo>
                    <a:pt x="1615061" y="11919"/>
                    <a:pt x="1617675" y="18229"/>
                    <a:pt x="1617675" y="24808"/>
                  </a:cubicBezTo>
                  <a:lnTo>
                    <a:pt x="1617675" y="1061168"/>
                  </a:lnTo>
                  <a:cubicBezTo>
                    <a:pt x="1617675" y="1067748"/>
                    <a:pt x="1615061" y="1074058"/>
                    <a:pt x="1610409" y="1078710"/>
                  </a:cubicBezTo>
                  <a:cubicBezTo>
                    <a:pt x="1605756" y="1083363"/>
                    <a:pt x="1599446" y="1085976"/>
                    <a:pt x="1592867" y="1085976"/>
                  </a:cubicBezTo>
                  <a:lnTo>
                    <a:pt x="24808" y="1085976"/>
                  </a:lnTo>
                  <a:cubicBezTo>
                    <a:pt x="18229" y="1085976"/>
                    <a:pt x="11919" y="1083363"/>
                    <a:pt x="7266" y="1078710"/>
                  </a:cubicBezTo>
                  <a:cubicBezTo>
                    <a:pt x="2614" y="1074058"/>
                    <a:pt x="0" y="1067748"/>
                    <a:pt x="0" y="1061168"/>
                  </a:cubicBezTo>
                  <a:lnTo>
                    <a:pt x="0" y="24808"/>
                  </a:lnTo>
                  <a:cubicBezTo>
                    <a:pt x="0" y="18229"/>
                    <a:pt x="2614" y="11919"/>
                    <a:pt x="7266" y="7266"/>
                  </a:cubicBezTo>
                  <a:cubicBezTo>
                    <a:pt x="11919" y="2614"/>
                    <a:pt x="18229" y="0"/>
                    <a:pt x="24808" y="0"/>
                  </a:cubicBezTo>
                  <a:close/>
                </a:path>
              </a:pathLst>
            </a:custGeom>
            <a:solidFill>
              <a:srgbClr val="000000">
                <a:alpha val="0"/>
              </a:srgbClr>
            </a:solidFill>
            <a:ln w="28575" cap="rnd">
              <a:solidFill>
                <a:srgbClr val="2A2E30"/>
              </a:solidFill>
              <a:prstDash val="solid"/>
              <a:round/>
            </a:ln>
          </p:spPr>
        </p:sp>
        <p:sp>
          <p:nvSpPr>
            <p:cNvPr id="4" name="TextBox 4"/>
            <p:cNvSpPr txBox="1"/>
            <p:nvPr/>
          </p:nvSpPr>
          <p:spPr>
            <a:xfrm>
              <a:off x="0" y="-28575"/>
              <a:ext cx="1617675" cy="1114551"/>
            </a:xfrm>
            <a:prstGeom prst="rect">
              <a:avLst/>
            </a:prstGeom>
          </p:spPr>
          <p:txBody>
            <a:bodyPr lIns="50800" tIns="50800" rIns="50800" bIns="50800" rtlCol="0" anchor="ctr"/>
            <a:lstStyle/>
            <a:p>
              <a:pPr marL="0" lvl="0" indent="0" algn="ctr">
                <a:lnSpc>
                  <a:spcPts val="1960"/>
                </a:lnSpc>
                <a:spcBef>
                  <a:spcPct val="0"/>
                </a:spcBef>
              </a:pPr>
              <a:endParaRPr/>
            </a:p>
          </p:txBody>
        </p:sp>
      </p:grpSp>
      <p:pic>
        <p:nvPicPr>
          <p:cNvPr id="5" name="Picture 5"/>
          <p:cNvPicPr>
            <a:picLocks noChangeAspect="1"/>
          </p:cNvPicPr>
          <p:nvPr/>
        </p:nvPicPr>
        <p:blipFill>
          <a:blip r:embed="rId2"/>
          <a:stretch>
            <a:fillRect/>
          </a:stretch>
        </p:blipFill>
        <p:spPr>
          <a:xfrm>
            <a:off x="13656518" y="3522757"/>
            <a:ext cx="3665494" cy="3665494"/>
          </a:xfrm>
          <a:prstGeom prst="rect">
            <a:avLst/>
          </a:prstGeom>
        </p:spPr>
      </p:pic>
      <p:pic>
        <p:nvPicPr>
          <p:cNvPr id="6" name="Picture 6"/>
          <p:cNvPicPr>
            <a:picLocks noChangeAspect="1"/>
          </p:cNvPicPr>
          <p:nvPr/>
        </p:nvPicPr>
        <p:blipFill>
          <a:blip r:embed="rId3"/>
          <a:stretch>
            <a:fillRect/>
          </a:stretch>
        </p:blipFill>
        <p:spPr>
          <a:xfrm>
            <a:off x="10073105" y="3522757"/>
            <a:ext cx="3665494" cy="3665494"/>
          </a:xfrm>
          <a:prstGeom prst="rect">
            <a:avLst/>
          </a:prstGeom>
        </p:spPr>
      </p:pic>
      <p:grpSp>
        <p:nvGrpSpPr>
          <p:cNvPr id="7" name="Group 7"/>
          <p:cNvGrpSpPr/>
          <p:nvPr/>
        </p:nvGrpSpPr>
        <p:grpSpPr>
          <a:xfrm rot="-5400000">
            <a:off x="15999865" y="8311537"/>
            <a:ext cx="831964" cy="1899068"/>
            <a:chOff x="0" y="0"/>
            <a:chExt cx="233609" cy="533243"/>
          </a:xfrm>
        </p:grpSpPr>
        <p:sp>
          <p:nvSpPr>
            <p:cNvPr id="8" name="Freeform 8"/>
            <p:cNvSpPr/>
            <p:nvPr/>
          </p:nvSpPr>
          <p:spPr>
            <a:xfrm>
              <a:off x="0" y="0"/>
              <a:ext cx="233609" cy="533243"/>
            </a:xfrm>
            <a:custGeom>
              <a:avLst/>
              <a:gdLst/>
              <a:ahLst/>
              <a:cxnLst/>
              <a:rect l="l" t="t" r="r" b="b"/>
              <a:pathLst>
                <a:path w="233609" h="533243">
                  <a:moveTo>
                    <a:pt x="116804" y="0"/>
                  </a:moveTo>
                  <a:lnTo>
                    <a:pt x="116804" y="0"/>
                  </a:lnTo>
                  <a:cubicBezTo>
                    <a:pt x="181314" y="0"/>
                    <a:pt x="233609" y="52295"/>
                    <a:pt x="233609" y="116804"/>
                  </a:cubicBezTo>
                  <a:lnTo>
                    <a:pt x="233609" y="416438"/>
                  </a:lnTo>
                  <a:cubicBezTo>
                    <a:pt x="233609" y="480948"/>
                    <a:pt x="181314" y="533243"/>
                    <a:pt x="116804" y="533243"/>
                  </a:cubicBezTo>
                  <a:lnTo>
                    <a:pt x="116804" y="533243"/>
                  </a:lnTo>
                  <a:cubicBezTo>
                    <a:pt x="52295" y="533243"/>
                    <a:pt x="0" y="480948"/>
                    <a:pt x="0" y="416438"/>
                  </a:cubicBezTo>
                  <a:lnTo>
                    <a:pt x="0" y="116804"/>
                  </a:lnTo>
                  <a:cubicBezTo>
                    <a:pt x="0" y="52295"/>
                    <a:pt x="52295" y="0"/>
                    <a:pt x="116804" y="0"/>
                  </a:cubicBezTo>
                  <a:close/>
                </a:path>
              </a:pathLst>
            </a:custGeom>
            <a:solidFill>
              <a:srgbClr val="F7B9A1"/>
            </a:solidFill>
            <a:ln cap="rnd">
              <a:noFill/>
              <a:prstDash val="solid"/>
              <a:round/>
            </a:ln>
          </p:spPr>
        </p:sp>
        <p:sp>
          <p:nvSpPr>
            <p:cNvPr id="9" name="TextBox 9"/>
            <p:cNvSpPr txBox="1"/>
            <p:nvPr/>
          </p:nvSpPr>
          <p:spPr>
            <a:xfrm>
              <a:off x="0" y="-38100"/>
              <a:ext cx="233609" cy="571343"/>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a:off x="8246404" y="1706574"/>
            <a:ext cx="9777383" cy="6031711"/>
          </a:xfrm>
          <a:custGeom>
            <a:avLst/>
            <a:gdLst/>
            <a:ahLst/>
            <a:cxnLst/>
            <a:rect l="l" t="t" r="r" b="b"/>
            <a:pathLst>
              <a:path w="9777383" h="6031711">
                <a:moveTo>
                  <a:pt x="0" y="0"/>
                </a:moveTo>
                <a:lnTo>
                  <a:pt x="9777383" y="0"/>
                </a:lnTo>
                <a:lnTo>
                  <a:pt x="9777383" y="6031712"/>
                </a:lnTo>
                <a:lnTo>
                  <a:pt x="0" y="6031712"/>
                </a:lnTo>
                <a:lnTo>
                  <a:pt x="0" y="0"/>
                </a:lnTo>
                <a:close/>
              </a:path>
            </a:pathLst>
          </a:custGeom>
          <a:blipFill>
            <a:blip r:embed="rId4"/>
            <a:stretch>
              <a:fillRect/>
            </a:stretch>
          </a:blipFill>
        </p:spPr>
      </p:sp>
      <p:sp>
        <p:nvSpPr>
          <p:cNvPr id="11" name="TextBox 11"/>
          <p:cNvSpPr txBox="1"/>
          <p:nvPr/>
        </p:nvSpPr>
        <p:spPr>
          <a:xfrm>
            <a:off x="279171" y="1582749"/>
            <a:ext cx="7660258" cy="8287385"/>
          </a:xfrm>
          <a:prstGeom prst="rect">
            <a:avLst/>
          </a:prstGeom>
        </p:spPr>
        <p:txBody>
          <a:bodyPr lIns="0" tIns="0" rIns="0" bIns="0" rtlCol="0" anchor="t">
            <a:spAutoFit/>
          </a:bodyPr>
          <a:lstStyle/>
          <a:p>
            <a:pPr algn="l">
              <a:lnSpc>
                <a:spcPts val="3640"/>
              </a:lnSpc>
            </a:pPr>
            <a:r>
              <a:rPr lang="en-US" sz="2600">
                <a:solidFill>
                  <a:srgbClr val="291B25"/>
                </a:solidFill>
                <a:latin typeface="Agrandir"/>
                <a:ea typeface="Agrandir"/>
                <a:cs typeface="Agrandir"/>
                <a:sym typeface="Agrandir"/>
              </a:rPr>
              <a:t>The tool supports various file types, including unstructured files (such as .txt, .log, .jpg, .pdf) and structured files (such as .csv).</a:t>
            </a:r>
          </a:p>
          <a:p>
            <a:pPr algn="l">
              <a:lnSpc>
                <a:spcPts val="3640"/>
              </a:lnSpc>
            </a:pPr>
            <a:endParaRPr lang="en-US" sz="2600">
              <a:solidFill>
                <a:srgbClr val="291B25"/>
              </a:solidFill>
              <a:latin typeface="Agrandir"/>
              <a:ea typeface="Agrandir"/>
              <a:cs typeface="Agrandir"/>
              <a:sym typeface="Agrandir"/>
            </a:endParaRPr>
          </a:p>
          <a:p>
            <a:pPr algn="l">
              <a:lnSpc>
                <a:spcPts val="3640"/>
              </a:lnSpc>
            </a:pPr>
            <a:r>
              <a:rPr lang="en-US" sz="2600">
                <a:solidFill>
                  <a:srgbClr val="291B25"/>
                </a:solidFill>
                <a:latin typeface="Agrandir"/>
                <a:ea typeface="Agrandir"/>
                <a:cs typeface="Agrandir"/>
                <a:sym typeface="Agrandir"/>
              </a:rPr>
              <a:t>For all the files, we convert them to string format and/or image format (using OCR) and then perform following:</a:t>
            </a:r>
          </a:p>
          <a:p>
            <a:pPr algn="l">
              <a:lnSpc>
                <a:spcPts val="3640"/>
              </a:lnSpc>
            </a:pPr>
            <a:r>
              <a:rPr lang="en-US" sz="2600">
                <a:solidFill>
                  <a:srgbClr val="291B25"/>
                </a:solidFill>
                <a:latin typeface="Agrandir"/>
                <a:ea typeface="Agrandir"/>
                <a:cs typeface="Agrandir"/>
                <a:sym typeface="Agrandir"/>
              </a:rPr>
              <a:t>1) </a:t>
            </a:r>
            <a:r>
              <a:rPr lang="en-US" sz="2600" b="1">
                <a:solidFill>
                  <a:srgbClr val="291B25"/>
                </a:solidFill>
                <a:latin typeface="Agrandir Bold"/>
                <a:ea typeface="Agrandir Bold"/>
                <a:cs typeface="Agrandir Bold"/>
                <a:sym typeface="Agrandir Bold"/>
              </a:rPr>
              <a:t>Regular Expressions (REGEX)</a:t>
            </a:r>
            <a:r>
              <a:rPr lang="en-US" sz="2600">
                <a:solidFill>
                  <a:srgbClr val="291B25"/>
                </a:solidFill>
                <a:latin typeface="Agrandir"/>
                <a:ea typeface="Agrandir"/>
                <a:cs typeface="Agrandir"/>
                <a:sym typeface="Agrandir"/>
              </a:rPr>
              <a:t>: Used to detect PII with fixed patterns, such as email addresses, IP addresses, Aadhar numbers, and credit card numbers.</a:t>
            </a:r>
          </a:p>
          <a:p>
            <a:pPr algn="l">
              <a:lnSpc>
                <a:spcPts val="3640"/>
              </a:lnSpc>
            </a:pPr>
            <a:r>
              <a:rPr lang="en-US" sz="2600">
                <a:solidFill>
                  <a:srgbClr val="291B25"/>
                </a:solidFill>
                <a:latin typeface="Agrandir"/>
                <a:ea typeface="Agrandir"/>
                <a:cs typeface="Agrandir"/>
                <a:sym typeface="Agrandir"/>
              </a:rPr>
              <a:t>2) </a:t>
            </a:r>
            <a:r>
              <a:rPr lang="en-US" sz="2600" b="1">
                <a:solidFill>
                  <a:srgbClr val="291B25"/>
                </a:solidFill>
                <a:latin typeface="Agrandir Bold"/>
                <a:ea typeface="Agrandir Bold"/>
                <a:cs typeface="Agrandir Bold"/>
                <a:sym typeface="Agrandir Bold"/>
              </a:rPr>
              <a:t>Named Entity Recognition (NER)</a:t>
            </a:r>
            <a:r>
              <a:rPr lang="en-US" sz="2600">
                <a:solidFill>
                  <a:srgbClr val="291B25"/>
                </a:solidFill>
                <a:latin typeface="Agrandir"/>
                <a:ea typeface="Agrandir"/>
                <a:cs typeface="Agrandir"/>
                <a:sym typeface="Agrandir"/>
              </a:rPr>
              <a:t>: Utilizes pre-trained models to identify PII such as personal names, locations, and organizations.</a:t>
            </a:r>
          </a:p>
          <a:p>
            <a:pPr algn="l">
              <a:lnSpc>
                <a:spcPts val="3640"/>
              </a:lnSpc>
            </a:pPr>
            <a:endParaRPr lang="en-US" sz="2600">
              <a:solidFill>
                <a:srgbClr val="291B25"/>
              </a:solidFill>
              <a:latin typeface="Agrandir"/>
              <a:ea typeface="Agrandir"/>
              <a:cs typeface="Agrandir"/>
              <a:sym typeface="Agrandir"/>
            </a:endParaRPr>
          </a:p>
          <a:p>
            <a:pPr algn="l">
              <a:lnSpc>
                <a:spcPts val="3640"/>
              </a:lnSpc>
              <a:spcBef>
                <a:spcPct val="0"/>
              </a:spcBef>
            </a:pPr>
            <a:r>
              <a:rPr lang="en-US" sz="2600">
                <a:solidFill>
                  <a:srgbClr val="291B25"/>
                </a:solidFill>
                <a:latin typeface="Agrandir"/>
                <a:ea typeface="Agrandir"/>
                <a:cs typeface="Agrandir"/>
                <a:sym typeface="Agrandir"/>
              </a:rPr>
              <a:t>For CSVs, we perform one extra step of extracting column names and checking if they match with column names that indicate PII.</a:t>
            </a:r>
          </a:p>
        </p:txBody>
      </p:sp>
      <p:sp>
        <p:nvSpPr>
          <p:cNvPr id="12" name="TextBox 12"/>
          <p:cNvSpPr txBox="1"/>
          <p:nvPr/>
        </p:nvSpPr>
        <p:spPr>
          <a:xfrm>
            <a:off x="15723893" y="8959068"/>
            <a:ext cx="1345808" cy="717985"/>
          </a:xfrm>
          <a:prstGeom prst="rect">
            <a:avLst/>
          </a:prstGeom>
        </p:spPr>
        <p:txBody>
          <a:bodyPr lIns="0" tIns="0" rIns="0" bIns="0" rtlCol="0" anchor="t">
            <a:spAutoFit/>
          </a:bodyPr>
          <a:lstStyle/>
          <a:p>
            <a:pPr algn="ctr">
              <a:lnSpc>
                <a:spcPts val="4555"/>
              </a:lnSpc>
            </a:pPr>
            <a:r>
              <a:rPr lang="en-US" sz="4257">
                <a:solidFill>
                  <a:srgbClr val="291B25"/>
                </a:solidFill>
                <a:latin typeface="Agrandir"/>
                <a:ea typeface="Agrandir"/>
                <a:cs typeface="Agrandir"/>
                <a:sym typeface="Agrandir"/>
              </a:rPr>
              <a:t>03</a:t>
            </a:r>
          </a:p>
        </p:txBody>
      </p:sp>
      <p:sp>
        <p:nvSpPr>
          <p:cNvPr id="13" name="TextBox 13"/>
          <p:cNvSpPr txBox="1"/>
          <p:nvPr/>
        </p:nvSpPr>
        <p:spPr>
          <a:xfrm>
            <a:off x="291429" y="302347"/>
            <a:ext cx="16015105" cy="1510665"/>
          </a:xfrm>
          <a:prstGeom prst="rect">
            <a:avLst/>
          </a:prstGeom>
        </p:spPr>
        <p:txBody>
          <a:bodyPr lIns="0" tIns="0" rIns="0" bIns="0" rtlCol="0" anchor="t">
            <a:spAutoFit/>
          </a:bodyPr>
          <a:lstStyle/>
          <a:p>
            <a:pPr algn="l">
              <a:lnSpc>
                <a:spcPts val="9630"/>
              </a:lnSpc>
            </a:pPr>
            <a:r>
              <a:rPr lang="en-US" sz="9000" dirty="0">
                <a:solidFill>
                  <a:srgbClr val="291B25"/>
                </a:solidFill>
                <a:latin typeface="Agrandir"/>
                <a:ea typeface="Agrandir"/>
                <a:cs typeface="Agrandir"/>
                <a:sym typeface="Agrandir"/>
              </a:rPr>
              <a:t>Methodology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859955" y="8432603"/>
            <a:ext cx="831964" cy="1899068"/>
            <a:chOff x="0" y="0"/>
            <a:chExt cx="233609" cy="533243"/>
          </a:xfrm>
        </p:grpSpPr>
        <p:sp>
          <p:nvSpPr>
            <p:cNvPr id="3" name="Freeform 3"/>
            <p:cNvSpPr/>
            <p:nvPr/>
          </p:nvSpPr>
          <p:spPr>
            <a:xfrm>
              <a:off x="0" y="0"/>
              <a:ext cx="233609" cy="533243"/>
            </a:xfrm>
            <a:custGeom>
              <a:avLst/>
              <a:gdLst/>
              <a:ahLst/>
              <a:cxnLst/>
              <a:rect l="l" t="t" r="r" b="b"/>
              <a:pathLst>
                <a:path w="233609" h="533243">
                  <a:moveTo>
                    <a:pt x="116804" y="0"/>
                  </a:moveTo>
                  <a:lnTo>
                    <a:pt x="116804" y="0"/>
                  </a:lnTo>
                  <a:cubicBezTo>
                    <a:pt x="181314" y="0"/>
                    <a:pt x="233609" y="52295"/>
                    <a:pt x="233609" y="116804"/>
                  </a:cubicBezTo>
                  <a:lnTo>
                    <a:pt x="233609" y="416438"/>
                  </a:lnTo>
                  <a:cubicBezTo>
                    <a:pt x="233609" y="480948"/>
                    <a:pt x="181314" y="533243"/>
                    <a:pt x="116804" y="533243"/>
                  </a:cubicBezTo>
                  <a:lnTo>
                    <a:pt x="116804" y="533243"/>
                  </a:lnTo>
                  <a:cubicBezTo>
                    <a:pt x="52295" y="533243"/>
                    <a:pt x="0" y="480948"/>
                    <a:pt x="0" y="416438"/>
                  </a:cubicBezTo>
                  <a:lnTo>
                    <a:pt x="0" y="116804"/>
                  </a:lnTo>
                  <a:cubicBezTo>
                    <a:pt x="0" y="52295"/>
                    <a:pt x="52295" y="0"/>
                    <a:pt x="116804" y="0"/>
                  </a:cubicBezTo>
                  <a:close/>
                </a:path>
              </a:pathLst>
            </a:custGeom>
            <a:solidFill>
              <a:srgbClr val="F7B9A1"/>
            </a:solidFill>
            <a:ln cap="rnd">
              <a:noFill/>
              <a:prstDash val="solid"/>
              <a:round/>
            </a:ln>
          </p:spPr>
        </p:sp>
        <p:sp>
          <p:nvSpPr>
            <p:cNvPr id="4" name="TextBox 4"/>
            <p:cNvSpPr txBox="1"/>
            <p:nvPr/>
          </p:nvSpPr>
          <p:spPr>
            <a:xfrm>
              <a:off x="0" y="-38100"/>
              <a:ext cx="233609" cy="571343"/>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6548535" y="312818"/>
            <a:ext cx="11545232" cy="5757560"/>
          </a:xfrm>
          <a:custGeom>
            <a:avLst/>
            <a:gdLst/>
            <a:ahLst/>
            <a:cxnLst/>
            <a:rect l="l" t="t" r="r" b="b"/>
            <a:pathLst>
              <a:path w="11545232" h="5757560">
                <a:moveTo>
                  <a:pt x="0" y="0"/>
                </a:moveTo>
                <a:lnTo>
                  <a:pt x="11545232" y="0"/>
                </a:lnTo>
                <a:lnTo>
                  <a:pt x="11545232" y="5757560"/>
                </a:lnTo>
                <a:lnTo>
                  <a:pt x="0" y="5757560"/>
                </a:lnTo>
                <a:lnTo>
                  <a:pt x="0" y="0"/>
                </a:lnTo>
                <a:close/>
              </a:path>
            </a:pathLst>
          </a:custGeom>
          <a:blipFill>
            <a:blip r:embed="rId2"/>
            <a:stretch>
              <a:fillRect/>
            </a:stretch>
          </a:blipFill>
        </p:spPr>
      </p:sp>
      <p:sp>
        <p:nvSpPr>
          <p:cNvPr id="6" name="Freeform 6"/>
          <p:cNvSpPr/>
          <p:nvPr/>
        </p:nvSpPr>
        <p:spPr>
          <a:xfrm>
            <a:off x="7144388" y="6591425"/>
            <a:ext cx="9781653" cy="3206694"/>
          </a:xfrm>
          <a:custGeom>
            <a:avLst/>
            <a:gdLst/>
            <a:ahLst/>
            <a:cxnLst/>
            <a:rect l="l" t="t" r="r" b="b"/>
            <a:pathLst>
              <a:path w="9781653" h="3206694">
                <a:moveTo>
                  <a:pt x="0" y="0"/>
                </a:moveTo>
                <a:lnTo>
                  <a:pt x="9781654" y="0"/>
                </a:lnTo>
                <a:lnTo>
                  <a:pt x="9781654" y="3206694"/>
                </a:lnTo>
                <a:lnTo>
                  <a:pt x="0" y="3206694"/>
                </a:lnTo>
                <a:lnTo>
                  <a:pt x="0" y="0"/>
                </a:lnTo>
                <a:close/>
              </a:path>
            </a:pathLst>
          </a:custGeom>
          <a:blipFill>
            <a:blip r:embed="rId3"/>
            <a:stretch>
              <a:fillRect t="-61547" b="-29349"/>
            </a:stretch>
          </a:blipFill>
        </p:spPr>
      </p:sp>
      <p:sp>
        <p:nvSpPr>
          <p:cNvPr id="7" name="TextBox 7"/>
          <p:cNvSpPr txBox="1"/>
          <p:nvPr/>
        </p:nvSpPr>
        <p:spPr>
          <a:xfrm>
            <a:off x="603033" y="1623695"/>
            <a:ext cx="5487436" cy="6915785"/>
          </a:xfrm>
          <a:prstGeom prst="rect">
            <a:avLst/>
          </a:prstGeom>
        </p:spPr>
        <p:txBody>
          <a:bodyPr lIns="0" tIns="0" rIns="0" bIns="0" rtlCol="0" anchor="t">
            <a:spAutoFit/>
          </a:bodyPr>
          <a:lstStyle/>
          <a:p>
            <a:pPr algn="l">
              <a:lnSpc>
                <a:spcPts val="3639"/>
              </a:lnSpc>
            </a:pPr>
            <a:r>
              <a:rPr lang="en-US" sz="2599">
                <a:solidFill>
                  <a:srgbClr val="291B25"/>
                </a:solidFill>
                <a:latin typeface="Agrandir"/>
                <a:ea typeface="Agrandir"/>
                <a:cs typeface="Agrandir"/>
                <a:sym typeface="Agrandir"/>
              </a:rPr>
              <a:t>We offer the following analytics and results to user based on PII Detected:</a:t>
            </a:r>
          </a:p>
          <a:p>
            <a:pPr algn="l">
              <a:lnSpc>
                <a:spcPts val="3639"/>
              </a:lnSpc>
            </a:pPr>
            <a:r>
              <a:rPr lang="en-US" sz="2599">
                <a:solidFill>
                  <a:srgbClr val="291B25"/>
                </a:solidFill>
                <a:latin typeface="Agrandir"/>
                <a:ea typeface="Agrandir"/>
                <a:cs typeface="Agrandir"/>
                <a:sym typeface="Agrandir"/>
              </a:rPr>
              <a:t>1) Total Risks</a:t>
            </a:r>
          </a:p>
          <a:p>
            <a:pPr algn="l">
              <a:lnSpc>
                <a:spcPts val="3639"/>
              </a:lnSpc>
            </a:pPr>
            <a:r>
              <a:rPr lang="en-US" sz="2599">
                <a:solidFill>
                  <a:srgbClr val="291B25"/>
                </a:solidFill>
                <a:latin typeface="Agrandir"/>
                <a:ea typeface="Agrandir"/>
                <a:cs typeface="Agrandir"/>
                <a:sym typeface="Agrandir"/>
              </a:rPr>
              <a:t>2) Mean Risk Score</a:t>
            </a:r>
          </a:p>
          <a:p>
            <a:pPr algn="l">
              <a:lnSpc>
                <a:spcPts val="3639"/>
              </a:lnSpc>
            </a:pPr>
            <a:r>
              <a:rPr lang="en-US" sz="2599">
                <a:solidFill>
                  <a:srgbClr val="291B25"/>
                </a:solidFill>
                <a:latin typeface="Agrandir"/>
                <a:ea typeface="Agrandir"/>
                <a:cs typeface="Agrandir"/>
                <a:sym typeface="Agrandir"/>
              </a:rPr>
              <a:t>3) Bucket Distribution (e.g. Personal, Financial, Medical etc.)</a:t>
            </a:r>
          </a:p>
          <a:p>
            <a:pPr algn="l">
              <a:lnSpc>
                <a:spcPts val="3639"/>
              </a:lnSpc>
            </a:pPr>
            <a:r>
              <a:rPr lang="en-US" sz="2599">
                <a:solidFill>
                  <a:srgbClr val="291B25"/>
                </a:solidFill>
                <a:latin typeface="Agrandir"/>
                <a:ea typeface="Agrandir"/>
                <a:cs typeface="Agrandir"/>
                <a:sym typeface="Agrandir"/>
              </a:rPr>
              <a:t>4) Risk Distribution (e.g. High, Low)</a:t>
            </a:r>
          </a:p>
          <a:p>
            <a:pPr algn="l">
              <a:lnSpc>
                <a:spcPts val="3639"/>
              </a:lnSpc>
            </a:pPr>
            <a:r>
              <a:rPr lang="en-US" sz="2599">
                <a:solidFill>
                  <a:srgbClr val="291B25"/>
                </a:solidFill>
                <a:latin typeface="Agrandir"/>
                <a:ea typeface="Agrandir"/>
                <a:cs typeface="Agrandir"/>
                <a:sym typeface="Agrandir"/>
              </a:rPr>
              <a:t>5) PII Counts per File Type</a:t>
            </a:r>
          </a:p>
          <a:p>
            <a:pPr algn="l">
              <a:lnSpc>
                <a:spcPts val="3639"/>
              </a:lnSpc>
            </a:pPr>
            <a:r>
              <a:rPr lang="en-US" sz="2599">
                <a:solidFill>
                  <a:srgbClr val="291B25"/>
                </a:solidFill>
                <a:latin typeface="Agrandir"/>
                <a:ea typeface="Agrandir"/>
                <a:cs typeface="Agrandir"/>
                <a:sym typeface="Agrandir"/>
              </a:rPr>
              <a:t>6) PII Counts per File</a:t>
            </a:r>
          </a:p>
          <a:p>
            <a:pPr algn="l">
              <a:lnSpc>
                <a:spcPts val="3639"/>
              </a:lnSpc>
            </a:pPr>
            <a:r>
              <a:rPr lang="en-US" sz="2599">
                <a:solidFill>
                  <a:srgbClr val="291B25"/>
                </a:solidFill>
                <a:latin typeface="Agrandir"/>
                <a:ea typeface="Agrandir"/>
                <a:cs typeface="Agrandir"/>
                <a:sym typeface="Agrandir"/>
              </a:rPr>
              <a:t>7) Mean Risk per File Type</a:t>
            </a:r>
          </a:p>
          <a:p>
            <a:pPr algn="l">
              <a:lnSpc>
                <a:spcPts val="3639"/>
              </a:lnSpc>
            </a:pPr>
            <a:r>
              <a:rPr lang="en-US" sz="2599">
                <a:solidFill>
                  <a:srgbClr val="291B25"/>
                </a:solidFill>
                <a:latin typeface="Agrandir"/>
                <a:ea typeface="Agrandir"/>
                <a:cs typeface="Agrandir"/>
                <a:sym typeface="Agrandir"/>
              </a:rPr>
              <a:t>8) Mean Risk per File</a:t>
            </a:r>
          </a:p>
          <a:p>
            <a:pPr algn="l">
              <a:lnSpc>
                <a:spcPts val="3639"/>
              </a:lnSpc>
            </a:pPr>
            <a:r>
              <a:rPr lang="en-US" sz="2599">
                <a:solidFill>
                  <a:srgbClr val="291B25"/>
                </a:solidFill>
                <a:latin typeface="Agrandir"/>
                <a:ea typeface="Agrandir"/>
                <a:cs typeface="Agrandir"/>
                <a:sym typeface="Agrandir"/>
              </a:rPr>
              <a:t>9) Top 5 PII Categories (e.g. Name, Email, CVV etc.)</a:t>
            </a:r>
          </a:p>
          <a:p>
            <a:pPr algn="l">
              <a:lnSpc>
                <a:spcPts val="3639"/>
              </a:lnSpc>
              <a:spcBef>
                <a:spcPct val="0"/>
              </a:spcBef>
            </a:pPr>
            <a:r>
              <a:rPr lang="en-US" sz="2599">
                <a:solidFill>
                  <a:srgbClr val="291B25"/>
                </a:solidFill>
                <a:latin typeface="Agrandir"/>
                <a:ea typeface="Agrandir"/>
                <a:cs typeface="Agrandir"/>
                <a:sym typeface="Agrandir"/>
              </a:rPr>
              <a:t>10) Full Results</a:t>
            </a:r>
          </a:p>
        </p:txBody>
      </p:sp>
      <p:sp>
        <p:nvSpPr>
          <p:cNvPr id="8" name="TextBox 8"/>
          <p:cNvSpPr txBox="1"/>
          <p:nvPr/>
        </p:nvSpPr>
        <p:spPr>
          <a:xfrm>
            <a:off x="603033" y="9080135"/>
            <a:ext cx="1345808" cy="717985"/>
          </a:xfrm>
          <a:prstGeom prst="rect">
            <a:avLst/>
          </a:prstGeom>
        </p:spPr>
        <p:txBody>
          <a:bodyPr lIns="0" tIns="0" rIns="0" bIns="0" rtlCol="0" anchor="t">
            <a:spAutoFit/>
          </a:bodyPr>
          <a:lstStyle/>
          <a:p>
            <a:pPr algn="ctr">
              <a:lnSpc>
                <a:spcPts val="4555"/>
              </a:lnSpc>
            </a:pPr>
            <a:r>
              <a:rPr lang="en-US" sz="4257">
                <a:solidFill>
                  <a:srgbClr val="291B25"/>
                </a:solidFill>
                <a:latin typeface="Agrandir"/>
                <a:ea typeface="Agrandir"/>
                <a:cs typeface="Agrandir"/>
                <a:sym typeface="Agrandir"/>
              </a:rPr>
              <a:t>04</a:t>
            </a:r>
          </a:p>
        </p:txBody>
      </p:sp>
      <p:sp>
        <p:nvSpPr>
          <p:cNvPr id="9" name="TextBox 9"/>
          <p:cNvSpPr txBox="1"/>
          <p:nvPr/>
        </p:nvSpPr>
        <p:spPr>
          <a:xfrm>
            <a:off x="603033" y="169943"/>
            <a:ext cx="16015105" cy="1510665"/>
          </a:xfrm>
          <a:prstGeom prst="rect">
            <a:avLst/>
          </a:prstGeom>
        </p:spPr>
        <p:txBody>
          <a:bodyPr lIns="0" tIns="0" rIns="0" bIns="0" rtlCol="0" anchor="t">
            <a:spAutoFit/>
          </a:bodyPr>
          <a:lstStyle/>
          <a:p>
            <a:pPr algn="l">
              <a:lnSpc>
                <a:spcPts val="9630"/>
              </a:lnSpc>
            </a:pPr>
            <a:r>
              <a:rPr lang="en-US" sz="9000" dirty="0">
                <a:solidFill>
                  <a:srgbClr val="291B25"/>
                </a:solidFill>
                <a:latin typeface="Agrandir"/>
                <a:ea typeface="Agrandir"/>
                <a:cs typeface="Agrandir"/>
                <a:sym typeface="Agrandir"/>
              </a:rPr>
              <a:t>Analytics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403</Words>
  <Application>Microsoft Office PowerPoint</Application>
  <PresentationFormat>Custom</PresentationFormat>
  <Paragraphs>37</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Agrandir Bold</vt:lpstr>
      <vt:lpstr>Agrandir</vt:lpstr>
      <vt:lpstr>Open Sans</vt:lpstr>
      <vt:lpstr>Arial</vt:lpstr>
      <vt:lpstr>Calibri</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Watchdog PPT</dc:title>
  <cp:lastModifiedBy>Kavan Gandhi</cp:lastModifiedBy>
  <cp:revision>2</cp:revision>
  <dcterms:created xsi:type="dcterms:W3CDTF">2006-08-16T00:00:00Z</dcterms:created>
  <dcterms:modified xsi:type="dcterms:W3CDTF">2024-09-15T12:09:50Z</dcterms:modified>
  <dc:identifier>DAGQvAzLIqg</dc:identifier>
</cp:coreProperties>
</file>