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0" r:id="rId5"/>
    <p:sldId id="259" r:id="rId6"/>
    <p:sldId id="260" r:id="rId7"/>
    <p:sldId id="261" r:id="rId8"/>
    <p:sldId id="262" r:id="rId9"/>
    <p:sldId id="263" r:id="rId10"/>
    <p:sldId id="264" r:id="rId11"/>
    <p:sldId id="265" r:id="rId12"/>
    <p:sldId id="272" r:id="rId13"/>
    <p:sldId id="277" r:id="rId14"/>
    <p:sldId id="273" r:id="rId15"/>
    <p:sldId id="274" r:id="rId16"/>
    <p:sldId id="271" r:id="rId17"/>
    <p:sldId id="276"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0C1194E-72CF-4448-BC04-A98825C01B4E}" type="datetimeFigureOut">
              <a:rPr lang="en-US" smtClean="0"/>
              <a:pPr/>
              <a:t>1/15/2021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0C1194E-72CF-4448-BC04-A98825C01B4E}" type="datetimeFigureOut">
              <a:rPr lang="en-US" smtClean="0"/>
              <a:pPr/>
              <a:t>1/15/2021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8DAA61-2A53-4EF2-B6DC-1391C0CDC0E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convolutional-neural-networks-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428868"/>
            <a:ext cx="7406640" cy="1472184"/>
          </a:xfrm>
        </p:spPr>
        <p:txBody>
          <a:bodyPr/>
          <a:lstStyle/>
          <a:p>
            <a:pPr algn="ctr"/>
            <a:r>
              <a:rPr lang="en-US" dirty="0" smtClean="0"/>
              <a:t>Handwritten </a:t>
            </a:r>
            <a:r>
              <a:rPr lang="en-US" smtClean="0"/>
              <a:t>Digit Detection</a:t>
            </a:r>
            <a:endParaRPr lang="en-US" dirty="0"/>
          </a:p>
        </p:txBody>
      </p:sp>
      <p:sp>
        <p:nvSpPr>
          <p:cNvPr id="3" name="Subtitle 2"/>
          <p:cNvSpPr>
            <a:spLocks noGrp="1"/>
          </p:cNvSpPr>
          <p:nvPr>
            <p:ph type="subTitle" idx="1"/>
          </p:nvPr>
        </p:nvSpPr>
        <p:spPr>
          <a:xfrm>
            <a:off x="1571604" y="4357694"/>
            <a:ext cx="7406640" cy="1752600"/>
          </a:xfrm>
        </p:spPr>
        <p:txBody>
          <a:bodyPr/>
          <a:lstStyle/>
          <a:p>
            <a:pPr algn="r"/>
            <a:r>
              <a:rPr lang="en-US" b="1" i="1" dirty="0" smtClean="0">
                <a:solidFill>
                  <a:schemeClr val="accent3">
                    <a:lumMod val="75000"/>
                  </a:schemeClr>
                </a:solidFill>
              </a:rPr>
              <a:t>By – </a:t>
            </a:r>
            <a:r>
              <a:rPr lang="en-US" b="1" i="1" dirty="0" err="1" smtClean="0">
                <a:solidFill>
                  <a:schemeClr val="accent3">
                    <a:lumMod val="75000"/>
                  </a:schemeClr>
                </a:solidFill>
              </a:rPr>
              <a:t>Pritam</a:t>
            </a:r>
            <a:r>
              <a:rPr lang="en-US" b="1" i="1" dirty="0" smtClean="0">
                <a:solidFill>
                  <a:schemeClr val="accent3">
                    <a:lumMod val="75000"/>
                  </a:schemeClr>
                </a:solidFill>
              </a:rPr>
              <a:t> </a:t>
            </a:r>
            <a:r>
              <a:rPr lang="en-US" b="1" i="1" dirty="0" err="1" smtClean="0">
                <a:solidFill>
                  <a:schemeClr val="accent3">
                    <a:lumMod val="75000"/>
                  </a:schemeClr>
                </a:solidFill>
              </a:rPr>
              <a:t>Gayen</a:t>
            </a:r>
            <a:endParaRPr lang="en-US" b="1" i="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000100" y="1643050"/>
            <a:ext cx="8143900" cy="3977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071538" y="2069984"/>
            <a:ext cx="8072462" cy="3645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000100" y="1428736"/>
            <a:ext cx="8143900" cy="39210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636719" y="79314"/>
            <a:ext cx="7078685" cy="670727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accent5">
                    <a:lumMod val="60000"/>
                    <a:lumOff val="40000"/>
                  </a:schemeClr>
                </a:solidFill>
              </a:rPr>
              <a:t>Ou</a:t>
            </a:r>
            <a:r>
              <a:rPr lang="en-US" sz="4400" b="1" u="sng" dirty="0" smtClean="0">
                <a:solidFill>
                  <a:schemeClr val="bg1">
                    <a:lumMod val="75000"/>
                  </a:schemeClr>
                </a:solidFill>
              </a:rPr>
              <a:t>tp</a:t>
            </a:r>
            <a:r>
              <a:rPr lang="en-US" sz="4400" b="1" u="sng" dirty="0" smtClean="0">
                <a:solidFill>
                  <a:srgbClr val="00B050"/>
                </a:solidFill>
              </a:rPr>
              <a:t>ut</a:t>
            </a:r>
            <a:endParaRPr lang="en-US" sz="4400" b="1" u="sng" dirty="0">
              <a:solidFill>
                <a:srgbClr val="00B050"/>
              </a:solidFill>
            </a:endParaRPr>
          </a:p>
        </p:txBody>
      </p:sp>
      <p:pic>
        <p:nvPicPr>
          <p:cNvPr id="2050" name="Picture 2"/>
          <p:cNvPicPr>
            <a:picLocks noChangeAspect="1" noChangeArrowheads="1"/>
          </p:cNvPicPr>
          <p:nvPr/>
        </p:nvPicPr>
        <p:blipFill>
          <a:blip r:embed="rId2"/>
          <a:srcRect/>
          <a:stretch>
            <a:fillRect/>
          </a:stretch>
        </p:blipFill>
        <p:spPr bwMode="auto">
          <a:xfrm>
            <a:off x="1895499" y="1671656"/>
            <a:ext cx="6105525"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19351" y="1228725"/>
            <a:ext cx="6067425"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u="sng" dirty="0" smtClean="0">
                <a:solidFill>
                  <a:schemeClr val="accent5">
                    <a:lumMod val="60000"/>
                    <a:lumOff val="40000"/>
                  </a:schemeClr>
                </a:solidFill>
              </a:rPr>
              <a:t>Appli</a:t>
            </a:r>
            <a:r>
              <a:rPr lang="en-US" sz="4400" b="1" u="sng" dirty="0" smtClean="0">
                <a:solidFill>
                  <a:schemeClr val="bg1">
                    <a:lumMod val="75000"/>
                  </a:schemeClr>
                </a:solidFill>
              </a:rPr>
              <a:t>ca</a:t>
            </a:r>
            <a:r>
              <a:rPr lang="en-US" sz="4400" b="1" u="sng" dirty="0" smtClean="0">
                <a:solidFill>
                  <a:srgbClr val="00B050"/>
                </a:solidFill>
              </a:rPr>
              <a:t>tions</a:t>
            </a:r>
            <a:endParaRPr lang="en-US" b="1" u="sng" dirty="0">
              <a:solidFill>
                <a:srgbClr val="00B050"/>
              </a:solidFill>
            </a:endParaRPr>
          </a:p>
        </p:txBody>
      </p:sp>
      <p:sp>
        <p:nvSpPr>
          <p:cNvPr id="3" name="Content Placeholder 2"/>
          <p:cNvSpPr>
            <a:spLocks noGrp="1"/>
          </p:cNvSpPr>
          <p:nvPr>
            <p:ph idx="1"/>
          </p:nvPr>
        </p:nvSpPr>
        <p:spPr/>
        <p:txBody>
          <a:bodyPr/>
          <a:lstStyle/>
          <a:p>
            <a:r>
              <a:rPr lang="en-US" dirty="0" smtClean="0"/>
              <a:t>The </a:t>
            </a:r>
            <a:r>
              <a:rPr lang="en-US" b="1" dirty="0" smtClean="0"/>
              <a:t>applications</a:t>
            </a:r>
            <a:r>
              <a:rPr lang="en-US" dirty="0" smtClean="0"/>
              <a:t> of </a:t>
            </a:r>
            <a:r>
              <a:rPr lang="en-US" b="1" dirty="0" smtClean="0"/>
              <a:t>digit recognition</a:t>
            </a:r>
            <a:r>
              <a:rPr lang="en-US" dirty="0" smtClean="0"/>
              <a:t> includes in postal mail sorting, bank check processing, form data entry, etc.</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i="1" u="sng" dirty="0" smtClean="0">
                <a:solidFill>
                  <a:schemeClr val="accent5">
                    <a:lumMod val="60000"/>
                    <a:lumOff val="40000"/>
                  </a:schemeClr>
                </a:solidFill>
                <a:highlight>
                  <a:srgbClr val="FFFFFF"/>
                </a:highlight>
                <a:latin typeface="Roboto"/>
                <a:ea typeface="Roboto"/>
                <a:cs typeface="Roboto"/>
                <a:sym typeface="Roboto"/>
              </a:rPr>
              <a:t>FUTUR</a:t>
            </a:r>
            <a:r>
              <a:rPr lang="en" b="1" i="1" u="sng" dirty="0" smtClean="0">
                <a:solidFill>
                  <a:schemeClr val="bg1">
                    <a:lumMod val="85000"/>
                  </a:schemeClr>
                </a:solidFill>
                <a:highlight>
                  <a:srgbClr val="FFFFFF"/>
                </a:highlight>
                <a:latin typeface="Roboto"/>
                <a:ea typeface="Roboto"/>
                <a:cs typeface="Roboto"/>
                <a:sym typeface="Roboto"/>
              </a:rPr>
              <a:t>E</a:t>
            </a:r>
            <a:r>
              <a:rPr lang="en" i="1" dirty="0" smtClean="0">
                <a:solidFill>
                  <a:srgbClr val="3B3835"/>
                </a:solidFill>
                <a:highlight>
                  <a:srgbClr val="FFFFFF"/>
                </a:highlight>
                <a:latin typeface="Roboto"/>
                <a:ea typeface="Roboto"/>
                <a:cs typeface="Roboto"/>
                <a:sym typeface="Roboto"/>
              </a:rPr>
              <a:t> </a:t>
            </a:r>
            <a:r>
              <a:rPr lang="en" b="1" i="1" u="sng" dirty="0" smtClean="0">
                <a:solidFill>
                  <a:srgbClr val="00B050"/>
                </a:solidFill>
                <a:highlight>
                  <a:srgbClr val="FFFFFF"/>
                </a:highlight>
                <a:latin typeface="Roboto"/>
                <a:ea typeface="Roboto"/>
                <a:cs typeface="Roboto"/>
                <a:sym typeface="Roboto"/>
              </a:rPr>
              <a:t>WORK</a:t>
            </a:r>
            <a:endParaRPr lang="en-US" dirty="0"/>
          </a:p>
        </p:txBody>
      </p:sp>
      <p:sp>
        <p:nvSpPr>
          <p:cNvPr id="3" name="Content Placeholder 2"/>
          <p:cNvSpPr>
            <a:spLocks noGrp="1"/>
          </p:cNvSpPr>
          <p:nvPr>
            <p:ph idx="1"/>
          </p:nvPr>
        </p:nvSpPr>
        <p:spPr/>
        <p:txBody>
          <a:bodyPr/>
          <a:lstStyle/>
          <a:p>
            <a:r>
              <a:rPr lang="en-US" dirty="0" smtClean="0"/>
              <a:t>I want to add this project with the Character Detection project and try to build a better reorganization interface to detect the perfect character or digit. And also try to make an app to find the perfect match.</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i="1" u="sng" dirty="0" smtClean="0">
                <a:solidFill>
                  <a:schemeClr val="accent2"/>
                </a:solidFill>
                <a:highlight>
                  <a:srgbClr val="FFFFFF"/>
                </a:highlight>
                <a:latin typeface="Roboto"/>
                <a:ea typeface="Roboto"/>
                <a:cs typeface="Roboto"/>
                <a:sym typeface="Roboto"/>
              </a:rPr>
              <a:t>CONCLUSION</a:t>
            </a:r>
            <a:endParaRPr lang="en-US" b="1" u="sng" dirty="0">
              <a:solidFill>
                <a:schemeClr val="accent2"/>
              </a:solidFill>
            </a:endParaRPr>
          </a:p>
        </p:txBody>
      </p:sp>
      <p:sp>
        <p:nvSpPr>
          <p:cNvPr id="3" name="Content Placeholder 2"/>
          <p:cNvSpPr>
            <a:spLocks noGrp="1"/>
          </p:cNvSpPr>
          <p:nvPr>
            <p:ph idx="1"/>
          </p:nvPr>
        </p:nvSpPr>
        <p:spPr/>
        <p:txBody>
          <a:bodyPr/>
          <a:lstStyle/>
          <a:p>
            <a:r>
              <a:rPr lang="en-US" dirty="0"/>
              <a:t>In this </a:t>
            </a:r>
            <a:r>
              <a:rPr lang="en-US" dirty="0" smtClean="0"/>
              <a:t>project, </a:t>
            </a:r>
            <a:r>
              <a:rPr lang="en-US" dirty="0"/>
              <a:t>we have successfully built a Python deep learning project on handwritten digit </a:t>
            </a:r>
            <a:r>
              <a:rPr lang="en-US" dirty="0" smtClean="0"/>
              <a:t>recognition interface. </a:t>
            </a:r>
            <a:r>
              <a:rPr lang="en-US" dirty="0"/>
              <a:t>We have built and trained the </a:t>
            </a:r>
            <a:r>
              <a:rPr lang="en-US" dirty="0" err="1"/>
              <a:t>Convolutional</a:t>
            </a:r>
            <a:r>
              <a:rPr lang="en-US" dirty="0"/>
              <a:t> neural network which is very effective for image classification purposes. Later on, we build the GUI where we draw a digit on the canvas then we classify the digit and show the results.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1802" y="2928934"/>
            <a:ext cx="3520451" cy="923330"/>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 b="1" u="sng" dirty="0" smtClean="0">
                <a:solidFill>
                  <a:schemeClr val="accent5">
                    <a:lumMod val="60000"/>
                    <a:lumOff val="40000"/>
                  </a:schemeClr>
                </a:solidFill>
                <a:highlight>
                  <a:srgbClr val="EEEEEE"/>
                </a:highlight>
                <a:latin typeface="Roboto"/>
                <a:ea typeface="Roboto"/>
                <a:cs typeface="Roboto"/>
                <a:sym typeface="Roboto"/>
              </a:rPr>
              <a:t>Presentat</a:t>
            </a:r>
            <a:r>
              <a:rPr lang="en" b="1" u="sng" dirty="0" smtClean="0">
                <a:solidFill>
                  <a:schemeClr val="bg1">
                    <a:lumMod val="75000"/>
                  </a:schemeClr>
                </a:solidFill>
                <a:highlight>
                  <a:srgbClr val="EEEEEE"/>
                </a:highlight>
                <a:latin typeface="Roboto"/>
                <a:ea typeface="Roboto"/>
                <a:cs typeface="Roboto"/>
                <a:sym typeface="Roboto"/>
              </a:rPr>
              <a:t>ion</a:t>
            </a:r>
            <a:r>
              <a:rPr lang="en" b="1" u="sng" dirty="0" smtClean="0">
                <a:solidFill>
                  <a:srgbClr val="002060"/>
                </a:solidFill>
                <a:highlight>
                  <a:srgbClr val="EEEEEE"/>
                </a:highlight>
                <a:latin typeface="Roboto"/>
                <a:ea typeface="Roboto"/>
                <a:cs typeface="Roboto"/>
                <a:sym typeface="Roboto"/>
              </a:rPr>
              <a:t> </a:t>
            </a:r>
            <a:r>
              <a:rPr lang="en" b="1" u="sng" dirty="0" smtClean="0">
                <a:solidFill>
                  <a:srgbClr val="00B050"/>
                </a:solidFill>
                <a:highlight>
                  <a:srgbClr val="EEEEEE"/>
                </a:highlight>
                <a:latin typeface="Roboto"/>
                <a:ea typeface="Roboto"/>
                <a:cs typeface="Roboto"/>
                <a:sym typeface="Roboto"/>
              </a:rPr>
              <a:t>Outline</a:t>
            </a:r>
            <a:endParaRPr lang="en-US" b="1" u="sng" dirty="0">
              <a:solidFill>
                <a:srgbClr val="00B050"/>
              </a:solidFill>
            </a:endParaRPr>
          </a:p>
        </p:txBody>
      </p:sp>
      <p:sp>
        <p:nvSpPr>
          <p:cNvPr id="3" name="Content Placeholder 2"/>
          <p:cNvSpPr>
            <a:spLocks noGrp="1"/>
          </p:cNvSpPr>
          <p:nvPr>
            <p:ph idx="1"/>
          </p:nvPr>
        </p:nvSpPr>
        <p:spPr/>
        <p:txBody>
          <a:bodyPr/>
          <a:lstStyle/>
          <a:p>
            <a:pPr marL="457200" lvl="0">
              <a:spcBef>
                <a:spcPts val="0"/>
              </a:spcBef>
              <a:buClr>
                <a:srgbClr val="3B3835"/>
              </a:buClr>
              <a:buSzPts val="1800"/>
              <a:buFont typeface="Roboto"/>
              <a:buChar char="●"/>
            </a:pPr>
            <a:r>
              <a:rPr lang="en-US" sz="3600" i="1" dirty="0" smtClean="0">
                <a:solidFill>
                  <a:srgbClr val="3B3835"/>
                </a:solidFill>
                <a:highlight>
                  <a:srgbClr val="FFFFFF"/>
                </a:highlight>
                <a:latin typeface="Roboto"/>
                <a:ea typeface="Roboto"/>
                <a:cs typeface="Roboto"/>
                <a:sym typeface="Roboto"/>
              </a:rPr>
              <a:t>I</a:t>
            </a:r>
            <a:r>
              <a:rPr lang="en-US" i="1" dirty="0" smtClean="0">
                <a:solidFill>
                  <a:srgbClr val="3B3835"/>
                </a:solidFill>
                <a:highlight>
                  <a:srgbClr val="FFFFFF"/>
                </a:highlight>
                <a:latin typeface="Roboto"/>
                <a:ea typeface="Roboto"/>
                <a:cs typeface="Roboto"/>
                <a:sym typeface="Roboto"/>
              </a:rPr>
              <a:t>ntroduction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Objectives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Technology Platform Overview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Implementation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Code Snapshots </a:t>
            </a:r>
          </a:p>
          <a:p>
            <a:pPr marL="457200" lvl="0" indent="-352425">
              <a:spcBef>
                <a:spcPts val="0"/>
              </a:spcBef>
              <a:buClr>
                <a:srgbClr val="3B3835"/>
              </a:buClr>
              <a:buSzPts val="1950"/>
              <a:buFont typeface="Roboto"/>
              <a:buChar char="●"/>
            </a:pPr>
            <a:r>
              <a:rPr lang="en-US" i="1" smtClean="0">
                <a:solidFill>
                  <a:srgbClr val="3B3835"/>
                </a:solidFill>
                <a:highlight>
                  <a:srgbClr val="FFFFFF"/>
                </a:highlight>
                <a:latin typeface="Roboto"/>
                <a:ea typeface="Roboto"/>
                <a:cs typeface="Roboto"/>
                <a:sym typeface="Roboto"/>
              </a:rPr>
              <a:t>Output</a:t>
            </a:r>
            <a:endParaRPr lang="en-US" i="1" dirty="0" smtClean="0">
              <a:solidFill>
                <a:srgbClr val="3B3835"/>
              </a:solidFill>
              <a:highlight>
                <a:srgbClr val="FFFFFF"/>
              </a:highlight>
              <a:latin typeface="Roboto"/>
              <a:ea typeface="Roboto"/>
              <a:cs typeface="Roboto"/>
              <a:sym typeface="Roboto"/>
            </a:endParaRP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Applications</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Future Work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Conclusion </a:t>
            </a:r>
            <a:endParaRPr lang="en-US" sz="4000" i="1" dirty="0" smtClean="0">
              <a:highlight>
                <a:srgbClr val="FFFFFF"/>
              </a:high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The handwritten digit recognition is the ability of computers to recognize human handwritten digits. It is a hard task for the machine because handwritten digits are not perfect and can be made with many different flavors. The handwritten digit recognition is the solution to this problem which uses the image of a digit and recognizes the digit present in the image.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chemeClr val="accent5">
                    <a:lumMod val="60000"/>
                    <a:lumOff val="40000"/>
                  </a:schemeClr>
                </a:solidFill>
              </a:rPr>
              <a:t>About Deep</a:t>
            </a:r>
            <a:r>
              <a:rPr lang="en-US" b="1" u="sng" dirty="0" smtClean="0">
                <a:solidFill>
                  <a:srgbClr val="0070C0"/>
                </a:solidFill>
              </a:rPr>
              <a:t> </a:t>
            </a:r>
            <a:r>
              <a:rPr lang="en-US" b="1" u="sng" dirty="0" smtClean="0">
                <a:solidFill>
                  <a:schemeClr val="bg1">
                    <a:lumMod val="75000"/>
                  </a:schemeClr>
                </a:solidFill>
              </a:rPr>
              <a:t>Learning</a:t>
            </a:r>
            <a:r>
              <a:rPr lang="en-US" b="1" u="sng" dirty="0" smtClean="0">
                <a:solidFill>
                  <a:srgbClr val="0070C0"/>
                </a:solidFill>
              </a:rPr>
              <a:t> </a:t>
            </a:r>
            <a:r>
              <a:rPr lang="en-US" b="1" u="sng" dirty="0" smtClean="0">
                <a:solidFill>
                  <a:srgbClr val="00B050"/>
                </a:solidFill>
              </a:rPr>
              <a:t>Project</a:t>
            </a:r>
            <a:endParaRPr lang="en-US" b="1" u="sng" dirty="0">
              <a:solidFill>
                <a:srgbClr val="00B050"/>
              </a:solidFill>
            </a:endParaRPr>
          </a:p>
        </p:txBody>
      </p:sp>
      <p:sp>
        <p:nvSpPr>
          <p:cNvPr id="3" name="Content Placeholder 2"/>
          <p:cNvSpPr>
            <a:spLocks noGrp="1"/>
          </p:cNvSpPr>
          <p:nvPr>
            <p:ph idx="1"/>
          </p:nvPr>
        </p:nvSpPr>
        <p:spPr/>
        <p:txBody>
          <a:bodyPr/>
          <a:lstStyle/>
          <a:p>
            <a:r>
              <a:rPr lang="en-US" dirty="0"/>
              <a:t>In this </a:t>
            </a:r>
            <a:r>
              <a:rPr lang="en-US" dirty="0" smtClean="0"/>
              <a:t>project, </a:t>
            </a:r>
            <a:r>
              <a:rPr lang="en-US" dirty="0"/>
              <a:t>we are going to implement a handwritten digit recognition app using the MNIST dataset. We will be using a special type of deep neural network that is </a:t>
            </a:r>
            <a:r>
              <a:rPr lang="en-US" b="1" i="1" dirty="0" err="1">
                <a:hlinkClick r:id="rId2"/>
              </a:rPr>
              <a:t>Convolutional</a:t>
            </a:r>
            <a:r>
              <a:rPr lang="en-US" b="1" i="1" dirty="0">
                <a:hlinkClick r:id="rId2"/>
              </a:rPr>
              <a:t> Neural Networks</a:t>
            </a:r>
            <a:r>
              <a:rPr lang="en-US" dirty="0"/>
              <a:t>. In the end, we are going to build a GUI in which you can draw the digit and recognize it straight away.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PROJECT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aim</a:t>
            </a:r>
            <a:r>
              <a:rPr lang="en-US" dirty="0" smtClean="0"/>
              <a:t> of this project is to implement a </a:t>
            </a:r>
            <a:r>
              <a:rPr lang="en-US" b="1" dirty="0" smtClean="0"/>
              <a:t>classification</a:t>
            </a:r>
            <a:r>
              <a:rPr lang="en-US" dirty="0" smtClean="0"/>
              <a:t> algorithm to recognize </a:t>
            </a:r>
            <a:r>
              <a:rPr lang="en-US" b="1" dirty="0" smtClean="0"/>
              <a:t>handwritten digits</a:t>
            </a:r>
            <a:r>
              <a:rPr lang="en-US" dirty="0" smtClean="0"/>
              <a:t> (0- 9). It has been shown in pattern </a:t>
            </a:r>
            <a:r>
              <a:rPr lang="en-US" b="1" dirty="0" smtClean="0"/>
              <a:t>recognition</a:t>
            </a:r>
            <a:r>
              <a:rPr lang="en-US" dirty="0" smtClean="0"/>
              <a:t> that no single classifier performs the best for all pattern </a:t>
            </a:r>
            <a:r>
              <a:rPr lang="en-US" b="1" dirty="0" smtClean="0"/>
              <a:t>classification</a:t>
            </a:r>
            <a:r>
              <a:rPr lang="en-US" dirty="0" smtClean="0"/>
              <a:t> problems consistently.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PLATFORM OVERVIEW</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The interesting Python project requires you to have basic knowledge of Python programming, deep learning with </a:t>
            </a:r>
            <a:r>
              <a:rPr lang="en-US" dirty="0" err="1" smtClean="0"/>
              <a:t>Keras</a:t>
            </a:r>
            <a:r>
              <a:rPr lang="en-US" dirty="0" smtClean="0"/>
              <a:t> library and the </a:t>
            </a:r>
            <a:r>
              <a:rPr lang="en-US" dirty="0" err="1" smtClean="0"/>
              <a:t>Tkinter</a:t>
            </a:r>
            <a:r>
              <a:rPr lang="en-US" dirty="0" smtClean="0"/>
              <a:t> library for building GUI.</a:t>
            </a:r>
          </a:p>
          <a:p>
            <a:pPr fontAlgn="base"/>
            <a:r>
              <a:rPr lang="en-US" dirty="0" smtClean="0"/>
              <a:t>Install the necessary libraries for this project using this command:</a:t>
            </a:r>
          </a:p>
          <a:p>
            <a:pPr fontAlgn="base">
              <a:buNone/>
            </a:pPr>
            <a:r>
              <a:rPr lang="en-US" dirty="0" smtClean="0"/>
              <a:t>Command : pip </a:t>
            </a:r>
            <a:r>
              <a:rPr lang="en-US" dirty="0"/>
              <a:t>install </a:t>
            </a:r>
            <a:r>
              <a:rPr lang="en-US" dirty="0" err="1"/>
              <a:t>numpy</a:t>
            </a:r>
            <a:r>
              <a:rPr lang="en-US" dirty="0"/>
              <a:t>, </a:t>
            </a:r>
            <a:r>
              <a:rPr lang="en-US" dirty="0" err="1"/>
              <a:t>tensorflow</a:t>
            </a:r>
            <a:r>
              <a:rPr lang="en-US" dirty="0"/>
              <a:t>, </a:t>
            </a:r>
            <a:r>
              <a:rPr lang="en-US" dirty="0" err="1"/>
              <a:t>keras</a:t>
            </a:r>
            <a:r>
              <a:rPr lang="en-US" dirty="0"/>
              <a:t>, </a:t>
            </a:r>
            <a:r>
              <a:rPr lang="en-US" dirty="0" smtClean="0"/>
              <a:t>pillow</a:t>
            </a:r>
          </a:p>
          <a:p>
            <a:pPr fontAlgn="base">
              <a:buNone/>
            </a:pPr>
            <a:endParaRPr lang="en-US" dirty="0" smtClean="0"/>
          </a:p>
          <a:p>
            <a:pPr fontAlgn="base">
              <a:buNone/>
            </a:pPr>
            <a:r>
              <a:rPr lang="en-US" b="1" dirty="0"/>
              <a:t>The MNIST dataset</a:t>
            </a:r>
          </a:p>
          <a:p>
            <a:pPr fontAlgn="base"/>
            <a:r>
              <a:rPr lang="en-US" dirty="0"/>
              <a:t>This is probably one of the most popular datasets among machine learning and deep learning enthusiasts. The </a:t>
            </a:r>
            <a:r>
              <a:rPr lang="en-US" dirty="0">
                <a:hlinkClick r:id="rId2"/>
              </a:rPr>
              <a:t>MNIST dataset</a:t>
            </a:r>
            <a:r>
              <a:rPr lang="en-US" dirty="0"/>
              <a:t> contains 60,000 training images of handwritten digits from zero to nine and 10,000 images for testing. So, the MNIST dataset has 10 different classes. The handwritten digits images are represented as a 28×28 matrix where each cell contains grayscale pixel value.</a:t>
            </a:r>
          </a:p>
          <a:p>
            <a:pPr fontAlgn="base">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Import the libraries and load the dataset</a:t>
            </a:r>
          </a:p>
          <a:p>
            <a:pPr marL="596646" indent="-514350">
              <a:buFont typeface="+mj-lt"/>
              <a:buAutoNum type="arabicPeriod"/>
            </a:pPr>
            <a:r>
              <a:rPr lang="en-US" dirty="0" smtClean="0"/>
              <a:t>Preprocess the data</a:t>
            </a:r>
          </a:p>
          <a:p>
            <a:pPr marL="596646" indent="-514350">
              <a:buFont typeface="+mj-lt"/>
              <a:buAutoNum type="arabicPeriod"/>
            </a:pPr>
            <a:r>
              <a:rPr lang="en-US" dirty="0" smtClean="0"/>
              <a:t>Create the model</a:t>
            </a:r>
          </a:p>
          <a:p>
            <a:pPr marL="596646" indent="-514350">
              <a:buFont typeface="+mj-lt"/>
              <a:buAutoNum type="arabicPeriod"/>
            </a:pPr>
            <a:r>
              <a:rPr lang="en-US" dirty="0" smtClean="0"/>
              <a:t>Train the model</a:t>
            </a:r>
          </a:p>
          <a:p>
            <a:pPr marL="596646" indent="-514350">
              <a:buFont typeface="+mj-lt"/>
              <a:buAutoNum type="arabicPeriod"/>
            </a:pPr>
            <a:r>
              <a:rPr lang="en-US" dirty="0" smtClean="0"/>
              <a:t>Evaluate the model</a:t>
            </a:r>
          </a:p>
          <a:p>
            <a:pPr marL="596646" indent="-514350">
              <a:buFont typeface="+mj-lt"/>
              <a:buAutoNum type="arabicPeriod"/>
            </a:pPr>
            <a:r>
              <a:rPr lang="en-US" dirty="0" smtClean="0"/>
              <a:t>Create GUI to predict digits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i="1" dirty="0" smtClean="0">
                <a:solidFill>
                  <a:srgbClr val="3B3835"/>
                </a:solidFill>
                <a:highlight>
                  <a:srgbClr val="FFFFFF"/>
                </a:highlight>
                <a:latin typeface="Roboto"/>
                <a:ea typeface="Roboto"/>
                <a:cs typeface="Roboto"/>
                <a:sym typeface="Roboto"/>
              </a:rPr>
              <a:t>Snapshots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00100" y="2071678"/>
            <a:ext cx="8143900" cy="39141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071538" y="1500175"/>
            <a:ext cx="8072462" cy="3929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149</TotalTime>
  <Words>338</Words>
  <Application>Microsoft Office PowerPoint</Application>
  <PresentationFormat>On-screen Show (4:3)</PresentationFormat>
  <Paragraphs>41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Handwritten Digit Detection</vt:lpstr>
      <vt:lpstr>Presentation Outline</vt:lpstr>
      <vt:lpstr>INTRODUCTION</vt:lpstr>
      <vt:lpstr>About Deep Learning Project</vt:lpstr>
      <vt:lpstr>OBJECTIVES OF THE PROJECT</vt:lpstr>
      <vt:lpstr>TECHNOLOGY PLATFORM OVERVIEW</vt:lpstr>
      <vt:lpstr>IMPLEMENTATION</vt:lpstr>
      <vt:lpstr>Code Snapshots </vt:lpstr>
      <vt:lpstr>Slide 9</vt:lpstr>
      <vt:lpstr>Slide 10</vt:lpstr>
      <vt:lpstr>Slide 11</vt:lpstr>
      <vt:lpstr>Slide 12</vt:lpstr>
      <vt:lpstr>Slide 13</vt:lpstr>
      <vt:lpstr>Output</vt:lpstr>
      <vt:lpstr>Slide 15</vt:lpstr>
      <vt:lpstr>Applications</vt:lpstr>
      <vt:lpstr>FUTURE WORK</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Detection</dc:title>
  <dc:creator>PRITAM GAYEN</dc:creator>
  <cp:lastModifiedBy>PRITAM GAYEN</cp:lastModifiedBy>
  <cp:revision>41</cp:revision>
  <dcterms:created xsi:type="dcterms:W3CDTF">2020-11-02T10:45:22Z</dcterms:created>
  <dcterms:modified xsi:type="dcterms:W3CDTF">2021-01-15T17:13:28Z</dcterms:modified>
</cp:coreProperties>
</file>