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70" r:id="rId8"/>
    <p:sldId id="266" r:id="rId9"/>
    <p:sldId id="269" r:id="rId10"/>
    <p:sldId id="271" r:id="rId11"/>
    <p:sldId id="272" r:id="rId12"/>
    <p:sldId id="273" r:id="rId13"/>
    <p:sldId id="267" r:id="rId14"/>
    <p:sldId id="275" r:id="rId15"/>
    <p:sldId id="263" r:id="rId16"/>
    <p:sldId id="26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0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4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1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9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0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1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87852-8883-435D-A21A-C95F7B9AB369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1B8-4396-4D4E-BD18-6A5D0B0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Trading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EEF9-5209-48FF-8094-0007B48B1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Suresh Tamminiedi and Jacob Eckhardt</a:t>
            </a:r>
          </a:p>
        </p:txBody>
      </p:sp>
    </p:spTree>
    <p:extLst>
      <p:ext uri="{BB962C8B-B14F-4D97-AF65-F5344CB8AC3E}">
        <p14:creationId xmlns:p14="http://schemas.microsoft.com/office/powerpoint/2010/main" val="255610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C0-CF8B-495C-A7F5-63388FB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FE0D7-5891-4993-ACDA-53E19846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84385"/>
            <a:ext cx="4876800" cy="34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DBE74-58CD-469F-96D9-5DE7FDEBB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2484385"/>
            <a:ext cx="47339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C0-CF8B-495C-A7F5-63388FB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FDE4C-C4AC-48FC-94FF-A8BFFB8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37733"/>
            <a:ext cx="4495800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EBA54-0ACC-41B5-8971-A4208D27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48" y="2537734"/>
            <a:ext cx="4629150" cy="32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C0-CF8B-495C-A7F5-63388FB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16756-5538-458E-A2D2-24123FF70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27" y="2497688"/>
            <a:ext cx="4728774" cy="3486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654E3-46E8-4ECD-B8A1-CC54EEA4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21500"/>
            <a:ext cx="5054082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8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6A04-8B51-4D78-B7F5-1273AF89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83E8-A658-4062-A804-04E46107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model was used to see how the reward based system would perform in relation to other models</a:t>
            </a:r>
          </a:p>
          <a:p>
            <a:r>
              <a:rPr lang="en-US" dirty="0"/>
              <a:t>Learning is based on just price data with buy/sell actions while only rewarding when there is a profit on a long call.</a:t>
            </a:r>
          </a:p>
          <a:p>
            <a:r>
              <a:rPr lang="en-US" dirty="0"/>
              <a:t>Model is composed of Dense Neural Network with Adam optimizer</a:t>
            </a:r>
          </a:p>
          <a:p>
            <a:r>
              <a:rPr lang="en-US" dirty="0"/>
              <a:t>Hyper Parameters: Gamma=0.95, Epsilon=1.0, Epsilon Decay=0.995, Epsilon Final=0.01</a:t>
            </a:r>
          </a:p>
        </p:txBody>
      </p:sp>
    </p:spTree>
    <p:extLst>
      <p:ext uri="{BB962C8B-B14F-4D97-AF65-F5344CB8AC3E}">
        <p14:creationId xmlns:p14="http://schemas.microsoft.com/office/powerpoint/2010/main" val="26650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EEED-DC70-4BFB-9E41-9E31DAFD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55ABC-1DC8-429F-A5DE-629B0CC2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61" y="2705878"/>
            <a:ext cx="4934337" cy="3217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9344D9-93B2-4461-A736-8F8D7A6D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704043"/>
            <a:ext cx="4666859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1412-931D-400F-AFB4-90A23FDD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237E-F314-4F07-B9E8-1E26AF50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technical indicators by themselves are good enough</a:t>
            </a:r>
          </a:p>
          <a:p>
            <a:r>
              <a:rPr lang="en-US" dirty="0"/>
              <a:t>Increase of MSE with increase of Epochs indicates over fitting</a:t>
            </a:r>
          </a:p>
          <a:p>
            <a:r>
              <a:rPr lang="en-US" dirty="0"/>
              <a:t>Increase of number of features would not result to better output</a:t>
            </a:r>
          </a:p>
        </p:txBody>
      </p:sp>
    </p:spTree>
    <p:extLst>
      <p:ext uri="{BB962C8B-B14F-4D97-AF65-F5344CB8AC3E}">
        <p14:creationId xmlns:p14="http://schemas.microsoft.com/office/powerpoint/2010/main" val="144827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1861-672F-4C22-9949-7DA4A05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5241-677B-4A52-B52E-1377E5F6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using ML models with basic price data is not good enough to get even reasonable results</a:t>
            </a:r>
          </a:p>
          <a:p>
            <a:r>
              <a:rPr lang="en-US" dirty="0"/>
              <a:t>Will have to combine custom logic based on domain expertise along with different ML models for different scenarios to get reasonable results</a:t>
            </a:r>
          </a:p>
          <a:p>
            <a:r>
              <a:rPr lang="en-US" dirty="0"/>
              <a:t>Combination of Reinforcement Learning and LSTM can potentially improve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9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99D6-A2B7-43A6-BF91-8CACB0A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B487-F170-468C-AD56-B8420774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4800598" cy="3318936"/>
          </a:xfrm>
        </p:spPr>
        <p:txBody>
          <a:bodyPr/>
          <a:lstStyle/>
          <a:p>
            <a:r>
              <a:rPr lang="en-US" dirty="0"/>
              <a:t>AI </a:t>
            </a:r>
            <a:r>
              <a:rPr lang="en-US" dirty="0">
                <a:sym typeface="Wingdings" panose="05000000000000000000" pitchFamily="2" charset="2"/>
              </a:rPr>
              <a:t> Artificial Intelligence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AI Automation Improvisation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810DA-0946-4AC2-B5C7-F8F94311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96" y="2671179"/>
            <a:ext cx="26955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3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F90A-492D-4C74-A654-CF58747E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2748-BD9F-48A2-B9DC-22055ED2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 ML Models to optimize trading of a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given stock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674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EB7D-B801-40A0-B341-2EA1147E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ECE7-8AF2-4EB5-BD38-4FC9BB63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stock price data from Yahoo Finance</a:t>
            </a:r>
          </a:p>
          <a:p>
            <a:r>
              <a:rPr lang="en-US" dirty="0"/>
              <a:t>Get stock sentiment data from </a:t>
            </a:r>
            <a:r>
              <a:rPr lang="en-US" dirty="0" err="1"/>
              <a:t>Quandl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FinTA</a:t>
            </a:r>
            <a:r>
              <a:rPr lang="en-US" dirty="0"/>
              <a:t> library for various Technical Indicators</a:t>
            </a:r>
          </a:p>
          <a:p>
            <a:r>
              <a:rPr lang="en-US" dirty="0"/>
              <a:t>Use </a:t>
            </a:r>
            <a:r>
              <a:rPr lang="en-US" dirty="0" err="1"/>
              <a:t>Sagemaker</a:t>
            </a:r>
            <a:r>
              <a:rPr lang="en-US" dirty="0"/>
              <a:t> to analyze regression models</a:t>
            </a:r>
          </a:p>
          <a:p>
            <a:r>
              <a:rPr lang="en-US" dirty="0"/>
              <a:t>Run LSTM model for various combinations to analyze results</a:t>
            </a:r>
          </a:p>
          <a:p>
            <a:r>
              <a:rPr lang="en-US" dirty="0"/>
              <a:t>Run Reinforcement Learning model against price data to 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333780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E89B-65A6-4E4F-A173-7001B14B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9BFE-8E7F-4FD7-A9BF-E6801D97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Price: Used Yahoo Finance to get basic stock price data like Open, High, Low, Close, Volume</a:t>
            </a:r>
          </a:p>
          <a:p>
            <a:r>
              <a:rPr lang="en-US" dirty="0"/>
              <a:t>Sentiment: Used data from provider called ‘</a:t>
            </a:r>
            <a:r>
              <a:rPr lang="en-US" dirty="0" err="1"/>
              <a:t>FinSentS</a:t>
            </a:r>
            <a:r>
              <a:rPr lang="en-US" dirty="0"/>
              <a:t> News Sentiment’. This has sentiment indicators ranging from -5 to 5 based on various sources and applying ML models on them.</a:t>
            </a:r>
          </a:p>
          <a:p>
            <a:r>
              <a:rPr lang="en-US" dirty="0"/>
              <a:t>Technical Indicators: Used </a:t>
            </a:r>
            <a:r>
              <a:rPr lang="en-US" dirty="0" err="1"/>
              <a:t>FinTA</a:t>
            </a:r>
            <a:r>
              <a:rPr lang="en-US" dirty="0"/>
              <a:t> for various technical indicators like EMA, RSI, Bollinger Bands, EVWMA, VAMA and MOM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33B9-076E-4E8F-9318-2B13E80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2B596-51DD-4589-BED7-70A11FF8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955" y="2580477"/>
            <a:ext cx="6550090" cy="3129858"/>
          </a:xfrm>
        </p:spPr>
      </p:pic>
    </p:spTree>
    <p:extLst>
      <p:ext uri="{BB962C8B-B14F-4D97-AF65-F5344CB8AC3E}">
        <p14:creationId xmlns:p14="http://schemas.microsoft.com/office/powerpoint/2010/main" val="28546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1809-0DBE-48C7-98E4-9DA3A6DF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236C5-F154-4898-B138-6A8B5F481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555" y="2557993"/>
            <a:ext cx="60928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1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88B-0D50-452E-AF3B-C7A5A5A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738A3-29CE-48AE-BA9C-3ED47837A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571" y="2782111"/>
            <a:ext cx="6179111" cy="2733472"/>
          </a:xfrm>
        </p:spPr>
      </p:pic>
    </p:spTree>
    <p:extLst>
      <p:ext uri="{BB962C8B-B14F-4D97-AF65-F5344CB8AC3E}">
        <p14:creationId xmlns:p14="http://schemas.microsoft.com/office/powerpoint/2010/main" val="352669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F360-E502-4B52-81F7-886EAED4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EC23-AAEA-490F-B617-237B01CE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Long Short-term Memory (LSTM) model was used to utilize the functionality of past decisions in future decision-making situations.</a:t>
            </a:r>
          </a:p>
          <a:p>
            <a:r>
              <a:rPr lang="en-US" dirty="0"/>
              <a:t>The LSTM model contains 3 hidden layers in an attempt to optimize performance without creating redundancies.</a:t>
            </a:r>
          </a:p>
          <a:p>
            <a:r>
              <a:rPr lang="en-US" dirty="0"/>
              <a:t>Optimizer used for this is ‘Adam’ and the loss is set to ‘Mean Square Error’</a:t>
            </a:r>
          </a:p>
          <a:p>
            <a:r>
              <a:rPr lang="en-US" dirty="0"/>
              <a:t>Hyper Parameters: Number of Units=10, Dropout=0.2, Epochs=10-20, Batch Size=10 and ran the model for different hyper parameters</a:t>
            </a:r>
          </a:p>
          <a:p>
            <a:r>
              <a:rPr lang="en-US" dirty="0"/>
              <a:t>Calculated ‘Accuracy’ based on actual vs predicted prices for trends in a given 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C0-CF8B-495C-A7F5-63388FB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20FF19-B8C4-4C2A-B013-593BD54B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522116"/>
            <a:ext cx="4762500" cy="3276600"/>
          </a:xfrm>
        </p:spPr>
      </p:pic>
    </p:spTree>
    <p:extLst>
      <p:ext uri="{BB962C8B-B14F-4D97-AF65-F5344CB8AC3E}">
        <p14:creationId xmlns:p14="http://schemas.microsoft.com/office/powerpoint/2010/main" val="4107971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454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-apple-system</vt:lpstr>
      <vt:lpstr>Arial</vt:lpstr>
      <vt:lpstr>Garamond</vt:lpstr>
      <vt:lpstr>Organic</vt:lpstr>
      <vt:lpstr>Stock Trading Models</vt:lpstr>
      <vt:lpstr>Problem Statement</vt:lpstr>
      <vt:lpstr>Approach</vt:lpstr>
      <vt:lpstr>Data </vt:lpstr>
      <vt:lpstr>Sagemaker</vt:lpstr>
      <vt:lpstr>Sagemaker</vt:lpstr>
      <vt:lpstr>Sagemaker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  <vt:lpstr>Reinforcement Learning</vt:lpstr>
      <vt:lpstr>Reinforcement Learning</vt:lpstr>
      <vt:lpstr>Learning Points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OptIn</dc:title>
  <dc:creator>Suresh Tamminiedi</dc:creator>
  <cp:lastModifiedBy>Suresh Tamminiedi</cp:lastModifiedBy>
  <cp:revision>85</cp:revision>
  <dcterms:created xsi:type="dcterms:W3CDTF">2021-10-11T23:55:24Z</dcterms:created>
  <dcterms:modified xsi:type="dcterms:W3CDTF">2021-12-04T14:48:29Z</dcterms:modified>
</cp:coreProperties>
</file>