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8288000" cy="10287000"/>
  <p:notesSz cx="6858000" cy="9144000"/>
  <p:embeddedFontLst>
    <p:embeddedFont>
      <p:font typeface="Canva Sans Bold" panose="020B0604020202020204" charset="0"/>
      <p:regular r:id="rId16"/>
    </p:embeddedFont>
    <p:embeddedFont>
      <p:font typeface="Roboto Bold" panose="020B0604020202020204" charset="0"/>
      <p:regular r:id="rId17"/>
    </p:embeddedFont>
    <p:embeddedFont>
      <p:font typeface="Calibri" panose="020F0502020204030204" pitchFamily="34" charset="0"/>
      <p:regular r:id="rId18"/>
      <p:bold r:id="rId19"/>
      <p:italic r:id="rId20"/>
      <p:boldItalic r:id="rId21"/>
    </p:embeddedFont>
    <p:embeddedFont>
      <p:font typeface="Roboto Condensed" panose="020B0604020202020204" charset="0"/>
      <p:regular r:id="rId22"/>
    </p:embeddedFont>
    <p:embeddedFont>
      <p:font typeface="Canva Sans" panose="020B0604020202020204" charset="0"/>
      <p:regular r:id="rId23"/>
    </p:embeddedFont>
    <p:embeddedFont>
      <p:font typeface="Bauhaus 93" panose="04030905020B02020C02" pitchFamily="82"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496"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68586" y="3078163"/>
            <a:ext cx="787686" cy="2895720"/>
            <a:chOff x="0" y="0"/>
            <a:chExt cx="207456" cy="762659"/>
          </a:xfrm>
        </p:grpSpPr>
        <p:sp>
          <p:nvSpPr>
            <p:cNvPr id="3" name="Freeform 3"/>
            <p:cNvSpPr/>
            <p:nvPr/>
          </p:nvSpPr>
          <p:spPr>
            <a:xfrm>
              <a:off x="0" y="0"/>
              <a:ext cx="207456" cy="762659"/>
            </a:xfrm>
            <a:custGeom>
              <a:avLst/>
              <a:gdLst/>
              <a:ahLst/>
              <a:cxnLst/>
              <a:rect l="l" t="t" r="r" b="b"/>
              <a:pathLst>
                <a:path w="207456" h="762659">
                  <a:moveTo>
                    <a:pt x="0" y="0"/>
                  </a:moveTo>
                  <a:lnTo>
                    <a:pt x="207456" y="0"/>
                  </a:lnTo>
                  <a:lnTo>
                    <a:pt x="207456" y="762659"/>
                  </a:lnTo>
                  <a:lnTo>
                    <a:pt x="0" y="762659"/>
                  </a:lnTo>
                  <a:close/>
                </a:path>
              </a:pathLst>
            </a:custGeom>
            <a:solidFill>
              <a:srgbClr val="004AAD"/>
            </a:solidFill>
          </p:spPr>
        </p:sp>
        <p:sp>
          <p:nvSpPr>
            <p:cNvPr id="4" name="TextBox 4"/>
            <p:cNvSpPr txBox="1"/>
            <p:nvPr/>
          </p:nvSpPr>
          <p:spPr>
            <a:xfrm>
              <a:off x="0" y="-38100"/>
              <a:ext cx="207456" cy="80075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700000">
            <a:off x="15782645" y="3757696"/>
            <a:ext cx="4998443" cy="4879738"/>
            <a:chOff x="0" y="0"/>
            <a:chExt cx="1316462" cy="1285198"/>
          </a:xfrm>
        </p:grpSpPr>
        <p:sp>
          <p:nvSpPr>
            <p:cNvPr id="6" name="Freeform 6"/>
            <p:cNvSpPr/>
            <p:nvPr/>
          </p:nvSpPr>
          <p:spPr>
            <a:xfrm>
              <a:off x="0" y="0"/>
              <a:ext cx="1316462" cy="1285198"/>
            </a:xfrm>
            <a:custGeom>
              <a:avLst/>
              <a:gdLst/>
              <a:ahLst/>
              <a:cxnLst/>
              <a:rect l="l" t="t" r="r" b="b"/>
              <a:pathLst>
                <a:path w="1316462" h="1285198">
                  <a:moveTo>
                    <a:pt x="0" y="0"/>
                  </a:moveTo>
                  <a:lnTo>
                    <a:pt x="1316462" y="0"/>
                  </a:lnTo>
                  <a:lnTo>
                    <a:pt x="1316462" y="1285198"/>
                  </a:lnTo>
                  <a:lnTo>
                    <a:pt x="0" y="1285198"/>
                  </a:lnTo>
                  <a:close/>
                </a:path>
              </a:pathLst>
            </a:custGeom>
            <a:solidFill>
              <a:srgbClr val="004AAD"/>
            </a:solidFill>
          </p:spPr>
        </p:sp>
        <p:sp>
          <p:nvSpPr>
            <p:cNvPr id="7" name="TextBox 7"/>
            <p:cNvSpPr txBox="1"/>
            <p:nvPr/>
          </p:nvSpPr>
          <p:spPr>
            <a:xfrm>
              <a:off x="0" y="-38100"/>
              <a:ext cx="1316462" cy="132329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8100000">
            <a:off x="10167171" y="-4405448"/>
            <a:ext cx="7589194" cy="9537300"/>
            <a:chOff x="0" y="0"/>
            <a:chExt cx="1998800" cy="2511881"/>
          </a:xfrm>
        </p:grpSpPr>
        <p:sp>
          <p:nvSpPr>
            <p:cNvPr id="9" name="Freeform 9"/>
            <p:cNvSpPr/>
            <p:nvPr/>
          </p:nvSpPr>
          <p:spPr>
            <a:xfrm>
              <a:off x="0" y="0"/>
              <a:ext cx="1998800" cy="2511882"/>
            </a:xfrm>
            <a:custGeom>
              <a:avLst/>
              <a:gdLst/>
              <a:ahLst/>
              <a:cxnLst/>
              <a:rect l="l" t="t" r="r" b="b"/>
              <a:pathLst>
                <a:path w="1998800" h="2511882">
                  <a:moveTo>
                    <a:pt x="0" y="0"/>
                  </a:moveTo>
                  <a:lnTo>
                    <a:pt x="1998800" y="0"/>
                  </a:lnTo>
                  <a:lnTo>
                    <a:pt x="1998800" y="2511882"/>
                  </a:lnTo>
                  <a:lnTo>
                    <a:pt x="0" y="2511882"/>
                  </a:lnTo>
                  <a:close/>
                </a:path>
              </a:pathLst>
            </a:custGeom>
            <a:solidFill>
              <a:srgbClr val="004AAD"/>
            </a:solidFill>
          </p:spPr>
        </p:sp>
        <p:sp>
          <p:nvSpPr>
            <p:cNvPr id="10" name="TextBox 10"/>
            <p:cNvSpPr txBox="1"/>
            <p:nvPr/>
          </p:nvSpPr>
          <p:spPr>
            <a:xfrm>
              <a:off x="0" y="-38100"/>
              <a:ext cx="1998800" cy="2549981"/>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8100000">
            <a:off x="7303228" y="5874730"/>
            <a:ext cx="9653057" cy="8824540"/>
            <a:chOff x="0" y="0"/>
            <a:chExt cx="2542369" cy="2324159"/>
          </a:xfrm>
        </p:grpSpPr>
        <p:sp>
          <p:nvSpPr>
            <p:cNvPr id="12" name="Freeform 12"/>
            <p:cNvSpPr/>
            <p:nvPr/>
          </p:nvSpPr>
          <p:spPr>
            <a:xfrm>
              <a:off x="0" y="0"/>
              <a:ext cx="2542369" cy="2324159"/>
            </a:xfrm>
            <a:custGeom>
              <a:avLst/>
              <a:gdLst/>
              <a:ahLst/>
              <a:cxnLst/>
              <a:rect l="l" t="t" r="r" b="b"/>
              <a:pathLst>
                <a:path w="2542369" h="2324159">
                  <a:moveTo>
                    <a:pt x="0" y="0"/>
                  </a:moveTo>
                  <a:lnTo>
                    <a:pt x="2542369" y="0"/>
                  </a:lnTo>
                  <a:lnTo>
                    <a:pt x="2542369" y="2324159"/>
                  </a:lnTo>
                  <a:lnTo>
                    <a:pt x="0" y="2324159"/>
                  </a:lnTo>
                  <a:close/>
                </a:path>
              </a:pathLst>
            </a:custGeom>
            <a:solidFill>
              <a:srgbClr val="004AAD"/>
            </a:solidFill>
          </p:spPr>
        </p:sp>
        <p:sp>
          <p:nvSpPr>
            <p:cNvPr id="13" name="TextBox 13"/>
            <p:cNvSpPr txBox="1"/>
            <p:nvPr/>
          </p:nvSpPr>
          <p:spPr>
            <a:xfrm>
              <a:off x="0" y="-38100"/>
              <a:ext cx="2542369" cy="2362259"/>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12691125" y="0"/>
            <a:ext cx="5596875" cy="3754183"/>
          </a:xfrm>
          <a:custGeom>
            <a:avLst/>
            <a:gdLst/>
            <a:ahLst/>
            <a:cxnLst/>
            <a:rect l="l" t="t" r="r" b="b"/>
            <a:pathLst>
              <a:path w="5596875" h="3754183">
                <a:moveTo>
                  <a:pt x="0" y="0"/>
                </a:moveTo>
                <a:lnTo>
                  <a:pt x="5596875" y="0"/>
                </a:lnTo>
                <a:lnTo>
                  <a:pt x="5596875" y="3754183"/>
                </a:lnTo>
                <a:lnTo>
                  <a:pt x="0" y="3754183"/>
                </a:lnTo>
                <a:lnTo>
                  <a:pt x="0" y="0"/>
                </a:lnTo>
                <a:close/>
              </a:path>
            </a:pathLst>
          </a:custGeom>
          <a:blipFill>
            <a:blip r:embed="rId2"/>
            <a:stretch>
              <a:fillRect t="-8144" b="-18576"/>
            </a:stretch>
          </a:blipFill>
        </p:spPr>
      </p:sp>
      <p:sp>
        <p:nvSpPr>
          <p:cNvPr id="15" name="Freeform 15"/>
          <p:cNvSpPr/>
          <p:nvPr/>
        </p:nvSpPr>
        <p:spPr>
          <a:xfrm>
            <a:off x="25257" y="21755"/>
            <a:ext cx="8301105" cy="4174262"/>
          </a:xfrm>
          <a:custGeom>
            <a:avLst/>
            <a:gdLst/>
            <a:ahLst/>
            <a:cxnLst/>
            <a:rect l="l" t="t" r="r" b="b"/>
            <a:pathLst>
              <a:path w="8301105" h="4174262">
                <a:moveTo>
                  <a:pt x="0" y="0"/>
                </a:moveTo>
                <a:lnTo>
                  <a:pt x="8301105" y="0"/>
                </a:lnTo>
                <a:lnTo>
                  <a:pt x="8301105" y="4174262"/>
                </a:lnTo>
                <a:lnTo>
                  <a:pt x="0" y="4174262"/>
                </a:lnTo>
                <a:lnTo>
                  <a:pt x="0" y="0"/>
                </a:lnTo>
                <a:close/>
              </a:path>
            </a:pathLst>
          </a:custGeom>
          <a:blipFill>
            <a:blip r:embed="rId3"/>
            <a:stretch>
              <a:fillRect r="-571"/>
            </a:stretch>
          </a:blipFill>
        </p:spPr>
      </p:sp>
      <p:sp>
        <p:nvSpPr>
          <p:cNvPr id="16" name="TextBox 16"/>
          <p:cNvSpPr txBox="1"/>
          <p:nvPr/>
        </p:nvSpPr>
        <p:spPr>
          <a:xfrm>
            <a:off x="419100" y="4526901"/>
            <a:ext cx="11318232" cy="2079626"/>
          </a:xfrm>
          <a:prstGeom prst="rect">
            <a:avLst/>
          </a:prstGeom>
        </p:spPr>
        <p:txBody>
          <a:bodyPr lIns="0" tIns="0" rIns="0" bIns="0" rtlCol="0" anchor="t">
            <a:spAutoFit/>
          </a:bodyPr>
          <a:lstStyle/>
          <a:p>
            <a:pPr>
              <a:lnSpc>
                <a:spcPts val="8000"/>
              </a:lnSpc>
            </a:pPr>
            <a:r>
              <a:rPr lang="en-US" sz="8000">
                <a:solidFill>
                  <a:srgbClr val="004AAD"/>
                </a:solidFill>
                <a:latin typeface="Roboto Bold"/>
              </a:rPr>
              <a:t>Arduino RFID based  </a:t>
            </a:r>
          </a:p>
          <a:p>
            <a:pPr>
              <a:lnSpc>
                <a:spcPts val="8000"/>
              </a:lnSpc>
            </a:pPr>
            <a:r>
              <a:rPr lang="en-US" sz="8000">
                <a:solidFill>
                  <a:srgbClr val="004AAD"/>
                </a:solidFill>
                <a:latin typeface="Roboto Bold"/>
              </a:rPr>
              <a:t>       smart lock</a:t>
            </a:r>
          </a:p>
        </p:txBody>
      </p:sp>
      <p:sp>
        <p:nvSpPr>
          <p:cNvPr id="17" name="TextBox 17"/>
          <p:cNvSpPr txBox="1"/>
          <p:nvPr/>
        </p:nvSpPr>
        <p:spPr>
          <a:xfrm>
            <a:off x="10357815" y="5792597"/>
            <a:ext cx="6629057" cy="4680769"/>
          </a:xfrm>
          <a:prstGeom prst="rect">
            <a:avLst/>
          </a:prstGeom>
        </p:spPr>
        <p:txBody>
          <a:bodyPr wrap="square" lIns="0" tIns="0" rIns="0" bIns="0" rtlCol="0" anchor="t">
            <a:spAutoFit/>
          </a:bodyPr>
          <a:lstStyle/>
          <a:p>
            <a:pPr>
              <a:lnSpc>
                <a:spcPts val="7279"/>
              </a:lnSpc>
            </a:pPr>
            <a:r>
              <a:rPr lang="en-US" sz="5199" dirty="0">
                <a:solidFill>
                  <a:srgbClr val="FFFFFF"/>
                </a:solidFill>
                <a:latin typeface="Canva Sans Bold"/>
              </a:rPr>
              <a:t>Presented By: Sakshi </a:t>
            </a:r>
            <a:r>
              <a:rPr lang="en-US" sz="5199" dirty="0" err="1">
                <a:solidFill>
                  <a:srgbClr val="FFFFFF"/>
                </a:solidFill>
                <a:latin typeface="Canva Sans Bold"/>
              </a:rPr>
              <a:t>kumari</a:t>
            </a:r>
            <a:endParaRPr lang="en-US" sz="5199" dirty="0">
              <a:solidFill>
                <a:srgbClr val="FFFFFF"/>
              </a:solidFill>
              <a:latin typeface="Canva Sans Bold"/>
            </a:endParaRPr>
          </a:p>
          <a:p>
            <a:pPr>
              <a:lnSpc>
                <a:spcPts val="7279"/>
              </a:lnSpc>
            </a:pPr>
            <a:r>
              <a:rPr lang="en-US" sz="5199" dirty="0" err="1">
                <a:solidFill>
                  <a:srgbClr val="FFFFFF"/>
                </a:solidFill>
                <a:latin typeface="Canva Sans Bold"/>
              </a:rPr>
              <a:t>Indubhusan</a:t>
            </a:r>
            <a:r>
              <a:rPr lang="en-US" sz="5199" dirty="0">
                <a:solidFill>
                  <a:srgbClr val="FFFFFF"/>
                </a:solidFill>
                <a:latin typeface="Canva Sans Bold"/>
              </a:rPr>
              <a:t> </a:t>
            </a:r>
            <a:r>
              <a:rPr lang="en-US" sz="5199" dirty="0" err="1">
                <a:solidFill>
                  <a:srgbClr val="FFFFFF"/>
                </a:solidFill>
                <a:latin typeface="Canva Sans Bold"/>
              </a:rPr>
              <a:t>Sahoo</a:t>
            </a:r>
            <a:endParaRPr lang="en-US" sz="5199" dirty="0">
              <a:solidFill>
                <a:srgbClr val="FFFFFF"/>
              </a:solidFill>
              <a:latin typeface="Canva Sans Bold"/>
            </a:endParaRPr>
          </a:p>
          <a:p>
            <a:pPr>
              <a:lnSpc>
                <a:spcPts val="7279"/>
              </a:lnSpc>
            </a:pPr>
            <a:r>
              <a:rPr lang="en-US" sz="5199" dirty="0" err="1">
                <a:solidFill>
                  <a:srgbClr val="FFFFFF"/>
                </a:solidFill>
                <a:latin typeface="Canva Sans Bold"/>
              </a:rPr>
              <a:t>Ragini</a:t>
            </a:r>
            <a:r>
              <a:rPr lang="en-US" sz="5199" dirty="0">
                <a:solidFill>
                  <a:srgbClr val="FFFFFF"/>
                </a:solidFill>
                <a:latin typeface="Canva Sans Bold"/>
              </a:rPr>
              <a:t> Singh</a:t>
            </a:r>
          </a:p>
          <a:p>
            <a:pPr>
              <a:lnSpc>
                <a:spcPts val="7279"/>
              </a:lnSpc>
            </a:pPr>
            <a:r>
              <a:rPr lang="en-US" sz="5199" dirty="0">
                <a:solidFill>
                  <a:srgbClr val="FFFFFF"/>
                </a:solidFill>
                <a:latin typeface="Canva Sans Bold"/>
              </a:rPr>
              <a:t>5th December 2023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4000500" y="-4000500"/>
            <a:ext cx="9258300" cy="17259300"/>
            <a:chOff x="0" y="0"/>
            <a:chExt cx="2616079" cy="4876888"/>
          </a:xfrm>
        </p:grpSpPr>
        <p:sp>
          <p:nvSpPr>
            <p:cNvPr id="3" name="Freeform 3"/>
            <p:cNvSpPr/>
            <p:nvPr/>
          </p:nvSpPr>
          <p:spPr>
            <a:xfrm>
              <a:off x="0" y="0"/>
              <a:ext cx="2616079" cy="4876888"/>
            </a:xfrm>
            <a:custGeom>
              <a:avLst/>
              <a:gdLst/>
              <a:ahLst/>
              <a:cxnLst/>
              <a:rect l="l" t="t" r="r" b="b"/>
              <a:pathLst>
                <a:path w="2616079" h="4876888">
                  <a:moveTo>
                    <a:pt x="0" y="0"/>
                  </a:moveTo>
                  <a:lnTo>
                    <a:pt x="2616079" y="0"/>
                  </a:lnTo>
                  <a:lnTo>
                    <a:pt x="2616079" y="4876888"/>
                  </a:lnTo>
                  <a:lnTo>
                    <a:pt x="0" y="4876888"/>
                  </a:lnTo>
                  <a:close/>
                </a:path>
              </a:pathLst>
            </a:custGeom>
            <a:solidFill>
              <a:srgbClr val="FFFFFF"/>
            </a:solidFill>
          </p:spPr>
        </p:sp>
        <p:sp>
          <p:nvSpPr>
            <p:cNvPr id="4" name="TextBox 4"/>
            <p:cNvSpPr txBox="1"/>
            <p:nvPr/>
          </p:nvSpPr>
          <p:spPr>
            <a:xfrm>
              <a:off x="0" y="-38100"/>
              <a:ext cx="2616079" cy="491498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016203" y="2333671"/>
            <a:ext cx="12255594" cy="6743700"/>
          </a:xfrm>
          <a:custGeom>
            <a:avLst/>
            <a:gdLst/>
            <a:ahLst/>
            <a:cxnLst/>
            <a:rect l="l" t="t" r="r" b="b"/>
            <a:pathLst>
              <a:path w="12255594" h="6743700">
                <a:moveTo>
                  <a:pt x="0" y="0"/>
                </a:moveTo>
                <a:lnTo>
                  <a:pt x="12255594" y="0"/>
                </a:lnTo>
                <a:lnTo>
                  <a:pt x="12255594" y="6743700"/>
                </a:lnTo>
                <a:lnTo>
                  <a:pt x="0" y="6743700"/>
                </a:lnTo>
                <a:lnTo>
                  <a:pt x="0" y="0"/>
                </a:lnTo>
                <a:close/>
              </a:path>
            </a:pathLst>
          </a:custGeom>
          <a:blipFill>
            <a:blip r:embed="rId2"/>
            <a:stretch>
              <a:fillRect l="-1717" r="-1717" b="-5214"/>
            </a:stretch>
          </a:blipFill>
        </p:spPr>
      </p:sp>
      <p:sp>
        <p:nvSpPr>
          <p:cNvPr id="6" name="TextBox 6"/>
          <p:cNvSpPr txBox="1"/>
          <p:nvPr/>
        </p:nvSpPr>
        <p:spPr>
          <a:xfrm>
            <a:off x="3730528" y="152400"/>
            <a:ext cx="11254633" cy="2362200"/>
          </a:xfrm>
          <a:prstGeom prst="rect">
            <a:avLst/>
          </a:prstGeom>
        </p:spPr>
        <p:txBody>
          <a:bodyPr lIns="0" tIns="0" rIns="0" bIns="0" rtlCol="0" anchor="t">
            <a:spAutoFit/>
          </a:bodyPr>
          <a:lstStyle/>
          <a:p>
            <a:pPr algn="ctr">
              <a:lnSpc>
                <a:spcPts val="9000"/>
              </a:lnSpc>
            </a:pPr>
            <a:r>
              <a:rPr lang="en-US" sz="9000">
                <a:solidFill>
                  <a:srgbClr val="004AAD"/>
                </a:solidFill>
                <a:latin typeface="Roboto Bold"/>
              </a:rPr>
              <a:t>Project demonstration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61308"/>
            <a:ext cx="16528681" cy="8526061"/>
            <a:chOff x="0" y="0"/>
            <a:chExt cx="4670440" cy="2409173"/>
          </a:xfrm>
        </p:grpSpPr>
        <p:sp>
          <p:nvSpPr>
            <p:cNvPr id="3" name="Freeform 3"/>
            <p:cNvSpPr/>
            <p:nvPr/>
          </p:nvSpPr>
          <p:spPr>
            <a:xfrm>
              <a:off x="0" y="0"/>
              <a:ext cx="4670440" cy="2409173"/>
            </a:xfrm>
            <a:custGeom>
              <a:avLst/>
              <a:gdLst/>
              <a:ahLst/>
              <a:cxnLst/>
              <a:rect l="l" t="t" r="r" b="b"/>
              <a:pathLst>
                <a:path w="4670440" h="2409173">
                  <a:moveTo>
                    <a:pt x="0" y="0"/>
                  </a:moveTo>
                  <a:lnTo>
                    <a:pt x="4670440" y="0"/>
                  </a:lnTo>
                  <a:lnTo>
                    <a:pt x="4670440" y="2409173"/>
                  </a:lnTo>
                  <a:lnTo>
                    <a:pt x="0" y="2409173"/>
                  </a:lnTo>
                  <a:close/>
                </a:path>
              </a:pathLst>
            </a:custGeom>
            <a:solidFill>
              <a:srgbClr val="000000">
                <a:alpha val="44706"/>
              </a:srgbClr>
            </a:solidFill>
          </p:spPr>
        </p:sp>
        <p:sp>
          <p:nvSpPr>
            <p:cNvPr id="4" name="TextBox 4"/>
            <p:cNvSpPr txBox="1"/>
            <p:nvPr/>
          </p:nvSpPr>
          <p:spPr>
            <a:xfrm>
              <a:off x="0" y="-38100"/>
              <a:ext cx="4670440" cy="244727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676400" y="1037550"/>
            <a:ext cx="12211128" cy="1552575"/>
          </a:xfrm>
          <a:prstGeom prst="rect">
            <a:avLst/>
          </a:prstGeom>
        </p:spPr>
        <p:txBody>
          <a:bodyPr lIns="0" tIns="0" rIns="0" bIns="0" rtlCol="0" anchor="t">
            <a:spAutoFit/>
          </a:bodyPr>
          <a:lstStyle/>
          <a:p>
            <a:pPr>
              <a:lnSpc>
                <a:spcPts val="12599"/>
              </a:lnSpc>
            </a:pPr>
            <a:r>
              <a:rPr lang="en-US" sz="9000" dirty="0">
                <a:solidFill>
                  <a:srgbClr val="FFFFFF"/>
                </a:solidFill>
                <a:latin typeface="Roboto Bold"/>
              </a:rPr>
              <a:t>C</a:t>
            </a:r>
            <a:r>
              <a:rPr lang="en-US" sz="9000" dirty="0" smtClean="0">
                <a:solidFill>
                  <a:srgbClr val="FFFFFF"/>
                </a:solidFill>
                <a:latin typeface="Roboto Bold"/>
              </a:rPr>
              <a:t>onclusion </a:t>
            </a:r>
            <a:endParaRPr lang="en-US" sz="9000" dirty="0">
              <a:solidFill>
                <a:srgbClr val="FFFFFF"/>
              </a:solidFill>
              <a:latin typeface="Roboto Bold"/>
            </a:endParaRPr>
          </a:p>
        </p:txBody>
      </p:sp>
      <p:sp>
        <p:nvSpPr>
          <p:cNvPr id="6" name="TextBox 6"/>
          <p:cNvSpPr txBox="1"/>
          <p:nvPr/>
        </p:nvSpPr>
        <p:spPr>
          <a:xfrm>
            <a:off x="1276162" y="3650734"/>
            <a:ext cx="10617983" cy="4693593"/>
          </a:xfrm>
          <a:prstGeom prst="rect">
            <a:avLst/>
          </a:prstGeom>
        </p:spPr>
        <p:txBody>
          <a:bodyPr lIns="0" tIns="0" rIns="0" bIns="0" rtlCol="0" anchor="t">
            <a:spAutoFit/>
          </a:bodyPr>
          <a:lstStyle/>
          <a:p>
            <a:pPr>
              <a:lnSpc>
                <a:spcPts val="4059"/>
              </a:lnSpc>
            </a:pPr>
            <a:r>
              <a:rPr lang="en-US" sz="3200" dirty="0">
                <a:solidFill>
                  <a:srgbClr val="FFFFFF"/>
                </a:solidFill>
                <a:latin typeface="Roboto Condensed"/>
              </a:rPr>
              <a:t>While this project is a simple start in using RFID devices in our DIY setup, it is not the most secure setup. We don't suggest jury rigging this to your front door.</a:t>
            </a:r>
          </a:p>
          <a:p>
            <a:pPr>
              <a:lnSpc>
                <a:spcPts val="4059"/>
              </a:lnSpc>
            </a:pPr>
            <a:r>
              <a:rPr lang="en-US" sz="3200" dirty="0">
                <a:solidFill>
                  <a:srgbClr val="FFFFFF"/>
                </a:solidFill>
                <a:latin typeface="Roboto Condensed"/>
              </a:rPr>
              <a:t>You could build the whole mechanism into a box, and use the solenoid to lock it. Fill the box with cookies, and use your master key to decide who has access and who doesn't. Become the cookie master!</a:t>
            </a:r>
          </a:p>
          <a:p>
            <a:pPr>
              <a:lnSpc>
                <a:spcPts val="4059"/>
              </a:lnSpc>
            </a:pPr>
            <a:endParaRPr lang="en-US" sz="3200" dirty="0">
              <a:solidFill>
                <a:srgbClr val="FFFFFF"/>
              </a:solidFill>
              <a:latin typeface="Roboto Condensed"/>
            </a:endParaRPr>
          </a:p>
          <a:p>
            <a:pPr algn="ctr">
              <a:lnSpc>
                <a:spcPts val="4059"/>
              </a:lnSpc>
              <a:spcBef>
                <a:spcPct val="0"/>
              </a:spcBef>
            </a:pPr>
            <a:endParaRPr lang="en-US" sz="2899" dirty="0">
              <a:solidFill>
                <a:srgbClr val="FFFFFF"/>
              </a:solidFill>
              <a:latin typeface="Roboto Condense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a:off x="1664364" y="1514462"/>
            <a:ext cx="15259077" cy="7258077"/>
            <a:chOff x="0" y="0"/>
            <a:chExt cx="4018852" cy="1911592"/>
          </a:xfrm>
        </p:grpSpPr>
        <p:sp>
          <p:nvSpPr>
            <p:cNvPr id="3" name="Freeform 3"/>
            <p:cNvSpPr/>
            <p:nvPr/>
          </p:nvSpPr>
          <p:spPr>
            <a:xfrm>
              <a:off x="0" y="0"/>
              <a:ext cx="4018852" cy="1911592"/>
            </a:xfrm>
            <a:custGeom>
              <a:avLst/>
              <a:gdLst/>
              <a:ahLst/>
              <a:cxnLst/>
              <a:rect l="l" t="t" r="r" b="b"/>
              <a:pathLst>
                <a:path w="4018852" h="1911592">
                  <a:moveTo>
                    <a:pt x="0" y="0"/>
                  </a:moveTo>
                  <a:lnTo>
                    <a:pt x="4018852" y="0"/>
                  </a:lnTo>
                  <a:lnTo>
                    <a:pt x="4018852" y="1911592"/>
                  </a:lnTo>
                  <a:lnTo>
                    <a:pt x="0" y="1911592"/>
                  </a:lnTo>
                  <a:close/>
                </a:path>
              </a:pathLst>
            </a:custGeom>
            <a:solidFill>
              <a:srgbClr val="000000">
                <a:alpha val="44706"/>
              </a:srgbClr>
            </a:solidFill>
          </p:spPr>
        </p:sp>
        <p:sp>
          <p:nvSpPr>
            <p:cNvPr id="4" name="TextBox 4"/>
            <p:cNvSpPr txBox="1"/>
            <p:nvPr/>
          </p:nvSpPr>
          <p:spPr>
            <a:xfrm>
              <a:off x="0" y="-38100"/>
              <a:ext cx="4018852" cy="1949692"/>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038436" y="2017354"/>
            <a:ext cx="12211128"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rPr>
              <a:t>References</a:t>
            </a:r>
          </a:p>
        </p:txBody>
      </p:sp>
      <p:sp>
        <p:nvSpPr>
          <p:cNvPr id="6" name="TextBox 6"/>
          <p:cNvSpPr txBox="1"/>
          <p:nvPr/>
        </p:nvSpPr>
        <p:spPr>
          <a:xfrm>
            <a:off x="-3124200" y="5232002"/>
            <a:ext cx="15259077" cy="1878463"/>
          </a:xfrm>
          <a:prstGeom prst="rect">
            <a:avLst/>
          </a:prstGeom>
        </p:spPr>
        <p:txBody>
          <a:bodyPr lIns="0" tIns="0" rIns="0" bIns="0" rtlCol="0" anchor="t">
            <a:spAutoFit/>
          </a:bodyPr>
          <a:lstStyle/>
          <a:p>
            <a:pPr algn="ctr">
              <a:lnSpc>
                <a:spcPts val="7699"/>
              </a:lnSpc>
            </a:pPr>
            <a:r>
              <a:rPr lang="en-US" sz="5499" dirty="0" smtClean="0">
                <a:solidFill>
                  <a:srgbClr val="FFFFFF"/>
                </a:solidFill>
                <a:latin typeface="Canva Sans"/>
                <a:sym typeface="Canva Sans"/>
              </a:rPr>
              <a:t> </a:t>
            </a:r>
            <a:r>
              <a:rPr lang="en-US" sz="2000" dirty="0">
                <a:solidFill>
                  <a:srgbClr val="FFFFFF"/>
                </a:solidFill>
                <a:latin typeface="Canva Sans"/>
                <a:sym typeface="Canva Sans"/>
              </a:rPr>
              <a:t>Ian Buckley's DIY Smart Lock Article</a:t>
            </a:r>
          </a:p>
          <a:p>
            <a:pPr algn="ctr">
              <a:lnSpc>
                <a:spcPts val="8259"/>
              </a:lnSpc>
              <a:spcBef>
                <a:spcPct val="0"/>
              </a:spcBef>
            </a:pPr>
            <a:r>
              <a:rPr lang="en-US" sz="2000" dirty="0" smtClean="0">
                <a:solidFill>
                  <a:srgbClr val="FFFFFF"/>
                </a:solidFill>
                <a:latin typeface="Canva Sans"/>
                <a:sym typeface="Canva Sans"/>
              </a:rPr>
              <a:t>MFRC522 </a:t>
            </a:r>
            <a:r>
              <a:rPr lang="en-US" sz="2000" dirty="0">
                <a:solidFill>
                  <a:srgbClr val="FFFFFF"/>
                </a:solidFill>
                <a:latin typeface="Canva Sans"/>
                <a:sym typeface="Canva Sans"/>
              </a:rPr>
              <a:t>Library Documentation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0" y="3771900"/>
            <a:ext cx="8229600" cy="1143000"/>
          </a:xfrm>
        </p:spPr>
        <p:txBody>
          <a:bodyPr>
            <a:noAutofit/>
          </a:bodyPr>
          <a:lstStyle/>
          <a:p>
            <a:r>
              <a:rPr lang="en-US" sz="16600" b="1" dirty="0" smtClean="0">
                <a:latin typeface="Bauhaus 93" panose="04030905020B02020C02" pitchFamily="82" charset="0"/>
              </a:rPr>
              <a:t>THANK YOU</a:t>
            </a:r>
            <a:endParaRPr lang="en-IN" sz="16600" b="1" dirty="0">
              <a:latin typeface="Bauhaus 93" panose="04030905020B02020C02" pitchFamily="82" charset="0"/>
            </a:endParaRPr>
          </a:p>
        </p:txBody>
      </p:sp>
      <p:pic>
        <p:nvPicPr>
          <p:cNvPr id="3" name="Picture 2"/>
          <p:cNvPicPr>
            <a:picLocks noChangeAspect="1"/>
          </p:cNvPicPr>
          <p:nvPr/>
        </p:nvPicPr>
        <p:blipFill>
          <a:blip r:embed="rId2"/>
          <a:stretch>
            <a:fillRect/>
          </a:stretch>
        </p:blipFill>
        <p:spPr>
          <a:xfrm>
            <a:off x="12111352" y="190500"/>
            <a:ext cx="6176648" cy="6181959"/>
          </a:xfrm>
          <a:prstGeom prst="rect">
            <a:avLst/>
          </a:prstGeom>
        </p:spPr>
      </p:pic>
      <p:pic>
        <p:nvPicPr>
          <p:cNvPr id="4" name="Picture 3"/>
          <p:cNvPicPr>
            <a:picLocks noChangeAspect="1"/>
          </p:cNvPicPr>
          <p:nvPr/>
        </p:nvPicPr>
        <p:blipFill>
          <a:blip r:embed="rId2"/>
          <a:stretch>
            <a:fillRect/>
          </a:stretch>
        </p:blipFill>
        <p:spPr>
          <a:xfrm>
            <a:off x="0" y="4457700"/>
            <a:ext cx="5719841" cy="5724759"/>
          </a:xfrm>
          <a:prstGeom prst="rect">
            <a:avLst/>
          </a:prstGeom>
        </p:spPr>
      </p:pic>
    </p:spTree>
    <p:extLst>
      <p:ext uri="{BB962C8B-B14F-4D97-AF65-F5344CB8AC3E}">
        <p14:creationId xmlns:p14="http://schemas.microsoft.com/office/powerpoint/2010/main" val="2609848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4000500" y="-4000500"/>
            <a:ext cx="9258300" cy="17259300"/>
            <a:chOff x="0" y="0"/>
            <a:chExt cx="2616079" cy="4876888"/>
          </a:xfrm>
        </p:grpSpPr>
        <p:sp>
          <p:nvSpPr>
            <p:cNvPr id="3" name="Freeform 3"/>
            <p:cNvSpPr/>
            <p:nvPr/>
          </p:nvSpPr>
          <p:spPr>
            <a:xfrm>
              <a:off x="0" y="0"/>
              <a:ext cx="2616079" cy="4876888"/>
            </a:xfrm>
            <a:custGeom>
              <a:avLst/>
              <a:gdLst/>
              <a:ahLst/>
              <a:cxnLst/>
              <a:rect l="l" t="t" r="r" b="b"/>
              <a:pathLst>
                <a:path w="2616079" h="4876888">
                  <a:moveTo>
                    <a:pt x="0" y="0"/>
                  </a:moveTo>
                  <a:lnTo>
                    <a:pt x="2616079" y="0"/>
                  </a:lnTo>
                  <a:lnTo>
                    <a:pt x="2616079" y="4876888"/>
                  </a:lnTo>
                  <a:lnTo>
                    <a:pt x="0" y="4876888"/>
                  </a:lnTo>
                  <a:close/>
                </a:path>
              </a:pathLst>
            </a:custGeom>
            <a:solidFill>
              <a:srgbClr val="FFFFFF"/>
            </a:solidFill>
          </p:spPr>
        </p:sp>
        <p:sp>
          <p:nvSpPr>
            <p:cNvPr id="4" name="TextBox 4"/>
            <p:cNvSpPr txBox="1"/>
            <p:nvPr/>
          </p:nvSpPr>
          <p:spPr>
            <a:xfrm>
              <a:off x="0" y="-38100"/>
              <a:ext cx="2616079" cy="4914988"/>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309908" y="3924300"/>
            <a:ext cx="11254633" cy="1219200"/>
          </a:xfrm>
          <a:prstGeom prst="rect">
            <a:avLst/>
          </a:prstGeom>
        </p:spPr>
        <p:txBody>
          <a:bodyPr lIns="0" tIns="0" rIns="0" bIns="0" rtlCol="0" anchor="t">
            <a:spAutoFit/>
          </a:bodyPr>
          <a:lstStyle/>
          <a:p>
            <a:pPr algn="ctr">
              <a:lnSpc>
                <a:spcPts val="9000"/>
              </a:lnSpc>
            </a:pPr>
            <a:r>
              <a:rPr lang="en-US" sz="9000">
                <a:solidFill>
                  <a:srgbClr val="004AAD"/>
                </a:solidFill>
                <a:latin typeface="Roboto Bold"/>
              </a:rPr>
              <a:t>Question And Answer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a:off x="1524000" y="1333500"/>
            <a:ext cx="15259077" cy="7258077"/>
            <a:chOff x="0" y="0"/>
            <a:chExt cx="4018852" cy="1911592"/>
          </a:xfrm>
        </p:grpSpPr>
        <p:sp>
          <p:nvSpPr>
            <p:cNvPr id="3" name="Freeform 3"/>
            <p:cNvSpPr/>
            <p:nvPr/>
          </p:nvSpPr>
          <p:spPr>
            <a:xfrm>
              <a:off x="0" y="0"/>
              <a:ext cx="4018852" cy="1911592"/>
            </a:xfrm>
            <a:custGeom>
              <a:avLst/>
              <a:gdLst/>
              <a:ahLst/>
              <a:cxnLst/>
              <a:rect l="l" t="t" r="r" b="b"/>
              <a:pathLst>
                <a:path w="4018852" h="1911592">
                  <a:moveTo>
                    <a:pt x="0" y="0"/>
                  </a:moveTo>
                  <a:lnTo>
                    <a:pt x="4018852" y="0"/>
                  </a:lnTo>
                  <a:lnTo>
                    <a:pt x="4018852" y="1911592"/>
                  </a:lnTo>
                  <a:lnTo>
                    <a:pt x="0" y="1911592"/>
                  </a:lnTo>
                  <a:close/>
                </a:path>
              </a:pathLst>
            </a:custGeom>
            <a:solidFill>
              <a:srgbClr val="000000">
                <a:alpha val="44706"/>
              </a:srgbClr>
            </a:solidFill>
          </p:spPr>
        </p:sp>
        <p:sp>
          <p:nvSpPr>
            <p:cNvPr id="4" name="TextBox 4"/>
            <p:cNvSpPr txBox="1"/>
            <p:nvPr/>
          </p:nvSpPr>
          <p:spPr>
            <a:xfrm>
              <a:off x="0" y="-38100"/>
              <a:ext cx="4018852" cy="1949692"/>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605982" y="1083288"/>
            <a:ext cx="12211128" cy="1552463"/>
          </a:xfrm>
          <a:prstGeom prst="rect">
            <a:avLst/>
          </a:prstGeom>
        </p:spPr>
        <p:txBody>
          <a:bodyPr lIns="0" tIns="0" rIns="0" bIns="0" rtlCol="0" anchor="t">
            <a:spAutoFit/>
          </a:bodyPr>
          <a:lstStyle/>
          <a:p>
            <a:pPr algn="ctr">
              <a:lnSpc>
                <a:spcPts val="12599"/>
              </a:lnSpc>
            </a:pPr>
            <a:r>
              <a:rPr lang="en-US" sz="9000">
                <a:solidFill>
                  <a:srgbClr val="FFFFFF"/>
                </a:solidFill>
                <a:latin typeface="Roboto Bold"/>
              </a:rPr>
              <a:t>Table of Index</a:t>
            </a:r>
          </a:p>
        </p:txBody>
      </p:sp>
      <p:sp>
        <p:nvSpPr>
          <p:cNvPr id="6" name="TextBox 6"/>
          <p:cNvSpPr txBox="1"/>
          <p:nvPr/>
        </p:nvSpPr>
        <p:spPr>
          <a:xfrm>
            <a:off x="1905000" y="3009900"/>
            <a:ext cx="10837040" cy="4905189"/>
          </a:xfrm>
          <a:prstGeom prst="rect">
            <a:avLst/>
          </a:prstGeom>
        </p:spPr>
        <p:txBody>
          <a:bodyPr lIns="0" tIns="0" rIns="0" bIns="0" rtlCol="0" anchor="t">
            <a:spAutoFit/>
          </a:bodyPr>
          <a:lstStyle/>
          <a:p>
            <a:pPr>
              <a:lnSpc>
                <a:spcPts val="3499"/>
              </a:lnSpc>
            </a:pPr>
            <a:r>
              <a:rPr lang="en-US" sz="2499" dirty="0">
                <a:solidFill>
                  <a:srgbClr val="FFFFFF"/>
                </a:solidFill>
                <a:latin typeface="Roboto Condensed"/>
              </a:rPr>
              <a:t>project objective</a:t>
            </a:r>
          </a:p>
          <a:p>
            <a:pPr>
              <a:lnSpc>
                <a:spcPts val="3499"/>
              </a:lnSpc>
            </a:pPr>
            <a:r>
              <a:rPr lang="en-US" sz="2499" dirty="0">
                <a:solidFill>
                  <a:srgbClr val="FFFFFF"/>
                </a:solidFill>
                <a:latin typeface="Roboto Condensed"/>
              </a:rPr>
              <a:t>hardware components</a:t>
            </a:r>
          </a:p>
          <a:p>
            <a:pPr>
              <a:lnSpc>
                <a:spcPts val="3499"/>
              </a:lnSpc>
            </a:pPr>
            <a:r>
              <a:rPr lang="en-US" sz="2499" dirty="0">
                <a:solidFill>
                  <a:srgbClr val="FFFFFF"/>
                </a:solidFill>
                <a:latin typeface="Roboto Condensed"/>
              </a:rPr>
              <a:t>circuit diagram</a:t>
            </a:r>
          </a:p>
          <a:p>
            <a:pPr>
              <a:lnSpc>
                <a:spcPts val="3499"/>
              </a:lnSpc>
            </a:pPr>
            <a:r>
              <a:rPr lang="en-US" sz="2499" dirty="0">
                <a:solidFill>
                  <a:srgbClr val="FFFFFF"/>
                </a:solidFill>
                <a:latin typeface="Roboto Condensed"/>
              </a:rPr>
              <a:t>step by step assembly</a:t>
            </a:r>
          </a:p>
          <a:p>
            <a:pPr>
              <a:lnSpc>
                <a:spcPts val="3499"/>
              </a:lnSpc>
            </a:pPr>
            <a:r>
              <a:rPr lang="en-US" sz="2499" dirty="0">
                <a:solidFill>
                  <a:srgbClr val="FFFFFF"/>
                </a:solidFill>
                <a:latin typeface="Roboto Condensed"/>
              </a:rPr>
              <a:t>software overview</a:t>
            </a:r>
          </a:p>
          <a:p>
            <a:pPr>
              <a:lnSpc>
                <a:spcPts val="3499"/>
              </a:lnSpc>
            </a:pPr>
            <a:r>
              <a:rPr lang="en-US" sz="2499" dirty="0">
                <a:solidFill>
                  <a:srgbClr val="FFFFFF"/>
                </a:solidFill>
                <a:latin typeface="Roboto Condensed"/>
              </a:rPr>
              <a:t>code </a:t>
            </a:r>
            <a:r>
              <a:rPr lang="en-US" sz="2499" dirty="0" err="1">
                <a:solidFill>
                  <a:srgbClr val="FFFFFF"/>
                </a:solidFill>
                <a:latin typeface="Roboto Condensed"/>
              </a:rPr>
              <a:t>explaination</a:t>
            </a:r>
            <a:r>
              <a:rPr lang="en-US" sz="2499" dirty="0">
                <a:solidFill>
                  <a:srgbClr val="FFFFFF"/>
                </a:solidFill>
                <a:latin typeface="Roboto Condensed"/>
              </a:rPr>
              <a:t> </a:t>
            </a:r>
          </a:p>
          <a:p>
            <a:pPr>
              <a:lnSpc>
                <a:spcPts val="3499"/>
              </a:lnSpc>
            </a:pPr>
            <a:r>
              <a:rPr lang="en-US" sz="2499" dirty="0">
                <a:solidFill>
                  <a:srgbClr val="FFFFFF"/>
                </a:solidFill>
                <a:latin typeface="Roboto Condensed"/>
              </a:rPr>
              <a:t>testing and troubleshooting</a:t>
            </a:r>
          </a:p>
          <a:p>
            <a:pPr>
              <a:lnSpc>
                <a:spcPts val="3499"/>
              </a:lnSpc>
            </a:pPr>
            <a:r>
              <a:rPr lang="en-US" sz="2499" dirty="0">
                <a:solidFill>
                  <a:srgbClr val="FFFFFF"/>
                </a:solidFill>
                <a:latin typeface="Roboto Condensed"/>
              </a:rPr>
              <a:t>project demonstration</a:t>
            </a:r>
          </a:p>
          <a:p>
            <a:pPr>
              <a:lnSpc>
                <a:spcPts val="3499"/>
              </a:lnSpc>
            </a:pPr>
            <a:r>
              <a:rPr lang="en-US" sz="2499" dirty="0">
                <a:solidFill>
                  <a:srgbClr val="FFFFFF"/>
                </a:solidFill>
                <a:latin typeface="Roboto Condensed"/>
              </a:rPr>
              <a:t>conclusion </a:t>
            </a:r>
          </a:p>
          <a:p>
            <a:pPr>
              <a:lnSpc>
                <a:spcPts val="3499"/>
              </a:lnSpc>
            </a:pPr>
            <a:r>
              <a:rPr lang="en-US" sz="2499" dirty="0">
                <a:solidFill>
                  <a:srgbClr val="FFFFFF"/>
                </a:solidFill>
                <a:latin typeface="Roboto Condensed"/>
              </a:rPr>
              <a:t>references</a:t>
            </a:r>
          </a:p>
          <a:p>
            <a:pPr marL="0" lvl="0" indent="0">
              <a:lnSpc>
                <a:spcPts val="3499"/>
              </a:lnSpc>
              <a:spcBef>
                <a:spcPct val="0"/>
              </a:spcBef>
            </a:pPr>
            <a:r>
              <a:rPr lang="en-US" sz="2499" dirty="0">
                <a:solidFill>
                  <a:srgbClr val="FFFFFF"/>
                </a:solidFill>
                <a:latin typeface="Roboto Condensed"/>
              </a:rPr>
              <a:t>question and answer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a:off x="879659" y="-127634"/>
            <a:ext cx="16528681" cy="8526061"/>
            <a:chOff x="0" y="0"/>
            <a:chExt cx="4670440" cy="2409173"/>
          </a:xfrm>
        </p:grpSpPr>
        <p:sp>
          <p:nvSpPr>
            <p:cNvPr id="3" name="Freeform 3"/>
            <p:cNvSpPr/>
            <p:nvPr/>
          </p:nvSpPr>
          <p:spPr>
            <a:xfrm>
              <a:off x="0" y="0"/>
              <a:ext cx="4670440" cy="2409173"/>
            </a:xfrm>
            <a:custGeom>
              <a:avLst/>
              <a:gdLst/>
              <a:ahLst/>
              <a:cxnLst/>
              <a:rect l="l" t="t" r="r" b="b"/>
              <a:pathLst>
                <a:path w="4670440" h="2409173">
                  <a:moveTo>
                    <a:pt x="0" y="0"/>
                  </a:moveTo>
                  <a:lnTo>
                    <a:pt x="4670440" y="0"/>
                  </a:lnTo>
                  <a:lnTo>
                    <a:pt x="4670440" y="2409173"/>
                  </a:lnTo>
                  <a:lnTo>
                    <a:pt x="0" y="2409173"/>
                  </a:lnTo>
                  <a:close/>
                </a:path>
              </a:pathLst>
            </a:custGeom>
            <a:solidFill>
              <a:srgbClr val="000000">
                <a:alpha val="44706"/>
              </a:srgbClr>
            </a:solidFill>
          </p:spPr>
        </p:sp>
        <p:sp>
          <p:nvSpPr>
            <p:cNvPr id="4" name="TextBox 4"/>
            <p:cNvSpPr txBox="1"/>
            <p:nvPr/>
          </p:nvSpPr>
          <p:spPr>
            <a:xfrm>
              <a:off x="0" y="-57150"/>
              <a:ext cx="4670440" cy="2466323"/>
            </a:xfrm>
            <a:prstGeom prst="rect">
              <a:avLst/>
            </a:prstGeom>
          </p:spPr>
          <p:txBody>
            <a:bodyPr lIns="50800" tIns="50800" rIns="50800" bIns="50800" rtlCol="0" anchor="ctr"/>
            <a:lstStyle/>
            <a:p>
              <a:pPr algn="ctr">
                <a:lnSpc>
                  <a:spcPts val="4060"/>
                </a:lnSpc>
              </a:pPr>
              <a:endParaRPr/>
            </a:p>
          </p:txBody>
        </p:sp>
      </p:grpSp>
      <p:sp>
        <p:nvSpPr>
          <p:cNvPr id="5" name="TextBox 5"/>
          <p:cNvSpPr txBox="1"/>
          <p:nvPr/>
        </p:nvSpPr>
        <p:spPr>
          <a:xfrm>
            <a:off x="3835009" y="5821857"/>
            <a:ext cx="10617983" cy="422275"/>
          </a:xfrm>
          <a:prstGeom prst="rect">
            <a:avLst/>
          </a:prstGeom>
        </p:spPr>
        <p:txBody>
          <a:bodyPr lIns="0" tIns="0" rIns="0" bIns="0" rtlCol="0" anchor="t">
            <a:spAutoFit/>
          </a:bodyPr>
          <a:lstStyle/>
          <a:p>
            <a:pPr algn="ctr">
              <a:lnSpc>
                <a:spcPts val="3499"/>
              </a:lnSpc>
              <a:spcBef>
                <a:spcPct val="0"/>
              </a:spcBef>
            </a:pPr>
            <a:r>
              <a:rPr lang="en-US" sz="2499">
                <a:solidFill>
                  <a:srgbClr val="FFFFFF"/>
                </a:solidFill>
                <a:latin typeface="Roboto Condensed"/>
              </a:rPr>
              <a:t>l</a:t>
            </a:r>
          </a:p>
        </p:txBody>
      </p:sp>
      <p:sp>
        <p:nvSpPr>
          <p:cNvPr id="6" name="TextBox 6"/>
          <p:cNvSpPr txBox="1"/>
          <p:nvPr/>
        </p:nvSpPr>
        <p:spPr>
          <a:xfrm>
            <a:off x="1350364" y="191037"/>
            <a:ext cx="14892476" cy="3305170"/>
          </a:xfrm>
          <a:prstGeom prst="rect">
            <a:avLst/>
          </a:prstGeom>
        </p:spPr>
        <p:txBody>
          <a:bodyPr lIns="0" tIns="0" rIns="0" bIns="0" rtlCol="0" anchor="t">
            <a:spAutoFit/>
          </a:bodyPr>
          <a:lstStyle/>
          <a:p>
            <a:pPr>
              <a:lnSpc>
                <a:spcPts val="10920"/>
              </a:lnSpc>
            </a:pPr>
            <a:r>
              <a:rPr lang="en-US" sz="6600" dirty="0">
                <a:solidFill>
                  <a:srgbClr val="FFFFFF"/>
                </a:solidFill>
                <a:latin typeface="Canva Sans Bold"/>
              </a:rPr>
              <a:t>Goal of the object</a:t>
            </a:r>
          </a:p>
          <a:p>
            <a:pPr>
              <a:lnSpc>
                <a:spcPts val="3779"/>
              </a:lnSpc>
            </a:pPr>
            <a:r>
              <a:rPr lang="en-US" sz="2699" dirty="0">
                <a:solidFill>
                  <a:srgbClr val="FFFFFF"/>
                </a:solidFill>
                <a:latin typeface="Canva Sans Bold"/>
              </a:rPr>
              <a:t>The primary goal of this project is to design and implement a</a:t>
            </a:r>
          </a:p>
          <a:p>
            <a:pPr>
              <a:lnSpc>
                <a:spcPts val="3779"/>
              </a:lnSpc>
            </a:pPr>
            <a:r>
              <a:rPr lang="en-US" sz="2699" dirty="0">
                <a:solidFill>
                  <a:srgbClr val="FFFFFF"/>
                </a:solidFill>
                <a:latin typeface="Canva Sans Bold"/>
              </a:rPr>
              <a:t>functional RFID-based smart lock system using Arduino,</a:t>
            </a:r>
          </a:p>
          <a:p>
            <a:pPr>
              <a:lnSpc>
                <a:spcPts val="3779"/>
              </a:lnSpc>
            </a:pPr>
            <a:r>
              <a:rPr lang="en-US" sz="2699" dirty="0">
                <a:solidFill>
                  <a:srgbClr val="FFFFFF"/>
                </a:solidFill>
                <a:latin typeface="Canva Sans Bold"/>
              </a:rPr>
              <a:t>providing a practical application of RFID technology in the</a:t>
            </a:r>
          </a:p>
          <a:p>
            <a:pPr>
              <a:lnSpc>
                <a:spcPts val="3779"/>
              </a:lnSpc>
            </a:pPr>
            <a:r>
              <a:rPr lang="en-US" sz="2699" dirty="0">
                <a:solidFill>
                  <a:srgbClr val="FFFFFF"/>
                </a:solidFill>
                <a:latin typeface="Canva Sans Bold"/>
              </a:rPr>
              <a:t>realm of access control. </a:t>
            </a:r>
          </a:p>
        </p:txBody>
      </p:sp>
      <p:sp>
        <p:nvSpPr>
          <p:cNvPr id="7" name="TextBox 7"/>
          <p:cNvSpPr txBox="1"/>
          <p:nvPr/>
        </p:nvSpPr>
        <p:spPr>
          <a:xfrm>
            <a:off x="1350364" y="3464337"/>
            <a:ext cx="10617983" cy="5382179"/>
          </a:xfrm>
          <a:prstGeom prst="rect">
            <a:avLst/>
          </a:prstGeom>
        </p:spPr>
        <p:txBody>
          <a:bodyPr lIns="0" tIns="0" rIns="0" bIns="0" rtlCol="0" anchor="t">
            <a:spAutoFit/>
          </a:bodyPr>
          <a:lstStyle/>
          <a:p>
            <a:pPr>
              <a:lnSpc>
                <a:spcPts val="10920"/>
              </a:lnSpc>
            </a:pPr>
            <a:r>
              <a:rPr lang="en-US" sz="6600" dirty="0">
                <a:solidFill>
                  <a:srgbClr val="FFFFFF"/>
                </a:solidFill>
                <a:latin typeface="Canva Sans Bold"/>
              </a:rPr>
              <a:t>Learning outcome</a:t>
            </a:r>
          </a:p>
          <a:p>
            <a:pPr>
              <a:lnSpc>
                <a:spcPts val="4060"/>
              </a:lnSpc>
            </a:pPr>
            <a:r>
              <a:rPr lang="en-US" sz="2900" dirty="0">
                <a:solidFill>
                  <a:srgbClr val="FFFFFF"/>
                </a:solidFill>
                <a:latin typeface="Canva Sans Bold"/>
              </a:rPr>
              <a:t>To familiarize users with RFID technology and its</a:t>
            </a:r>
          </a:p>
          <a:p>
            <a:pPr>
              <a:lnSpc>
                <a:spcPts val="3359"/>
              </a:lnSpc>
            </a:pPr>
            <a:r>
              <a:rPr lang="en-US" sz="2400" dirty="0">
                <a:solidFill>
                  <a:srgbClr val="FFFFFF"/>
                </a:solidFill>
                <a:latin typeface="Canva Sans Bold"/>
              </a:rPr>
              <a:t>implementation.</a:t>
            </a:r>
          </a:p>
          <a:p>
            <a:pPr>
              <a:lnSpc>
                <a:spcPts val="3359"/>
              </a:lnSpc>
            </a:pPr>
            <a:r>
              <a:rPr lang="en-US" sz="2400" dirty="0">
                <a:solidFill>
                  <a:srgbClr val="FFFFFF"/>
                </a:solidFill>
                <a:latin typeface="Canva Sans Bold"/>
              </a:rPr>
              <a:t>To demonstrate the integration of RFID readers with Arduino</a:t>
            </a:r>
          </a:p>
          <a:p>
            <a:pPr>
              <a:lnSpc>
                <a:spcPts val="3359"/>
              </a:lnSpc>
            </a:pPr>
            <a:r>
              <a:rPr lang="en-US" sz="2400" dirty="0">
                <a:solidFill>
                  <a:srgbClr val="FFFFFF"/>
                </a:solidFill>
                <a:latin typeface="Canva Sans Bold"/>
              </a:rPr>
              <a:t>for data processing.</a:t>
            </a:r>
          </a:p>
          <a:p>
            <a:pPr>
              <a:lnSpc>
                <a:spcPts val="3359"/>
              </a:lnSpc>
            </a:pPr>
            <a:r>
              <a:rPr lang="en-US" sz="2400" dirty="0">
                <a:solidFill>
                  <a:srgbClr val="FFFFFF"/>
                </a:solidFill>
                <a:latin typeface="Canva Sans Bold"/>
              </a:rPr>
              <a:t> To create a secure access control system using RFID cards and</a:t>
            </a:r>
          </a:p>
          <a:p>
            <a:pPr>
              <a:lnSpc>
                <a:spcPts val="3359"/>
              </a:lnSpc>
            </a:pPr>
            <a:r>
              <a:rPr lang="en-US" sz="2400" dirty="0">
                <a:solidFill>
                  <a:srgbClr val="FFFFFF"/>
                </a:solidFill>
                <a:latin typeface="Canva Sans Bold"/>
              </a:rPr>
              <a:t>Arduino.</a:t>
            </a:r>
          </a:p>
          <a:p>
            <a:pPr>
              <a:lnSpc>
                <a:spcPts val="3359"/>
              </a:lnSpc>
            </a:pPr>
            <a:r>
              <a:rPr lang="en-US" sz="2400" dirty="0">
                <a:solidFill>
                  <a:srgbClr val="FFFFFF"/>
                </a:solidFill>
                <a:latin typeface="Canva Sans Bold"/>
              </a:rPr>
              <a:t> To facilitate learning in basic electronics, programming, and</a:t>
            </a:r>
          </a:p>
          <a:p>
            <a:pPr>
              <a:lnSpc>
                <a:spcPts val="3359"/>
              </a:lnSpc>
            </a:pPr>
            <a:r>
              <a:rPr lang="en-US" sz="2400" dirty="0">
                <a:solidFill>
                  <a:srgbClr val="FFFFFF"/>
                </a:solidFill>
                <a:latin typeface="Canva Sans Bold"/>
              </a:rPr>
              <a:t>security system design.</a:t>
            </a:r>
          </a:p>
          <a:p>
            <a:pPr algn="ctr">
              <a:lnSpc>
                <a:spcPts val="3359"/>
              </a:lnSpc>
            </a:pPr>
            <a:endParaRPr lang="en-US" sz="2400" dirty="0">
              <a:solidFill>
                <a:srgbClr val="FFFFFF"/>
              </a:solidFill>
              <a:latin typeface="Canva Sans Bo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a:off x="10192674" y="2574832"/>
            <a:ext cx="3520280" cy="11893026"/>
            <a:chOff x="0" y="0"/>
            <a:chExt cx="927152" cy="3132320"/>
          </a:xfrm>
        </p:grpSpPr>
        <p:sp>
          <p:nvSpPr>
            <p:cNvPr id="3" name="Freeform 3"/>
            <p:cNvSpPr/>
            <p:nvPr/>
          </p:nvSpPr>
          <p:spPr>
            <a:xfrm>
              <a:off x="0" y="0"/>
              <a:ext cx="927152" cy="3132320"/>
            </a:xfrm>
            <a:custGeom>
              <a:avLst/>
              <a:gdLst/>
              <a:ahLst/>
              <a:cxnLst/>
              <a:rect l="l" t="t" r="r" b="b"/>
              <a:pathLst>
                <a:path w="927152" h="3132320">
                  <a:moveTo>
                    <a:pt x="0" y="0"/>
                  </a:moveTo>
                  <a:lnTo>
                    <a:pt x="927152" y="0"/>
                  </a:lnTo>
                  <a:lnTo>
                    <a:pt x="927152" y="3132320"/>
                  </a:lnTo>
                  <a:lnTo>
                    <a:pt x="0" y="3132320"/>
                  </a:lnTo>
                  <a:close/>
                </a:path>
              </a:pathLst>
            </a:custGeom>
            <a:solidFill>
              <a:srgbClr val="004AAD"/>
            </a:solidFill>
            <a:ln w="47625" cap="sq">
              <a:solidFill>
                <a:srgbClr val="FFFFFF"/>
              </a:solidFill>
              <a:prstDash val="solid"/>
              <a:miter/>
            </a:ln>
          </p:spPr>
        </p:sp>
        <p:sp>
          <p:nvSpPr>
            <p:cNvPr id="4" name="TextBox 4"/>
            <p:cNvSpPr txBox="1"/>
            <p:nvPr/>
          </p:nvSpPr>
          <p:spPr>
            <a:xfrm>
              <a:off x="0" y="-76200"/>
              <a:ext cx="927152" cy="3208520"/>
            </a:xfrm>
            <a:prstGeom prst="rect">
              <a:avLst/>
            </a:prstGeom>
          </p:spPr>
          <p:txBody>
            <a:bodyPr lIns="50800" tIns="50800" rIns="50800" bIns="50800" rtlCol="0" anchor="ctr"/>
            <a:lstStyle/>
            <a:p>
              <a:pPr algn="ctr">
                <a:lnSpc>
                  <a:spcPts val="5459"/>
                </a:lnSpc>
              </a:pPr>
              <a:endParaRPr dirty="0"/>
            </a:p>
            <a:p>
              <a:pPr>
                <a:lnSpc>
                  <a:spcPts val="5459"/>
                </a:lnSpc>
              </a:pPr>
              <a:r>
                <a:rPr lang="en-US" sz="3899" dirty="0">
                  <a:solidFill>
                    <a:srgbClr val="FFFFFF"/>
                  </a:solidFill>
                  <a:latin typeface="Roboto Condensed"/>
                </a:rPr>
                <a:t>a. Arduino Board</a:t>
              </a:r>
            </a:p>
            <a:p>
              <a:pPr>
                <a:lnSpc>
                  <a:spcPts val="5459"/>
                </a:lnSpc>
              </a:pPr>
              <a:r>
                <a:rPr lang="en-US" sz="3899" dirty="0">
                  <a:solidFill>
                    <a:srgbClr val="FFFFFF"/>
                  </a:solidFill>
                  <a:latin typeface="Roboto Condensed"/>
                </a:rPr>
                <a:t>b. MFRC522 RFID Module</a:t>
              </a:r>
            </a:p>
            <a:p>
              <a:pPr>
                <a:lnSpc>
                  <a:spcPts val="5459"/>
                </a:lnSpc>
              </a:pPr>
              <a:r>
                <a:rPr lang="en-US" sz="3899" dirty="0">
                  <a:solidFill>
                    <a:srgbClr val="FFFFFF"/>
                  </a:solidFill>
                  <a:latin typeface="Roboto Condensed"/>
                </a:rPr>
                <a:t>c. LEDs</a:t>
              </a:r>
            </a:p>
            <a:p>
              <a:pPr>
                <a:lnSpc>
                  <a:spcPts val="5459"/>
                </a:lnSpc>
              </a:pPr>
              <a:r>
                <a:rPr lang="en-US" sz="3899" dirty="0">
                  <a:solidFill>
                    <a:srgbClr val="FFFFFF"/>
                  </a:solidFill>
                  <a:latin typeface="Roboto Condensed"/>
                </a:rPr>
                <a:t>d. Resistors</a:t>
              </a:r>
            </a:p>
            <a:p>
              <a:pPr>
                <a:lnSpc>
                  <a:spcPts val="5459"/>
                </a:lnSpc>
              </a:pPr>
              <a:r>
                <a:rPr lang="en-US" sz="3899" dirty="0">
                  <a:solidFill>
                    <a:srgbClr val="FFFFFF"/>
                  </a:solidFill>
                  <a:latin typeface="Roboto Condensed"/>
                </a:rPr>
                <a:t>e. MOSFET</a:t>
              </a:r>
            </a:p>
            <a:p>
              <a:pPr>
                <a:lnSpc>
                  <a:spcPts val="5459"/>
                </a:lnSpc>
              </a:pPr>
              <a:r>
                <a:rPr lang="en-US" sz="3899" dirty="0">
                  <a:solidFill>
                    <a:srgbClr val="FFFFFF"/>
                  </a:solidFill>
                  <a:latin typeface="Roboto Condensed"/>
                </a:rPr>
                <a:t>f. Solenoid Lock</a:t>
              </a:r>
            </a:p>
            <a:p>
              <a:pPr>
                <a:lnSpc>
                  <a:spcPts val="5459"/>
                </a:lnSpc>
              </a:pPr>
              <a:r>
                <a:rPr lang="en-US" sz="3899" dirty="0">
                  <a:solidFill>
                    <a:srgbClr val="FFFFFF"/>
                  </a:solidFill>
                  <a:latin typeface="Roboto Condensed"/>
                </a:rPr>
                <a:t>g. Power Supply</a:t>
              </a:r>
            </a:p>
            <a:p>
              <a:pPr>
                <a:lnSpc>
                  <a:spcPts val="5459"/>
                </a:lnSpc>
              </a:pPr>
              <a:r>
                <a:rPr lang="en-US" sz="3899" dirty="0">
                  <a:solidFill>
                    <a:srgbClr val="FFFFFF"/>
                  </a:solidFill>
                  <a:latin typeface="Roboto Condensed"/>
                </a:rPr>
                <a:t>h. Breadboard and Wires</a:t>
              </a:r>
            </a:p>
            <a:p>
              <a:pPr>
                <a:lnSpc>
                  <a:spcPts val="5459"/>
                </a:lnSpc>
              </a:pPr>
              <a:endParaRPr lang="en-US" sz="3899" dirty="0">
                <a:solidFill>
                  <a:srgbClr val="FFFFFF"/>
                </a:solidFill>
                <a:latin typeface="Roboto Condensed"/>
              </a:endParaRPr>
            </a:p>
            <a:p>
              <a:pPr>
                <a:lnSpc>
                  <a:spcPts val="5459"/>
                </a:lnSpc>
              </a:pPr>
              <a:endParaRPr lang="en-US" sz="3899" dirty="0">
                <a:solidFill>
                  <a:srgbClr val="FFFFFF"/>
                </a:solidFill>
                <a:latin typeface="Roboto Condensed"/>
              </a:endParaRPr>
            </a:p>
            <a:p>
              <a:pPr>
                <a:lnSpc>
                  <a:spcPts val="5459"/>
                </a:lnSpc>
              </a:pPr>
              <a:endParaRPr lang="en-US" sz="3899" dirty="0">
                <a:solidFill>
                  <a:srgbClr val="FFFFFF"/>
                </a:solidFill>
                <a:latin typeface="Roboto Condensed"/>
              </a:endParaRPr>
            </a:p>
            <a:p>
              <a:pPr>
                <a:lnSpc>
                  <a:spcPts val="5459"/>
                </a:lnSpc>
              </a:pPr>
              <a:endParaRPr lang="en-US" sz="3899" dirty="0">
                <a:solidFill>
                  <a:srgbClr val="FFFFFF"/>
                </a:solidFill>
                <a:latin typeface="Roboto Condensed"/>
              </a:endParaRPr>
            </a:p>
            <a:p>
              <a:pPr>
                <a:lnSpc>
                  <a:spcPts val="5459"/>
                </a:lnSpc>
              </a:pPr>
              <a:endParaRPr lang="en-US" sz="3899" dirty="0">
                <a:solidFill>
                  <a:srgbClr val="FFFFFF"/>
                </a:solidFill>
                <a:latin typeface="Roboto Condensed"/>
              </a:endParaRPr>
            </a:p>
            <a:p>
              <a:pPr algn="ctr">
                <a:lnSpc>
                  <a:spcPts val="5459"/>
                </a:lnSpc>
              </a:pPr>
              <a:endParaRPr lang="en-US" sz="3899" dirty="0">
                <a:solidFill>
                  <a:srgbClr val="FFFFFF"/>
                </a:solidFill>
                <a:latin typeface="Roboto Condensed"/>
              </a:endParaRPr>
            </a:p>
          </p:txBody>
        </p:sp>
      </p:grpSp>
      <p:grpSp>
        <p:nvGrpSpPr>
          <p:cNvPr id="5" name="Group 5"/>
          <p:cNvGrpSpPr/>
          <p:nvPr/>
        </p:nvGrpSpPr>
        <p:grpSpPr>
          <a:xfrm>
            <a:off x="8798508" y="-423883"/>
            <a:ext cx="690983" cy="11134766"/>
            <a:chOff x="0" y="0"/>
            <a:chExt cx="195248" cy="3146304"/>
          </a:xfrm>
        </p:grpSpPr>
        <p:sp>
          <p:nvSpPr>
            <p:cNvPr id="6" name="Freeform 6"/>
            <p:cNvSpPr/>
            <p:nvPr/>
          </p:nvSpPr>
          <p:spPr>
            <a:xfrm>
              <a:off x="0" y="0"/>
              <a:ext cx="195248" cy="3146304"/>
            </a:xfrm>
            <a:custGeom>
              <a:avLst/>
              <a:gdLst/>
              <a:ahLst/>
              <a:cxnLst/>
              <a:rect l="l" t="t" r="r" b="b"/>
              <a:pathLst>
                <a:path w="195248" h="3146304">
                  <a:moveTo>
                    <a:pt x="0" y="0"/>
                  </a:moveTo>
                  <a:lnTo>
                    <a:pt x="195248" y="0"/>
                  </a:lnTo>
                  <a:lnTo>
                    <a:pt x="195248" y="3146304"/>
                  </a:lnTo>
                  <a:lnTo>
                    <a:pt x="0" y="3146304"/>
                  </a:lnTo>
                  <a:close/>
                </a:path>
              </a:pathLst>
            </a:custGeom>
            <a:solidFill>
              <a:srgbClr val="000000"/>
            </a:solidFill>
          </p:spPr>
        </p:sp>
        <p:sp>
          <p:nvSpPr>
            <p:cNvPr id="7" name="TextBox 7"/>
            <p:cNvSpPr txBox="1"/>
            <p:nvPr/>
          </p:nvSpPr>
          <p:spPr>
            <a:xfrm>
              <a:off x="0" y="-38100"/>
              <a:ext cx="195248" cy="3184404"/>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0" y="1390557"/>
            <a:ext cx="8798508" cy="6174972"/>
          </a:xfrm>
          <a:custGeom>
            <a:avLst/>
            <a:gdLst/>
            <a:ahLst/>
            <a:cxnLst/>
            <a:rect l="l" t="t" r="r" b="b"/>
            <a:pathLst>
              <a:path w="8798508" h="6174972">
                <a:moveTo>
                  <a:pt x="0" y="0"/>
                </a:moveTo>
                <a:lnTo>
                  <a:pt x="8798508" y="0"/>
                </a:lnTo>
                <a:lnTo>
                  <a:pt x="8798508" y="6174973"/>
                </a:lnTo>
                <a:lnTo>
                  <a:pt x="0" y="6174973"/>
                </a:lnTo>
                <a:lnTo>
                  <a:pt x="0" y="0"/>
                </a:lnTo>
                <a:close/>
              </a:path>
            </a:pathLst>
          </a:custGeom>
          <a:blipFill>
            <a:blip r:embed="rId2"/>
            <a:stretch>
              <a:fillRect l="-836" r="-836" b="-5516"/>
            </a:stretch>
          </a:blipFill>
        </p:spPr>
      </p:sp>
      <p:sp>
        <p:nvSpPr>
          <p:cNvPr id="9" name="TextBox 9"/>
          <p:cNvSpPr txBox="1"/>
          <p:nvPr/>
        </p:nvSpPr>
        <p:spPr>
          <a:xfrm>
            <a:off x="9742679" y="358683"/>
            <a:ext cx="6849883" cy="2216149"/>
          </a:xfrm>
          <a:prstGeom prst="rect">
            <a:avLst/>
          </a:prstGeom>
        </p:spPr>
        <p:txBody>
          <a:bodyPr lIns="0" tIns="0" rIns="0" bIns="0" rtlCol="0" anchor="t">
            <a:spAutoFit/>
          </a:bodyPr>
          <a:lstStyle/>
          <a:p>
            <a:pPr algn="ctr">
              <a:lnSpc>
                <a:spcPts val="8499"/>
              </a:lnSpc>
            </a:pPr>
            <a:r>
              <a:rPr lang="en-US" sz="8499">
                <a:solidFill>
                  <a:srgbClr val="FFFFFF"/>
                </a:solidFill>
                <a:latin typeface="Roboto Bold"/>
              </a:rPr>
              <a:t>Hardware Components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a:off x="3663418" y="1906288"/>
            <a:ext cx="11411152" cy="8380712"/>
          </a:xfrm>
          <a:custGeom>
            <a:avLst/>
            <a:gdLst/>
            <a:ahLst/>
            <a:cxnLst/>
            <a:rect l="l" t="t" r="r" b="b"/>
            <a:pathLst>
              <a:path w="11411152" h="8380712">
                <a:moveTo>
                  <a:pt x="0" y="0"/>
                </a:moveTo>
                <a:lnTo>
                  <a:pt x="11411153" y="0"/>
                </a:lnTo>
                <a:lnTo>
                  <a:pt x="11411153" y="8380712"/>
                </a:lnTo>
                <a:lnTo>
                  <a:pt x="0" y="8380712"/>
                </a:lnTo>
                <a:lnTo>
                  <a:pt x="0" y="0"/>
                </a:lnTo>
                <a:close/>
              </a:path>
            </a:pathLst>
          </a:custGeom>
          <a:blipFill>
            <a:blip r:embed="rId2"/>
            <a:stretch>
              <a:fillRect r="-2816" b="-7189"/>
            </a:stretch>
          </a:blipFill>
        </p:spPr>
      </p:sp>
      <p:sp>
        <p:nvSpPr>
          <p:cNvPr id="3" name="TextBox 3"/>
          <p:cNvSpPr txBox="1"/>
          <p:nvPr/>
        </p:nvSpPr>
        <p:spPr>
          <a:xfrm>
            <a:off x="-2053411" y="-4457"/>
            <a:ext cx="12211128"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rPr>
              <a:t>Circuit Diagram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4533900" y="-3505200"/>
            <a:ext cx="9258300" cy="17259300"/>
            <a:chOff x="0" y="0"/>
            <a:chExt cx="2616079" cy="4876888"/>
          </a:xfrm>
        </p:grpSpPr>
        <p:sp>
          <p:nvSpPr>
            <p:cNvPr id="3" name="Freeform 3"/>
            <p:cNvSpPr/>
            <p:nvPr/>
          </p:nvSpPr>
          <p:spPr>
            <a:xfrm>
              <a:off x="0" y="0"/>
              <a:ext cx="2616079" cy="4876888"/>
            </a:xfrm>
            <a:custGeom>
              <a:avLst/>
              <a:gdLst/>
              <a:ahLst/>
              <a:cxnLst/>
              <a:rect l="l" t="t" r="r" b="b"/>
              <a:pathLst>
                <a:path w="2616079" h="4876888">
                  <a:moveTo>
                    <a:pt x="0" y="0"/>
                  </a:moveTo>
                  <a:lnTo>
                    <a:pt x="2616079" y="0"/>
                  </a:lnTo>
                  <a:lnTo>
                    <a:pt x="2616079" y="4876888"/>
                  </a:lnTo>
                  <a:lnTo>
                    <a:pt x="0" y="4876888"/>
                  </a:lnTo>
                  <a:close/>
                </a:path>
              </a:pathLst>
            </a:custGeom>
            <a:solidFill>
              <a:srgbClr val="FFFFFF"/>
            </a:solidFill>
          </p:spPr>
        </p:sp>
        <p:sp>
          <p:nvSpPr>
            <p:cNvPr id="4" name="TextBox 4"/>
            <p:cNvSpPr txBox="1"/>
            <p:nvPr/>
          </p:nvSpPr>
          <p:spPr>
            <a:xfrm>
              <a:off x="0" y="-38100"/>
              <a:ext cx="2616079" cy="4914988"/>
            </a:xfrm>
            <a:prstGeom prst="rect">
              <a:avLst/>
            </a:prstGeom>
          </p:spPr>
          <p:txBody>
            <a:bodyPr lIns="50800" tIns="50800" rIns="50800" bIns="50800" rtlCol="0" anchor="ctr"/>
            <a:lstStyle/>
            <a:p>
              <a:pPr algn="ctr">
                <a:lnSpc>
                  <a:spcPts val="2659"/>
                </a:lnSpc>
              </a:pPr>
              <a:r>
                <a:rPr lang="en-US" sz="1899">
                  <a:solidFill>
                    <a:srgbClr val="FFFFFF"/>
                  </a:solidFill>
                  <a:latin typeface="Canva Sans"/>
                </a:rPr>
                <a:t>1. Setting Up the MFRC522 Module:1. Setting Up the </a:t>
              </a:r>
            </a:p>
          </p:txBody>
        </p:sp>
      </p:grpSp>
      <p:sp>
        <p:nvSpPr>
          <p:cNvPr id="5" name="TextBox 5"/>
          <p:cNvSpPr txBox="1"/>
          <p:nvPr/>
        </p:nvSpPr>
        <p:spPr>
          <a:xfrm>
            <a:off x="914400" y="1485900"/>
            <a:ext cx="13628019" cy="5958398"/>
          </a:xfrm>
          <a:prstGeom prst="rect">
            <a:avLst/>
          </a:prstGeom>
        </p:spPr>
        <p:txBody>
          <a:bodyPr lIns="0" tIns="0" rIns="0" bIns="0" rtlCol="0" anchor="t">
            <a:spAutoFit/>
          </a:bodyPr>
          <a:lstStyle/>
          <a:p>
            <a:pPr algn="ctr">
              <a:lnSpc>
                <a:spcPts val="7430"/>
              </a:lnSpc>
            </a:pPr>
            <a:r>
              <a:rPr lang="en-US" sz="7430" dirty="0">
                <a:solidFill>
                  <a:srgbClr val="004AAD"/>
                </a:solidFill>
                <a:latin typeface="Roboto Bold"/>
              </a:rPr>
              <a:t>step-by-step assembly</a:t>
            </a:r>
          </a:p>
          <a:p>
            <a:pPr algn="ctr">
              <a:lnSpc>
                <a:spcPts val="10029"/>
              </a:lnSpc>
            </a:pPr>
            <a:endParaRPr lang="en-US" sz="7430" dirty="0">
              <a:solidFill>
                <a:srgbClr val="004AAD"/>
              </a:solidFill>
              <a:latin typeface="Roboto Bold"/>
            </a:endParaRPr>
          </a:p>
          <a:p>
            <a:pPr algn="ctr">
              <a:lnSpc>
                <a:spcPts val="4234"/>
              </a:lnSpc>
            </a:pPr>
            <a:r>
              <a:rPr lang="en-US" sz="4234" dirty="0">
                <a:solidFill>
                  <a:srgbClr val="004AAD"/>
                </a:solidFill>
                <a:latin typeface="Roboto Bold"/>
              </a:rPr>
              <a:t>                         1. Setting Up the MFRC522 </a:t>
            </a:r>
            <a:r>
              <a:rPr lang="en-US" sz="4234" dirty="0" err="1">
                <a:solidFill>
                  <a:srgbClr val="004AAD"/>
                </a:solidFill>
                <a:latin typeface="Roboto Bold"/>
              </a:rPr>
              <a:t>Modul</a:t>
            </a:r>
            <a:endParaRPr lang="en-US" sz="4234" dirty="0">
              <a:solidFill>
                <a:srgbClr val="004AAD"/>
              </a:solidFill>
              <a:latin typeface="Roboto Bold"/>
            </a:endParaRPr>
          </a:p>
          <a:p>
            <a:pPr algn="ctr">
              <a:lnSpc>
                <a:spcPts val="4234"/>
              </a:lnSpc>
            </a:pPr>
            <a:r>
              <a:rPr lang="en-US" sz="4234" dirty="0">
                <a:solidFill>
                  <a:srgbClr val="004AAD"/>
                </a:solidFill>
                <a:latin typeface="Roboto Bold"/>
              </a:rPr>
              <a:t>     2. Adding Components</a:t>
            </a:r>
          </a:p>
          <a:p>
            <a:pPr algn="ctr">
              <a:lnSpc>
                <a:spcPts val="4234"/>
              </a:lnSpc>
            </a:pPr>
            <a:r>
              <a:rPr lang="en-US" sz="4234" dirty="0">
                <a:solidFill>
                  <a:srgbClr val="004AAD"/>
                </a:solidFill>
                <a:latin typeface="Roboto Bold"/>
              </a:rPr>
              <a:t>   3. Power Connections</a:t>
            </a:r>
          </a:p>
          <a:p>
            <a:pPr algn="ctr">
              <a:lnSpc>
                <a:spcPts val="4234"/>
              </a:lnSpc>
            </a:pPr>
            <a:r>
              <a:rPr lang="en-US" sz="4234" dirty="0">
                <a:solidFill>
                  <a:srgbClr val="004AAD"/>
                </a:solidFill>
                <a:latin typeface="Roboto Bold"/>
              </a:rPr>
              <a:t>4. Testing the Setup</a:t>
            </a:r>
          </a:p>
          <a:p>
            <a:pPr algn="ctr">
              <a:lnSpc>
                <a:spcPts val="4234"/>
              </a:lnSpc>
            </a:pPr>
            <a:endParaRPr lang="en-US" sz="4234" dirty="0">
              <a:solidFill>
                <a:srgbClr val="004AAD"/>
              </a:solidFill>
              <a:latin typeface="Roboto Bold"/>
            </a:endParaRPr>
          </a:p>
          <a:p>
            <a:pPr algn="ctr">
              <a:lnSpc>
                <a:spcPts val="4234"/>
              </a:lnSpc>
            </a:pPr>
            <a:endParaRPr lang="en-US" sz="4234" dirty="0">
              <a:solidFill>
                <a:srgbClr val="004AAD"/>
              </a:solidFill>
              <a:latin typeface="Roboto Bold"/>
            </a:endParaRPr>
          </a:p>
          <a:p>
            <a:pPr algn="ctr">
              <a:lnSpc>
                <a:spcPts val="4234"/>
              </a:lnSpc>
            </a:pPr>
            <a:endParaRPr lang="en-US" sz="4234" dirty="0">
              <a:solidFill>
                <a:srgbClr val="004AAD"/>
              </a:solidFill>
              <a:latin typeface="Roboto Bo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4514850" y="-3486150"/>
            <a:ext cx="9258300" cy="17259300"/>
            <a:chOff x="0" y="0"/>
            <a:chExt cx="2616079" cy="4876888"/>
          </a:xfrm>
        </p:grpSpPr>
        <p:sp>
          <p:nvSpPr>
            <p:cNvPr id="3" name="Freeform 3"/>
            <p:cNvSpPr/>
            <p:nvPr/>
          </p:nvSpPr>
          <p:spPr>
            <a:xfrm>
              <a:off x="0" y="0"/>
              <a:ext cx="2616079" cy="4876888"/>
            </a:xfrm>
            <a:custGeom>
              <a:avLst/>
              <a:gdLst/>
              <a:ahLst/>
              <a:cxnLst/>
              <a:rect l="l" t="t" r="r" b="b"/>
              <a:pathLst>
                <a:path w="2616079" h="4876888">
                  <a:moveTo>
                    <a:pt x="0" y="0"/>
                  </a:moveTo>
                  <a:lnTo>
                    <a:pt x="2616079" y="0"/>
                  </a:lnTo>
                  <a:lnTo>
                    <a:pt x="2616079" y="4876888"/>
                  </a:lnTo>
                  <a:lnTo>
                    <a:pt x="0" y="4876888"/>
                  </a:lnTo>
                  <a:close/>
                </a:path>
              </a:pathLst>
            </a:custGeom>
            <a:solidFill>
              <a:srgbClr val="FFFFFF"/>
            </a:solidFill>
          </p:spPr>
        </p:sp>
        <p:sp>
          <p:nvSpPr>
            <p:cNvPr id="4" name="TextBox 4"/>
            <p:cNvSpPr txBox="1"/>
            <p:nvPr/>
          </p:nvSpPr>
          <p:spPr>
            <a:xfrm>
              <a:off x="0" y="-38100"/>
              <a:ext cx="2616079" cy="4914988"/>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838200" y="1409700"/>
            <a:ext cx="17637103" cy="6668492"/>
          </a:xfrm>
          <a:prstGeom prst="rect">
            <a:avLst/>
          </a:prstGeom>
        </p:spPr>
        <p:txBody>
          <a:bodyPr lIns="0" tIns="0" rIns="0" bIns="0" rtlCol="0" anchor="t">
            <a:spAutoFit/>
          </a:bodyPr>
          <a:lstStyle/>
          <a:p>
            <a:pPr algn="ctr">
              <a:lnSpc>
                <a:spcPts val="8448"/>
              </a:lnSpc>
            </a:pPr>
            <a:r>
              <a:rPr lang="en-US" sz="8448" dirty="0">
                <a:solidFill>
                  <a:srgbClr val="004AAD"/>
                </a:solidFill>
                <a:latin typeface="Roboto Bold"/>
              </a:rPr>
              <a:t>software overview</a:t>
            </a:r>
          </a:p>
          <a:p>
            <a:pPr algn="ctr">
              <a:lnSpc>
                <a:spcPts val="8448"/>
              </a:lnSpc>
            </a:pPr>
            <a:endParaRPr lang="en-US" sz="8448" dirty="0">
              <a:solidFill>
                <a:srgbClr val="004AAD"/>
              </a:solidFill>
              <a:latin typeface="Roboto Bold"/>
            </a:endParaRPr>
          </a:p>
          <a:p>
            <a:pPr>
              <a:lnSpc>
                <a:spcPts val="4017"/>
              </a:lnSpc>
            </a:pPr>
            <a:r>
              <a:rPr lang="en-US" sz="4017" dirty="0" smtClean="0">
                <a:solidFill>
                  <a:srgbClr val="004AAD"/>
                </a:solidFill>
                <a:latin typeface="Roboto Bold"/>
              </a:rPr>
              <a:t>a</a:t>
            </a:r>
            <a:r>
              <a:rPr lang="en-US" sz="4017" dirty="0">
                <a:solidFill>
                  <a:srgbClr val="004AAD"/>
                </a:solidFill>
                <a:latin typeface="Roboto Bold"/>
              </a:rPr>
              <a:t>. Arduino IDE</a:t>
            </a:r>
          </a:p>
          <a:p>
            <a:pPr>
              <a:lnSpc>
                <a:spcPts val="3567"/>
              </a:lnSpc>
            </a:pPr>
            <a:r>
              <a:rPr lang="en-US" sz="3567" dirty="0">
                <a:solidFill>
                  <a:srgbClr val="004AAD"/>
                </a:solidFill>
                <a:latin typeface="Roboto Bold"/>
              </a:rPr>
              <a:t>b. RFID Library (e.g., MFRC522 Library)</a:t>
            </a:r>
          </a:p>
          <a:p>
            <a:pPr>
              <a:lnSpc>
                <a:spcPts val="3567"/>
              </a:lnSpc>
            </a:pPr>
            <a:r>
              <a:rPr lang="en-US" sz="3567" dirty="0">
                <a:solidFill>
                  <a:srgbClr val="004AAD"/>
                </a:solidFill>
                <a:latin typeface="Roboto Bold"/>
              </a:rPr>
              <a:t>c. Access Control Sketch</a:t>
            </a:r>
          </a:p>
          <a:p>
            <a:pPr>
              <a:lnSpc>
                <a:spcPts val="3567"/>
              </a:lnSpc>
            </a:pPr>
            <a:endParaRPr lang="en-US" sz="3567" dirty="0">
              <a:solidFill>
                <a:srgbClr val="004AAD"/>
              </a:solidFill>
              <a:latin typeface="Roboto Bold"/>
            </a:endParaRPr>
          </a:p>
          <a:p>
            <a:pPr>
              <a:lnSpc>
                <a:spcPts val="3567"/>
              </a:lnSpc>
            </a:pPr>
            <a:r>
              <a:rPr lang="en-US" sz="3567" dirty="0">
                <a:solidFill>
                  <a:srgbClr val="FF3131"/>
                </a:solidFill>
                <a:latin typeface="Roboto Bold"/>
              </a:rPr>
              <a:t>CODE SNIPPET</a:t>
            </a:r>
          </a:p>
          <a:p>
            <a:pPr>
              <a:lnSpc>
                <a:spcPts val="3567"/>
              </a:lnSpc>
            </a:pPr>
            <a:r>
              <a:rPr lang="en-US" sz="3600" dirty="0">
                <a:solidFill>
                  <a:srgbClr val="37352F"/>
                </a:solidFill>
                <a:latin typeface="Roboto Bold"/>
              </a:rPr>
              <a:t>v</a:t>
            </a:r>
            <a:r>
              <a:rPr lang="en-US" sz="3600" dirty="0" smtClean="0">
                <a:solidFill>
                  <a:srgbClr val="37352F"/>
                </a:solidFill>
                <a:latin typeface="Roboto Bold"/>
              </a:rPr>
              <a:t>oid </a:t>
            </a:r>
            <a:r>
              <a:rPr lang="en-US" sz="3600" dirty="0" err="1">
                <a:solidFill>
                  <a:srgbClr val="37352F"/>
                </a:solidFill>
                <a:latin typeface="Roboto Bold"/>
              </a:rPr>
              <a:t>accessGranted</a:t>
            </a:r>
            <a:r>
              <a:rPr lang="en-US" sz="3600" dirty="0">
                <a:solidFill>
                  <a:srgbClr val="37352F"/>
                </a:solidFill>
                <a:latin typeface="Roboto Bold"/>
              </a:rPr>
              <a:t>()   </a:t>
            </a:r>
          </a:p>
          <a:p>
            <a:pPr>
              <a:lnSpc>
                <a:spcPts val="3027"/>
              </a:lnSpc>
            </a:pPr>
            <a:r>
              <a:rPr lang="en-US" sz="3200" dirty="0" smtClean="0">
                <a:solidFill>
                  <a:srgbClr val="37352F"/>
                </a:solidFill>
                <a:latin typeface="Roboto Bold"/>
              </a:rPr>
              <a:t>void </a:t>
            </a:r>
            <a:r>
              <a:rPr lang="en-US" sz="3200" dirty="0" err="1">
                <a:solidFill>
                  <a:srgbClr val="37352F"/>
                </a:solidFill>
                <a:latin typeface="Roboto Bold"/>
              </a:rPr>
              <a:t>accessDenied</a:t>
            </a:r>
            <a:r>
              <a:rPr lang="en-US" sz="3200" dirty="0">
                <a:solidFill>
                  <a:srgbClr val="37352F"/>
                </a:solidFill>
                <a:latin typeface="Roboto Bold"/>
              </a:rPr>
              <a:t>()</a:t>
            </a:r>
          </a:p>
          <a:p>
            <a:pPr>
              <a:lnSpc>
                <a:spcPts val="3027"/>
              </a:lnSpc>
            </a:pPr>
            <a:r>
              <a:rPr lang="en-US" sz="3200" dirty="0">
                <a:solidFill>
                  <a:srgbClr val="37352F"/>
                </a:solidFill>
                <a:latin typeface="Roboto Bold"/>
              </a:rPr>
              <a:t>bool authenticate(String</a:t>
            </a:r>
          </a:p>
          <a:p>
            <a:pPr algn="ctr">
              <a:lnSpc>
                <a:spcPts val="3567"/>
              </a:lnSpc>
            </a:pPr>
            <a:endParaRPr lang="en-US" sz="3027" dirty="0">
              <a:solidFill>
                <a:srgbClr val="37352F"/>
              </a:solidFill>
              <a:latin typeface="Roboto Bold"/>
            </a:endParaRPr>
          </a:p>
          <a:p>
            <a:pPr algn="ctr">
              <a:lnSpc>
                <a:spcPts val="3567"/>
              </a:lnSpc>
            </a:pPr>
            <a:endParaRPr lang="en-US" sz="3027" dirty="0">
              <a:solidFill>
                <a:srgbClr val="37352F"/>
              </a:solidFill>
              <a:latin typeface="Roboto Bo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a:off x="1514462" y="1514462"/>
            <a:ext cx="15259077" cy="7258077"/>
            <a:chOff x="0" y="0"/>
            <a:chExt cx="4018852" cy="1911592"/>
          </a:xfrm>
        </p:grpSpPr>
        <p:sp>
          <p:nvSpPr>
            <p:cNvPr id="3" name="Freeform 3"/>
            <p:cNvSpPr/>
            <p:nvPr/>
          </p:nvSpPr>
          <p:spPr>
            <a:xfrm>
              <a:off x="0" y="0"/>
              <a:ext cx="4018852" cy="1911592"/>
            </a:xfrm>
            <a:custGeom>
              <a:avLst/>
              <a:gdLst/>
              <a:ahLst/>
              <a:cxnLst/>
              <a:rect l="l" t="t" r="r" b="b"/>
              <a:pathLst>
                <a:path w="4018852" h="1911592">
                  <a:moveTo>
                    <a:pt x="0" y="0"/>
                  </a:moveTo>
                  <a:lnTo>
                    <a:pt x="4018852" y="0"/>
                  </a:lnTo>
                  <a:lnTo>
                    <a:pt x="4018852" y="1911592"/>
                  </a:lnTo>
                  <a:lnTo>
                    <a:pt x="0" y="1911592"/>
                  </a:lnTo>
                  <a:close/>
                </a:path>
              </a:pathLst>
            </a:custGeom>
            <a:solidFill>
              <a:srgbClr val="000000">
                <a:alpha val="44706"/>
              </a:srgbClr>
            </a:solidFill>
          </p:spPr>
        </p:sp>
        <p:sp>
          <p:nvSpPr>
            <p:cNvPr id="4" name="TextBox 4"/>
            <p:cNvSpPr txBox="1"/>
            <p:nvPr/>
          </p:nvSpPr>
          <p:spPr>
            <a:xfrm>
              <a:off x="0" y="-38100"/>
              <a:ext cx="4018852" cy="1949692"/>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753182" y="1526262"/>
            <a:ext cx="12211128" cy="1468287"/>
          </a:xfrm>
          <a:prstGeom prst="rect">
            <a:avLst/>
          </a:prstGeom>
        </p:spPr>
        <p:txBody>
          <a:bodyPr lIns="0" tIns="0" rIns="0" bIns="0" rtlCol="0" anchor="t">
            <a:spAutoFit/>
          </a:bodyPr>
          <a:lstStyle/>
          <a:p>
            <a:pPr algn="ctr">
              <a:lnSpc>
                <a:spcPts val="12599"/>
              </a:lnSpc>
            </a:pPr>
            <a:r>
              <a:rPr lang="en-US" sz="6600" dirty="0">
                <a:solidFill>
                  <a:srgbClr val="FFFFFF"/>
                </a:solidFill>
                <a:latin typeface="Roboto Bold"/>
              </a:rPr>
              <a:t>Code </a:t>
            </a:r>
            <a:r>
              <a:rPr lang="en-US" sz="6600" dirty="0" err="1">
                <a:solidFill>
                  <a:srgbClr val="FFFFFF"/>
                </a:solidFill>
                <a:latin typeface="Roboto Bold"/>
              </a:rPr>
              <a:t>Explaination</a:t>
            </a:r>
            <a:endParaRPr lang="en-US" sz="6600" dirty="0">
              <a:solidFill>
                <a:srgbClr val="FFFFFF"/>
              </a:solidFill>
              <a:latin typeface="Roboto Bold"/>
            </a:endParaRPr>
          </a:p>
        </p:txBody>
      </p:sp>
      <p:sp>
        <p:nvSpPr>
          <p:cNvPr id="6" name="TextBox 6"/>
          <p:cNvSpPr txBox="1"/>
          <p:nvPr/>
        </p:nvSpPr>
        <p:spPr>
          <a:xfrm>
            <a:off x="2057400" y="3384766"/>
            <a:ext cx="11638295" cy="4962897"/>
          </a:xfrm>
          <a:prstGeom prst="rect">
            <a:avLst/>
          </a:prstGeom>
        </p:spPr>
        <p:txBody>
          <a:bodyPr lIns="0" tIns="0" rIns="0" bIns="0" rtlCol="0" anchor="t">
            <a:spAutoFit/>
          </a:bodyPr>
          <a:lstStyle/>
          <a:p>
            <a:pPr marL="457200" indent="-457200">
              <a:lnSpc>
                <a:spcPts val="4339"/>
              </a:lnSpc>
              <a:buFont typeface="Arial" panose="020B0604020202020204" pitchFamily="34" charset="0"/>
              <a:buChar char="•"/>
            </a:pPr>
            <a:r>
              <a:rPr lang="en-US" sz="3099" dirty="0">
                <a:solidFill>
                  <a:srgbClr val="FFFFFF"/>
                </a:solidFill>
                <a:latin typeface="Roboto Condensed"/>
              </a:rPr>
              <a:t>The code initializes the RFID reader, LED pins, and MOSFET pin.</a:t>
            </a:r>
          </a:p>
          <a:p>
            <a:pPr marL="457200" indent="-457200">
              <a:lnSpc>
                <a:spcPts val="4339"/>
              </a:lnSpc>
              <a:buFont typeface="Arial" panose="020B0604020202020204" pitchFamily="34" charset="0"/>
              <a:buChar char="•"/>
            </a:pPr>
            <a:r>
              <a:rPr lang="en-US" sz="3099" dirty="0" smtClean="0">
                <a:solidFill>
                  <a:srgbClr val="FFFFFF"/>
                </a:solidFill>
                <a:latin typeface="Roboto Condensed"/>
                <a:sym typeface="Roboto Condensed"/>
              </a:rPr>
              <a:t>The </a:t>
            </a:r>
            <a:r>
              <a:rPr lang="en-US" sz="3099" dirty="0" err="1">
                <a:solidFill>
                  <a:srgbClr val="FFFFFF"/>
                </a:solidFill>
                <a:latin typeface="Roboto Condensed"/>
                <a:sym typeface="Roboto Condensed"/>
              </a:rPr>
              <a:t>accessControl</a:t>
            </a:r>
            <a:r>
              <a:rPr lang="en-US" sz="3099" dirty="0">
                <a:solidFill>
                  <a:srgbClr val="FFFFFF"/>
                </a:solidFill>
                <a:latin typeface="Roboto Condensed"/>
                <a:sym typeface="Roboto Condensed"/>
              </a:rPr>
              <a:t>() function manages card detection and</a:t>
            </a:r>
          </a:p>
          <a:p>
            <a:pPr>
              <a:lnSpc>
                <a:spcPts val="4339"/>
              </a:lnSpc>
            </a:pPr>
            <a:r>
              <a:rPr lang="en-US" sz="3099" dirty="0" smtClean="0">
                <a:solidFill>
                  <a:srgbClr val="FFFFFF"/>
                </a:solidFill>
                <a:latin typeface="Roboto Condensed"/>
              </a:rPr>
              <a:t>     calls </a:t>
            </a:r>
            <a:r>
              <a:rPr lang="en-US" sz="3099" dirty="0">
                <a:solidFill>
                  <a:srgbClr val="FFFFFF"/>
                </a:solidFill>
                <a:latin typeface="Roboto Condensed"/>
              </a:rPr>
              <a:t>other functions accordingly.</a:t>
            </a:r>
          </a:p>
          <a:p>
            <a:pPr marL="457200" indent="-457200">
              <a:lnSpc>
                <a:spcPts val="4339"/>
              </a:lnSpc>
              <a:buFont typeface="Arial" panose="020B0604020202020204" pitchFamily="34" charset="0"/>
              <a:buChar char="•"/>
            </a:pPr>
            <a:r>
              <a:rPr lang="en-US" sz="3099" dirty="0" smtClean="0">
                <a:solidFill>
                  <a:srgbClr val="FFFFFF"/>
                </a:solidFill>
                <a:latin typeface="Roboto Condensed"/>
                <a:sym typeface="Roboto Condensed"/>
              </a:rPr>
              <a:t>The </a:t>
            </a:r>
            <a:r>
              <a:rPr lang="en-US" sz="3099" dirty="0" err="1">
                <a:solidFill>
                  <a:srgbClr val="FFFFFF"/>
                </a:solidFill>
                <a:latin typeface="Roboto Condensed"/>
                <a:sym typeface="Roboto Condensed"/>
              </a:rPr>
              <a:t>authenticateCard</a:t>
            </a:r>
            <a:r>
              <a:rPr lang="en-US" sz="3099" dirty="0">
                <a:solidFill>
                  <a:srgbClr val="FFFFFF"/>
                </a:solidFill>
                <a:latin typeface="Roboto Condensed"/>
                <a:sym typeface="Roboto Condensed"/>
              </a:rPr>
              <a:t>() function can be customized for</a:t>
            </a:r>
          </a:p>
          <a:p>
            <a:pPr>
              <a:lnSpc>
                <a:spcPts val="4339"/>
              </a:lnSpc>
            </a:pPr>
            <a:r>
              <a:rPr lang="en-US" sz="3099" dirty="0" smtClean="0">
                <a:solidFill>
                  <a:srgbClr val="FFFFFF"/>
                </a:solidFill>
                <a:latin typeface="Roboto Condensed"/>
              </a:rPr>
              <a:t>     specific </a:t>
            </a:r>
            <a:r>
              <a:rPr lang="en-US" sz="3099" dirty="0">
                <a:solidFill>
                  <a:srgbClr val="FFFFFF"/>
                </a:solidFill>
                <a:latin typeface="Roboto Condensed"/>
              </a:rPr>
              <a:t>access control logic.</a:t>
            </a:r>
          </a:p>
          <a:p>
            <a:pPr marL="457200" indent="-457200">
              <a:lnSpc>
                <a:spcPts val="4339"/>
              </a:lnSpc>
              <a:buFont typeface="Arial" panose="020B0604020202020204" pitchFamily="34" charset="0"/>
              <a:buChar char="•"/>
            </a:pPr>
            <a:r>
              <a:rPr lang="en-US" sz="3099" dirty="0" smtClean="0">
                <a:solidFill>
                  <a:srgbClr val="FFFFFF"/>
                </a:solidFill>
                <a:latin typeface="Roboto Condensed"/>
                <a:sym typeface="Roboto Condensed"/>
              </a:rPr>
              <a:t>The </a:t>
            </a:r>
            <a:r>
              <a:rPr lang="en-US" sz="3099" dirty="0" err="1">
                <a:solidFill>
                  <a:srgbClr val="FFFFFF"/>
                </a:solidFill>
                <a:latin typeface="Roboto Condensed"/>
                <a:sym typeface="Roboto Condensed"/>
              </a:rPr>
              <a:t>grantAccess</a:t>
            </a:r>
            <a:r>
              <a:rPr lang="en-US" sz="3099" dirty="0">
                <a:solidFill>
                  <a:srgbClr val="FFFFFF"/>
                </a:solidFill>
                <a:latin typeface="Roboto Condensed"/>
                <a:sym typeface="Roboto Condensed"/>
              </a:rPr>
              <a:t>() and </a:t>
            </a:r>
            <a:r>
              <a:rPr lang="en-US" sz="3099" dirty="0" err="1">
                <a:solidFill>
                  <a:srgbClr val="FFFFFF"/>
                </a:solidFill>
                <a:latin typeface="Roboto Condensed"/>
                <a:sym typeface="Roboto Condensed"/>
              </a:rPr>
              <a:t>denyAccess</a:t>
            </a:r>
            <a:r>
              <a:rPr lang="en-US" sz="3099" dirty="0">
                <a:solidFill>
                  <a:srgbClr val="FFFFFF"/>
                </a:solidFill>
                <a:latin typeface="Roboto Condensed"/>
                <a:sym typeface="Roboto Condensed"/>
              </a:rPr>
              <a:t>() functions control LED</a:t>
            </a:r>
          </a:p>
          <a:p>
            <a:pPr>
              <a:lnSpc>
                <a:spcPts val="4339"/>
              </a:lnSpc>
            </a:pPr>
            <a:r>
              <a:rPr lang="en-US" sz="3099" dirty="0" smtClean="0">
                <a:solidFill>
                  <a:srgbClr val="FFFFFF"/>
                </a:solidFill>
                <a:latin typeface="Roboto Condensed"/>
              </a:rPr>
              <a:t>      feedback </a:t>
            </a:r>
            <a:r>
              <a:rPr lang="en-US" sz="3099" dirty="0">
                <a:solidFill>
                  <a:srgbClr val="FFFFFF"/>
                </a:solidFill>
                <a:latin typeface="Roboto Condensed"/>
              </a:rPr>
              <a:t>and lock activation.</a:t>
            </a:r>
          </a:p>
          <a:p>
            <a:pPr marL="457200" indent="-457200">
              <a:lnSpc>
                <a:spcPts val="4339"/>
              </a:lnSpc>
              <a:buFont typeface="Arial" panose="020B0604020202020204" pitchFamily="34" charset="0"/>
              <a:buChar char="•"/>
            </a:pPr>
            <a:r>
              <a:rPr lang="en-US" sz="3099" dirty="0" smtClean="0">
                <a:solidFill>
                  <a:srgbClr val="FFFFFF"/>
                </a:solidFill>
                <a:latin typeface="Roboto Condensed"/>
                <a:sym typeface="Roboto Condensed"/>
              </a:rPr>
              <a:t>The </a:t>
            </a:r>
            <a:r>
              <a:rPr lang="en-US" sz="3099" dirty="0" err="1">
                <a:solidFill>
                  <a:srgbClr val="FFFFFF"/>
                </a:solidFill>
                <a:latin typeface="Roboto Condensed"/>
                <a:sym typeface="Roboto Condensed"/>
              </a:rPr>
              <a:t>adminMode</a:t>
            </a:r>
            <a:r>
              <a:rPr lang="en-US" sz="3099" dirty="0">
                <a:solidFill>
                  <a:srgbClr val="FFFFFF"/>
                </a:solidFill>
                <a:latin typeface="Roboto Condensed"/>
                <a:sym typeface="Roboto Condensed"/>
              </a:rPr>
              <a:t>() function indicates when the master card is</a:t>
            </a:r>
          </a:p>
          <a:p>
            <a:pPr lvl="0">
              <a:lnSpc>
                <a:spcPts val="4339"/>
              </a:lnSpc>
              <a:spcBef>
                <a:spcPct val="0"/>
              </a:spcBef>
            </a:pPr>
            <a:r>
              <a:rPr lang="en-US" sz="3099" dirty="0" smtClean="0">
                <a:solidFill>
                  <a:srgbClr val="FFFFFF"/>
                </a:solidFill>
                <a:latin typeface="Roboto Condensed"/>
              </a:rPr>
              <a:t>     detected</a:t>
            </a:r>
            <a:r>
              <a:rPr lang="en-US" sz="3099" dirty="0">
                <a:solidFill>
                  <a:srgbClr val="FFFFFF"/>
                </a:solidFill>
                <a:latin typeface="Roboto Condensed"/>
              </a:rPr>
              <a:t>, allowing access to admin features.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4308075" y="-3463719"/>
            <a:ext cx="9258300" cy="17259300"/>
            <a:chOff x="0" y="0"/>
            <a:chExt cx="2616079" cy="4876888"/>
          </a:xfrm>
        </p:grpSpPr>
        <p:sp>
          <p:nvSpPr>
            <p:cNvPr id="3" name="Freeform 3"/>
            <p:cNvSpPr/>
            <p:nvPr/>
          </p:nvSpPr>
          <p:spPr>
            <a:xfrm>
              <a:off x="0" y="0"/>
              <a:ext cx="2616079" cy="4876888"/>
            </a:xfrm>
            <a:custGeom>
              <a:avLst/>
              <a:gdLst/>
              <a:ahLst/>
              <a:cxnLst/>
              <a:rect l="l" t="t" r="r" b="b"/>
              <a:pathLst>
                <a:path w="2616079" h="4876888">
                  <a:moveTo>
                    <a:pt x="0" y="0"/>
                  </a:moveTo>
                  <a:lnTo>
                    <a:pt x="2616079" y="0"/>
                  </a:lnTo>
                  <a:lnTo>
                    <a:pt x="2616079" y="4876888"/>
                  </a:lnTo>
                  <a:lnTo>
                    <a:pt x="0" y="4876888"/>
                  </a:lnTo>
                  <a:close/>
                </a:path>
              </a:pathLst>
            </a:custGeom>
            <a:solidFill>
              <a:srgbClr val="FFFFFF"/>
            </a:solidFill>
          </p:spPr>
        </p:sp>
        <p:sp>
          <p:nvSpPr>
            <p:cNvPr id="4" name="TextBox 4"/>
            <p:cNvSpPr txBox="1"/>
            <p:nvPr/>
          </p:nvSpPr>
          <p:spPr>
            <a:xfrm>
              <a:off x="0" y="-38100"/>
              <a:ext cx="2616079" cy="4914988"/>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296985" y="524289"/>
            <a:ext cx="12004194" cy="1096390"/>
          </a:xfrm>
          <a:prstGeom prst="rect">
            <a:avLst/>
          </a:prstGeom>
        </p:spPr>
        <p:txBody>
          <a:bodyPr lIns="0" tIns="0" rIns="0" bIns="0" rtlCol="0" anchor="t">
            <a:spAutoFit/>
          </a:bodyPr>
          <a:lstStyle/>
          <a:p>
            <a:pPr>
              <a:lnSpc>
                <a:spcPts val="9000"/>
              </a:lnSpc>
            </a:pPr>
            <a:r>
              <a:rPr lang="en-US" sz="7200" dirty="0">
                <a:solidFill>
                  <a:srgbClr val="004AAD"/>
                </a:solidFill>
                <a:latin typeface="Roboto Bold"/>
              </a:rPr>
              <a:t>Testing and trouble shooting</a:t>
            </a:r>
          </a:p>
        </p:txBody>
      </p:sp>
      <p:sp>
        <p:nvSpPr>
          <p:cNvPr id="6" name="TextBox 6"/>
          <p:cNvSpPr txBox="1"/>
          <p:nvPr/>
        </p:nvSpPr>
        <p:spPr>
          <a:xfrm>
            <a:off x="3452066" y="2829339"/>
            <a:ext cx="12004194" cy="7130157"/>
          </a:xfrm>
          <a:prstGeom prst="rect">
            <a:avLst/>
          </a:prstGeom>
        </p:spPr>
        <p:txBody>
          <a:bodyPr lIns="0" tIns="0" rIns="0" bIns="0" rtlCol="0" anchor="t">
            <a:spAutoFit/>
          </a:bodyPr>
          <a:lstStyle/>
          <a:p>
            <a:pPr marL="457200" indent="-457200">
              <a:lnSpc>
                <a:spcPts val="3779"/>
              </a:lnSpc>
              <a:spcBef>
                <a:spcPct val="0"/>
              </a:spcBef>
              <a:buFont typeface="Arial" panose="020B0604020202020204" pitchFamily="34" charset="0"/>
              <a:buChar char="•"/>
            </a:pPr>
            <a:r>
              <a:rPr lang="en-US" sz="2699" dirty="0">
                <a:solidFill>
                  <a:srgbClr val="004AAD"/>
                </a:solidFill>
                <a:latin typeface="Canva Sans"/>
              </a:rPr>
              <a:t>Take one last quick look over your wiring to check everything is in place, and connect your 12v power supply. At this point, it is worth mentioning that you should be wary of the duty cycle of your solenoid. The cheap solenoid I am using for this test does not have a 100 percent duty cycle, consequently it should not be left in it's locked position for long periods of time. To make this into a permanent setup, use a 100 percent duty cycle solenoid. </a:t>
            </a:r>
            <a:endParaRPr lang="en-US" sz="2699" dirty="0" smtClean="0">
              <a:solidFill>
                <a:srgbClr val="004AAD"/>
              </a:solidFill>
              <a:latin typeface="Canva Sans"/>
            </a:endParaRPr>
          </a:p>
          <a:p>
            <a:pPr marL="457200" indent="-457200">
              <a:lnSpc>
                <a:spcPts val="3779"/>
              </a:lnSpc>
              <a:spcBef>
                <a:spcPct val="0"/>
              </a:spcBef>
              <a:buFont typeface="Arial" panose="020B0604020202020204" pitchFamily="34" charset="0"/>
              <a:buChar char="•"/>
            </a:pPr>
            <a:endParaRPr lang="en-US" sz="2699" dirty="0">
              <a:solidFill>
                <a:srgbClr val="004AAD"/>
              </a:solidFill>
              <a:latin typeface="Canva Sans"/>
            </a:endParaRPr>
          </a:p>
          <a:p>
            <a:pPr marL="457200" indent="-457200">
              <a:lnSpc>
                <a:spcPts val="4479"/>
              </a:lnSpc>
              <a:spcBef>
                <a:spcPct val="0"/>
              </a:spcBef>
              <a:buFont typeface="Arial" panose="020B0604020202020204" pitchFamily="34" charset="0"/>
              <a:buChar char="•"/>
            </a:pPr>
            <a:r>
              <a:rPr lang="en-US" sz="2800" dirty="0">
                <a:solidFill>
                  <a:srgbClr val="004AAD"/>
                </a:solidFill>
                <a:latin typeface="Canva Sans"/>
              </a:rPr>
              <a:t>When the circuit is powered up, the Blue LED should light up to show that the device is operational. Holding the master card over the reader puts it in admin mode should cause all three LEDs to flash. While they are flashing you can hold other cards or fobs over the reader to add or take away access rights. It</a:t>
            </a:r>
          </a:p>
          <a:p>
            <a:pPr algn="ctr">
              <a:lnSpc>
                <a:spcPts val="2659"/>
              </a:lnSpc>
              <a:spcBef>
                <a:spcPct val="0"/>
              </a:spcBef>
            </a:pPr>
            <a:endParaRPr lang="en-US" sz="3199" dirty="0">
              <a:solidFill>
                <a:srgbClr val="004AAD"/>
              </a:solidFill>
              <a:latin typeface="Canva San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576</Words>
  <Application>Microsoft Office PowerPoint</Application>
  <PresentationFormat>Custom</PresentationFormat>
  <Paragraphs>89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Canva Sans Bold</vt:lpstr>
      <vt:lpstr>Roboto Bold</vt:lpstr>
      <vt:lpstr>Calibri</vt:lpstr>
      <vt:lpstr>Roboto Condensed</vt:lpstr>
      <vt:lpstr>Canva Sans</vt:lpstr>
      <vt:lpstr>Bauhaus 93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dc:title>
  <dc:creator>Sakshi</dc:creator>
  <cp:lastModifiedBy>Sakshi</cp:lastModifiedBy>
  <cp:revision>3</cp:revision>
  <dcterms:created xsi:type="dcterms:W3CDTF">2006-08-16T00:00:00Z</dcterms:created>
  <dcterms:modified xsi:type="dcterms:W3CDTF">2023-12-05T04:55:02Z</dcterms:modified>
  <dc:identifier>DAF2CCCZy7o</dc:identifier>
</cp:coreProperties>
</file>