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81" r:id="rId4"/>
    <p:sldId id="280" r:id="rId5"/>
    <p:sldId id="282" r:id="rId6"/>
    <p:sldId id="283" r:id="rId7"/>
    <p:sldId id="284" r:id="rId8"/>
    <p:sldId id="285" r:id="rId9"/>
    <p:sldId id="288" r:id="rId10"/>
    <p:sldId id="289" r:id="rId11"/>
    <p:sldId id="286" r:id="rId12"/>
    <p:sldId id="290" r:id="rId13"/>
    <p:sldId id="287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2CCA2F-7CC8-4DF6-B4F6-BFE98A895736}">
          <p14:sldIdLst>
            <p14:sldId id="256"/>
            <p14:sldId id="257"/>
            <p14:sldId id="281"/>
            <p14:sldId id="280"/>
            <p14:sldId id="282"/>
            <p14:sldId id="283"/>
            <p14:sldId id="284"/>
            <p14:sldId id="285"/>
            <p14:sldId id="288"/>
            <p14:sldId id="289"/>
            <p14:sldId id="286"/>
            <p14:sldId id="290"/>
            <p14:sldId id="28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A5247-CB0D-4DDB-9AE0-9F1BA907FC9D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98A1-7220-4189-9C50-59E4B528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9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260F-7C86-4A80-BA61-D7A32EC7E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92148-AE58-4F6A-A552-7C25442B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5D38-6CC8-43B8-BE90-3ED241B7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4CED-C13E-4C54-9A21-92BB9AE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17D5-7908-4AB2-8049-88075D4E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9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08F-547E-405D-905A-CA2B7578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CE581-64DF-49F4-8A0F-BD99964D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A595-D7F7-43AF-B260-CCF5E529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3C63-3706-40D6-B617-97BA543F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860F-387B-4151-860A-EA8D80DF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4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087DF-EAB2-4CDB-BD38-0F5900C3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02244-2BD5-40A7-8A1C-37A8551B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0272-6EED-4733-AA23-90BD7A93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2C0A-BF0E-4845-B8FA-C871E34C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3945-730F-4A69-A67F-BE684745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4278-6037-443C-82CA-8D3B024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7347-5063-48E3-A654-27BD47D4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1851-38C4-4564-A27D-CFDC9307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B6DF-04DD-40B8-A9AE-7AE271A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BB6C-0854-4FF8-BCFE-31BF7752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2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C93D-B4DE-4ED3-8F9D-B6158A8F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5B9F-96B7-4DCC-8DC0-F1BAD9F5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C593-79EB-4925-9A0A-D9F7350F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6D95-7289-4330-8EC9-A262447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E7CC-780E-4D0E-BAF8-130D7ADD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EBEC-3E34-4B64-B3CB-620E6E87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FE2B-6917-45DD-AC6B-BB7F0DA64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D7B7-8815-4FD8-B437-B7C193AB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B464-EC96-4527-AE63-02A424F4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FD599-6380-4F64-9166-291B757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7A6D-35D1-498A-BC7B-3BDC4654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9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26AD-E42C-4D60-8AE0-03D52DE9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8786-3F4F-44EB-B175-55F41EC7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4478-0107-4F5E-B924-1D28EBD67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08BE4-7453-4852-B668-843DF8EF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47FCE-7173-4654-AB07-ECC9E17BF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6124D-D9FA-41F6-814B-0FCA494B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F0789-CF5F-4307-BFC2-3539C838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C7EC0-406F-43E4-BB4E-02923EFE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4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48F6-79C4-480E-B241-B2F2AD19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D4B8F-6C3A-465E-90FA-63B3FDFE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91CF3-7164-479A-AFCC-FCC387B8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56312-BA43-4D7E-84C8-CD71A9E3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F19E2-65FE-4C2A-B991-0AC746E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4DB28-4B7C-4D43-A2D8-405AF3AE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956A3-C220-4F26-A0DF-CA74847F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AD71-20C0-403B-8C00-94252B0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49CF-F3B5-48CD-9ABA-2A910EFA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0FDAC-4C2F-4341-B57A-2F1140E3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5CBBC-B35C-44A7-B639-B3B06704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60C3-FFCB-4F15-B8C0-9EFF0E66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F825-3D2D-4680-9DE9-699536FF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9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993A-FD62-439E-8F87-D9E13110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9D7EF-31E0-4B67-9DF6-D7327500D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5920F-3DFE-4EDF-9556-DE3EC84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FD89-5DB3-43C8-A9B2-E3782C57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3D42-4538-49B6-9944-BA3DA359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3883-3571-42C0-BE0A-DE2C01E3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AC8DC-9364-4945-93F9-85FCA9B6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91BE-52A4-49D0-B94A-D85485A3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A391C-0476-466D-9339-70E0E2829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436F-DE0E-40A1-B42D-B2068288C01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3E3E-2F03-42A6-A9CE-4DE7C4A98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A92B-90FD-4FB2-AFDD-668AF1565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FD90-4C9C-4E22-9860-2117BD781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79223" y="2104007"/>
            <a:ext cx="9633552" cy="160122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Presentation</a:t>
            </a:r>
            <a:b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semester-7 (mid)</a:t>
            </a:r>
            <a:endParaRPr lang="en-IN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37062" y="5505380"/>
            <a:ext cx="9633552" cy="11864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342900" indent="-342900" algn="l">
              <a:buAutoNum type="arabicPeriod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Pritam Sarkar (171210044)</a:t>
            </a:r>
          </a:p>
          <a:p>
            <a:pPr marL="342900" indent="-342900" algn="l">
              <a:buAutoNum type="arabicPeriod"/>
            </a:pPr>
            <a:r>
              <a:rPr lang="en-IN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Subham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Musale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(171210050)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67" y="169517"/>
            <a:ext cx="2040065" cy="19344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>
        <p:nvSpPr>
          <p:cNvPr id="13" name="Rectangle 12"/>
          <p:cNvSpPr/>
          <p:nvPr/>
        </p:nvSpPr>
        <p:spPr>
          <a:xfrm>
            <a:off x="8825963" y="5505380"/>
            <a:ext cx="2568905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r>
              <a:rPr lang="en-US" sz="2400" b="1" dirty="0">
                <a:ln w="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US" sz="2400" b="1" dirty="0" err="1">
                <a:ln w="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Rishav</a:t>
            </a:r>
            <a:r>
              <a:rPr lang="en-US" sz="2400" b="1" dirty="0">
                <a:ln w="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US" sz="2400" b="1" cap="none" spc="0" dirty="0">
              <a:ln w="0"/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40969-DD5D-4E92-AC8E-39824FDC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78"/>
            <a:ext cx="10744481" cy="6010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0CE68-110A-4CF8-95FC-602A7920E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" t="597" r="30117" b="297"/>
          <a:stretch/>
        </p:blipFill>
        <p:spPr>
          <a:xfrm>
            <a:off x="7752565" y="239698"/>
            <a:ext cx="4102084" cy="29565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77234-5EB4-4924-955D-ED135992B76D}"/>
              </a:ext>
            </a:extLst>
          </p:cNvPr>
          <p:cNvCxnSpPr/>
          <p:nvPr/>
        </p:nvCxnSpPr>
        <p:spPr>
          <a:xfrm>
            <a:off x="7217546" y="-8877"/>
            <a:ext cx="0" cy="4438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46C12D-D77F-4D64-B2D2-52CAB938D8CD}"/>
              </a:ext>
            </a:extLst>
          </p:cNvPr>
          <p:cNvCxnSpPr/>
          <p:nvPr/>
        </p:nvCxnSpPr>
        <p:spPr>
          <a:xfrm>
            <a:off x="7235301" y="4438835"/>
            <a:ext cx="4956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4E738C-0BC7-4603-846E-102F15A306A0}"/>
              </a:ext>
            </a:extLst>
          </p:cNvPr>
          <p:cNvSpPr txBox="1"/>
          <p:nvPr/>
        </p:nvSpPr>
        <p:spPr>
          <a:xfrm>
            <a:off x="8957569" y="3773010"/>
            <a:ext cx="158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MATLAB Script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9B3A3-7E78-490E-B876-EECC413F8E95}"/>
              </a:ext>
            </a:extLst>
          </p:cNvPr>
          <p:cNvSpPr txBox="1"/>
          <p:nvPr/>
        </p:nvSpPr>
        <p:spPr>
          <a:xfrm>
            <a:off x="2456156" y="6153704"/>
            <a:ext cx="158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212525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302F-DFC3-40B6-ABE1-4CE13DC8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E291-EA7B-4C10-98FF-D13F60DB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feature extraction we used VGG-19 pretrained model.</a:t>
            </a:r>
          </a:p>
          <a:p>
            <a:r>
              <a:rPr lang="en-IN" dirty="0"/>
              <a:t>Took output from “block4_conv1” layer and used as our Feature vector for our classifier model.</a:t>
            </a:r>
          </a:p>
        </p:txBody>
      </p:sp>
    </p:spTree>
    <p:extLst>
      <p:ext uri="{BB962C8B-B14F-4D97-AF65-F5344CB8AC3E}">
        <p14:creationId xmlns:p14="http://schemas.microsoft.com/office/powerpoint/2010/main" val="119885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95F76-BC59-4026-B0AD-3032B13B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02937"/>
            <a:ext cx="9915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7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3642-76A5-47E9-8808-E7357B2D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BUILD AND RUN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B7D4-9F85-4F2A-A6A5-DDE76C1A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build our random-forest ensemble classifier using </a:t>
            </a:r>
            <a:r>
              <a:rPr lang="en-IN" dirty="0" err="1"/>
              <a:t>sklearn</a:t>
            </a:r>
            <a:r>
              <a:rPr lang="en-IN" dirty="0"/>
              <a:t> library.</a:t>
            </a:r>
          </a:p>
          <a:p>
            <a:r>
              <a:rPr lang="en-IN" dirty="0"/>
              <a:t>Then we trained it using our feature vector and got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43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94E7A-519D-498E-8FCE-16CC6071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385287"/>
            <a:ext cx="5657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F01E8268-A01E-4B3A-99B0-28620351837D}"/>
              </a:ext>
            </a:extLst>
          </p:cNvPr>
          <p:cNvSpPr txBox="1">
            <a:spLocks/>
          </p:cNvSpPr>
          <p:nvPr/>
        </p:nvSpPr>
        <p:spPr>
          <a:xfrm>
            <a:off x="838200" y="73775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u="sng" dirty="0"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99AB8D-8677-4467-82A3-88A4FFAE4930}"/>
              </a:ext>
            </a:extLst>
          </p:cNvPr>
          <p:cNvSpPr txBox="1">
            <a:spLocks/>
          </p:cNvSpPr>
          <p:nvPr/>
        </p:nvSpPr>
        <p:spPr>
          <a:xfrm>
            <a:off x="838200" y="3267891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CLASSIFICATION OF EEG INTO NORMAL AND ABNORMAL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0945-0359-4F92-A5AC-0ECF0726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48AD-C26F-4770-82E5-E05802A9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Brain – A complex yet significant organ.</a:t>
            </a:r>
          </a:p>
          <a:p>
            <a:r>
              <a:rPr lang="en-IN" dirty="0"/>
              <a:t>Billions of neurons forming a network and communicating via electric impulses.</a:t>
            </a:r>
          </a:p>
          <a:p>
            <a:r>
              <a:rPr lang="en-IN" dirty="0"/>
              <a:t>EEG – A test that detects these electrical activities using metal discs.</a:t>
            </a:r>
          </a:p>
          <a:p>
            <a:r>
              <a:rPr lang="en-IN" dirty="0"/>
              <a:t>It helps in diagnosis of brain disorders, especially epilepsy or seizures.</a:t>
            </a:r>
          </a:p>
          <a:p>
            <a:r>
              <a:rPr lang="en-IN" dirty="0"/>
              <a:t>A session of about 20 to 30 minutes.</a:t>
            </a:r>
          </a:p>
          <a:p>
            <a:r>
              <a:rPr lang="en-IN" dirty="0"/>
              <a:t>Interpretation of EEG records with the video footage.</a:t>
            </a:r>
          </a:p>
          <a:p>
            <a:r>
              <a:rPr lang="en-IN" dirty="0"/>
              <a:t>A delay or lag in diagnosis of more sessions.</a:t>
            </a:r>
          </a:p>
        </p:txBody>
      </p:sp>
    </p:spTree>
    <p:extLst>
      <p:ext uri="{BB962C8B-B14F-4D97-AF65-F5344CB8AC3E}">
        <p14:creationId xmlns:p14="http://schemas.microsoft.com/office/powerpoint/2010/main" val="151033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EC15-16E6-428F-BF8E-C525BF2C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BCD9-2CBC-4908-9288-4AA4E358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400" dirty="0"/>
          </a:p>
          <a:p>
            <a:r>
              <a:rPr lang="en-US" sz="16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identification of abnormal adult EEGs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S. López ; G. Suarez ; D. Jungreis ; I. Obeid ; J. 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Picone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and Random Forest ensemble achieving  41.8% and 31.7% error rate.</a:t>
            </a:r>
          </a:p>
          <a:p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sng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6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deep convolutional neural network model for automated identification of abnormal EEG signals 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Özal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Yıldırım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Ulas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Baran 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Baloglu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U. Rajendra Acharya</a:t>
            </a:r>
            <a:b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1-d CNN model achieving 20.66% error rate</a:t>
            </a:r>
          </a:p>
          <a:p>
            <a:endParaRPr lang="en-US" sz="1600" b="1" u="sng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i="0" u="sng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INTERPRETATION OF ABNORMAL ADULT ELECTROENCEPHALOGRAMS 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Silvia López de Diego</a:t>
            </a:r>
            <a:b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and RF and CNN-MLP achieving 21.66 error rate.</a:t>
            </a:r>
            <a:endParaRPr lang="en-US" sz="1600" b="1" i="0" u="sng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1569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9541-55D5-44C9-826C-9ACA9CFD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OVERVIEW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9A19-27F1-4230-8BF0-6A2E0AF4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  <a:p>
            <a:r>
              <a:rPr lang="en-IN" dirty="0"/>
              <a:t>Feature Extraction</a:t>
            </a:r>
          </a:p>
          <a:p>
            <a:r>
              <a:rPr lang="en-IN" dirty="0"/>
              <a:t>Build and Train Model </a:t>
            </a:r>
          </a:p>
          <a:p>
            <a:r>
              <a:rPr lang="en-IN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63750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8D66-48EF-4C89-96A5-D9DAB46893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pPr algn="ctr"/>
            <a:r>
              <a:rPr lang="en-IN" b="1" u="sng" dirty="0"/>
              <a:t>DATA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B0479C-E670-48AB-BDF1-81D6C818432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45083395"/>
              </p:ext>
            </p:extLst>
          </p:nvPr>
        </p:nvGraphicFramePr>
        <p:xfrm>
          <a:off x="838200" y="3197209"/>
          <a:ext cx="10515600" cy="1624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406642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08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12154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4116480"/>
                    </a:ext>
                  </a:extLst>
                </a:gridCol>
              </a:tblGrid>
              <a:tr h="5228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1063"/>
                  </a:ext>
                </a:extLst>
              </a:tr>
              <a:tr h="346259">
                <a:tc>
                  <a:txBody>
                    <a:bodyPr/>
                    <a:lstStyle/>
                    <a:p>
                      <a:r>
                        <a:rPr lang="en-IN" b="1" dirty="0"/>
                        <a:t>Evaluation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5964"/>
                  </a:ext>
                </a:extLst>
              </a:tr>
              <a:tr h="370512">
                <a:tc>
                  <a:txBody>
                    <a:bodyPr/>
                    <a:lstStyle/>
                    <a:p>
                      <a:r>
                        <a:rPr lang="en-IN" b="1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81945"/>
                  </a:ext>
                </a:extLst>
              </a:tr>
              <a:tr h="348280">
                <a:tc>
                  <a:txBody>
                    <a:bodyPr/>
                    <a:lstStyle/>
                    <a:p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3398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10D5B53-0077-4CD4-9E07-BD3F6728FE0B}"/>
              </a:ext>
            </a:extLst>
          </p:cNvPr>
          <p:cNvSpPr txBox="1">
            <a:spLocks/>
          </p:cNvSpPr>
          <p:nvPr/>
        </p:nvSpPr>
        <p:spPr>
          <a:xfrm>
            <a:off x="838200" y="1751523"/>
            <a:ext cx="10515600" cy="503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/>
              <a:t>DATASET that we used is TUH EEG Abnormal Corpus that is obtained from Temple University Hospital.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DD9B2A-494F-4303-BCA4-BEA0E3C56A24}"/>
              </a:ext>
            </a:extLst>
          </p:cNvPr>
          <p:cNvSpPr txBox="1">
            <a:spLocks/>
          </p:cNvSpPr>
          <p:nvPr/>
        </p:nvSpPr>
        <p:spPr>
          <a:xfrm>
            <a:off x="838199" y="2582323"/>
            <a:ext cx="2206841" cy="503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/>
              <a:t>Dataset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4670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BF6A0-35DB-4C36-BF9F-49BC4F9A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PRE-PROCESSING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BCF32-D8B5-4372-A2F0-6C0743F4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u="sng" dirty="0"/>
              <a:t>Spectrogram: </a:t>
            </a:r>
            <a:r>
              <a:rPr lang="en-IN" sz="1800" dirty="0"/>
              <a:t>A spectrum of frequencies of signal varying with time.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We converted the EEG signal from waveform to time series spectrum.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b="1" u="sng" dirty="0" err="1"/>
              <a:t>Kurtogram</a:t>
            </a:r>
            <a:r>
              <a:rPr lang="en-IN" sz="1800" b="1" u="sng" dirty="0"/>
              <a:t>:</a:t>
            </a:r>
            <a:r>
              <a:rPr lang="en-IN" sz="1800" dirty="0"/>
              <a:t> It is a fourth order spectral analysis tool.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7EC8F-F0BD-4323-A93B-A822883A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67" y="1406479"/>
            <a:ext cx="3658433" cy="188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AF67D-2F8B-4B55-A62D-96CF98AA6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59" y="3612011"/>
            <a:ext cx="2438198" cy="2438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0AE8E-9C0E-45DF-9945-874A46831594}"/>
              </a:ext>
            </a:extLst>
          </p:cNvPr>
          <p:cNvSpPr txBox="1"/>
          <p:nvPr/>
        </p:nvSpPr>
        <p:spPr>
          <a:xfrm>
            <a:off x="7868897" y="324267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Spectrogram of a data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B4796-F1C3-4E22-BFBF-C7953F0160CD}"/>
              </a:ext>
            </a:extLst>
          </p:cNvPr>
          <p:cNvSpPr txBox="1"/>
          <p:nvPr/>
        </p:nvSpPr>
        <p:spPr>
          <a:xfrm>
            <a:off x="8392459" y="6190721"/>
            <a:ext cx="243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Kurtogram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2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FAA8-172A-4C23-829F-8185A163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DATA PRE-PROCESSING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3AA9-B7E8-420C-B465-D90A3682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Dataset in EDF format (European Data Format)</a:t>
            </a:r>
          </a:p>
          <a:p>
            <a:r>
              <a:rPr lang="en-IN" sz="1600" dirty="0" err="1"/>
              <a:t>pyedflib</a:t>
            </a:r>
            <a:r>
              <a:rPr lang="en-IN" sz="1600" dirty="0"/>
              <a:t> in python and scipy.io library used to extract the data.</a:t>
            </a:r>
          </a:p>
          <a:p>
            <a:r>
              <a:rPr lang="en-IN" sz="1600" dirty="0"/>
              <a:t>First we used all the signals. Then we used the top 21 signals.</a:t>
            </a:r>
          </a:p>
          <a:p>
            <a:r>
              <a:rPr lang="en-IN" sz="1600" dirty="0"/>
              <a:t>Conversion in MATLAB. </a:t>
            </a:r>
          </a:p>
        </p:txBody>
      </p:sp>
    </p:spTree>
    <p:extLst>
      <p:ext uri="{BB962C8B-B14F-4D97-AF65-F5344CB8AC3E}">
        <p14:creationId xmlns:p14="http://schemas.microsoft.com/office/powerpoint/2010/main" val="258546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47FF7-809B-45A1-914C-483D425D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2" y="235721"/>
            <a:ext cx="5381625" cy="2533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8DE60-BF59-4BC8-B4E5-A481D31F9B01}"/>
              </a:ext>
            </a:extLst>
          </p:cNvPr>
          <p:cNvSpPr txBox="1"/>
          <p:nvPr/>
        </p:nvSpPr>
        <p:spPr>
          <a:xfrm flipH="1">
            <a:off x="2195594" y="2858610"/>
            <a:ext cx="144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8E3A2-EA5C-4FEA-87AA-E96F6448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04" y="557570"/>
            <a:ext cx="5484966" cy="1586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5ABC81-8093-4B2E-87A3-DFEB9BF16223}"/>
              </a:ext>
            </a:extLst>
          </p:cNvPr>
          <p:cNvSpPr txBox="1"/>
          <p:nvPr/>
        </p:nvSpPr>
        <p:spPr>
          <a:xfrm flipH="1">
            <a:off x="8181387" y="2248631"/>
            <a:ext cx="144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Fig-2</a:t>
            </a:r>
          </a:p>
        </p:txBody>
      </p:sp>
    </p:spTree>
    <p:extLst>
      <p:ext uri="{BB962C8B-B14F-4D97-AF65-F5344CB8AC3E}">
        <p14:creationId xmlns:p14="http://schemas.microsoft.com/office/powerpoint/2010/main" val="274480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421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Major Project Presentation semester-7 (mid)</vt:lpstr>
      <vt:lpstr>PowerPoint Presentation</vt:lpstr>
      <vt:lpstr>PROBLEM STATEMENT</vt:lpstr>
      <vt:lpstr>PREVIOUS RESEARCH WORK</vt:lpstr>
      <vt:lpstr>OVERVIEW OF OUR PROJECT</vt:lpstr>
      <vt:lpstr>DATA PRE-PROCESSING</vt:lpstr>
      <vt:lpstr>PRE-PROCESSING TECHNIQUES</vt:lpstr>
      <vt:lpstr>DATA PRE-PROCESSING WALKTHROUGH</vt:lpstr>
      <vt:lpstr>PowerPoint Presentation</vt:lpstr>
      <vt:lpstr>PowerPoint Presentation</vt:lpstr>
      <vt:lpstr>FEATURE EXTRACTION</vt:lpstr>
      <vt:lpstr>PowerPoint Presentation</vt:lpstr>
      <vt:lpstr>BUILD AND RUN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presentation semester-7 (mid)</dc:title>
  <dc:creator>Pritam Sarkar</dc:creator>
  <cp:lastModifiedBy>Pritam Sarkar</cp:lastModifiedBy>
  <cp:revision>60</cp:revision>
  <dcterms:created xsi:type="dcterms:W3CDTF">2020-09-27T10:12:00Z</dcterms:created>
  <dcterms:modified xsi:type="dcterms:W3CDTF">2020-09-28T22:10:31Z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