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2" r:id="rId3"/>
    <p:sldId id="257" r:id="rId4"/>
    <p:sldId id="258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37" autoAdjust="0"/>
    <p:restoredTop sz="95165" autoAdjust="0"/>
  </p:normalViewPr>
  <p:slideViewPr>
    <p:cSldViewPr snapToGrid="0">
      <p:cViewPr varScale="1">
        <p:scale>
          <a:sx n="85" d="100"/>
          <a:sy n="85" d="100"/>
        </p:scale>
        <p:origin x="8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3348C11-812A-4018-AC83-4F780DF106B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DD87261-A2C4-4A49-A51D-22FD1625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0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8C11-812A-4018-AC83-4F780DF106B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7261-A2C4-4A49-A51D-22FD1625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2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348C11-812A-4018-AC83-4F780DF106B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D87261-A2C4-4A49-A51D-22FD1625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56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348C11-812A-4018-AC83-4F780DF106B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D87261-A2C4-4A49-A51D-22FD162509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6345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348C11-812A-4018-AC83-4F780DF106B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D87261-A2C4-4A49-A51D-22FD1625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07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8C11-812A-4018-AC83-4F780DF106B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7261-A2C4-4A49-A51D-22FD1625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07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8C11-812A-4018-AC83-4F780DF106B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7261-A2C4-4A49-A51D-22FD1625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57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8C11-812A-4018-AC83-4F780DF106B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7261-A2C4-4A49-A51D-22FD1625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75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348C11-812A-4018-AC83-4F780DF106B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D87261-A2C4-4A49-A51D-22FD1625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2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8C11-812A-4018-AC83-4F780DF106B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7261-A2C4-4A49-A51D-22FD1625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2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348C11-812A-4018-AC83-4F780DF106B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D87261-A2C4-4A49-A51D-22FD1625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9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8C11-812A-4018-AC83-4F780DF106B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7261-A2C4-4A49-A51D-22FD1625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8C11-812A-4018-AC83-4F780DF106B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7261-A2C4-4A49-A51D-22FD1625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3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8C11-812A-4018-AC83-4F780DF106B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7261-A2C4-4A49-A51D-22FD1625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3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8C11-812A-4018-AC83-4F780DF106B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7261-A2C4-4A49-A51D-22FD1625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2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8C11-812A-4018-AC83-4F780DF106B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7261-A2C4-4A49-A51D-22FD1625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8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8C11-812A-4018-AC83-4F780DF106B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7261-A2C4-4A49-A51D-22FD1625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0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48C11-812A-4018-AC83-4F780DF106B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7261-A2C4-4A49-A51D-22FD1625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5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C295D6-E5CA-4C1C-8672-D6B2E7C65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35" y="643846"/>
            <a:ext cx="1044030" cy="9983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837DF4-3801-471A-9501-BB003CD98BD3}"/>
              </a:ext>
            </a:extLst>
          </p:cNvPr>
          <p:cNvSpPr/>
          <p:nvPr/>
        </p:nvSpPr>
        <p:spPr>
          <a:xfrm>
            <a:off x="685800" y="2486024"/>
            <a:ext cx="11056665" cy="280076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905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ECOMMERCE SALES </a:t>
            </a:r>
          </a:p>
          <a:p>
            <a:pPr algn="ctr"/>
            <a:r>
              <a:rPr lang="en-US" sz="8800" b="1" cap="none" spc="0" dirty="0">
                <a:ln w="1905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56035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>
            <a:extLst>
              <a:ext uri="{FF2B5EF4-FFF2-40B4-BE49-F238E27FC236}">
                <a16:creationId xmlns:a16="http://schemas.microsoft.com/office/drawing/2014/main" id="{DB2A6E56-372D-48CF-B193-1426004DB922}"/>
              </a:ext>
            </a:extLst>
          </p:cNvPr>
          <p:cNvSpPr/>
          <p:nvPr/>
        </p:nvSpPr>
        <p:spPr>
          <a:xfrm>
            <a:off x="542924" y="1485900"/>
            <a:ext cx="11382375" cy="5172075"/>
          </a:xfrm>
          <a:prstGeom prst="corner">
            <a:avLst>
              <a:gd name="adj1" fmla="val 5523"/>
              <a:gd name="adj2" fmla="val 125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12CBE7CB-F0B1-4281-8C78-5DB880D136F6}"/>
              </a:ext>
            </a:extLst>
          </p:cNvPr>
          <p:cNvSpPr/>
          <p:nvPr/>
        </p:nvSpPr>
        <p:spPr>
          <a:xfrm>
            <a:off x="1371600" y="1485900"/>
            <a:ext cx="10553699" cy="4762500"/>
          </a:xfrm>
          <a:prstGeom prst="round2DiagRect">
            <a:avLst>
              <a:gd name="adj1" fmla="val 3506"/>
              <a:gd name="adj2" fmla="val 0"/>
            </a:avLst>
          </a:prstGeom>
          <a:gradFill flip="none" rotWithShape="1">
            <a:gsLst>
              <a:gs pos="0">
                <a:schemeClr val="accent1">
                  <a:tint val="96000"/>
                  <a:satMod val="100000"/>
                  <a:lumMod val="104000"/>
                </a:schemeClr>
              </a:gs>
              <a:gs pos="78000">
                <a:schemeClr val="accent1">
                  <a:shade val="100000"/>
                  <a:satMod val="110000"/>
                  <a:lumMod val="10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EBD33-488B-4C02-AB82-A8CD20D7B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72" y="1485900"/>
            <a:ext cx="10132003" cy="4744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79CC72-9E9C-4889-87E3-47CCE33BD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69" y="413634"/>
            <a:ext cx="1044030" cy="998307"/>
          </a:xfrm>
          <a:prstGeom prst="rect">
            <a:avLst/>
          </a:prstGeom>
        </p:spPr>
      </p:pic>
      <p:sp>
        <p:nvSpPr>
          <p:cNvPr id="8" name="Ribbon: Curved and Tilted Up 7">
            <a:extLst>
              <a:ext uri="{FF2B5EF4-FFF2-40B4-BE49-F238E27FC236}">
                <a16:creationId xmlns:a16="http://schemas.microsoft.com/office/drawing/2014/main" id="{DDD1F751-5C83-495D-B5D5-D48387016E84}"/>
              </a:ext>
            </a:extLst>
          </p:cNvPr>
          <p:cNvSpPr/>
          <p:nvPr/>
        </p:nvSpPr>
        <p:spPr>
          <a:xfrm>
            <a:off x="4717473" y="609600"/>
            <a:ext cx="4107873" cy="838200"/>
          </a:xfrm>
          <a:prstGeom prst="ellipseRibbon2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75055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>
            <a:extLst>
              <a:ext uri="{FF2B5EF4-FFF2-40B4-BE49-F238E27FC236}">
                <a16:creationId xmlns:a16="http://schemas.microsoft.com/office/drawing/2014/main" id="{8637C9AC-EB59-4674-8BCA-152CDB1BAEB0}"/>
              </a:ext>
            </a:extLst>
          </p:cNvPr>
          <p:cNvSpPr/>
          <p:nvPr/>
        </p:nvSpPr>
        <p:spPr>
          <a:xfrm>
            <a:off x="542924" y="1485900"/>
            <a:ext cx="11382375" cy="5172075"/>
          </a:xfrm>
          <a:prstGeom prst="corner">
            <a:avLst>
              <a:gd name="adj1" fmla="val 5523"/>
              <a:gd name="adj2" fmla="val 125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9CB70CE5-DE5E-4EEF-9E92-ADA2FF5E3B6B}"/>
              </a:ext>
            </a:extLst>
          </p:cNvPr>
          <p:cNvSpPr/>
          <p:nvPr/>
        </p:nvSpPr>
        <p:spPr>
          <a:xfrm>
            <a:off x="1371600" y="1485900"/>
            <a:ext cx="10467975" cy="4762500"/>
          </a:xfrm>
          <a:prstGeom prst="round2DiagRect">
            <a:avLst>
              <a:gd name="adj1" fmla="val 7724"/>
              <a:gd name="adj2" fmla="val 0"/>
            </a:avLst>
          </a:prstGeom>
          <a:gradFill flip="none" rotWithShape="1">
            <a:gsLst>
              <a:gs pos="0">
                <a:schemeClr val="accent1">
                  <a:tint val="96000"/>
                  <a:satMod val="100000"/>
                  <a:lumMod val="104000"/>
                </a:schemeClr>
              </a:gs>
              <a:gs pos="78000">
                <a:schemeClr val="accent1">
                  <a:shade val="100000"/>
                  <a:satMod val="110000"/>
                  <a:lumMod val="10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Following are the questions, we will be seeking an answer for. </a:t>
            </a:r>
          </a:p>
          <a:p>
            <a:pPr algn="ctr"/>
            <a:endParaRPr lang="en-US" sz="2400" dirty="0"/>
          </a:p>
          <a:p>
            <a:pPr marL="342900" indent="-342900" algn="ctr">
              <a:buAutoNum type="arabicPeriod"/>
            </a:pPr>
            <a:r>
              <a:rPr lang="en-US" sz="2400" dirty="0"/>
              <a:t>What is the total quantity sold over time?</a:t>
            </a:r>
          </a:p>
          <a:p>
            <a:pPr marL="342900" indent="-342900" algn="ctr">
              <a:buAutoNum type="arabicPeriod"/>
            </a:pPr>
            <a:r>
              <a:rPr lang="en-US" sz="2400" dirty="0"/>
              <a:t>How much sales has been made so far?</a:t>
            </a:r>
          </a:p>
          <a:p>
            <a:pPr marL="342900" indent="-342900" algn="ctr">
              <a:buAutoNum type="arabicPeriod"/>
            </a:pPr>
            <a:r>
              <a:rPr lang="en-US" sz="2400" dirty="0"/>
              <a:t>What’s the total profit?</a:t>
            </a:r>
          </a:p>
          <a:p>
            <a:pPr marL="342900" indent="-342900" algn="ctr">
              <a:buAutoNum type="arabicPeriod"/>
            </a:pPr>
            <a:r>
              <a:rPr lang="en-US" sz="2400" dirty="0"/>
              <a:t>How much orders were made? </a:t>
            </a:r>
          </a:p>
          <a:p>
            <a:pPr marL="342900" indent="-342900" algn="ctr">
              <a:buAutoNum type="arabicPeriod"/>
            </a:pPr>
            <a:r>
              <a:rPr lang="en-US" sz="2400" dirty="0"/>
              <a:t>How many types of products were sold? </a:t>
            </a:r>
          </a:p>
          <a:p>
            <a:pPr marL="342900" indent="-342900" algn="ctr">
              <a:buAutoNum type="arabicPeriod"/>
            </a:pPr>
            <a:r>
              <a:rPr lang="en-US" sz="2400" dirty="0"/>
              <a:t>How many modes of shipping were available?</a:t>
            </a:r>
          </a:p>
          <a:p>
            <a:pPr marL="342900" indent="-342900" algn="ctr">
              <a:buAutoNum type="arabicPeriod"/>
            </a:pPr>
            <a:r>
              <a:rPr lang="en-US" sz="2400" dirty="0"/>
              <a:t>What were the orders priority? </a:t>
            </a:r>
          </a:p>
          <a:p>
            <a:pPr marL="342900" indent="-342900" algn="ctr">
              <a:buAutoNum type="arabicPeriod"/>
            </a:pPr>
            <a:r>
              <a:rPr lang="en-US" sz="2400" dirty="0"/>
              <a:t>How many customers are there? </a:t>
            </a:r>
          </a:p>
          <a:p>
            <a:pPr marL="342900" indent="-342900" algn="ctr">
              <a:buAutoNum type="arabicPeriod"/>
            </a:pPr>
            <a:r>
              <a:rPr lang="en-US" sz="2400" dirty="0"/>
              <a:t>Different segments of the customers?</a:t>
            </a:r>
          </a:p>
          <a:p>
            <a:pPr marL="342900" indent="-342900" algn="ctr">
              <a:buAutoNum type="arabicPeriod"/>
            </a:pPr>
            <a:r>
              <a:rPr lang="en-US" sz="2400" dirty="0"/>
              <a:t>What is the Profit Margin?</a:t>
            </a:r>
          </a:p>
          <a:p>
            <a:pPr algn="ctr"/>
            <a:endParaRPr lang="en-US" sz="2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E60CB-7536-40A8-86C3-0A0C71F74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445" y="449493"/>
            <a:ext cx="1044030" cy="998307"/>
          </a:xfrm>
          <a:prstGeom prst="rect">
            <a:avLst/>
          </a:prstGeom>
        </p:spPr>
      </p:pic>
      <p:sp>
        <p:nvSpPr>
          <p:cNvPr id="6" name="Ribbon: Curved and Tilted Up 5">
            <a:extLst>
              <a:ext uri="{FF2B5EF4-FFF2-40B4-BE49-F238E27FC236}">
                <a16:creationId xmlns:a16="http://schemas.microsoft.com/office/drawing/2014/main" id="{049E4081-0CAA-4348-B957-B618814CB434}"/>
              </a:ext>
            </a:extLst>
          </p:cNvPr>
          <p:cNvSpPr/>
          <p:nvPr/>
        </p:nvSpPr>
        <p:spPr>
          <a:xfrm>
            <a:off x="4717473" y="609600"/>
            <a:ext cx="4107873" cy="838200"/>
          </a:xfrm>
          <a:prstGeom prst="ellipseRibbon2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General Overview</a:t>
            </a:r>
          </a:p>
        </p:txBody>
      </p:sp>
    </p:spTree>
    <p:extLst>
      <p:ext uri="{BB962C8B-B14F-4D97-AF65-F5344CB8AC3E}">
        <p14:creationId xmlns:p14="http://schemas.microsoft.com/office/powerpoint/2010/main" val="166577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>
            <a:extLst>
              <a:ext uri="{FF2B5EF4-FFF2-40B4-BE49-F238E27FC236}">
                <a16:creationId xmlns:a16="http://schemas.microsoft.com/office/drawing/2014/main" id="{6F3814E0-ABA6-4838-849F-E3325BEB49C3}"/>
              </a:ext>
            </a:extLst>
          </p:cNvPr>
          <p:cNvSpPr/>
          <p:nvPr/>
        </p:nvSpPr>
        <p:spPr>
          <a:xfrm>
            <a:off x="542924" y="1485900"/>
            <a:ext cx="11382375" cy="5172075"/>
          </a:xfrm>
          <a:prstGeom prst="corner">
            <a:avLst>
              <a:gd name="adj1" fmla="val 5523"/>
              <a:gd name="adj2" fmla="val 125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24AEB8B8-FEA5-4343-AC18-6C964179614F}"/>
              </a:ext>
            </a:extLst>
          </p:cNvPr>
          <p:cNvSpPr/>
          <p:nvPr/>
        </p:nvSpPr>
        <p:spPr>
          <a:xfrm>
            <a:off x="1333500" y="1485900"/>
            <a:ext cx="10591799" cy="4762500"/>
          </a:xfrm>
          <a:prstGeom prst="round2DiagRect">
            <a:avLst>
              <a:gd name="adj1" fmla="val 7724"/>
              <a:gd name="adj2" fmla="val 0"/>
            </a:avLst>
          </a:prstGeom>
          <a:gradFill flip="none" rotWithShape="1">
            <a:gsLst>
              <a:gs pos="0">
                <a:schemeClr val="accent1">
                  <a:tint val="96000"/>
                  <a:satMod val="100000"/>
                  <a:lumMod val="104000"/>
                </a:schemeClr>
              </a:gs>
              <a:gs pos="78000">
                <a:schemeClr val="accent1">
                  <a:shade val="100000"/>
                  <a:satMod val="110000"/>
                  <a:lumMod val="10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en-US" sz="2400" dirty="0"/>
          </a:p>
          <a:p>
            <a:pPr marL="342900" indent="-342900" algn="ctr">
              <a:buAutoNum type="arabicPeriod"/>
            </a:pPr>
            <a:endParaRPr lang="en-US" sz="2400" dirty="0"/>
          </a:p>
          <a:p>
            <a:pPr marL="342900" indent="-342900" algn="ctr">
              <a:buAutoNum type="arabicPeriod"/>
            </a:pPr>
            <a:endParaRPr lang="en-US" sz="2400" dirty="0"/>
          </a:p>
          <a:p>
            <a:pPr marL="342900" indent="-342900" algn="ctr">
              <a:buAutoNum type="arabicPeriod"/>
            </a:pPr>
            <a:endParaRPr lang="en-US" sz="2400" dirty="0"/>
          </a:p>
          <a:p>
            <a:pPr marL="342900" indent="-342900" algn="ctr">
              <a:buAutoNum type="arabicPeriod"/>
            </a:pPr>
            <a:r>
              <a:rPr lang="en-US" sz="2400" dirty="0"/>
              <a:t>Total Sold Quantity: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1778312</a:t>
            </a:r>
            <a:r>
              <a:rPr lang="en-US" sz="2400" dirty="0"/>
              <a:t>,</a:t>
            </a:r>
          </a:p>
          <a:p>
            <a:pPr marL="342900" indent="-342900" algn="ctr">
              <a:buAutoNum type="arabicPeriod"/>
            </a:pPr>
            <a:r>
              <a:rPr lang="en-US" sz="2400" dirty="0"/>
              <a:t>Total Sales: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$  12.64+M</a:t>
            </a:r>
            <a:r>
              <a:rPr lang="en-US" sz="2400" dirty="0"/>
              <a:t>,</a:t>
            </a:r>
          </a:p>
          <a:p>
            <a:pPr marL="342900" indent="-342900" algn="ctr">
              <a:buAutoNum type="arabicPeriod"/>
            </a:pPr>
            <a:r>
              <a:rPr lang="en-US" sz="2400" dirty="0"/>
              <a:t>Total Profit: 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$ 1.46+M</a:t>
            </a:r>
            <a:r>
              <a:rPr lang="en-US" sz="2400" dirty="0"/>
              <a:t>,</a:t>
            </a:r>
          </a:p>
          <a:p>
            <a:pPr marL="342900" indent="-342900" algn="ctr">
              <a:buAutoNum type="arabicPeriod"/>
            </a:pPr>
            <a:r>
              <a:rPr lang="en-US" sz="2400" dirty="0"/>
              <a:t>Total Orders made: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51290</a:t>
            </a:r>
            <a:r>
              <a:rPr lang="en-US" sz="2400" dirty="0"/>
              <a:t>,</a:t>
            </a:r>
          </a:p>
          <a:p>
            <a:pPr marL="342900" indent="-342900" algn="ctr">
              <a:buAutoNum type="arabicPeriod"/>
            </a:pPr>
            <a:r>
              <a:rPr lang="en-US" sz="2400" dirty="0"/>
              <a:t>Types of Product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: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Furniture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Office </a:t>
            </a:r>
            <a:r>
              <a:rPr lang="en-US" sz="24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Supllies</a:t>
            </a:r>
            <a:r>
              <a:rPr lang="en-US" sz="2400" dirty="0"/>
              <a:t>, &amp;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Technology</a:t>
            </a:r>
            <a:r>
              <a:rPr lang="en-US" sz="2400" dirty="0"/>
              <a:t>,</a:t>
            </a:r>
          </a:p>
          <a:p>
            <a:pPr marL="342900" indent="-342900" algn="ctr">
              <a:buAutoNum type="arabicPeriod"/>
            </a:pPr>
            <a:r>
              <a:rPr lang="en-US" sz="2400" dirty="0"/>
              <a:t>Modes of Shipping: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Same Day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First Class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Second Day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Standard Class</a:t>
            </a:r>
            <a:r>
              <a:rPr lang="en-US" sz="2400" dirty="0"/>
              <a:t>,</a:t>
            </a:r>
          </a:p>
          <a:p>
            <a:pPr marL="342900" indent="-342900" algn="ctr">
              <a:buAutoNum type="arabicPeriod"/>
            </a:pPr>
            <a:r>
              <a:rPr lang="en-US" sz="2400" dirty="0"/>
              <a:t>Order  Priority: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Critical&gt;High&gt;Medium&gt;Low</a:t>
            </a:r>
            <a:r>
              <a:rPr lang="en-US" sz="2400" dirty="0"/>
              <a:t>,</a:t>
            </a:r>
          </a:p>
          <a:p>
            <a:pPr marL="342900" indent="-342900" algn="ctr">
              <a:buAutoNum type="arabicPeriod"/>
            </a:pPr>
            <a:r>
              <a:rPr lang="en-US" sz="2400" dirty="0"/>
              <a:t>Total Customers: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51290</a:t>
            </a:r>
            <a:r>
              <a:rPr lang="en-US" sz="2400" dirty="0"/>
              <a:t>,</a:t>
            </a:r>
          </a:p>
          <a:p>
            <a:pPr marL="342900" indent="-342900" algn="ctr">
              <a:buAutoNum type="arabicPeriod"/>
            </a:pPr>
            <a:r>
              <a:rPr lang="en-US" sz="2400" dirty="0"/>
              <a:t>Different Segments of Customers: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Consumer</a:t>
            </a:r>
            <a:r>
              <a:rPr lang="en-US" sz="2400" dirty="0"/>
              <a:t>.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Corporate</a:t>
            </a:r>
            <a:r>
              <a:rPr lang="en-US" sz="2400" dirty="0"/>
              <a:t>, &amp;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Home Office</a:t>
            </a:r>
            <a:r>
              <a:rPr lang="en-US" sz="2400" dirty="0"/>
              <a:t>.</a:t>
            </a:r>
          </a:p>
          <a:p>
            <a:pPr marL="342900" indent="-342900" algn="ctr">
              <a:buAutoNum type="arabicPeriod"/>
            </a:pPr>
            <a:r>
              <a:rPr lang="en-US" sz="2400" dirty="0"/>
              <a:t>The Profit Margin is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11.61%</a:t>
            </a:r>
            <a:endParaRPr lang="en-US" sz="20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342900" indent="-342900" algn="ctr">
              <a:buAutoNum type="arabicPeriod"/>
            </a:pPr>
            <a:endParaRPr lang="en-US" sz="2000" dirty="0"/>
          </a:p>
          <a:p>
            <a:pPr marL="342900" indent="-342900" algn="ctr">
              <a:buAutoNum type="arabicPeriod"/>
            </a:pPr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A82EA-653D-4695-9F16-4F26603C1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69" y="422599"/>
            <a:ext cx="1044030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7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>
            <a:extLst>
              <a:ext uri="{FF2B5EF4-FFF2-40B4-BE49-F238E27FC236}">
                <a16:creationId xmlns:a16="http://schemas.microsoft.com/office/drawing/2014/main" id="{3044192C-4BA5-4446-B331-BE901C351BCB}"/>
              </a:ext>
            </a:extLst>
          </p:cNvPr>
          <p:cNvSpPr/>
          <p:nvPr/>
        </p:nvSpPr>
        <p:spPr>
          <a:xfrm>
            <a:off x="542924" y="1485900"/>
            <a:ext cx="11382375" cy="5172075"/>
          </a:xfrm>
          <a:prstGeom prst="corner">
            <a:avLst>
              <a:gd name="adj1" fmla="val 5523"/>
              <a:gd name="adj2" fmla="val 125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86E4A2DA-0441-4611-ABE9-4DBDC2E4E801}"/>
              </a:ext>
            </a:extLst>
          </p:cNvPr>
          <p:cNvSpPr/>
          <p:nvPr/>
        </p:nvSpPr>
        <p:spPr>
          <a:xfrm>
            <a:off x="1371600" y="1485900"/>
            <a:ext cx="10553699" cy="4762500"/>
          </a:xfrm>
          <a:prstGeom prst="round2DiagRect">
            <a:avLst>
              <a:gd name="adj1" fmla="val 7724"/>
              <a:gd name="adj2" fmla="val 0"/>
            </a:avLst>
          </a:prstGeom>
          <a:gradFill flip="none" rotWithShape="1">
            <a:gsLst>
              <a:gs pos="0">
                <a:schemeClr val="accent1">
                  <a:tint val="96000"/>
                  <a:satMod val="100000"/>
                  <a:lumMod val="104000"/>
                </a:schemeClr>
              </a:gs>
              <a:gs pos="78000">
                <a:schemeClr val="accent1">
                  <a:shade val="100000"/>
                  <a:satMod val="110000"/>
                  <a:lumMod val="10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en-US" dirty="0"/>
          </a:p>
          <a:p>
            <a:pPr marL="342900" indent="-342900" algn="ctr">
              <a:buAutoNum type="arabicPeriod"/>
            </a:pPr>
            <a:endParaRPr lang="en-US" dirty="0"/>
          </a:p>
          <a:p>
            <a:pPr marL="342900" indent="-342900" algn="ctr">
              <a:buAutoNum type="arabicPeriod"/>
            </a:pPr>
            <a:endParaRPr lang="en-US" dirty="0"/>
          </a:p>
          <a:p>
            <a:pPr marL="342900" indent="-342900" algn="ctr">
              <a:buAutoNum type="arabicPeriod"/>
            </a:pPr>
            <a:r>
              <a:rPr lang="en-US" dirty="0"/>
              <a:t>The months of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“June”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“September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”</a:t>
            </a:r>
            <a:r>
              <a:rPr lang="en-US" dirty="0"/>
              <a:t>, and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“December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”</a:t>
            </a:r>
            <a:r>
              <a:rPr lang="en-US" dirty="0"/>
              <a:t> show the maximum amount of sales, where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“December month has the highest amount sold”</a:t>
            </a:r>
            <a:r>
              <a:rPr lang="en-US" b="1" dirty="0"/>
              <a:t> </a:t>
            </a:r>
            <a:r>
              <a:rPr lang="en-US" dirty="0"/>
              <a:t>throughout the whole year.</a:t>
            </a:r>
          </a:p>
          <a:p>
            <a:pPr marL="342900" indent="-342900" algn="ctr">
              <a:buAutoNum type="arabicPeriod"/>
            </a:pPr>
            <a:r>
              <a:rPr lang="en-US" dirty="0"/>
              <a:t>In terms of Profit obtained, though the month of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“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May and June”</a:t>
            </a:r>
            <a:r>
              <a:rPr lang="en-US" b="1" dirty="0"/>
              <a:t> </a:t>
            </a:r>
            <a:r>
              <a:rPr lang="en-US" dirty="0"/>
              <a:t>shows a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“temporary pick”</a:t>
            </a:r>
            <a:r>
              <a:rPr lang="en-US" dirty="0"/>
              <a:t> in overall monthly upsurge, still the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“months between August and December”</a:t>
            </a:r>
            <a:r>
              <a:rPr lang="en-US" b="1" dirty="0"/>
              <a:t> </a:t>
            </a:r>
            <a:r>
              <a:rPr lang="en-US" dirty="0"/>
              <a:t>shows an almost consistent uprise in Profit.</a:t>
            </a:r>
          </a:p>
          <a:p>
            <a:pPr marL="342900" indent="-342900" algn="ctr">
              <a:buAutoNum type="arabicPeriod"/>
            </a:pPr>
            <a:r>
              <a:rPr lang="en-US" dirty="0"/>
              <a:t>If we consider the sub-categories,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“Phone”</a:t>
            </a:r>
            <a:r>
              <a:rPr lang="en-US" b="1" dirty="0"/>
              <a:t> </a:t>
            </a:r>
            <a:r>
              <a:rPr lang="en-US" dirty="0"/>
              <a:t>is sold with maximum selling, followed by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“Copiers”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“Charis”</a:t>
            </a:r>
            <a:r>
              <a:rPr lang="en-US" b="1" dirty="0"/>
              <a:t>,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“Bookcases”</a:t>
            </a:r>
            <a:r>
              <a:rPr lang="en-US" b="1" dirty="0"/>
              <a:t>.</a:t>
            </a:r>
          </a:p>
          <a:p>
            <a:pPr marL="342900" indent="-342900" algn="ctr">
              <a:buAutoNum type="arabicPeriod"/>
            </a:pPr>
            <a:r>
              <a:rPr lang="en-US" dirty="0"/>
              <a:t>As per Categories sold,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“Office Supplies”</a:t>
            </a:r>
            <a:r>
              <a:rPr lang="en-US" b="1" dirty="0"/>
              <a:t> </a:t>
            </a:r>
            <a:r>
              <a:rPr lang="en-US" dirty="0"/>
              <a:t>is the highest in demand (60%), followed by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“Furniture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”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“Technology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”</a:t>
            </a:r>
            <a:r>
              <a:rPr lang="en-US" dirty="0"/>
              <a:t> (both 20%).</a:t>
            </a:r>
          </a:p>
          <a:p>
            <a:pPr marL="342900" indent="-342900" algn="ctr">
              <a:buAutoNum type="arabicPeriod"/>
            </a:pPr>
            <a:r>
              <a:rPr lang="en-US" dirty="0"/>
              <a:t>Most of the customers lie in the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“Consumer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”</a:t>
            </a:r>
            <a:r>
              <a:rPr lang="en-US" dirty="0"/>
              <a:t> segment (52%), followed by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“Corporate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” </a:t>
            </a:r>
            <a:r>
              <a:rPr lang="en-US" dirty="0"/>
              <a:t>(30%), and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“Home Office”</a:t>
            </a:r>
            <a:r>
              <a:rPr lang="en-US" b="1" dirty="0"/>
              <a:t> </a:t>
            </a:r>
            <a:r>
              <a:rPr lang="en-US" dirty="0"/>
              <a:t>(18%).</a:t>
            </a:r>
          </a:p>
          <a:p>
            <a:pPr marL="342900" indent="-342900" algn="ctr">
              <a:buAutoNum type="arabicPeriod"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“England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”</a:t>
            </a:r>
            <a:r>
              <a:rPr lang="en-US" dirty="0"/>
              <a:t>, Followed by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“California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”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“Ille-de-France”</a:t>
            </a:r>
            <a:r>
              <a:rPr lang="en-US" dirty="0"/>
              <a:t>, and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“New York”</a:t>
            </a:r>
            <a:r>
              <a:rPr lang="en-US" b="1" dirty="0"/>
              <a:t> </a:t>
            </a:r>
            <a:r>
              <a:rPr lang="en-US" dirty="0"/>
              <a:t>are the Top  Cities in terms of highest selling.</a:t>
            </a:r>
          </a:p>
          <a:p>
            <a:pPr marL="342900" indent="-342900" algn="ctr">
              <a:buAutoNum type="arabicPeriod"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FA9B5-4009-4B54-9484-AD8C4352C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69" y="407929"/>
            <a:ext cx="1044030" cy="998307"/>
          </a:xfrm>
          <a:prstGeom prst="rect">
            <a:avLst/>
          </a:prstGeom>
        </p:spPr>
      </p:pic>
      <p:sp>
        <p:nvSpPr>
          <p:cNvPr id="5" name="Ribbon: Curved and Tilted Up 4">
            <a:extLst>
              <a:ext uri="{FF2B5EF4-FFF2-40B4-BE49-F238E27FC236}">
                <a16:creationId xmlns:a16="http://schemas.microsoft.com/office/drawing/2014/main" id="{02D30D6F-3FD0-4531-8B39-FBF888E362B2}"/>
              </a:ext>
            </a:extLst>
          </p:cNvPr>
          <p:cNvSpPr/>
          <p:nvPr/>
        </p:nvSpPr>
        <p:spPr>
          <a:xfrm>
            <a:off x="4828310" y="477982"/>
            <a:ext cx="3449782" cy="900545"/>
          </a:xfrm>
          <a:prstGeom prst="ellipseRibbon2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Sales</a:t>
            </a:r>
          </a:p>
          <a:p>
            <a:pPr algn="ctr"/>
            <a:r>
              <a:rPr lang="en-US" b="1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51908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C295D6-E5CA-4C1C-8672-D6B2E7C65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35" y="643846"/>
            <a:ext cx="1044030" cy="9983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837DF4-3801-471A-9501-BB003CD98BD3}"/>
              </a:ext>
            </a:extLst>
          </p:cNvPr>
          <p:cNvSpPr/>
          <p:nvPr/>
        </p:nvSpPr>
        <p:spPr>
          <a:xfrm>
            <a:off x="685800" y="2486024"/>
            <a:ext cx="11056665" cy="280076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905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Thank you.</a:t>
            </a:r>
          </a:p>
          <a:p>
            <a:pPr algn="ctr"/>
            <a:r>
              <a:rPr lang="en-US" sz="8800" b="1" dirty="0">
                <a:ln w="1905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Pritam Banerjee.</a:t>
            </a:r>
            <a:endParaRPr lang="en-US" sz="8800" b="1" cap="none" spc="0" dirty="0">
              <a:ln w="1905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946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92</TotalTime>
  <Words>379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Pritam - PC</dc:creator>
  <cp:lastModifiedBy>Pritam - PC</cp:lastModifiedBy>
  <cp:revision>50</cp:revision>
  <dcterms:created xsi:type="dcterms:W3CDTF">2024-04-26T20:51:59Z</dcterms:created>
  <dcterms:modified xsi:type="dcterms:W3CDTF">2024-04-27T06:19:27Z</dcterms:modified>
</cp:coreProperties>
</file>