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E2CCAB"/>
    <a:srgbClr val="5DADD5"/>
    <a:srgbClr val="E9D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80" d="100"/>
          <a:sy n="80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45EBC-570C-4569-9F74-A9475E6D4A5E}" type="doc">
      <dgm:prSet loTypeId="urn:microsoft.com/office/officeart/2005/8/layout/hProcess7" loCatId="list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2795AB-2DE9-4EF3-8F33-AD679D1AE478}">
      <dgm:prSet phldrT="[Text]" custT="1"/>
      <dgm:spPr/>
      <dgm:t>
        <a:bodyPr vert="horz" anchor="t" anchorCtr="1"/>
        <a:lstStyle/>
        <a:p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2. Research  and Analysis Department</a:t>
          </a:r>
        </a:p>
      </dgm:t>
    </dgm:pt>
    <dgm:pt modelId="{C0D4D368-70B1-417C-8BA4-B71270BC7548}" type="parTrans" cxnId="{C38380DD-ECC7-4261-A4C2-6E855D42FE92}">
      <dgm:prSet/>
      <dgm:spPr/>
      <dgm:t>
        <a:bodyPr/>
        <a:lstStyle/>
        <a:p>
          <a:endParaRPr lang="en-US"/>
        </a:p>
      </dgm:t>
    </dgm:pt>
    <dgm:pt modelId="{49613503-6B10-450A-B190-582C18B57318}" type="sibTrans" cxnId="{C38380DD-ECC7-4261-A4C2-6E855D42FE92}">
      <dgm:prSet/>
      <dgm:spPr/>
      <dgm:t>
        <a:bodyPr/>
        <a:lstStyle/>
        <a:p>
          <a:endParaRPr lang="en-US"/>
        </a:p>
      </dgm:t>
    </dgm:pt>
    <dgm:pt modelId="{BF698F75-FC35-4BC9-A15B-FED7EC9B7F49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Human and Resource Department</a:t>
          </a:r>
        </a:p>
      </dgm:t>
    </dgm:pt>
    <dgm:pt modelId="{5ED1EABA-CAD8-442F-B4E9-9ACF0E5940A1}" type="parTrans" cxnId="{B07248CC-9518-4105-8045-0F6AD90D5342}">
      <dgm:prSet/>
      <dgm:spPr/>
      <dgm:t>
        <a:bodyPr/>
        <a:lstStyle/>
        <a:p>
          <a:endParaRPr lang="en-US"/>
        </a:p>
      </dgm:t>
    </dgm:pt>
    <dgm:pt modelId="{04C3D074-D0A9-4DEE-A6CF-D6BD771F58C1}" type="sibTrans" cxnId="{B07248CC-9518-4105-8045-0F6AD90D5342}">
      <dgm:prSet/>
      <dgm:spPr/>
      <dgm:t>
        <a:bodyPr/>
        <a:lstStyle/>
        <a:p>
          <a:endParaRPr lang="en-US"/>
        </a:p>
      </dgm:t>
    </dgm:pt>
    <dgm:pt modelId="{DA9DF7BD-77B5-4076-B5EC-1C5B7327607D}">
      <dgm:prSet phldrT="[Text]" custT="1"/>
      <dgm:spPr/>
      <dgm:t>
        <a:bodyPr vert="horz" anchor="t" anchorCtr="1"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3. Sales </a:t>
          </a: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Department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4DA266-A948-4B90-B044-B982A5F4DD24}" type="sibTrans" cxnId="{43F81244-DAF4-49C8-9EF3-D5EDCECE159E}">
      <dgm:prSet/>
      <dgm:spPr/>
      <dgm:t>
        <a:bodyPr/>
        <a:lstStyle/>
        <a:p>
          <a:endParaRPr lang="en-US"/>
        </a:p>
      </dgm:t>
    </dgm:pt>
    <dgm:pt modelId="{CEE4DAB0-AB4C-41AF-B02A-4A445E1AC156}" type="parTrans" cxnId="{43F81244-DAF4-49C8-9EF3-D5EDCECE159E}">
      <dgm:prSet/>
      <dgm:spPr/>
      <dgm:t>
        <a:bodyPr/>
        <a:lstStyle/>
        <a:p>
          <a:endParaRPr lang="en-US"/>
        </a:p>
      </dgm:t>
    </dgm:pt>
    <dgm:pt modelId="{3B228B54-B5D8-447C-953F-AB84FE2A129D}">
      <dgm:prSet custT="1"/>
      <dgm:spPr/>
      <dgm:t>
        <a:bodyPr/>
        <a:lstStyle/>
        <a:p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1. Overview</a:t>
          </a:r>
        </a:p>
      </dgm:t>
    </dgm:pt>
    <dgm:pt modelId="{2476B168-DCA4-4E8D-B823-B3D7F417DF5E}" type="parTrans" cxnId="{00B512C2-7BEB-4C87-AF51-03E1E28C79BD}">
      <dgm:prSet/>
      <dgm:spPr/>
      <dgm:t>
        <a:bodyPr/>
        <a:lstStyle/>
        <a:p>
          <a:endParaRPr lang="en-US"/>
        </a:p>
      </dgm:t>
    </dgm:pt>
    <dgm:pt modelId="{B178E15D-D7F3-49F1-AD6E-61D82149DF70}" type="sibTrans" cxnId="{00B512C2-7BEB-4C87-AF51-03E1E28C79BD}">
      <dgm:prSet/>
      <dgm:spPr/>
      <dgm:t>
        <a:bodyPr/>
        <a:lstStyle/>
        <a:p>
          <a:endParaRPr lang="en-US"/>
        </a:p>
      </dgm:t>
    </dgm:pt>
    <dgm:pt modelId="{2EB6BB7B-046A-466A-8A39-10D47AABE3B4}" type="pres">
      <dgm:prSet presAssocID="{07D45EBC-570C-4569-9F74-A9475E6D4A5E}" presName="Name0" presStyleCnt="0">
        <dgm:presLayoutVars>
          <dgm:dir/>
          <dgm:animLvl val="lvl"/>
          <dgm:resizeHandles val="exact"/>
        </dgm:presLayoutVars>
      </dgm:prSet>
      <dgm:spPr/>
    </dgm:pt>
    <dgm:pt modelId="{DDAEADDB-01A5-4724-97F9-027503A66294}" type="pres">
      <dgm:prSet presAssocID="{E62795AB-2DE9-4EF3-8F33-AD679D1AE478}" presName="compositeNode" presStyleCnt="0">
        <dgm:presLayoutVars>
          <dgm:bulletEnabled val="1"/>
        </dgm:presLayoutVars>
      </dgm:prSet>
      <dgm:spPr/>
    </dgm:pt>
    <dgm:pt modelId="{AECB7FF9-C64D-4648-96FF-D529AD77A1FB}" type="pres">
      <dgm:prSet presAssocID="{E62795AB-2DE9-4EF3-8F33-AD679D1AE478}" presName="bgRect" presStyleLbl="node1" presStyleIdx="0" presStyleCnt="4" custAng="5400000" custScaleX="18585" custScaleY="55234" custLinFactNeighborX="14001" custLinFactNeighborY="21517"/>
      <dgm:spPr/>
    </dgm:pt>
    <dgm:pt modelId="{F639C17E-5097-4B3D-8462-8812C5430D72}" type="pres">
      <dgm:prSet presAssocID="{E62795AB-2DE9-4EF3-8F33-AD679D1AE478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6E4BA134-0445-43F3-9834-5567A6C5BEDC}" type="pres">
      <dgm:prSet presAssocID="{49613503-6B10-450A-B190-582C18B57318}" presName="hSp" presStyleCnt="0"/>
      <dgm:spPr/>
    </dgm:pt>
    <dgm:pt modelId="{F3F6409A-7C49-4748-BB7E-9300F368DDA2}" type="pres">
      <dgm:prSet presAssocID="{49613503-6B10-450A-B190-582C18B57318}" presName="vProcSp" presStyleCnt="0"/>
      <dgm:spPr/>
    </dgm:pt>
    <dgm:pt modelId="{E3AC8545-3210-4698-880F-DFC234D097F4}" type="pres">
      <dgm:prSet presAssocID="{49613503-6B10-450A-B190-582C18B57318}" presName="vSp1" presStyleCnt="0"/>
      <dgm:spPr/>
    </dgm:pt>
    <dgm:pt modelId="{BE7A56F3-ECD5-4A7A-A390-467894D7D1CB}" type="pres">
      <dgm:prSet presAssocID="{49613503-6B10-450A-B190-582C18B57318}" presName="simulatedConn" presStyleLbl="solidFgAcc1" presStyleIdx="0" presStyleCnt="3" custScaleX="66501" custScaleY="69452" custLinFactX="-46085" custLinFactY="-189787" custLinFactNeighborX="-100000" custLinFactNeighborY="-200000"/>
      <dgm:spPr/>
    </dgm:pt>
    <dgm:pt modelId="{0A8BC295-3E64-48BD-A072-B0823C7BC4B4}" type="pres">
      <dgm:prSet presAssocID="{49613503-6B10-450A-B190-582C18B57318}" presName="vSp2" presStyleCnt="0"/>
      <dgm:spPr/>
    </dgm:pt>
    <dgm:pt modelId="{0E2C5EB1-9C91-4966-BB0D-D6D07917FA1C}" type="pres">
      <dgm:prSet presAssocID="{49613503-6B10-450A-B190-582C18B57318}" presName="sibTrans" presStyleCnt="0"/>
      <dgm:spPr/>
    </dgm:pt>
    <dgm:pt modelId="{3418D9B6-A655-43FA-B3A5-5F257126832F}" type="pres">
      <dgm:prSet presAssocID="{DA9DF7BD-77B5-4076-B5EC-1C5B7327607D}" presName="compositeNode" presStyleCnt="0">
        <dgm:presLayoutVars>
          <dgm:bulletEnabled val="1"/>
        </dgm:presLayoutVars>
      </dgm:prSet>
      <dgm:spPr/>
    </dgm:pt>
    <dgm:pt modelId="{D149300F-DBA9-48C8-B715-2EBD8DF5479D}" type="pres">
      <dgm:prSet presAssocID="{DA9DF7BD-77B5-4076-B5EC-1C5B7327607D}" presName="bgRect" presStyleLbl="node1" presStyleIdx="1" presStyleCnt="4" custAng="5400000" custScaleX="11604" custScaleY="48274" custLinFactNeighborX="22795" custLinFactNeighborY="45181"/>
      <dgm:spPr/>
    </dgm:pt>
    <dgm:pt modelId="{18741C2A-A6AD-4877-A751-106D8862ED17}" type="pres">
      <dgm:prSet presAssocID="{DA9DF7BD-77B5-4076-B5EC-1C5B7327607D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D087EF5A-4EF4-4550-918D-B55A530CF5B2}" type="pres">
      <dgm:prSet presAssocID="{164DA266-A948-4B90-B044-B982A5F4DD24}" presName="hSp" presStyleCnt="0"/>
      <dgm:spPr/>
    </dgm:pt>
    <dgm:pt modelId="{F9861F11-89B0-4ACB-975C-3DB042550342}" type="pres">
      <dgm:prSet presAssocID="{164DA266-A948-4B90-B044-B982A5F4DD24}" presName="vProcSp" presStyleCnt="0"/>
      <dgm:spPr/>
    </dgm:pt>
    <dgm:pt modelId="{3C9F5360-FD55-4850-A989-E9A1A9CE850B}" type="pres">
      <dgm:prSet presAssocID="{164DA266-A948-4B90-B044-B982A5F4DD24}" presName="vSp1" presStyleCnt="0"/>
      <dgm:spPr/>
    </dgm:pt>
    <dgm:pt modelId="{25E5AB8E-F769-4F85-927E-3F683D394086}" type="pres">
      <dgm:prSet presAssocID="{164DA266-A948-4B90-B044-B982A5F4DD24}" presName="simulatedConn" presStyleLbl="solidFgAcc1" presStyleIdx="1" presStyleCnt="3" custScaleX="73130" custScaleY="73855" custLinFactY="-35590" custLinFactNeighborX="-82947" custLinFactNeighborY="-100000"/>
      <dgm:spPr/>
    </dgm:pt>
    <dgm:pt modelId="{78B80D11-7997-4000-8488-ED286A68213E}" type="pres">
      <dgm:prSet presAssocID="{164DA266-A948-4B90-B044-B982A5F4DD24}" presName="vSp2" presStyleCnt="0"/>
      <dgm:spPr/>
    </dgm:pt>
    <dgm:pt modelId="{A3F3885A-8202-452A-9FC3-9030F733D797}" type="pres">
      <dgm:prSet presAssocID="{164DA266-A948-4B90-B044-B982A5F4DD24}" presName="sibTrans" presStyleCnt="0"/>
      <dgm:spPr/>
    </dgm:pt>
    <dgm:pt modelId="{5AC0E3AB-6F22-4638-898F-69A5EF8714EB}" type="pres">
      <dgm:prSet presAssocID="{BF698F75-FC35-4BC9-A15B-FED7EC9B7F49}" presName="compositeNode" presStyleCnt="0">
        <dgm:presLayoutVars>
          <dgm:bulletEnabled val="1"/>
        </dgm:presLayoutVars>
      </dgm:prSet>
      <dgm:spPr/>
    </dgm:pt>
    <dgm:pt modelId="{3DB88A1F-C840-47C1-ABE8-3D2B04B0429D}" type="pres">
      <dgm:prSet presAssocID="{BF698F75-FC35-4BC9-A15B-FED7EC9B7F49}" presName="bgRect" presStyleLbl="node1" presStyleIdx="2" presStyleCnt="4" custAng="5400000" custScaleX="12949" custScaleY="42018" custLinFactNeighborX="31500" custLinFactNeighborY="68363"/>
      <dgm:spPr/>
    </dgm:pt>
    <dgm:pt modelId="{B93FE1D8-DA37-4470-9EFA-E49CDA73D754}" type="pres">
      <dgm:prSet presAssocID="{BF698F75-FC35-4BC9-A15B-FED7EC9B7F49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B1574302-DC28-4854-A7F0-533FCA4C828D}" type="pres">
      <dgm:prSet presAssocID="{04C3D074-D0A9-4DEE-A6CF-D6BD771F58C1}" presName="hSp" presStyleCnt="0"/>
      <dgm:spPr/>
    </dgm:pt>
    <dgm:pt modelId="{62619402-E093-4E82-998C-671F031A9575}" type="pres">
      <dgm:prSet presAssocID="{04C3D074-D0A9-4DEE-A6CF-D6BD771F58C1}" presName="vProcSp" presStyleCnt="0"/>
      <dgm:spPr/>
    </dgm:pt>
    <dgm:pt modelId="{352B6850-2264-4578-B74D-2D3D85F27C61}" type="pres">
      <dgm:prSet presAssocID="{04C3D074-D0A9-4DEE-A6CF-D6BD771F58C1}" presName="vSp1" presStyleCnt="0"/>
      <dgm:spPr/>
    </dgm:pt>
    <dgm:pt modelId="{22FCE096-FFD0-4B18-927D-F76651DD2230}" type="pres">
      <dgm:prSet presAssocID="{04C3D074-D0A9-4DEE-A6CF-D6BD771F58C1}" presName="simulatedConn" presStyleLbl="solidFgAcc1" presStyleIdx="2" presStyleCnt="3" custScaleX="60261" custScaleY="62118" custLinFactNeighborX="-14606" custLinFactNeighborY="54052"/>
      <dgm:spPr/>
    </dgm:pt>
    <dgm:pt modelId="{C3E82D6D-9570-45D4-8D08-4135C4B815EE}" type="pres">
      <dgm:prSet presAssocID="{04C3D074-D0A9-4DEE-A6CF-D6BD771F58C1}" presName="vSp2" presStyleCnt="0"/>
      <dgm:spPr/>
    </dgm:pt>
    <dgm:pt modelId="{FE499C82-F319-42F5-A2CA-AB1BBEFCCF69}" type="pres">
      <dgm:prSet presAssocID="{04C3D074-D0A9-4DEE-A6CF-D6BD771F58C1}" presName="sibTrans" presStyleCnt="0"/>
      <dgm:spPr/>
    </dgm:pt>
    <dgm:pt modelId="{5586F00C-AA0C-47B2-9576-5EBF63592497}" type="pres">
      <dgm:prSet presAssocID="{3B228B54-B5D8-447C-953F-AB84FE2A129D}" presName="compositeNode" presStyleCnt="0">
        <dgm:presLayoutVars>
          <dgm:bulletEnabled val="1"/>
        </dgm:presLayoutVars>
      </dgm:prSet>
      <dgm:spPr/>
    </dgm:pt>
    <dgm:pt modelId="{E37F026D-1A42-49D8-9DCB-B839E623B802}" type="pres">
      <dgm:prSet presAssocID="{3B228B54-B5D8-447C-953F-AB84FE2A129D}" presName="bgRect" presStyleLbl="node1" presStyleIdx="3" presStyleCnt="4" custAng="5400000" custScaleX="11595" custScaleY="41214" custLinFactNeighborX="-62604" custLinFactNeighborY="5786"/>
      <dgm:spPr/>
    </dgm:pt>
    <dgm:pt modelId="{E3295B14-1A0A-4B55-B8B7-073202921812}" type="pres">
      <dgm:prSet presAssocID="{3B228B54-B5D8-447C-953F-AB84FE2A129D}" presName="parentNode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AF6113-0360-427A-AA8E-DC0856D09855}" type="presOf" srcId="{BF698F75-FC35-4BC9-A15B-FED7EC9B7F49}" destId="{B93FE1D8-DA37-4470-9EFA-E49CDA73D754}" srcOrd="1" destOrd="0" presId="urn:microsoft.com/office/officeart/2005/8/layout/hProcess7"/>
    <dgm:cxn modelId="{8B311422-C27B-4A51-8687-3360A5AC5066}" type="presOf" srcId="{E62795AB-2DE9-4EF3-8F33-AD679D1AE478}" destId="{AECB7FF9-C64D-4648-96FF-D529AD77A1FB}" srcOrd="0" destOrd="0" presId="urn:microsoft.com/office/officeart/2005/8/layout/hProcess7"/>
    <dgm:cxn modelId="{041FAE3A-2217-494A-8C0D-F507F3840432}" type="presOf" srcId="{3B228B54-B5D8-447C-953F-AB84FE2A129D}" destId="{E37F026D-1A42-49D8-9DCB-B839E623B802}" srcOrd="0" destOrd="0" presId="urn:microsoft.com/office/officeart/2005/8/layout/hProcess7"/>
    <dgm:cxn modelId="{43F81244-DAF4-49C8-9EF3-D5EDCECE159E}" srcId="{07D45EBC-570C-4569-9F74-A9475E6D4A5E}" destId="{DA9DF7BD-77B5-4076-B5EC-1C5B7327607D}" srcOrd="1" destOrd="0" parTransId="{CEE4DAB0-AB4C-41AF-B02A-4A445E1AC156}" sibTransId="{164DA266-A948-4B90-B044-B982A5F4DD24}"/>
    <dgm:cxn modelId="{DC6CAA4A-7C9E-4D15-9554-3EAF97FB2E95}" type="presOf" srcId="{DA9DF7BD-77B5-4076-B5EC-1C5B7327607D}" destId="{18741C2A-A6AD-4877-A751-106D8862ED17}" srcOrd="1" destOrd="0" presId="urn:microsoft.com/office/officeart/2005/8/layout/hProcess7"/>
    <dgm:cxn modelId="{92187472-B1D7-4B97-AC83-FCDE413C295D}" type="presOf" srcId="{BF698F75-FC35-4BC9-A15B-FED7EC9B7F49}" destId="{3DB88A1F-C840-47C1-ABE8-3D2B04B0429D}" srcOrd="0" destOrd="0" presId="urn:microsoft.com/office/officeart/2005/8/layout/hProcess7"/>
    <dgm:cxn modelId="{207F0954-F732-4658-ABDF-A16891B95EB8}" type="presOf" srcId="{3B228B54-B5D8-447C-953F-AB84FE2A129D}" destId="{E3295B14-1A0A-4B55-B8B7-073202921812}" srcOrd="1" destOrd="0" presId="urn:microsoft.com/office/officeart/2005/8/layout/hProcess7"/>
    <dgm:cxn modelId="{5C235083-E5DA-489C-B879-270328AE3612}" type="presOf" srcId="{07D45EBC-570C-4569-9F74-A9475E6D4A5E}" destId="{2EB6BB7B-046A-466A-8A39-10D47AABE3B4}" srcOrd="0" destOrd="0" presId="urn:microsoft.com/office/officeart/2005/8/layout/hProcess7"/>
    <dgm:cxn modelId="{00B512C2-7BEB-4C87-AF51-03E1E28C79BD}" srcId="{07D45EBC-570C-4569-9F74-A9475E6D4A5E}" destId="{3B228B54-B5D8-447C-953F-AB84FE2A129D}" srcOrd="3" destOrd="0" parTransId="{2476B168-DCA4-4E8D-B823-B3D7F417DF5E}" sibTransId="{B178E15D-D7F3-49F1-AD6E-61D82149DF70}"/>
    <dgm:cxn modelId="{4DF254C9-6FF7-437C-B509-65A2021C4717}" type="presOf" srcId="{DA9DF7BD-77B5-4076-B5EC-1C5B7327607D}" destId="{D149300F-DBA9-48C8-B715-2EBD8DF5479D}" srcOrd="0" destOrd="0" presId="urn:microsoft.com/office/officeart/2005/8/layout/hProcess7"/>
    <dgm:cxn modelId="{B07248CC-9518-4105-8045-0F6AD90D5342}" srcId="{07D45EBC-570C-4569-9F74-A9475E6D4A5E}" destId="{BF698F75-FC35-4BC9-A15B-FED7EC9B7F49}" srcOrd="2" destOrd="0" parTransId="{5ED1EABA-CAD8-442F-B4E9-9ACF0E5940A1}" sibTransId="{04C3D074-D0A9-4DEE-A6CF-D6BD771F58C1}"/>
    <dgm:cxn modelId="{F7423ADC-C9C2-4520-9C1C-E12EF3B0ABA5}" type="presOf" srcId="{E62795AB-2DE9-4EF3-8F33-AD679D1AE478}" destId="{F639C17E-5097-4B3D-8462-8812C5430D72}" srcOrd="1" destOrd="0" presId="urn:microsoft.com/office/officeart/2005/8/layout/hProcess7"/>
    <dgm:cxn modelId="{C38380DD-ECC7-4261-A4C2-6E855D42FE92}" srcId="{07D45EBC-570C-4569-9F74-A9475E6D4A5E}" destId="{E62795AB-2DE9-4EF3-8F33-AD679D1AE478}" srcOrd="0" destOrd="0" parTransId="{C0D4D368-70B1-417C-8BA4-B71270BC7548}" sibTransId="{49613503-6B10-450A-B190-582C18B57318}"/>
    <dgm:cxn modelId="{BDF91F43-C8E8-405E-B158-167483146471}" type="presParOf" srcId="{2EB6BB7B-046A-466A-8A39-10D47AABE3B4}" destId="{DDAEADDB-01A5-4724-97F9-027503A66294}" srcOrd="0" destOrd="0" presId="urn:microsoft.com/office/officeart/2005/8/layout/hProcess7"/>
    <dgm:cxn modelId="{A48FB52A-8BEA-4951-9A14-BA7EA1A1B299}" type="presParOf" srcId="{DDAEADDB-01A5-4724-97F9-027503A66294}" destId="{AECB7FF9-C64D-4648-96FF-D529AD77A1FB}" srcOrd="0" destOrd="0" presId="urn:microsoft.com/office/officeart/2005/8/layout/hProcess7"/>
    <dgm:cxn modelId="{4A83FD8E-7448-45B8-971C-FA95C852651F}" type="presParOf" srcId="{DDAEADDB-01A5-4724-97F9-027503A66294}" destId="{F639C17E-5097-4B3D-8462-8812C5430D72}" srcOrd="1" destOrd="0" presId="urn:microsoft.com/office/officeart/2005/8/layout/hProcess7"/>
    <dgm:cxn modelId="{5163FC41-6209-4DEB-B279-97FB76640F87}" type="presParOf" srcId="{2EB6BB7B-046A-466A-8A39-10D47AABE3B4}" destId="{6E4BA134-0445-43F3-9834-5567A6C5BEDC}" srcOrd="1" destOrd="0" presId="urn:microsoft.com/office/officeart/2005/8/layout/hProcess7"/>
    <dgm:cxn modelId="{DDE8D1FC-725C-45D9-A984-E1DE95C93754}" type="presParOf" srcId="{2EB6BB7B-046A-466A-8A39-10D47AABE3B4}" destId="{F3F6409A-7C49-4748-BB7E-9300F368DDA2}" srcOrd="2" destOrd="0" presId="urn:microsoft.com/office/officeart/2005/8/layout/hProcess7"/>
    <dgm:cxn modelId="{748395EE-B145-4BBE-88CF-EE88B16612E8}" type="presParOf" srcId="{F3F6409A-7C49-4748-BB7E-9300F368DDA2}" destId="{E3AC8545-3210-4698-880F-DFC234D097F4}" srcOrd="0" destOrd="0" presId="urn:microsoft.com/office/officeart/2005/8/layout/hProcess7"/>
    <dgm:cxn modelId="{8C2C87CB-B57D-4F3B-BAE7-F4BB4DE35A53}" type="presParOf" srcId="{F3F6409A-7C49-4748-BB7E-9300F368DDA2}" destId="{BE7A56F3-ECD5-4A7A-A390-467894D7D1CB}" srcOrd="1" destOrd="0" presId="urn:microsoft.com/office/officeart/2005/8/layout/hProcess7"/>
    <dgm:cxn modelId="{8B346224-7AD3-4714-8B3F-BB1602FF2626}" type="presParOf" srcId="{F3F6409A-7C49-4748-BB7E-9300F368DDA2}" destId="{0A8BC295-3E64-48BD-A072-B0823C7BC4B4}" srcOrd="2" destOrd="0" presId="urn:microsoft.com/office/officeart/2005/8/layout/hProcess7"/>
    <dgm:cxn modelId="{2BEB251E-D092-44B3-BCD9-FAC91DBAC069}" type="presParOf" srcId="{2EB6BB7B-046A-466A-8A39-10D47AABE3B4}" destId="{0E2C5EB1-9C91-4966-BB0D-D6D07917FA1C}" srcOrd="3" destOrd="0" presId="urn:microsoft.com/office/officeart/2005/8/layout/hProcess7"/>
    <dgm:cxn modelId="{9931656C-A60C-48CC-A30B-F54AA0EBFACF}" type="presParOf" srcId="{2EB6BB7B-046A-466A-8A39-10D47AABE3B4}" destId="{3418D9B6-A655-43FA-B3A5-5F257126832F}" srcOrd="4" destOrd="0" presId="urn:microsoft.com/office/officeart/2005/8/layout/hProcess7"/>
    <dgm:cxn modelId="{14D82B28-64C0-4E26-B362-1616E79FB2C3}" type="presParOf" srcId="{3418D9B6-A655-43FA-B3A5-5F257126832F}" destId="{D149300F-DBA9-48C8-B715-2EBD8DF5479D}" srcOrd="0" destOrd="0" presId="urn:microsoft.com/office/officeart/2005/8/layout/hProcess7"/>
    <dgm:cxn modelId="{6DD07268-C9CA-462D-AF0F-D42E358A73B4}" type="presParOf" srcId="{3418D9B6-A655-43FA-B3A5-5F257126832F}" destId="{18741C2A-A6AD-4877-A751-106D8862ED17}" srcOrd="1" destOrd="0" presId="urn:microsoft.com/office/officeart/2005/8/layout/hProcess7"/>
    <dgm:cxn modelId="{F79D4B25-D9AD-4D1C-BE70-34D8074C9439}" type="presParOf" srcId="{2EB6BB7B-046A-466A-8A39-10D47AABE3B4}" destId="{D087EF5A-4EF4-4550-918D-B55A530CF5B2}" srcOrd="5" destOrd="0" presId="urn:microsoft.com/office/officeart/2005/8/layout/hProcess7"/>
    <dgm:cxn modelId="{1AD775A2-B6C7-4A0D-A4BB-79191DB12B32}" type="presParOf" srcId="{2EB6BB7B-046A-466A-8A39-10D47AABE3B4}" destId="{F9861F11-89B0-4ACB-975C-3DB042550342}" srcOrd="6" destOrd="0" presId="urn:microsoft.com/office/officeart/2005/8/layout/hProcess7"/>
    <dgm:cxn modelId="{EFA55D46-F7DC-4770-B0DC-729FA0737697}" type="presParOf" srcId="{F9861F11-89B0-4ACB-975C-3DB042550342}" destId="{3C9F5360-FD55-4850-A989-E9A1A9CE850B}" srcOrd="0" destOrd="0" presId="urn:microsoft.com/office/officeart/2005/8/layout/hProcess7"/>
    <dgm:cxn modelId="{41CB5E0C-E645-4C5E-A88E-25F67B0276BF}" type="presParOf" srcId="{F9861F11-89B0-4ACB-975C-3DB042550342}" destId="{25E5AB8E-F769-4F85-927E-3F683D394086}" srcOrd="1" destOrd="0" presId="urn:microsoft.com/office/officeart/2005/8/layout/hProcess7"/>
    <dgm:cxn modelId="{8EC33B42-1D77-4508-A678-339C71D47C14}" type="presParOf" srcId="{F9861F11-89B0-4ACB-975C-3DB042550342}" destId="{78B80D11-7997-4000-8488-ED286A68213E}" srcOrd="2" destOrd="0" presId="urn:microsoft.com/office/officeart/2005/8/layout/hProcess7"/>
    <dgm:cxn modelId="{AC64D083-FB8D-4E47-80F9-0B4F04E71E5E}" type="presParOf" srcId="{2EB6BB7B-046A-466A-8A39-10D47AABE3B4}" destId="{A3F3885A-8202-452A-9FC3-9030F733D797}" srcOrd="7" destOrd="0" presId="urn:microsoft.com/office/officeart/2005/8/layout/hProcess7"/>
    <dgm:cxn modelId="{8689D1BE-649F-453F-859F-79CE3CF87C6C}" type="presParOf" srcId="{2EB6BB7B-046A-466A-8A39-10D47AABE3B4}" destId="{5AC0E3AB-6F22-4638-898F-69A5EF8714EB}" srcOrd="8" destOrd="0" presId="urn:microsoft.com/office/officeart/2005/8/layout/hProcess7"/>
    <dgm:cxn modelId="{7BEBB4EB-2EBD-48FC-8AED-1732A39D3020}" type="presParOf" srcId="{5AC0E3AB-6F22-4638-898F-69A5EF8714EB}" destId="{3DB88A1F-C840-47C1-ABE8-3D2B04B0429D}" srcOrd="0" destOrd="0" presId="urn:microsoft.com/office/officeart/2005/8/layout/hProcess7"/>
    <dgm:cxn modelId="{084906EC-3CB1-45BB-9D97-D7CDC869778E}" type="presParOf" srcId="{5AC0E3AB-6F22-4638-898F-69A5EF8714EB}" destId="{B93FE1D8-DA37-4470-9EFA-E49CDA73D754}" srcOrd="1" destOrd="0" presId="urn:microsoft.com/office/officeart/2005/8/layout/hProcess7"/>
    <dgm:cxn modelId="{F0F49005-4111-4213-9B99-30E9E49479AC}" type="presParOf" srcId="{2EB6BB7B-046A-466A-8A39-10D47AABE3B4}" destId="{B1574302-DC28-4854-A7F0-533FCA4C828D}" srcOrd="9" destOrd="0" presId="urn:microsoft.com/office/officeart/2005/8/layout/hProcess7"/>
    <dgm:cxn modelId="{92EBA0F2-4F26-45A8-9F1A-806A546D939E}" type="presParOf" srcId="{2EB6BB7B-046A-466A-8A39-10D47AABE3B4}" destId="{62619402-E093-4E82-998C-671F031A9575}" srcOrd="10" destOrd="0" presId="urn:microsoft.com/office/officeart/2005/8/layout/hProcess7"/>
    <dgm:cxn modelId="{85019756-F6C2-4BC6-8B04-6D6DB84C65F6}" type="presParOf" srcId="{62619402-E093-4E82-998C-671F031A9575}" destId="{352B6850-2264-4578-B74D-2D3D85F27C61}" srcOrd="0" destOrd="0" presId="urn:microsoft.com/office/officeart/2005/8/layout/hProcess7"/>
    <dgm:cxn modelId="{0588CF40-1DA3-4482-9E1D-5A4549344DC0}" type="presParOf" srcId="{62619402-E093-4E82-998C-671F031A9575}" destId="{22FCE096-FFD0-4B18-927D-F76651DD2230}" srcOrd="1" destOrd="0" presId="urn:microsoft.com/office/officeart/2005/8/layout/hProcess7"/>
    <dgm:cxn modelId="{1DFA428B-64C9-4F43-AB5B-40F3316B6A79}" type="presParOf" srcId="{62619402-E093-4E82-998C-671F031A9575}" destId="{C3E82D6D-9570-45D4-8D08-4135C4B815EE}" srcOrd="2" destOrd="0" presId="urn:microsoft.com/office/officeart/2005/8/layout/hProcess7"/>
    <dgm:cxn modelId="{01C5A953-D6A7-4074-911A-4A6CEB1FB77E}" type="presParOf" srcId="{2EB6BB7B-046A-466A-8A39-10D47AABE3B4}" destId="{FE499C82-F319-42F5-A2CA-AB1BBEFCCF69}" srcOrd="11" destOrd="0" presId="urn:microsoft.com/office/officeart/2005/8/layout/hProcess7"/>
    <dgm:cxn modelId="{EB540F2B-E29E-4C1D-A44A-10CFECEBD544}" type="presParOf" srcId="{2EB6BB7B-046A-466A-8A39-10D47AABE3B4}" destId="{5586F00C-AA0C-47B2-9576-5EBF63592497}" srcOrd="12" destOrd="0" presId="urn:microsoft.com/office/officeart/2005/8/layout/hProcess7"/>
    <dgm:cxn modelId="{02B112CB-51C9-4441-966F-1B9B9A71AE5E}" type="presParOf" srcId="{5586F00C-AA0C-47B2-9576-5EBF63592497}" destId="{E37F026D-1A42-49D8-9DCB-B839E623B802}" srcOrd="0" destOrd="0" presId="urn:microsoft.com/office/officeart/2005/8/layout/hProcess7"/>
    <dgm:cxn modelId="{1E897579-04C9-4A13-AC59-30544F0EDE91}" type="presParOf" srcId="{5586F00C-AA0C-47B2-9576-5EBF63592497}" destId="{E3295B14-1A0A-4B55-B8B7-073202921812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B7FF9-C64D-4648-96FF-D529AD77A1FB}">
      <dsp:nvSpPr>
        <dsp:cNvPr id="0" name=""/>
        <dsp:cNvSpPr/>
      </dsp:nvSpPr>
      <dsp:spPr>
        <a:xfrm rot="5400000">
          <a:off x="3136672" y="1178098"/>
          <a:ext cx="1854559" cy="3019836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1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2. Research  and Analysis Department</a:t>
          </a:r>
        </a:p>
      </dsp:txBody>
      <dsp:txXfrm rot="-5400000">
        <a:off x="3097604" y="1760738"/>
        <a:ext cx="2476266" cy="370911"/>
      </dsp:txXfrm>
    </dsp:sp>
    <dsp:sp modelId="{D149300F-DBA9-48C8-B715-2EBD8DF5479D}">
      <dsp:nvSpPr>
        <dsp:cNvPr id="0" name=""/>
        <dsp:cNvSpPr/>
      </dsp:nvSpPr>
      <dsp:spPr>
        <a:xfrm rot="5400000">
          <a:off x="6218024" y="2471892"/>
          <a:ext cx="1157939" cy="2639309"/>
        </a:xfrm>
        <a:prstGeom prst="roundRect">
          <a:avLst>
            <a:gd name="adj" fmla="val 5000"/>
          </a:avLst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1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3. Sales 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Department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952416" y="3212577"/>
        <a:ext cx="2164233" cy="231587"/>
      </dsp:txXfrm>
    </dsp:sp>
    <dsp:sp modelId="{BE7A56F3-ECD5-4A7A-A390-467894D7D1CB}">
      <dsp:nvSpPr>
        <dsp:cNvPr id="0" name=""/>
        <dsp:cNvSpPr/>
      </dsp:nvSpPr>
      <dsp:spPr>
        <a:xfrm rot="5400000">
          <a:off x="1514466" y="1901239"/>
          <a:ext cx="584314" cy="99539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B88A1F-C840-47C1-ABE8-3D2B04B0429D}">
      <dsp:nvSpPr>
        <dsp:cNvPr id="0" name=""/>
        <dsp:cNvSpPr/>
      </dsp:nvSpPr>
      <dsp:spPr>
        <a:xfrm rot="5400000">
          <a:off x="8193837" y="3672638"/>
          <a:ext cx="1292154" cy="2297271"/>
        </a:xfrm>
        <a:prstGeom prst="roundRect">
          <a:avLst>
            <a:gd name="adj" fmla="val 5000"/>
          </a:avLst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Human and Resource Department</a:t>
          </a:r>
        </a:p>
      </dsp:txBody>
      <dsp:txXfrm rot="-5400000">
        <a:off x="8104787" y="4175196"/>
        <a:ext cx="1883762" cy="258430"/>
      </dsp:txXfrm>
    </dsp:sp>
    <dsp:sp modelId="{25E5AB8E-F769-4F85-927E-3F683D394086}">
      <dsp:nvSpPr>
        <dsp:cNvPr id="0" name=""/>
        <dsp:cNvSpPr/>
      </dsp:nvSpPr>
      <dsp:spPr>
        <a:xfrm rot="5400000">
          <a:off x="3950365" y="3531495"/>
          <a:ext cx="617034" cy="109462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7F026D-1A42-49D8-9DCB-B839E623B802}">
      <dsp:nvSpPr>
        <dsp:cNvPr id="0" name=""/>
        <dsp:cNvSpPr/>
      </dsp:nvSpPr>
      <dsp:spPr>
        <a:xfrm rot="5400000">
          <a:off x="844842" y="318029"/>
          <a:ext cx="1157041" cy="2253314"/>
        </a:xfrm>
        <a:prstGeom prst="roundRect">
          <a:avLst>
            <a:gd name="adj" fmla="val 5000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1. Overview</a:t>
          </a:r>
        </a:p>
      </dsp:txBody>
      <dsp:txXfrm rot="-5400000">
        <a:off x="702303" y="866165"/>
        <a:ext cx="1847717" cy="231408"/>
      </dsp:txXfrm>
    </dsp:sp>
    <dsp:sp modelId="{22FCE096-FFD0-4B18-927D-F76651DD2230}">
      <dsp:nvSpPr>
        <dsp:cNvPr id="0" name=""/>
        <dsp:cNvSpPr/>
      </dsp:nvSpPr>
      <dsp:spPr>
        <a:xfrm rot="5400000">
          <a:off x="6659203" y="4563018"/>
          <a:ext cx="528064" cy="9019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D2C8B1"/>
            </a:gs>
            <a:gs pos="33000">
              <a:srgbClr val="F8D1A4"/>
            </a:gs>
            <a:gs pos="95000">
              <a:srgbClr val="ABBFBD"/>
            </a:gs>
            <a:gs pos="5000">
              <a:srgbClr val="5DADD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921F71-CE41-40F3-BC79-296C2EF4AAF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B7871-670C-4BA5-890E-600EC53A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82A79-6AF4-4608-A78C-D81374E02C91}"/>
              </a:ext>
            </a:extLst>
          </p:cNvPr>
          <p:cNvSpPr/>
          <p:nvPr/>
        </p:nvSpPr>
        <p:spPr>
          <a:xfrm>
            <a:off x="599767" y="2130978"/>
            <a:ext cx="1063850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66000">
                      <a:schemeClr val="tx1">
                        <a:lumMod val="75000"/>
                        <a:lumOff val="25000"/>
                      </a:schemeClr>
                    </a:gs>
                    <a:gs pos="33000">
                      <a:srgbClr val="F8D1A4"/>
                    </a:gs>
                    <a:gs pos="86000">
                      <a:srgbClr val="ABBFBD"/>
                    </a:gs>
                    <a:gs pos="5000">
                      <a:srgbClr val="5DADD5"/>
                    </a:gs>
                  </a:gsLst>
                  <a:lin ang="54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Employee Attrition </a:t>
            </a:r>
          </a:p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66000">
                      <a:schemeClr val="tx1">
                        <a:lumMod val="75000"/>
                        <a:lumOff val="25000"/>
                      </a:schemeClr>
                    </a:gs>
                    <a:gs pos="33000">
                      <a:srgbClr val="F8D1A4"/>
                    </a:gs>
                    <a:gs pos="86000">
                      <a:srgbClr val="ABBFBD"/>
                    </a:gs>
                    <a:gs pos="5000">
                      <a:srgbClr val="5DADD5"/>
                    </a:gs>
                  </a:gsLst>
                  <a:lin ang="54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Rate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CC006-0EA8-47D7-A2EC-CC8E198D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171" y="112346"/>
            <a:ext cx="112785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0887E2EC-5ACD-490A-8084-D4CA7DCB2204}"/>
              </a:ext>
            </a:extLst>
          </p:cNvPr>
          <p:cNvSpPr/>
          <p:nvPr/>
        </p:nvSpPr>
        <p:spPr>
          <a:xfrm>
            <a:off x="9311777" y="266700"/>
            <a:ext cx="2732289" cy="14573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HR Analysis Observation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C3600493-D80D-41BF-9550-B0AEF5407D4F}"/>
              </a:ext>
            </a:extLst>
          </p:cNvPr>
          <p:cNvSpPr/>
          <p:nvPr/>
        </p:nvSpPr>
        <p:spPr>
          <a:xfrm>
            <a:off x="1514078" y="198503"/>
            <a:ext cx="6382147" cy="1525521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1" dirty="0"/>
              <a:t>Total Employee: 63,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vs Non-Attrition = 12:51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percentage = 19.05%,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Total Monthly CTC = $ 419.23K,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employees monthly CTC = $ 44.59K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0E09021E-CF43-4FB3-A81C-B4B30A32A018}"/>
              </a:ext>
            </a:extLst>
          </p:cNvPr>
          <p:cNvSpPr/>
          <p:nvPr/>
        </p:nvSpPr>
        <p:spPr>
          <a:xfrm>
            <a:off x="2270760" y="1790700"/>
            <a:ext cx="9773306" cy="4800600"/>
          </a:xfrm>
          <a:prstGeom prst="verticalScroll">
            <a:avLst>
              <a:gd name="adj" fmla="val 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1600" b="1" dirty="0">
                <a:solidFill>
                  <a:schemeClr val="bg1"/>
                </a:solidFill>
                <a:highlight>
                  <a:srgbClr val="008000"/>
                </a:highlight>
              </a:rPr>
              <a:t>6 Males</a:t>
            </a:r>
            <a:r>
              <a:rPr lang="en-US" sz="1600" b="1" dirty="0">
                <a:highlight>
                  <a:srgbClr val="008000"/>
                </a:highlight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highlight>
                  <a:srgbClr val="008000"/>
                </a:highlight>
              </a:rPr>
              <a:t>6 Females </a:t>
            </a:r>
            <a:r>
              <a:rPr lang="en-US" sz="1600" dirty="0"/>
              <a:t>left the company, out of which employees between </a:t>
            </a:r>
            <a:r>
              <a:rPr lang="en-US" sz="1600" b="1" dirty="0">
                <a:highlight>
                  <a:srgbClr val="008000"/>
                </a:highlight>
              </a:rPr>
              <a:t>18-25 years  </a:t>
            </a:r>
            <a:r>
              <a:rPr lang="en-US" sz="1600" dirty="0"/>
              <a:t>are most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As per Marital Status, </a:t>
            </a:r>
            <a:r>
              <a:rPr lang="en-US" sz="1600" b="1" dirty="0">
                <a:highlight>
                  <a:srgbClr val="008000"/>
                </a:highlight>
              </a:rPr>
              <a:t>Both Married and Divorced </a:t>
            </a:r>
            <a:r>
              <a:rPr lang="en-US" sz="1600" dirty="0"/>
              <a:t>are most likely to leave, followed by </a:t>
            </a:r>
            <a:r>
              <a:rPr lang="en-US" sz="1600" b="1" dirty="0">
                <a:highlight>
                  <a:srgbClr val="008000"/>
                </a:highlight>
              </a:rPr>
              <a:t>Single </a:t>
            </a:r>
            <a:r>
              <a:rPr lang="en-US" sz="1600" dirty="0"/>
              <a:t>Employees, whereas </a:t>
            </a:r>
            <a:r>
              <a:rPr lang="en-US" sz="1600" b="1" dirty="0">
                <a:highlight>
                  <a:srgbClr val="008000"/>
                </a:highlight>
              </a:rPr>
              <a:t>employees living within both 10Km &amp; 20 Km distance </a:t>
            </a:r>
            <a:r>
              <a:rPr lang="en-US" sz="1600" dirty="0"/>
              <a:t>from office is most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Human </a:t>
            </a:r>
            <a:r>
              <a:rPr lang="en-US" sz="1600" b="1" dirty="0" err="1">
                <a:highlight>
                  <a:srgbClr val="008000"/>
                </a:highlight>
              </a:rPr>
              <a:t>Resoruces</a:t>
            </a:r>
            <a:r>
              <a:rPr lang="en-US" sz="1600" b="1" dirty="0">
                <a:highlight>
                  <a:srgbClr val="008000"/>
                </a:highlight>
              </a:rPr>
              <a:t> </a:t>
            </a:r>
            <a:r>
              <a:rPr lang="en-US" sz="1600" dirty="0"/>
              <a:t>are seen to quit the company, </a:t>
            </a:r>
            <a:r>
              <a:rPr lang="en-US" sz="1600" b="1" dirty="0">
                <a:highlight>
                  <a:srgbClr val="008000"/>
                </a:highlight>
              </a:rPr>
              <a:t>with </a:t>
            </a:r>
            <a:r>
              <a:rPr lang="en-US" sz="1600" b="1" dirty="0" err="1">
                <a:highlight>
                  <a:srgbClr val="008000"/>
                </a:highlight>
              </a:rPr>
              <a:t>HR</a:t>
            </a:r>
            <a:r>
              <a:rPr lang="en-US" sz="1600" dirty="0" err="1"/>
              <a:t>job</a:t>
            </a:r>
            <a:r>
              <a:rPr lang="en-US" sz="1600" dirty="0"/>
              <a:t> role is showing the highest attrition rate.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working </a:t>
            </a:r>
            <a:r>
              <a:rPr lang="en-US" sz="1600" b="1" dirty="0">
                <a:highlight>
                  <a:srgbClr val="008000"/>
                </a:highlight>
              </a:rPr>
              <a:t>with current manager for Less than 1 year </a:t>
            </a:r>
            <a:r>
              <a:rPr lang="en-US" sz="1600" dirty="0"/>
              <a:t>is more likely to leave, followed by those having </a:t>
            </a:r>
            <a:r>
              <a:rPr lang="en-US" sz="1600" b="1" dirty="0">
                <a:highlight>
                  <a:srgbClr val="008000"/>
                </a:highlight>
              </a:rPr>
              <a:t>1- 5 years </a:t>
            </a:r>
            <a:r>
              <a:rPr lang="en-US" sz="1600" dirty="0"/>
              <a:t>exp, whereas  employees showing both, </a:t>
            </a:r>
            <a:r>
              <a:rPr lang="en-US" sz="1600" b="1" dirty="0">
                <a:highlight>
                  <a:srgbClr val="008000"/>
                </a:highlight>
              </a:rPr>
              <a:t>Very High and High Level of Relationship</a:t>
            </a:r>
            <a:r>
              <a:rPr lang="en-US" sz="1600" dirty="0"/>
              <a:t>, are more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Performance wise both, </a:t>
            </a:r>
            <a:r>
              <a:rPr lang="en-US" sz="1600" b="1" dirty="0">
                <a:highlight>
                  <a:srgbClr val="008000"/>
                </a:highlight>
              </a:rPr>
              <a:t>Excellent and Outstanding</a:t>
            </a:r>
            <a:r>
              <a:rPr lang="en-US" sz="1600" dirty="0"/>
              <a:t>, employees are more likely to quit, whereas training given between </a:t>
            </a:r>
            <a:r>
              <a:rPr lang="en-US" sz="1600" b="1" dirty="0">
                <a:highlight>
                  <a:srgbClr val="008000"/>
                </a:highlight>
              </a:rPr>
              <a:t>0-2 times</a:t>
            </a:r>
            <a:r>
              <a:rPr lang="en-US" sz="1600" dirty="0"/>
              <a:t>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less than 1 year experience </a:t>
            </a:r>
            <a:r>
              <a:rPr lang="en-US" sz="1600" dirty="0"/>
              <a:t>with less than </a:t>
            </a:r>
            <a:r>
              <a:rPr lang="en-US" sz="1600" b="1" dirty="0">
                <a:highlight>
                  <a:srgbClr val="008000"/>
                </a:highlight>
              </a:rPr>
              <a:t>15% Salary Hike </a:t>
            </a:r>
            <a:r>
              <a:rPr lang="en-US" sz="1600" dirty="0"/>
              <a:t>is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“Better” work-life balance </a:t>
            </a:r>
            <a:r>
              <a:rPr lang="en-US" sz="1600" dirty="0"/>
              <a:t>working in the company for </a:t>
            </a:r>
            <a:r>
              <a:rPr lang="en-US" sz="1600" b="1" dirty="0">
                <a:highlight>
                  <a:srgbClr val="008000"/>
                </a:highlight>
              </a:rPr>
              <a:t>1-5 years  in the current role </a:t>
            </a:r>
            <a:r>
              <a:rPr lang="en-US" sz="1600" dirty="0"/>
              <a:t>are more likely to quit, followed by those who are working for </a:t>
            </a:r>
            <a:r>
              <a:rPr lang="en-US" sz="1600" b="1" dirty="0">
                <a:highlight>
                  <a:srgbClr val="008000"/>
                </a:highlight>
              </a:rPr>
              <a:t>less than 1 year</a:t>
            </a:r>
            <a:r>
              <a:rPr lang="en-US" sz="1600" dirty="0"/>
              <a:t>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who are working within the </a:t>
            </a:r>
            <a:r>
              <a:rPr lang="en-US" sz="1600" b="1" dirty="0">
                <a:highlight>
                  <a:srgbClr val="008000"/>
                </a:highlight>
              </a:rPr>
              <a:t>same company for  5-10 years</a:t>
            </a:r>
            <a:r>
              <a:rPr lang="en-US" sz="1600" dirty="0"/>
              <a:t>, followed by those who are working for </a:t>
            </a:r>
            <a:r>
              <a:rPr lang="en-US" sz="1600" b="1" dirty="0">
                <a:highlight>
                  <a:srgbClr val="008000"/>
                </a:highlight>
              </a:rPr>
              <a:t>Less than 1 years </a:t>
            </a:r>
            <a:r>
              <a:rPr lang="en-US" sz="1600" dirty="0"/>
              <a:t>are more likely to quit.</a:t>
            </a:r>
          </a:p>
          <a:p>
            <a:pPr algn="ctr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CE056-0508-48DA-8958-CDA6BB80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23" y="266700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4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D0BCD-454E-44EC-A3AC-37446954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4" y="1790700"/>
            <a:ext cx="9125455" cy="4779926"/>
          </a:xfrm>
          <a:prstGeom prst="rect">
            <a:avLst/>
          </a:prstGeom>
        </p:spPr>
      </p:pic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1EB28D04-5137-4071-BDC3-1FD69FBEDF2C}"/>
              </a:ext>
            </a:extLst>
          </p:cNvPr>
          <p:cNvSpPr/>
          <p:nvPr/>
        </p:nvSpPr>
        <p:spPr>
          <a:xfrm>
            <a:off x="8277730" y="828674"/>
            <a:ext cx="3257549" cy="66675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3. Sales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08FCA-9C48-4A46-9AFA-86D6F53F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4" y="666749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CC6C4-F1A9-4856-9E7A-5CE91FCE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08" y="1497570"/>
            <a:ext cx="8889246" cy="5073069"/>
          </a:xfrm>
          <a:prstGeom prst="rect">
            <a:avLst/>
          </a:prstGeom>
        </p:spPr>
      </p:pic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1809077-4ADC-4DF2-94BE-629E83200A9E}"/>
              </a:ext>
            </a:extLst>
          </p:cNvPr>
          <p:cNvSpPr/>
          <p:nvPr/>
        </p:nvSpPr>
        <p:spPr>
          <a:xfrm>
            <a:off x="8382505" y="676274"/>
            <a:ext cx="3257549" cy="66675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3. Sales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0A878-725E-4F00-9E68-DFCCCD14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08" y="514349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5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CFD79063-21DF-4DAA-8B80-72D1AFE7F65D}"/>
              </a:ext>
            </a:extLst>
          </p:cNvPr>
          <p:cNvSpPr/>
          <p:nvPr/>
        </p:nvSpPr>
        <p:spPr>
          <a:xfrm>
            <a:off x="9311777" y="198503"/>
            <a:ext cx="2732289" cy="152552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Sales Analysis Observation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B7B10AE8-AE19-4120-AB3F-584D995132E8}"/>
              </a:ext>
            </a:extLst>
          </p:cNvPr>
          <p:cNvSpPr/>
          <p:nvPr/>
        </p:nvSpPr>
        <p:spPr>
          <a:xfrm>
            <a:off x="1514078" y="198503"/>
            <a:ext cx="6210697" cy="1525521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1" dirty="0"/>
              <a:t>Total Employee: 446,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vs Non-Attrition = 92: 354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percentage = 20.63%,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Total Monthly CTC = $ 3.1M,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employees monthly CTC = $ 543.58K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AFBB0B48-3805-4200-834B-86EDCBD59BF2}"/>
              </a:ext>
            </a:extLst>
          </p:cNvPr>
          <p:cNvSpPr/>
          <p:nvPr/>
        </p:nvSpPr>
        <p:spPr>
          <a:xfrm>
            <a:off x="2270760" y="1790700"/>
            <a:ext cx="9773306" cy="4800600"/>
          </a:xfrm>
          <a:prstGeom prst="verticalScroll">
            <a:avLst>
              <a:gd name="adj" fmla="val 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1600" b="1" dirty="0">
                <a:solidFill>
                  <a:schemeClr val="bg1"/>
                </a:solidFill>
                <a:highlight>
                  <a:srgbClr val="008000"/>
                </a:highlight>
              </a:rPr>
              <a:t>54 Males</a:t>
            </a:r>
            <a:r>
              <a:rPr lang="en-US" sz="1600" b="1" dirty="0">
                <a:highlight>
                  <a:srgbClr val="008000"/>
                </a:highlight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highlight>
                  <a:srgbClr val="008000"/>
                </a:highlight>
              </a:rPr>
              <a:t>38 Females </a:t>
            </a:r>
            <a:r>
              <a:rPr lang="en-US" sz="1600" dirty="0"/>
              <a:t>left the company, out of which employees between </a:t>
            </a:r>
            <a:r>
              <a:rPr lang="en-US" sz="1600" b="1" dirty="0">
                <a:highlight>
                  <a:srgbClr val="008000"/>
                </a:highlight>
              </a:rPr>
              <a:t>25-35 years </a:t>
            </a:r>
            <a:r>
              <a:rPr lang="en-US" sz="1600" dirty="0"/>
              <a:t>and </a:t>
            </a:r>
            <a:r>
              <a:rPr lang="en-US" sz="1600" b="1" dirty="0">
                <a:highlight>
                  <a:srgbClr val="008000"/>
                </a:highlight>
              </a:rPr>
              <a:t>18-25 years </a:t>
            </a:r>
            <a:r>
              <a:rPr lang="en-US" sz="1600" dirty="0"/>
              <a:t>are most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As per Marital Status, </a:t>
            </a:r>
            <a:r>
              <a:rPr lang="en-US" sz="1600" b="1" dirty="0">
                <a:highlight>
                  <a:srgbClr val="008000"/>
                </a:highlight>
              </a:rPr>
              <a:t>Single Employees ( =53) </a:t>
            </a:r>
            <a:r>
              <a:rPr lang="en-US" sz="1600" dirty="0"/>
              <a:t>are most likely to leave, followed by </a:t>
            </a:r>
            <a:r>
              <a:rPr lang="en-US" sz="1600" b="1" dirty="0">
                <a:highlight>
                  <a:srgbClr val="008000"/>
                </a:highlight>
              </a:rPr>
              <a:t>Married (=49)</a:t>
            </a:r>
            <a:r>
              <a:rPr lang="en-US" sz="1600" dirty="0"/>
              <a:t>. Employees, whereas </a:t>
            </a:r>
            <a:r>
              <a:rPr lang="en-US" sz="1600" b="1" dirty="0">
                <a:highlight>
                  <a:srgbClr val="008000"/>
                </a:highlight>
              </a:rPr>
              <a:t>employees living within 10Km distance </a:t>
            </a:r>
            <a:r>
              <a:rPr lang="en-US" sz="1600" dirty="0"/>
              <a:t>from office is most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Life Science</a:t>
            </a:r>
            <a:r>
              <a:rPr lang="en-US" sz="1600" dirty="0"/>
              <a:t>, and </a:t>
            </a:r>
            <a:r>
              <a:rPr lang="en-US" sz="1600" b="1" dirty="0">
                <a:highlight>
                  <a:srgbClr val="008000"/>
                </a:highlight>
              </a:rPr>
              <a:t>Medical</a:t>
            </a:r>
            <a:r>
              <a:rPr lang="en-US" sz="1600" dirty="0"/>
              <a:t> are seen to quit the company, followed by </a:t>
            </a:r>
            <a:r>
              <a:rPr lang="en-US" sz="1600" b="1" dirty="0">
                <a:highlight>
                  <a:srgbClr val="008000"/>
                </a:highlight>
              </a:rPr>
              <a:t>Technical Degree </a:t>
            </a:r>
            <a:r>
              <a:rPr lang="en-US" sz="1600" dirty="0"/>
              <a:t>holders , </a:t>
            </a:r>
            <a:r>
              <a:rPr lang="en-US" sz="1600" b="1" dirty="0">
                <a:highlight>
                  <a:srgbClr val="008000"/>
                </a:highlight>
              </a:rPr>
              <a:t>with Laboratory Technician  </a:t>
            </a:r>
            <a:r>
              <a:rPr lang="en-US" sz="1600" dirty="0"/>
              <a:t>job role is showing the highest attrition rate </a:t>
            </a:r>
            <a:r>
              <a:rPr lang="en-US" sz="1600" b="1" dirty="0">
                <a:highlight>
                  <a:srgbClr val="008000"/>
                </a:highlight>
              </a:rPr>
              <a:t>followed by Research Scientist</a:t>
            </a:r>
            <a:r>
              <a:rPr lang="en-US" sz="1600" dirty="0"/>
              <a:t>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working </a:t>
            </a:r>
            <a:r>
              <a:rPr lang="en-US" sz="1600" b="1" dirty="0">
                <a:highlight>
                  <a:srgbClr val="008000"/>
                </a:highlight>
              </a:rPr>
              <a:t>with current manager for less than 1 year</a:t>
            </a:r>
            <a:r>
              <a:rPr lang="en-US" sz="1600" dirty="0"/>
              <a:t> is more likely to leave, followed by those having </a:t>
            </a:r>
            <a:r>
              <a:rPr lang="en-US" sz="1600" b="1" dirty="0"/>
              <a:t>5-10 years </a:t>
            </a:r>
            <a:r>
              <a:rPr lang="en-US" sz="1600" dirty="0"/>
              <a:t>exp and </a:t>
            </a:r>
            <a:r>
              <a:rPr lang="en-US" sz="1600" b="1" dirty="0"/>
              <a:t>10-15 years </a:t>
            </a:r>
            <a:r>
              <a:rPr lang="en-US" sz="1600" dirty="0"/>
              <a:t>exp, whereas  employees showing both, </a:t>
            </a:r>
            <a:r>
              <a:rPr lang="en-US" sz="1600" b="1" dirty="0">
                <a:highlight>
                  <a:srgbClr val="008000"/>
                </a:highlight>
              </a:rPr>
              <a:t>Very High and Low level of Relationship</a:t>
            </a:r>
            <a:r>
              <a:rPr lang="en-US" sz="1600" dirty="0"/>
              <a:t>, are more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Performance wise both, </a:t>
            </a:r>
            <a:r>
              <a:rPr lang="en-US" sz="1600" b="1" dirty="0">
                <a:highlight>
                  <a:srgbClr val="008000"/>
                </a:highlight>
              </a:rPr>
              <a:t>Excellent and Outstanding</a:t>
            </a:r>
            <a:r>
              <a:rPr lang="en-US" sz="1600" dirty="0"/>
              <a:t>, employees are more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less than 1 year experience </a:t>
            </a:r>
            <a:r>
              <a:rPr lang="en-US" sz="1600" dirty="0"/>
              <a:t>with less than </a:t>
            </a:r>
            <a:r>
              <a:rPr lang="en-US" sz="1600" b="1" dirty="0">
                <a:highlight>
                  <a:srgbClr val="008000"/>
                </a:highlight>
              </a:rPr>
              <a:t>15% Salary Hike </a:t>
            </a:r>
            <a:r>
              <a:rPr lang="en-US" sz="1600" dirty="0"/>
              <a:t>is likely to quit, followed by those with less than </a:t>
            </a:r>
            <a:r>
              <a:rPr lang="en-US" sz="1600" b="1" dirty="0">
                <a:highlight>
                  <a:srgbClr val="008000"/>
                </a:highlight>
              </a:rPr>
              <a:t>20% and 25% </a:t>
            </a:r>
            <a:r>
              <a:rPr lang="en-US" sz="1600" dirty="0"/>
              <a:t>Salary Hike 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“Better” work-life balance </a:t>
            </a:r>
            <a:r>
              <a:rPr lang="en-US" sz="1600" dirty="0"/>
              <a:t>working in the company for </a:t>
            </a:r>
            <a:r>
              <a:rPr lang="en-US" sz="1600" b="1" dirty="0">
                <a:highlight>
                  <a:srgbClr val="008000"/>
                </a:highlight>
              </a:rPr>
              <a:t>1-5 years </a:t>
            </a:r>
            <a:r>
              <a:rPr lang="en-US" sz="1600" dirty="0"/>
              <a:t>are more likely to quit, followed by those who are working for </a:t>
            </a:r>
            <a:r>
              <a:rPr lang="en-US" sz="1600" b="1" dirty="0">
                <a:highlight>
                  <a:srgbClr val="008000"/>
                </a:highlight>
              </a:rPr>
              <a:t>less than 1 year</a:t>
            </a:r>
            <a:r>
              <a:rPr lang="en-US" sz="1600" dirty="0"/>
              <a:t>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who are working within the </a:t>
            </a:r>
            <a:r>
              <a:rPr lang="en-US" sz="1600" b="1" dirty="0">
                <a:highlight>
                  <a:srgbClr val="008000"/>
                </a:highlight>
              </a:rPr>
              <a:t>same company for  less than 1 year</a:t>
            </a:r>
            <a:r>
              <a:rPr lang="en-US" sz="1600" dirty="0"/>
              <a:t>, followed by those who are working for </a:t>
            </a:r>
            <a:r>
              <a:rPr lang="en-US" sz="1600" b="1" dirty="0">
                <a:highlight>
                  <a:srgbClr val="008000"/>
                </a:highlight>
              </a:rPr>
              <a:t>5-10 years </a:t>
            </a:r>
            <a:r>
              <a:rPr lang="en-US" sz="1600" dirty="0"/>
              <a:t>are more likely to quit.</a:t>
            </a:r>
          </a:p>
          <a:p>
            <a:pPr algn="ctr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443A7-16D7-4A92-B496-049D9F6D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938" y="673124"/>
            <a:ext cx="828676" cy="828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8B189-C09A-4488-A723-50EBA5A6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68299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CFD79063-21DF-4DAA-8B80-72D1AFE7F65D}"/>
              </a:ext>
            </a:extLst>
          </p:cNvPr>
          <p:cNvSpPr/>
          <p:nvPr/>
        </p:nvSpPr>
        <p:spPr>
          <a:xfrm>
            <a:off x="9311777" y="198503"/>
            <a:ext cx="2732289" cy="152552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Summarization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B7B10AE8-AE19-4120-AB3F-584D995132E8}"/>
              </a:ext>
            </a:extLst>
          </p:cNvPr>
          <p:cNvSpPr/>
          <p:nvPr/>
        </p:nvSpPr>
        <p:spPr>
          <a:xfrm>
            <a:off x="1552178" y="231841"/>
            <a:ext cx="5391547" cy="1525521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1" dirty="0"/>
              <a:t>Total Employee: 1470,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vs Non-Attrition = 237</a:t>
            </a:r>
            <a:r>
              <a:rPr lang="en-US" b="1"/>
              <a:t>: 1233</a:t>
            </a:r>
            <a:endParaRPr lang="en-US" b="1" dirty="0"/>
          </a:p>
          <a:p>
            <a:pPr marL="342900" indent="-342900" algn="ctr">
              <a:buAutoNum type="arabicPeriod"/>
            </a:pPr>
            <a:r>
              <a:rPr lang="en-US" b="1" dirty="0"/>
              <a:t>Attrition percentage = 16.12%.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AFBB0B48-3805-4200-834B-86EDCBD59BF2}"/>
              </a:ext>
            </a:extLst>
          </p:cNvPr>
          <p:cNvSpPr/>
          <p:nvPr/>
        </p:nvSpPr>
        <p:spPr>
          <a:xfrm>
            <a:off x="2270760" y="1790700"/>
            <a:ext cx="9773306" cy="4800600"/>
          </a:xfrm>
          <a:prstGeom prst="verticalScroll">
            <a:avLst>
              <a:gd name="adj" fmla="val 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1600" b="1" dirty="0">
                <a:solidFill>
                  <a:schemeClr val="bg1"/>
                </a:solidFill>
                <a:highlight>
                  <a:srgbClr val="008000"/>
                </a:highlight>
              </a:rPr>
              <a:t>Gender</a:t>
            </a:r>
            <a:r>
              <a:rPr lang="en-US" sz="1600" b="1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Male employees are more likely to quit than Female employees.</a:t>
            </a:r>
          </a:p>
          <a:p>
            <a:pPr marL="342900" indent="-342900" algn="ctr">
              <a:buAutoNum type="arabicPeriod"/>
            </a:pPr>
            <a:r>
              <a:rPr lang="en-US" sz="1600" b="1" dirty="0">
                <a:solidFill>
                  <a:schemeClr val="bg1"/>
                </a:solidFill>
                <a:highlight>
                  <a:srgbClr val="008000"/>
                </a:highlight>
              </a:rPr>
              <a:t>Age Group: </a:t>
            </a:r>
            <a:r>
              <a:rPr lang="en-US" sz="1600" dirty="0">
                <a:solidFill>
                  <a:schemeClr val="bg1"/>
                </a:solidFill>
              </a:rPr>
              <a:t>mostly 25-35 years employees are more likely to quit company.</a:t>
            </a:r>
            <a:endParaRPr lang="en-US" sz="1600" dirty="0"/>
          </a:p>
          <a:p>
            <a:pPr marL="342900" indent="-342900" algn="ctr">
              <a:buAutoNum type="arabicPeriod"/>
            </a:pPr>
            <a:r>
              <a:rPr lang="en-US" sz="1600" b="1" dirty="0">
                <a:highlight>
                  <a:srgbClr val="008000"/>
                </a:highlight>
              </a:rPr>
              <a:t>Marital Status:  </a:t>
            </a:r>
            <a:r>
              <a:rPr lang="en-US" sz="1600" dirty="0"/>
              <a:t>Mostly Single and Married Employees are likely to quit.</a:t>
            </a:r>
          </a:p>
          <a:p>
            <a:pPr marL="342900" indent="-342900" algn="ctr">
              <a:buAutoNum type="arabicPeriod"/>
            </a:pPr>
            <a:r>
              <a:rPr lang="en-US" sz="1600" b="1" dirty="0">
                <a:highlight>
                  <a:srgbClr val="008000"/>
                </a:highlight>
              </a:rPr>
              <a:t>Education Background: </a:t>
            </a:r>
            <a:r>
              <a:rPr lang="en-US" sz="1600" dirty="0"/>
              <a:t>Life Science, Medical, Technical Degree, and Marketing are the four fields where employees quit most often.</a:t>
            </a:r>
          </a:p>
          <a:p>
            <a:pPr marL="342900" indent="-342900" algn="ctr">
              <a:buAutoNum type="arabicPeriod"/>
            </a:pPr>
            <a:r>
              <a:rPr lang="en-US" sz="1600" b="1" dirty="0">
                <a:highlight>
                  <a:srgbClr val="008000"/>
                </a:highlight>
              </a:rPr>
              <a:t>Job Role: </a:t>
            </a:r>
            <a:r>
              <a:rPr lang="en-US" sz="1600" dirty="0"/>
              <a:t>Sales Executive &amp; representative, along with HR, and Research Scientist and Lab Technician are the job roles where employees quit mostly.</a:t>
            </a:r>
          </a:p>
          <a:p>
            <a:pPr marL="342900" indent="-342900" algn="ctr">
              <a:buAutoNum type="arabicPeriod"/>
            </a:pPr>
            <a:r>
              <a:rPr lang="en-US" sz="1600" b="1" dirty="0">
                <a:highlight>
                  <a:srgbClr val="008000"/>
                </a:highlight>
              </a:rPr>
              <a:t>Working with Current Manager: </a:t>
            </a:r>
            <a:r>
              <a:rPr lang="en-US" sz="1600" dirty="0"/>
              <a:t>Those who worked with current manager for Less tan 1 year, and between 1-5 years are more likely to quit.</a:t>
            </a:r>
          </a:p>
          <a:p>
            <a:pPr marL="342900" indent="-342900" algn="ctr">
              <a:buAutoNum type="arabicPeriod"/>
            </a:pPr>
            <a:r>
              <a:rPr lang="en-US" sz="1600" b="1" dirty="0">
                <a:highlight>
                  <a:srgbClr val="008000"/>
                </a:highlight>
              </a:rPr>
              <a:t>Salary Hike and Promotion: </a:t>
            </a:r>
            <a:r>
              <a:rPr lang="en-US" sz="1600" dirty="0"/>
              <a:t>Those were promoted within 1 year and having a salary hike of less than 15% are more likely to quit. </a:t>
            </a:r>
          </a:p>
          <a:p>
            <a:pPr marL="342900" indent="-342900" algn="ctr">
              <a:buAutoNum type="arabicPeriod"/>
            </a:pPr>
            <a:r>
              <a:rPr lang="en-US" sz="1600" b="1" dirty="0">
                <a:highlight>
                  <a:srgbClr val="008000"/>
                </a:highlight>
              </a:rPr>
              <a:t>No years of Experience: </a:t>
            </a:r>
            <a:r>
              <a:rPr lang="en-US" sz="1600" dirty="0"/>
              <a:t>Employees with Less than 1 year, 1-5 years, and 5-10 years of total experience are more likely to quit.</a:t>
            </a:r>
          </a:p>
          <a:p>
            <a:pPr marL="342900" indent="-342900" algn="ctr">
              <a:buAutoNum type="arabicPeriod"/>
            </a:pPr>
            <a:r>
              <a:rPr lang="en-US" sz="1600" b="1" dirty="0">
                <a:highlight>
                  <a:srgbClr val="008000"/>
                </a:highlight>
              </a:rPr>
              <a:t>No of Previous  Companies worked</a:t>
            </a:r>
            <a:r>
              <a:rPr lang="en-US" sz="1600" dirty="0">
                <a:highlight>
                  <a:srgbClr val="008000"/>
                </a:highlight>
              </a:rPr>
              <a:t>: </a:t>
            </a:r>
            <a:r>
              <a:rPr lang="en-US" sz="1600" dirty="0"/>
              <a:t>Those who are working within the same company, and those who have worked with at least 5 companies are more likely to quit.</a:t>
            </a:r>
          </a:p>
          <a:p>
            <a:pPr marL="342900" indent="-342900" algn="ctr">
              <a:buAutoNum type="arabicPeriod"/>
            </a:pPr>
            <a:r>
              <a:rPr lang="en-US" sz="1600" b="1" dirty="0">
                <a:highlight>
                  <a:srgbClr val="008000"/>
                </a:highlight>
              </a:rPr>
              <a:t>Performance Level: </a:t>
            </a:r>
            <a:r>
              <a:rPr lang="en-US" sz="1600" dirty="0"/>
              <a:t>Employees having Excellent and Outstanding performance level are likely to quit more often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B8E59-9C63-4F46-A1E6-D5CB9DCB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3" y="434999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B8E59-9C63-4F46-A1E6-D5CB9DCB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23" y="615974"/>
            <a:ext cx="828676" cy="8286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675063-7E18-4969-9B31-DBEE244DC604}"/>
              </a:ext>
            </a:extLst>
          </p:cNvPr>
          <p:cNvSpPr/>
          <p:nvPr/>
        </p:nvSpPr>
        <p:spPr>
          <a:xfrm>
            <a:off x="599767" y="2130978"/>
            <a:ext cx="1063850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66000">
                      <a:schemeClr val="tx1">
                        <a:lumMod val="75000"/>
                        <a:lumOff val="25000"/>
                      </a:schemeClr>
                    </a:gs>
                    <a:gs pos="33000">
                      <a:srgbClr val="F8D1A4"/>
                    </a:gs>
                    <a:gs pos="86000">
                      <a:srgbClr val="ABBFBD"/>
                    </a:gs>
                    <a:gs pos="5000">
                      <a:srgbClr val="5DADD5"/>
                    </a:gs>
                  </a:gsLst>
                  <a:lin ang="54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</a:p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66000">
                      <a:schemeClr val="tx1">
                        <a:lumMod val="75000"/>
                        <a:lumOff val="25000"/>
                      </a:schemeClr>
                    </a:gs>
                    <a:gs pos="33000">
                      <a:srgbClr val="F8D1A4"/>
                    </a:gs>
                    <a:gs pos="86000">
                      <a:srgbClr val="ABBFBD"/>
                    </a:gs>
                    <a:gs pos="5000">
                      <a:srgbClr val="5DADD5"/>
                    </a:gs>
                  </a:gsLst>
                  <a:lin ang="54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Pritam Banerjee.</a:t>
            </a:r>
          </a:p>
        </p:txBody>
      </p:sp>
    </p:spTree>
    <p:extLst>
      <p:ext uri="{BB962C8B-B14F-4D97-AF65-F5344CB8AC3E}">
        <p14:creationId xmlns:p14="http://schemas.microsoft.com/office/powerpoint/2010/main" val="109820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2D0184B-6537-46BB-B6BF-DCC03EE9F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626125"/>
              </p:ext>
            </p:extLst>
          </p:nvPr>
        </p:nvGraphicFramePr>
        <p:xfrm>
          <a:off x="2032000" y="1209674"/>
          <a:ext cx="9988550" cy="546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E83751E9-0F01-47D7-BB60-FDFFF28C7EB3}"/>
              </a:ext>
            </a:extLst>
          </p:cNvPr>
          <p:cNvSpPr/>
          <p:nvPr/>
        </p:nvSpPr>
        <p:spPr>
          <a:xfrm>
            <a:off x="8705850" y="790576"/>
            <a:ext cx="2533650" cy="150495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Employee Attrition: Contents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83ADD-F41D-43DD-B918-A28DBE497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5421" y="180975"/>
            <a:ext cx="1127858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BEDA60-F3A9-4FCD-9690-93BC8411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190625"/>
            <a:ext cx="10175124" cy="5084738"/>
          </a:xfrm>
          <a:prstGeom prst="rect">
            <a:avLst/>
          </a:prstGeom>
        </p:spPr>
      </p:pic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149CE2EA-8E55-47D6-8F40-05B7E765301D}"/>
              </a:ext>
            </a:extLst>
          </p:cNvPr>
          <p:cNvSpPr/>
          <p:nvPr/>
        </p:nvSpPr>
        <p:spPr>
          <a:xfrm>
            <a:off x="9753600" y="361949"/>
            <a:ext cx="2341764" cy="66675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DEC45-3B27-4148-A96D-3A260B8C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68299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8AEE8519-5E53-49F9-BB85-8F7293EE44BA}"/>
              </a:ext>
            </a:extLst>
          </p:cNvPr>
          <p:cNvSpPr/>
          <p:nvPr/>
        </p:nvSpPr>
        <p:spPr>
          <a:xfrm>
            <a:off x="1514078" y="198504"/>
            <a:ext cx="4400947" cy="1288920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1" dirty="0"/>
              <a:t>Total Employee: 1470,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vs Non-Attrition = 237 : 1233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Avg Employee Age = 37 Years</a:t>
            </a: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8C24E1DF-A714-4DE8-8311-DD33D32C16E2}"/>
              </a:ext>
            </a:extLst>
          </p:cNvPr>
          <p:cNvSpPr/>
          <p:nvPr/>
        </p:nvSpPr>
        <p:spPr>
          <a:xfrm>
            <a:off x="1514077" y="1595953"/>
            <a:ext cx="4400947" cy="1288919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Travel Frequency of all employees:  </a:t>
            </a:r>
          </a:p>
          <a:p>
            <a:pPr algn="ctr"/>
            <a:r>
              <a:rPr lang="en-US" b="1" dirty="0"/>
              <a:t>Most of the employees travel rarely ( = 1043).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0096B912-CAEB-4CD2-9627-FAA8873E188E}"/>
              </a:ext>
            </a:extLst>
          </p:cNvPr>
          <p:cNvSpPr/>
          <p:nvPr/>
        </p:nvSpPr>
        <p:spPr>
          <a:xfrm>
            <a:off x="1466253" y="2993401"/>
            <a:ext cx="4448771" cy="1083299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Department: R&amp;D, Sales, &amp; HR.</a:t>
            </a:r>
          </a:p>
          <a:p>
            <a:pPr algn="ctr"/>
            <a:r>
              <a:rPr lang="en-US" b="1" dirty="0"/>
              <a:t>R&amp;D has most of the employees (= 961).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90BD9082-8C21-4A6B-94D4-B5C7E9FD182B}"/>
              </a:ext>
            </a:extLst>
          </p:cNvPr>
          <p:cNvSpPr/>
          <p:nvPr/>
        </p:nvSpPr>
        <p:spPr>
          <a:xfrm>
            <a:off x="1466252" y="4185229"/>
            <a:ext cx="4448771" cy="1720271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Job Roles: Sales Executive (=324), followed by Research Scientist (=292), followed by Lab Tech (=259), has the most no of employees.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D0DBAD6D-47A7-4F70-B367-ACE8F835F7B0}"/>
              </a:ext>
            </a:extLst>
          </p:cNvPr>
          <p:cNvSpPr/>
          <p:nvPr/>
        </p:nvSpPr>
        <p:spPr>
          <a:xfrm>
            <a:off x="6229148" y="920884"/>
            <a:ext cx="4448771" cy="868296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Male = 882 (60%),</a:t>
            </a:r>
          </a:p>
          <a:p>
            <a:pPr algn="ctr"/>
            <a:r>
              <a:rPr lang="en-US" b="1" dirty="0"/>
              <a:t>Female = 588 (40%).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1AB31A0C-84D0-4337-B488-278EFC20734D}"/>
              </a:ext>
            </a:extLst>
          </p:cNvPr>
          <p:cNvSpPr/>
          <p:nvPr/>
        </p:nvSpPr>
        <p:spPr>
          <a:xfrm>
            <a:off x="6229149" y="1895230"/>
            <a:ext cx="4448771" cy="1533770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Life Science (=606), followed by Medical (=464), followed by Marketing (=159), are three </a:t>
            </a:r>
            <a:r>
              <a:rPr lang="en-US" b="1" dirty="0" err="1"/>
              <a:t>ducational</a:t>
            </a:r>
            <a:r>
              <a:rPr lang="en-US" b="1" dirty="0"/>
              <a:t> back ground of most of the employees.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05F8DBC1-D5AD-4B14-9B42-F28D384D6971}"/>
              </a:ext>
            </a:extLst>
          </p:cNvPr>
          <p:cNvSpPr/>
          <p:nvPr/>
        </p:nvSpPr>
        <p:spPr>
          <a:xfrm>
            <a:off x="6229149" y="3535050"/>
            <a:ext cx="4448771" cy="1083299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Married (= 647) &gt; Single (=470) &gt; Divorced (=327)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BE33A343-4E9C-42E4-82D7-3FF477DA0C48}"/>
              </a:ext>
            </a:extLst>
          </p:cNvPr>
          <p:cNvSpPr/>
          <p:nvPr/>
        </p:nvSpPr>
        <p:spPr>
          <a:xfrm>
            <a:off x="6229150" y="4784101"/>
            <a:ext cx="4448771" cy="1083299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25-35 years is where most employees belong (= 606), followed by 35-45 years (= 448), followed by 45-55 years (=226).</a:t>
            </a: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F2C68208-D74C-4ED6-84DE-56584F4E2DBC}"/>
              </a:ext>
            </a:extLst>
          </p:cNvPr>
          <p:cNvSpPr/>
          <p:nvPr/>
        </p:nvSpPr>
        <p:spPr>
          <a:xfrm>
            <a:off x="8143875" y="88381"/>
            <a:ext cx="2500408" cy="66675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E1D8C-7366-4BE4-9147-7EAE142E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134507"/>
            <a:ext cx="700188" cy="7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EE812-A7EE-4D3C-A458-BF5BE516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1013460"/>
            <a:ext cx="9466449" cy="5204739"/>
          </a:xfrm>
          <a:prstGeom prst="rect">
            <a:avLst/>
          </a:prstGeom>
        </p:spPr>
      </p:pic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933B30B3-6CBE-4FF0-A4DF-93ECD1ACC026}"/>
              </a:ext>
            </a:extLst>
          </p:cNvPr>
          <p:cNvSpPr/>
          <p:nvPr/>
        </p:nvSpPr>
        <p:spPr>
          <a:xfrm>
            <a:off x="8277225" y="238124"/>
            <a:ext cx="3117085" cy="66675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R&amp;D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D8E5C-F4CF-4FBF-8DDD-C509F6E5F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68299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0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1769F-1E1C-4C8F-864F-F444A412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9" y="1466850"/>
            <a:ext cx="9648825" cy="4772025"/>
          </a:xfrm>
          <a:prstGeom prst="rect">
            <a:avLst/>
          </a:prstGeom>
        </p:spPr>
      </p:pic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2AC3830F-A4B6-432E-910E-A9B53C212369}"/>
              </a:ext>
            </a:extLst>
          </p:cNvPr>
          <p:cNvSpPr/>
          <p:nvPr/>
        </p:nvSpPr>
        <p:spPr>
          <a:xfrm>
            <a:off x="8531989" y="695324"/>
            <a:ext cx="3117085" cy="66675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R&amp;D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2C3B1-9EB9-42C2-BA80-7D8E4D14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9" y="247648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4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21FFAC27-3479-4925-A219-8A99205E8F98}"/>
              </a:ext>
            </a:extLst>
          </p:cNvPr>
          <p:cNvSpPr/>
          <p:nvPr/>
        </p:nvSpPr>
        <p:spPr>
          <a:xfrm>
            <a:off x="9311777" y="198503"/>
            <a:ext cx="2732289" cy="152552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R&amp;D Analysis Observation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A90A366F-B2E4-40CD-9C32-A25840C6014C}"/>
              </a:ext>
            </a:extLst>
          </p:cNvPr>
          <p:cNvSpPr/>
          <p:nvPr/>
        </p:nvSpPr>
        <p:spPr>
          <a:xfrm>
            <a:off x="1504950" y="266700"/>
            <a:ext cx="6276975" cy="1457324"/>
          </a:xfrm>
          <a:prstGeom prst="verticalScroll">
            <a:avLst>
              <a:gd name="adj" fmla="val 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1" dirty="0"/>
              <a:t>Total Employee: 961,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vs Non-Attrition = 133: 828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percentage = 13.8%,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Total Monthly CTC = $ 6.04M,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Attrition employees monthly CTC = $ 546.37K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38EB97DB-7239-4592-9BB2-1E89B17473F9}"/>
              </a:ext>
            </a:extLst>
          </p:cNvPr>
          <p:cNvSpPr/>
          <p:nvPr/>
        </p:nvSpPr>
        <p:spPr>
          <a:xfrm>
            <a:off x="2270760" y="1790700"/>
            <a:ext cx="9773306" cy="4800600"/>
          </a:xfrm>
          <a:prstGeom prst="verticalScroll">
            <a:avLst>
              <a:gd name="adj" fmla="val 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1600" b="1" dirty="0">
                <a:solidFill>
                  <a:schemeClr val="bg1"/>
                </a:solidFill>
                <a:highlight>
                  <a:srgbClr val="008000"/>
                </a:highlight>
              </a:rPr>
              <a:t>90 Males</a:t>
            </a:r>
            <a:r>
              <a:rPr lang="en-US" sz="1600" b="1" dirty="0">
                <a:highlight>
                  <a:srgbClr val="008000"/>
                </a:highlight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highlight>
                  <a:srgbClr val="008000"/>
                </a:highlight>
              </a:rPr>
              <a:t>43 Females </a:t>
            </a:r>
            <a:r>
              <a:rPr lang="en-US" sz="1600" dirty="0"/>
              <a:t>left the company, out of which employees between </a:t>
            </a:r>
            <a:r>
              <a:rPr lang="en-US" sz="1600" b="1" dirty="0">
                <a:highlight>
                  <a:srgbClr val="008000"/>
                </a:highlight>
              </a:rPr>
              <a:t>25-35 years </a:t>
            </a:r>
            <a:r>
              <a:rPr lang="en-US" sz="1600" dirty="0"/>
              <a:t>and </a:t>
            </a:r>
            <a:r>
              <a:rPr lang="en-US" sz="1600" b="1" dirty="0">
                <a:highlight>
                  <a:srgbClr val="008000"/>
                </a:highlight>
              </a:rPr>
              <a:t>35-45 years </a:t>
            </a:r>
            <a:r>
              <a:rPr lang="en-US" sz="1600" dirty="0"/>
              <a:t>are most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As per Marital Status, </a:t>
            </a:r>
            <a:r>
              <a:rPr lang="en-US" sz="1600" b="1" dirty="0">
                <a:highlight>
                  <a:srgbClr val="008000"/>
                </a:highlight>
              </a:rPr>
              <a:t>Single Employees ( =66) </a:t>
            </a:r>
            <a:r>
              <a:rPr lang="en-US" sz="1600" dirty="0"/>
              <a:t>are most likely to leave, followed by </a:t>
            </a:r>
            <a:r>
              <a:rPr lang="en-US" sz="1600" b="1" dirty="0">
                <a:highlight>
                  <a:srgbClr val="008000"/>
                </a:highlight>
              </a:rPr>
              <a:t>Married (=49)</a:t>
            </a:r>
            <a:r>
              <a:rPr lang="en-US" sz="1600" dirty="0"/>
              <a:t>. Employees, whereas </a:t>
            </a:r>
            <a:r>
              <a:rPr lang="en-US" sz="1600" b="1" dirty="0">
                <a:highlight>
                  <a:srgbClr val="008000"/>
                </a:highlight>
              </a:rPr>
              <a:t>employees living within 10Km distance </a:t>
            </a:r>
            <a:r>
              <a:rPr lang="en-US" sz="1600" dirty="0"/>
              <a:t>from office is most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Life Science</a:t>
            </a:r>
            <a:r>
              <a:rPr lang="en-US" sz="1600" dirty="0"/>
              <a:t>, and </a:t>
            </a:r>
            <a:r>
              <a:rPr lang="en-US" sz="1600" b="1" dirty="0">
                <a:highlight>
                  <a:srgbClr val="008000"/>
                </a:highlight>
              </a:rPr>
              <a:t>Medical</a:t>
            </a:r>
            <a:r>
              <a:rPr lang="en-US" sz="1600" dirty="0"/>
              <a:t> are seen to quit the company, followed by </a:t>
            </a:r>
            <a:r>
              <a:rPr lang="en-US" sz="1600" b="1" dirty="0">
                <a:highlight>
                  <a:srgbClr val="008000"/>
                </a:highlight>
              </a:rPr>
              <a:t>Technical Degree </a:t>
            </a:r>
            <a:r>
              <a:rPr lang="en-US" sz="1600" dirty="0"/>
              <a:t>holders , </a:t>
            </a:r>
            <a:r>
              <a:rPr lang="en-US" sz="1600" b="1" dirty="0">
                <a:highlight>
                  <a:srgbClr val="008000"/>
                </a:highlight>
              </a:rPr>
              <a:t>with Laboratory Technician  </a:t>
            </a:r>
            <a:r>
              <a:rPr lang="en-US" sz="1600" dirty="0"/>
              <a:t>job role is showing the highest attrition rate </a:t>
            </a:r>
            <a:r>
              <a:rPr lang="en-US" sz="1600" b="1" dirty="0">
                <a:highlight>
                  <a:srgbClr val="008000"/>
                </a:highlight>
              </a:rPr>
              <a:t>followed by Research Scientist</a:t>
            </a:r>
            <a:r>
              <a:rPr lang="en-US" sz="1600" dirty="0"/>
              <a:t>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working </a:t>
            </a:r>
            <a:r>
              <a:rPr lang="en-US" sz="1600" b="1" dirty="0">
                <a:highlight>
                  <a:srgbClr val="008000"/>
                </a:highlight>
              </a:rPr>
              <a:t>with current manager for less than 1 year</a:t>
            </a:r>
            <a:r>
              <a:rPr lang="en-US" sz="1600" dirty="0"/>
              <a:t> is more likely to leave, followed by those having </a:t>
            </a:r>
            <a:r>
              <a:rPr lang="en-US" sz="1600" b="1" dirty="0"/>
              <a:t>5-10 years </a:t>
            </a:r>
            <a:r>
              <a:rPr lang="en-US" sz="1600" dirty="0"/>
              <a:t>exp and </a:t>
            </a:r>
            <a:r>
              <a:rPr lang="en-US" sz="1600" b="1" dirty="0"/>
              <a:t>10-15 years </a:t>
            </a:r>
            <a:r>
              <a:rPr lang="en-US" sz="1600" dirty="0"/>
              <a:t>exp, whereas  employees showing both, </a:t>
            </a:r>
            <a:r>
              <a:rPr lang="en-US" sz="1600" b="1" dirty="0">
                <a:highlight>
                  <a:srgbClr val="008000"/>
                </a:highlight>
              </a:rPr>
              <a:t>Very High and Low level of Relationship</a:t>
            </a:r>
            <a:r>
              <a:rPr lang="en-US" sz="1600" dirty="0"/>
              <a:t>, are more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Performance wise both, </a:t>
            </a:r>
            <a:r>
              <a:rPr lang="en-US" sz="1600" b="1" dirty="0">
                <a:highlight>
                  <a:srgbClr val="008000"/>
                </a:highlight>
              </a:rPr>
              <a:t>Excellent and Outstanding</a:t>
            </a:r>
            <a:r>
              <a:rPr lang="en-US" sz="1600" dirty="0"/>
              <a:t>, employees are more likely to quit.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less than 1 year experience </a:t>
            </a:r>
            <a:r>
              <a:rPr lang="en-US" sz="1600" dirty="0"/>
              <a:t>with less than </a:t>
            </a:r>
            <a:r>
              <a:rPr lang="en-US" sz="1600" b="1" dirty="0">
                <a:highlight>
                  <a:srgbClr val="008000"/>
                </a:highlight>
              </a:rPr>
              <a:t>15% Salary Hike </a:t>
            </a:r>
            <a:r>
              <a:rPr lang="en-US" sz="1600" dirty="0"/>
              <a:t>is likely to quit, followed by those with less than </a:t>
            </a:r>
            <a:r>
              <a:rPr lang="en-US" sz="1600" b="1" dirty="0">
                <a:highlight>
                  <a:srgbClr val="008000"/>
                </a:highlight>
              </a:rPr>
              <a:t>20% and 25% </a:t>
            </a:r>
            <a:r>
              <a:rPr lang="en-US" sz="1600" dirty="0"/>
              <a:t>Salary Hike 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with </a:t>
            </a:r>
            <a:r>
              <a:rPr lang="en-US" sz="1600" b="1" dirty="0">
                <a:highlight>
                  <a:srgbClr val="008000"/>
                </a:highlight>
              </a:rPr>
              <a:t>“Better” work-life balance </a:t>
            </a:r>
            <a:r>
              <a:rPr lang="en-US" sz="1600" dirty="0"/>
              <a:t>working in the company for </a:t>
            </a:r>
            <a:r>
              <a:rPr lang="en-US" sz="1600" b="1" dirty="0">
                <a:highlight>
                  <a:srgbClr val="008000"/>
                </a:highlight>
              </a:rPr>
              <a:t>1-5 years </a:t>
            </a:r>
            <a:r>
              <a:rPr lang="en-US" sz="1600" dirty="0"/>
              <a:t>are more likely to quit, followed by those who are working for </a:t>
            </a:r>
            <a:r>
              <a:rPr lang="en-US" sz="1600" b="1" dirty="0">
                <a:highlight>
                  <a:srgbClr val="008000"/>
                </a:highlight>
              </a:rPr>
              <a:t>less than 1 year</a:t>
            </a:r>
            <a:r>
              <a:rPr lang="en-US" sz="1600" dirty="0"/>
              <a:t>.</a:t>
            </a:r>
          </a:p>
          <a:p>
            <a:pPr marL="342900" indent="-342900" algn="ctr">
              <a:buAutoNum type="arabicPeriod"/>
            </a:pPr>
            <a:r>
              <a:rPr lang="en-US" sz="1600" dirty="0"/>
              <a:t>Employees who are working within the </a:t>
            </a:r>
            <a:r>
              <a:rPr lang="en-US" sz="1600" b="1" dirty="0">
                <a:highlight>
                  <a:srgbClr val="008000"/>
                </a:highlight>
              </a:rPr>
              <a:t>same company for  5-10 years</a:t>
            </a:r>
            <a:r>
              <a:rPr lang="en-US" sz="1600" dirty="0"/>
              <a:t>, followed by those who are working for </a:t>
            </a:r>
            <a:r>
              <a:rPr lang="en-US" sz="1600" b="1" dirty="0">
                <a:highlight>
                  <a:srgbClr val="008000"/>
                </a:highlight>
              </a:rPr>
              <a:t>less than 1 year </a:t>
            </a:r>
            <a:r>
              <a:rPr lang="en-US" sz="1600" dirty="0"/>
              <a:t>are more likely to quit.</a:t>
            </a:r>
          </a:p>
          <a:p>
            <a:pPr algn="ctr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BCBA1-3901-44DE-A9F9-8F8D00EA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98" y="266700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E45A5B68-4CED-47F1-977F-668177DD134A}"/>
              </a:ext>
            </a:extLst>
          </p:cNvPr>
          <p:cNvSpPr/>
          <p:nvPr/>
        </p:nvSpPr>
        <p:spPr>
          <a:xfrm>
            <a:off x="8391525" y="695324"/>
            <a:ext cx="3257549" cy="66675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3. HR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85D08-84C5-429F-84EB-20C3BA04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1532374"/>
            <a:ext cx="8813013" cy="5173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6FA0C-DDF8-478E-AB17-81A59A7F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533399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AF29944-F8A9-4F1E-976A-8750022037DC}"/>
              </a:ext>
            </a:extLst>
          </p:cNvPr>
          <p:cNvSpPr/>
          <p:nvPr/>
        </p:nvSpPr>
        <p:spPr>
          <a:xfrm>
            <a:off x="8391525" y="695324"/>
            <a:ext cx="3257549" cy="66675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3. HR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89743-BE81-4AF9-9753-CB374413A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25" y="1564640"/>
            <a:ext cx="9248649" cy="499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467FA-256E-430A-9265-6FE70D84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425" y="533399"/>
            <a:ext cx="828676" cy="8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4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464</TotalTime>
  <Words>1310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- PC</dc:creator>
  <cp:lastModifiedBy>Pritam - PC</cp:lastModifiedBy>
  <cp:revision>72</cp:revision>
  <dcterms:created xsi:type="dcterms:W3CDTF">2024-04-21T06:25:38Z</dcterms:created>
  <dcterms:modified xsi:type="dcterms:W3CDTF">2024-04-21T20:56:52Z</dcterms:modified>
</cp:coreProperties>
</file>