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E23D64-B600-4C74-9A35-8CA2C3E27C5F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551AD-8634-43C5-BB89-3CD1D935DD8D}" type="pres">
      <dgm:prSet presAssocID="{17E23D64-B600-4C74-9A35-8CA2C3E27C5F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3D7D32E-3227-4906-8530-E15D16F73CD3}" type="presOf" srcId="{17E23D64-B600-4C74-9A35-8CA2C3E27C5F}" destId="{645551AD-8634-43C5-BB89-3CD1D935DD8D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CF6A1-15C8-4CB6-89F0-61E6E6A8F317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2E15A-CEE9-45F9-909A-52C040F3F45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/>
            <a:t>1. Basic Findings</a:t>
          </a:r>
        </a:p>
      </dgm:t>
    </dgm:pt>
    <dgm:pt modelId="{C6BB36D2-602C-4910-89E0-1977FAEE227A}" type="parTrans" cxnId="{563738BC-9DEA-4F6D-8A47-5EA46A10866E}">
      <dgm:prSet/>
      <dgm:spPr/>
      <dgm:t>
        <a:bodyPr/>
        <a:lstStyle/>
        <a:p>
          <a:endParaRPr lang="en-US"/>
        </a:p>
      </dgm:t>
    </dgm:pt>
    <dgm:pt modelId="{101865C2-E76A-46F9-8204-E250A6144002}" type="sibTrans" cxnId="{563738BC-9DEA-4F6D-8A47-5EA46A10866E}">
      <dgm:prSet/>
      <dgm:spPr/>
      <dgm:t>
        <a:bodyPr/>
        <a:lstStyle/>
        <a:p>
          <a:endParaRPr lang="en-US"/>
        </a:p>
      </dgm:t>
    </dgm:pt>
    <dgm:pt modelId="{A6DFBAE8-8BFB-4D65-9A10-83784F08CE7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2. Hospital Facilities</a:t>
          </a:r>
          <a:endParaRPr lang="en-US" sz="2800" dirty="0"/>
        </a:p>
      </dgm:t>
    </dgm:pt>
    <dgm:pt modelId="{D46BCED3-095D-4F86-B05B-53B1D7317A6F}" type="parTrans" cxnId="{3F15E67F-9F65-4BA1-A132-C1A0864CB20E}">
      <dgm:prSet/>
      <dgm:spPr/>
      <dgm:t>
        <a:bodyPr/>
        <a:lstStyle/>
        <a:p>
          <a:endParaRPr lang="en-US"/>
        </a:p>
      </dgm:t>
    </dgm:pt>
    <dgm:pt modelId="{BEEB1181-E224-4305-88BD-BFA1842493D1}" type="sibTrans" cxnId="{3F15E67F-9F65-4BA1-A132-C1A0864CB20E}">
      <dgm:prSet/>
      <dgm:spPr/>
      <dgm:t>
        <a:bodyPr/>
        <a:lstStyle/>
        <a:p>
          <a:endParaRPr lang="en-US"/>
        </a:p>
      </dgm:t>
    </dgm:pt>
    <dgm:pt modelId="{52DF6F55-88DD-4A6E-BCFD-42CA509BF55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Patient Care</a:t>
          </a:r>
          <a:endParaRPr lang="en-US" sz="3200" dirty="0"/>
        </a:p>
      </dgm:t>
    </dgm:pt>
    <dgm:pt modelId="{BE5329F9-95EF-48BD-A083-198FE7A3359D}" type="parTrans" cxnId="{A56D7119-09C9-45D7-AB1C-B122E394319B}">
      <dgm:prSet/>
      <dgm:spPr/>
      <dgm:t>
        <a:bodyPr/>
        <a:lstStyle/>
        <a:p>
          <a:endParaRPr lang="en-US"/>
        </a:p>
      </dgm:t>
    </dgm:pt>
    <dgm:pt modelId="{15FBDB7D-8557-46BD-82F9-0986A12FF67B}" type="sibTrans" cxnId="{A56D7119-09C9-45D7-AB1C-B122E394319B}">
      <dgm:prSet/>
      <dgm:spPr/>
      <dgm:t>
        <a:bodyPr/>
        <a:lstStyle/>
        <a:p>
          <a:endParaRPr lang="en-US"/>
        </a:p>
      </dgm:t>
    </dgm:pt>
    <dgm:pt modelId="{C1B9A464-0A3E-4E52-9A82-7869161E072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4. </a:t>
          </a:r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Doctors Treatment. </a:t>
          </a:r>
          <a:endParaRPr lang="en-US" dirty="0"/>
        </a:p>
      </dgm:t>
    </dgm:pt>
    <dgm:pt modelId="{1180A2B4-9E69-4F5D-80CF-BFA3FE352359}" type="parTrans" cxnId="{1F81A839-0A16-4AB6-A890-0C3C53347486}">
      <dgm:prSet/>
      <dgm:spPr/>
      <dgm:t>
        <a:bodyPr/>
        <a:lstStyle/>
        <a:p>
          <a:endParaRPr lang="en-US"/>
        </a:p>
      </dgm:t>
    </dgm:pt>
    <dgm:pt modelId="{55AA2B7F-D3A3-4446-9979-EBDBE1EFE666}" type="sibTrans" cxnId="{1F81A839-0A16-4AB6-A890-0C3C53347486}">
      <dgm:prSet/>
      <dgm:spPr/>
      <dgm:t>
        <a:bodyPr/>
        <a:lstStyle/>
        <a:p>
          <a:endParaRPr lang="en-US"/>
        </a:p>
      </dgm:t>
    </dgm:pt>
    <dgm:pt modelId="{F703894E-9F54-44B1-899B-E56A169D07FB}" type="pres">
      <dgm:prSet presAssocID="{457CF6A1-15C8-4CB6-89F0-61E6E6A8F31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98D0002-921A-4042-8A78-30E02756E9FD}" type="pres">
      <dgm:prSet presAssocID="{457CF6A1-15C8-4CB6-89F0-61E6E6A8F317}" presName="cycle" presStyleCnt="0"/>
      <dgm:spPr/>
    </dgm:pt>
    <dgm:pt modelId="{045CE170-AB53-4460-BB56-0D9FF44863D5}" type="pres">
      <dgm:prSet presAssocID="{457CF6A1-15C8-4CB6-89F0-61E6E6A8F317}" presName="centerShape" presStyleCnt="0"/>
      <dgm:spPr/>
    </dgm:pt>
    <dgm:pt modelId="{0459AFAA-2BFF-43B3-AF77-C8FAB42EAC31}" type="pres">
      <dgm:prSet presAssocID="{457CF6A1-15C8-4CB6-89F0-61E6E6A8F317}" presName="connSite" presStyleLbl="node1" presStyleIdx="0" presStyleCnt="5"/>
      <dgm:spPr/>
    </dgm:pt>
    <dgm:pt modelId="{16B3248D-7912-4C26-A140-4EF755855C13}" type="pres">
      <dgm:prSet presAssocID="{457CF6A1-15C8-4CB6-89F0-61E6E6A8F317}" presName="visible" presStyleLbl="node1" presStyleIdx="0" presStyleCnt="5" custScaleX="162604" custScaleY="124188" custLinFactNeighborX="-86415" custLinFactNeighborY="10272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5D770260-6E60-4BA2-92B5-BEF99DD4C3FF}" type="pres">
      <dgm:prSet presAssocID="{C6BB36D2-602C-4910-89E0-1977FAEE227A}" presName="Name25" presStyleLbl="parChTrans1D1" presStyleIdx="0" presStyleCnt="4"/>
      <dgm:spPr/>
    </dgm:pt>
    <dgm:pt modelId="{C47046A6-EBAB-4903-A1FB-6EBF592F27FF}" type="pres">
      <dgm:prSet presAssocID="{8CD2E15A-CEE9-45F9-909A-52C040F3F457}" presName="node" presStyleCnt="0"/>
      <dgm:spPr/>
    </dgm:pt>
    <dgm:pt modelId="{7C04A3C2-A6DC-47F9-B2E2-B03AB387FAD1}" type="pres">
      <dgm:prSet presAssocID="{8CD2E15A-CEE9-45F9-909A-52C040F3F457}" presName="parentNode" presStyleLbl="node1" presStyleIdx="1" presStyleCnt="5" custScaleX="388235" custScaleY="173516" custLinFactNeighborX="-39424" custLinFactNeighborY="-19723">
        <dgm:presLayoutVars>
          <dgm:chMax val="1"/>
          <dgm:bulletEnabled val="1"/>
        </dgm:presLayoutVars>
      </dgm:prSet>
      <dgm:spPr/>
    </dgm:pt>
    <dgm:pt modelId="{68F69C58-E869-4958-80A0-72E343BFA842}" type="pres">
      <dgm:prSet presAssocID="{8CD2E15A-CEE9-45F9-909A-52C040F3F457}" presName="childNode" presStyleLbl="revTx" presStyleIdx="0" presStyleCnt="0">
        <dgm:presLayoutVars>
          <dgm:bulletEnabled val="1"/>
        </dgm:presLayoutVars>
      </dgm:prSet>
      <dgm:spPr/>
    </dgm:pt>
    <dgm:pt modelId="{5620F5B9-8F3A-488E-A5F2-D41035342A00}" type="pres">
      <dgm:prSet presAssocID="{D46BCED3-095D-4F86-B05B-53B1D7317A6F}" presName="Name25" presStyleLbl="parChTrans1D1" presStyleIdx="1" presStyleCnt="4"/>
      <dgm:spPr/>
    </dgm:pt>
    <dgm:pt modelId="{CF80CDB2-E98D-4142-9CBA-5F5E6037A06C}" type="pres">
      <dgm:prSet presAssocID="{A6DFBAE8-8BFB-4D65-9A10-83784F08CE75}" presName="node" presStyleCnt="0"/>
      <dgm:spPr/>
    </dgm:pt>
    <dgm:pt modelId="{A6436CE2-BF5A-4F7D-BBB9-BBC63B16DA37}" type="pres">
      <dgm:prSet presAssocID="{A6DFBAE8-8BFB-4D65-9A10-83784F08CE75}" presName="parentNode" presStyleLbl="node1" presStyleIdx="2" presStyleCnt="5" custScaleX="330737" custScaleY="198669" custLinFactX="102442" custLinFactNeighborX="200000" custLinFactNeighborY="-76715">
        <dgm:presLayoutVars>
          <dgm:chMax val="1"/>
          <dgm:bulletEnabled val="1"/>
        </dgm:presLayoutVars>
      </dgm:prSet>
      <dgm:spPr/>
    </dgm:pt>
    <dgm:pt modelId="{ED7BB240-A5D6-4D80-AB14-D574CCCDEFAE}" type="pres">
      <dgm:prSet presAssocID="{A6DFBAE8-8BFB-4D65-9A10-83784F08CE75}" presName="childNode" presStyleLbl="revTx" presStyleIdx="0" presStyleCnt="0">
        <dgm:presLayoutVars>
          <dgm:bulletEnabled val="1"/>
        </dgm:presLayoutVars>
      </dgm:prSet>
      <dgm:spPr/>
    </dgm:pt>
    <dgm:pt modelId="{38BB4148-B93E-4E4B-95F4-1FBD57864419}" type="pres">
      <dgm:prSet presAssocID="{BE5329F9-95EF-48BD-A083-198FE7A3359D}" presName="Name25" presStyleLbl="parChTrans1D1" presStyleIdx="2" presStyleCnt="4"/>
      <dgm:spPr/>
    </dgm:pt>
    <dgm:pt modelId="{064981C8-D801-4529-90AF-E013CB5A2005}" type="pres">
      <dgm:prSet presAssocID="{52DF6F55-88DD-4A6E-BCFD-42CA509BF552}" presName="node" presStyleCnt="0"/>
      <dgm:spPr/>
    </dgm:pt>
    <dgm:pt modelId="{95933E70-0EEC-4B4C-80EC-4AA84B2DE399}" type="pres">
      <dgm:prSet presAssocID="{52DF6F55-88DD-4A6E-BCFD-42CA509BF552}" presName="parentNode" presStyleLbl="node1" presStyleIdx="3" presStyleCnt="5" custScaleX="311545" custScaleY="212552" custLinFactX="200000" custLinFactNeighborX="225531" custLinFactNeighborY="28042">
        <dgm:presLayoutVars>
          <dgm:chMax val="1"/>
          <dgm:bulletEnabled val="1"/>
        </dgm:presLayoutVars>
      </dgm:prSet>
      <dgm:spPr/>
    </dgm:pt>
    <dgm:pt modelId="{74619D3A-DE34-44D0-A9CE-9BEF5D9C9814}" type="pres">
      <dgm:prSet presAssocID="{52DF6F55-88DD-4A6E-BCFD-42CA509BF552}" presName="childNode" presStyleLbl="revTx" presStyleIdx="0" presStyleCnt="0">
        <dgm:presLayoutVars>
          <dgm:bulletEnabled val="1"/>
        </dgm:presLayoutVars>
      </dgm:prSet>
      <dgm:spPr/>
    </dgm:pt>
    <dgm:pt modelId="{AE267DBE-1C8B-4A67-AFD4-7CE06C4BC4C6}" type="pres">
      <dgm:prSet presAssocID="{1180A2B4-9E69-4F5D-80CF-BFA3FE352359}" presName="Name25" presStyleLbl="parChTrans1D1" presStyleIdx="3" presStyleCnt="4"/>
      <dgm:spPr/>
    </dgm:pt>
    <dgm:pt modelId="{4E245D76-8F1A-42EB-8E82-9695313A6E7B}" type="pres">
      <dgm:prSet presAssocID="{C1B9A464-0A3E-4E52-9A82-7869161E072C}" presName="node" presStyleCnt="0"/>
      <dgm:spPr/>
    </dgm:pt>
    <dgm:pt modelId="{E183508B-765F-4448-848C-16B61D992072}" type="pres">
      <dgm:prSet presAssocID="{C1B9A464-0A3E-4E52-9A82-7869161E072C}" presName="parentNode" presStyleLbl="node1" presStyleIdx="4" presStyleCnt="5" custScaleX="325667" custScaleY="138197" custLinFactNeighborX="23088" custLinFactNeighborY="-9271">
        <dgm:presLayoutVars>
          <dgm:chMax val="1"/>
          <dgm:bulletEnabled val="1"/>
        </dgm:presLayoutVars>
      </dgm:prSet>
      <dgm:spPr/>
    </dgm:pt>
    <dgm:pt modelId="{FC97862C-C327-463B-8611-F6EC7A10BB78}" type="pres">
      <dgm:prSet presAssocID="{C1B9A464-0A3E-4E52-9A82-7869161E072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56D7119-09C9-45D7-AB1C-B122E394319B}" srcId="{457CF6A1-15C8-4CB6-89F0-61E6E6A8F317}" destId="{52DF6F55-88DD-4A6E-BCFD-42CA509BF552}" srcOrd="2" destOrd="0" parTransId="{BE5329F9-95EF-48BD-A083-198FE7A3359D}" sibTransId="{15FBDB7D-8557-46BD-82F9-0986A12FF67B}"/>
    <dgm:cxn modelId="{E6052832-1E7F-46C2-81EB-EB1136AE8F72}" type="presOf" srcId="{C1B9A464-0A3E-4E52-9A82-7869161E072C}" destId="{E183508B-765F-4448-848C-16B61D992072}" srcOrd="0" destOrd="0" presId="urn:microsoft.com/office/officeart/2005/8/layout/radial2"/>
    <dgm:cxn modelId="{1F81A839-0A16-4AB6-A890-0C3C53347486}" srcId="{457CF6A1-15C8-4CB6-89F0-61E6E6A8F317}" destId="{C1B9A464-0A3E-4E52-9A82-7869161E072C}" srcOrd="3" destOrd="0" parTransId="{1180A2B4-9E69-4F5D-80CF-BFA3FE352359}" sibTransId="{55AA2B7F-D3A3-4446-9979-EBDBE1EFE666}"/>
    <dgm:cxn modelId="{3F15E67F-9F65-4BA1-A132-C1A0864CB20E}" srcId="{457CF6A1-15C8-4CB6-89F0-61E6E6A8F317}" destId="{A6DFBAE8-8BFB-4D65-9A10-83784F08CE75}" srcOrd="1" destOrd="0" parTransId="{D46BCED3-095D-4F86-B05B-53B1D7317A6F}" sibTransId="{BEEB1181-E224-4305-88BD-BFA1842493D1}"/>
    <dgm:cxn modelId="{DE09A28F-A83E-48C9-86AA-05D94F132D6E}" type="presOf" srcId="{457CF6A1-15C8-4CB6-89F0-61E6E6A8F317}" destId="{F703894E-9F54-44B1-899B-E56A169D07FB}" srcOrd="0" destOrd="0" presId="urn:microsoft.com/office/officeart/2005/8/layout/radial2"/>
    <dgm:cxn modelId="{A353E090-00B1-48DD-BA2D-3471D6D2CB96}" type="presOf" srcId="{D46BCED3-095D-4F86-B05B-53B1D7317A6F}" destId="{5620F5B9-8F3A-488E-A5F2-D41035342A00}" srcOrd="0" destOrd="0" presId="urn:microsoft.com/office/officeart/2005/8/layout/radial2"/>
    <dgm:cxn modelId="{27EC699A-DC95-4BC2-87A4-87CCE0D5FA92}" type="presOf" srcId="{A6DFBAE8-8BFB-4D65-9A10-83784F08CE75}" destId="{A6436CE2-BF5A-4F7D-BBB9-BBC63B16DA37}" srcOrd="0" destOrd="0" presId="urn:microsoft.com/office/officeart/2005/8/layout/radial2"/>
    <dgm:cxn modelId="{E8E494A0-E4EC-4018-8F84-388F17B642FB}" type="presOf" srcId="{BE5329F9-95EF-48BD-A083-198FE7A3359D}" destId="{38BB4148-B93E-4E4B-95F4-1FBD57864419}" srcOrd="0" destOrd="0" presId="urn:microsoft.com/office/officeart/2005/8/layout/radial2"/>
    <dgm:cxn modelId="{74E552B7-9B15-456D-A126-46AF3A8D626B}" type="presOf" srcId="{52DF6F55-88DD-4A6E-BCFD-42CA509BF552}" destId="{95933E70-0EEC-4B4C-80EC-4AA84B2DE399}" srcOrd="0" destOrd="0" presId="urn:microsoft.com/office/officeart/2005/8/layout/radial2"/>
    <dgm:cxn modelId="{563738BC-9DEA-4F6D-8A47-5EA46A10866E}" srcId="{457CF6A1-15C8-4CB6-89F0-61E6E6A8F317}" destId="{8CD2E15A-CEE9-45F9-909A-52C040F3F457}" srcOrd="0" destOrd="0" parTransId="{C6BB36D2-602C-4910-89E0-1977FAEE227A}" sibTransId="{101865C2-E76A-46F9-8204-E250A6144002}"/>
    <dgm:cxn modelId="{A11120D2-4D90-4271-8A34-E68E186B1A46}" type="presOf" srcId="{C6BB36D2-602C-4910-89E0-1977FAEE227A}" destId="{5D770260-6E60-4BA2-92B5-BEF99DD4C3FF}" srcOrd="0" destOrd="0" presId="urn:microsoft.com/office/officeart/2005/8/layout/radial2"/>
    <dgm:cxn modelId="{ACA7DAEE-4C07-4D40-B944-17BDEEC2DB0D}" type="presOf" srcId="{1180A2B4-9E69-4F5D-80CF-BFA3FE352359}" destId="{AE267DBE-1C8B-4A67-AFD4-7CE06C4BC4C6}" srcOrd="0" destOrd="0" presId="urn:microsoft.com/office/officeart/2005/8/layout/radial2"/>
    <dgm:cxn modelId="{4A3D35FA-6019-4DFE-949B-18F3F6E34A19}" type="presOf" srcId="{8CD2E15A-CEE9-45F9-909A-52C040F3F457}" destId="{7C04A3C2-A6DC-47F9-B2E2-B03AB387FAD1}" srcOrd="0" destOrd="0" presId="urn:microsoft.com/office/officeart/2005/8/layout/radial2"/>
    <dgm:cxn modelId="{2A3A0C19-0B97-4342-A073-6DA308CD9280}" type="presParOf" srcId="{F703894E-9F54-44B1-899B-E56A169D07FB}" destId="{898D0002-921A-4042-8A78-30E02756E9FD}" srcOrd="0" destOrd="0" presId="urn:microsoft.com/office/officeart/2005/8/layout/radial2"/>
    <dgm:cxn modelId="{9652D6C8-A2AD-44DA-9D20-6FF4D9F49B9B}" type="presParOf" srcId="{898D0002-921A-4042-8A78-30E02756E9FD}" destId="{045CE170-AB53-4460-BB56-0D9FF44863D5}" srcOrd="0" destOrd="0" presId="urn:microsoft.com/office/officeart/2005/8/layout/radial2"/>
    <dgm:cxn modelId="{FD36441D-F4F0-40D1-9110-D2B9308FA2B2}" type="presParOf" srcId="{045CE170-AB53-4460-BB56-0D9FF44863D5}" destId="{0459AFAA-2BFF-43B3-AF77-C8FAB42EAC31}" srcOrd="0" destOrd="0" presId="urn:microsoft.com/office/officeart/2005/8/layout/radial2"/>
    <dgm:cxn modelId="{3A22863B-5543-4659-8749-3A627475CC64}" type="presParOf" srcId="{045CE170-AB53-4460-BB56-0D9FF44863D5}" destId="{16B3248D-7912-4C26-A140-4EF755855C13}" srcOrd="1" destOrd="0" presId="urn:microsoft.com/office/officeart/2005/8/layout/radial2"/>
    <dgm:cxn modelId="{10B41FB5-845D-4325-9F38-3E008438484E}" type="presParOf" srcId="{898D0002-921A-4042-8A78-30E02756E9FD}" destId="{5D770260-6E60-4BA2-92B5-BEF99DD4C3FF}" srcOrd="1" destOrd="0" presId="urn:microsoft.com/office/officeart/2005/8/layout/radial2"/>
    <dgm:cxn modelId="{91E29E0A-A9CF-47D1-BE4D-6D74259DB379}" type="presParOf" srcId="{898D0002-921A-4042-8A78-30E02756E9FD}" destId="{C47046A6-EBAB-4903-A1FB-6EBF592F27FF}" srcOrd="2" destOrd="0" presId="urn:microsoft.com/office/officeart/2005/8/layout/radial2"/>
    <dgm:cxn modelId="{A6E5649F-2A49-47F9-B90F-C9239220F8AE}" type="presParOf" srcId="{C47046A6-EBAB-4903-A1FB-6EBF592F27FF}" destId="{7C04A3C2-A6DC-47F9-B2E2-B03AB387FAD1}" srcOrd="0" destOrd="0" presId="urn:microsoft.com/office/officeart/2005/8/layout/radial2"/>
    <dgm:cxn modelId="{DD9845A7-5371-47A7-99B3-7E923E35335E}" type="presParOf" srcId="{C47046A6-EBAB-4903-A1FB-6EBF592F27FF}" destId="{68F69C58-E869-4958-80A0-72E343BFA842}" srcOrd="1" destOrd="0" presId="urn:microsoft.com/office/officeart/2005/8/layout/radial2"/>
    <dgm:cxn modelId="{AABD7354-6B81-46F0-AC3E-027AB7E2C7D3}" type="presParOf" srcId="{898D0002-921A-4042-8A78-30E02756E9FD}" destId="{5620F5B9-8F3A-488E-A5F2-D41035342A00}" srcOrd="3" destOrd="0" presId="urn:microsoft.com/office/officeart/2005/8/layout/radial2"/>
    <dgm:cxn modelId="{B0A0C602-BBF5-4391-85AE-D30310485F4C}" type="presParOf" srcId="{898D0002-921A-4042-8A78-30E02756E9FD}" destId="{CF80CDB2-E98D-4142-9CBA-5F5E6037A06C}" srcOrd="4" destOrd="0" presId="urn:microsoft.com/office/officeart/2005/8/layout/radial2"/>
    <dgm:cxn modelId="{9C09C183-F1B5-40AC-AAF3-9E70D4171A23}" type="presParOf" srcId="{CF80CDB2-E98D-4142-9CBA-5F5E6037A06C}" destId="{A6436CE2-BF5A-4F7D-BBB9-BBC63B16DA37}" srcOrd="0" destOrd="0" presId="urn:microsoft.com/office/officeart/2005/8/layout/radial2"/>
    <dgm:cxn modelId="{082AC8AD-1B7A-4AC5-AFE1-F917730B25BC}" type="presParOf" srcId="{CF80CDB2-E98D-4142-9CBA-5F5E6037A06C}" destId="{ED7BB240-A5D6-4D80-AB14-D574CCCDEFAE}" srcOrd="1" destOrd="0" presId="urn:microsoft.com/office/officeart/2005/8/layout/radial2"/>
    <dgm:cxn modelId="{A3BC1DDF-1C17-49A0-9EA3-5961855FED77}" type="presParOf" srcId="{898D0002-921A-4042-8A78-30E02756E9FD}" destId="{38BB4148-B93E-4E4B-95F4-1FBD57864419}" srcOrd="5" destOrd="0" presId="urn:microsoft.com/office/officeart/2005/8/layout/radial2"/>
    <dgm:cxn modelId="{1FE61B02-7C65-40F3-8741-D1A43D37E5CC}" type="presParOf" srcId="{898D0002-921A-4042-8A78-30E02756E9FD}" destId="{064981C8-D801-4529-90AF-E013CB5A2005}" srcOrd="6" destOrd="0" presId="urn:microsoft.com/office/officeart/2005/8/layout/radial2"/>
    <dgm:cxn modelId="{71141D93-B330-405E-8A47-120A54F4CA9D}" type="presParOf" srcId="{064981C8-D801-4529-90AF-E013CB5A2005}" destId="{95933E70-0EEC-4B4C-80EC-4AA84B2DE399}" srcOrd="0" destOrd="0" presId="urn:microsoft.com/office/officeart/2005/8/layout/radial2"/>
    <dgm:cxn modelId="{4F86D7ED-8164-4DCA-A6DD-DE2E303A3008}" type="presParOf" srcId="{064981C8-D801-4529-90AF-E013CB5A2005}" destId="{74619D3A-DE34-44D0-A9CE-9BEF5D9C9814}" srcOrd="1" destOrd="0" presId="urn:microsoft.com/office/officeart/2005/8/layout/radial2"/>
    <dgm:cxn modelId="{47ADE6E9-F81B-4576-A4E8-4C60BA41202E}" type="presParOf" srcId="{898D0002-921A-4042-8A78-30E02756E9FD}" destId="{AE267DBE-1C8B-4A67-AFD4-7CE06C4BC4C6}" srcOrd="7" destOrd="0" presId="urn:microsoft.com/office/officeart/2005/8/layout/radial2"/>
    <dgm:cxn modelId="{A7E1E1CC-CEC1-452B-AB7E-176112660CE2}" type="presParOf" srcId="{898D0002-921A-4042-8A78-30E02756E9FD}" destId="{4E245D76-8F1A-42EB-8E82-9695313A6E7B}" srcOrd="8" destOrd="0" presId="urn:microsoft.com/office/officeart/2005/8/layout/radial2"/>
    <dgm:cxn modelId="{D8ED88F9-2AB8-4D54-8B2A-AF11EAC63DF6}" type="presParOf" srcId="{4E245D76-8F1A-42EB-8E82-9695313A6E7B}" destId="{E183508B-765F-4448-848C-16B61D992072}" srcOrd="0" destOrd="0" presId="urn:microsoft.com/office/officeart/2005/8/layout/radial2"/>
    <dgm:cxn modelId="{12FE0BF0-031C-4252-BC02-B9DA3A4B6D73}" type="presParOf" srcId="{4E245D76-8F1A-42EB-8E82-9695313A6E7B}" destId="{FC97862C-C327-463B-8611-F6EC7A10BB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E2256C-B073-4E47-8744-BA5392C68EAA}" type="doc">
      <dgm:prSet loTypeId="urn:microsoft.com/office/officeart/2011/layout/HexagonRadial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C332A3-C6B3-4523-917E-E8DDC3B7D85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Basic Findings</a:t>
          </a:r>
          <a:endParaRPr lang="en-US" dirty="0"/>
        </a:p>
      </dgm:t>
    </dgm:pt>
    <dgm:pt modelId="{7D6A29C1-6D2E-453C-88B8-BD9E3DB9B374}" type="parTrans" cxnId="{7EE03474-A997-46D8-AE5E-DCD1B1F7B2C6}">
      <dgm:prSet/>
      <dgm:spPr/>
      <dgm:t>
        <a:bodyPr/>
        <a:lstStyle/>
        <a:p>
          <a:endParaRPr lang="en-US"/>
        </a:p>
      </dgm:t>
    </dgm:pt>
    <dgm:pt modelId="{FCCF47DA-1D6F-4F81-8A20-57C085DC647D}" type="sibTrans" cxnId="{7EE03474-A997-46D8-AE5E-DCD1B1F7B2C6}">
      <dgm:prSet/>
      <dgm:spPr/>
      <dgm:t>
        <a:bodyPr/>
        <a:lstStyle/>
        <a:p>
          <a:endParaRPr lang="en-US"/>
        </a:p>
      </dgm:t>
    </dgm:pt>
    <dgm:pt modelId="{C11DA643-214A-4148-BFCE-4DF0B6BF97AF}" type="pres">
      <dgm:prSet presAssocID="{6CE2256C-B073-4E47-8744-BA5392C68EA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4BDF394-2272-484D-A2E0-912F428C49A3}" type="pres">
      <dgm:prSet presAssocID="{7FC332A3-C6B3-4523-917E-E8DDC3B7D85F}" presName="Parent" presStyleLbl="node0" presStyleIdx="0" presStyleCnt="1" custLinFactNeighborX="83561" custLinFactNeighborY="61674">
        <dgm:presLayoutVars>
          <dgm:chMax val="6"/>
          <dgm:chPref val="6"/>
        </dgm:presLayoutVars>
      </dgm:prSet>
      <dgm:spPr/>
    </dgm:pt>
  </dgm:ptLst>
  <dgm:cxnLst>
    <dgm:cxn modelId="{7EE03474-A997-46D8-AE5E-DCD1B1F7B2C6}" srcId="{6CE2256C-B073-4E47-8744-BA5392C68EAA}" destId="{7FC332A3-C6B3-4523-917E-E8DDC3B7D85F}" srcOrd="0" destOrd="0" parTransId="{7D6A29C1-6D2E-453C-88B8-BD9E3DB9B374}" sibTransId="{FCCF47DA-1D6F-4F81-8A20-57C085DC647D}"/>
    <dgm:cxn modelId="{3521B1D3-7D18-4185-A261-9F4AF8340055}" type="presOf" srcId="{6CE2256C-B073-4E47-8744-BA5392C68EAA}" destId="{C11DA643-214A-4148-BFCE-4DF0B6BF97AF}" srcOrd="0" destOrd="0" presId="urn:microsoft.com/office/officeart/2011/layout/HexagonRadial"/>
    <dgm:cxn modelId="{AEBD8EF0-35E6-4C6A-9163-EB5371A9AE74}" type="presOf" srcId="{7FC332A3-C6B3-4523-917E-E8DDC3B7D85F}" destId="{14BDF394-2272-484D-A2E0-912F428C49A3}" srcOrd="0" destOrd="0" presId="urn:microsoft.com/office/officeart/2011/layout/HexagonRadial"/>
    <dgm:cxn modelId="{23BBC91A-9682-4336-9B36-86951024711C}" type="presParOf" srcId="{C11DA643-214A-4148-BFCE-4DF0B6BF97AF}" destId="{14BDF394-2272-484D-A2E0-912F428C49A3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67DBE-1C8B-4A67-AFD4-7CE06C4BC4C6}">
      <dsp:nvSpPr>
        <dsp:cNvPr id="0" name=""/>
        <dsp:cNvSpPr/>
      </dsp:nvSpPr>
      <dsp:spPr>
        <a:xfrm rot="3682906">
          <a:off x="2555530" y="2360975"/>
          <a:ext cx="355763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355763" y="147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B4148-B93E-4E4B-95F4-1FBD57864419}">
      <dsp:nvSpPr>
        <dsp:cNvPr id="0" name=""/>
        <dsp:cNvSpPr/>
      </dsp:nvSpPr>
      <dsp:spPr>
        <a:xfrm rot="581471">
          <a:off x="2830517" y="2053626"/>
          <a:ext cx="2551188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2551188" y="147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0F5B9-8F3A-488E-A5F2-D41035342A00}">
      <dsp:nvSpPr>
        <dsp:cNvPr id="0" name=""/>
        <dsp:cNvSpPr/>
      </dsp:nvSpPr>
      <dsp:spPr>
        <a:xfrm rot="20558638">
          <a:off x="2807353" y="1354580"/>
          <a:ext cx="1817133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1817133" y="147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70260-6E60-4BA2-92B5-BEF99DD4C3FF}">
      <dsp:nvSpPr>
        <dsp:cNvPr id="0" name=""/>
        <dsp:cNvSpPr/>
      </dsp:nvSpPr>
      <dsp:spPr>
        <a:xfrm rot="16602994">
          <a:off x="2354357" y="1204105"/>
          <a:ext cx="237909" cy="29531"/>
        </a:xfrm>
        <a:custGeom>
          <a:avLst/>
          <a:gdLst/>
          <a:ahLst/>
          <a:cxnLst/>
          <a:rect l="0" t="0" r="0" b="0"/>
          <a:pathLst>
            <a:path>
              <a:moveTo>
                <a:pt x="0" y="14765"/>
              </a:moveTo>
              <a:lnTo>
                <a:pt x="237909" y="1476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248D-7912-4C26-A140-4EF755855C13}">
      <dsp:nvSpPr>
        <dsp:cNvPr id="0" name=""/>
        <dsp:cNvSpPr/>
      </dsp:nvSpPr>
      <dsp:spPr>
        <a:xfrm>
          <a:off x="292801" y="1124911"/>
          <a:ext cx="2050162" cy="156580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2000" b="-22000"/>
          </a:stretch>
        </a:blip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7C04A3C2-A6DC-47F9-B2E2-B03AB387FAD1}">
      <dsp:nvSpPr>
        <dsp:cNvPr id="0" name=""/>
        <dsp:cNvSpPr/>
      </dsp:nvSpPr>
      <dsp:spPr>
        <a:xfrm>
          <a:off x="1095913" y="-211006"/>
          <a:ext cx="2936993" cy="1312646"/>
        </a:xfrm>
        <a:prstGeom prst="ellipse">
          <a:avLst/>
        </a:prstGeom>
        <a:gradFill rotWithShape="1">
          <a:gsLst>
            <a:gs pos="0">
              <a:schemeClr val="accent6">
                <a:tint val="60000"/>
                <a:lumMod val="110000"/>
              </a:schemeClr>
            </a:gs>
            <a:gs pos="100000">
              <a:schemeClr val="accent6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1. Basic Findings</a:t>
          </a:r>
        </a:p>
      </dsp:txBody>
      <dsp:txXfrm>
        <a:off x="1526026" y="-18773"/>
        <a:ext cx="2076767" cy="928180"/>
      </dsp:txXfrm>
    </dsp:sp>
    <dsp:sp modelId="{A6436CE2-BF5A-4F7D-BBB9-BBC63B16DA37}">
      <dsp:nvSpPr>
        <dsp:cNvPr id="0" name=""/>
        <dsp:cNvSpPr/>
      </dsp:nvSpPr>
      <dsp:spPr>
        <a:xfrm>
          <a:off x="4441889" y="0"/>
          <a:ext cx="2502022" cy="1502928"/>
        </a:xfrm>
        <a:prstGeom prst="ellipse">
          <a:avLst/>
        </a:prstGeom>
        <a:gradFill rotWithShape="1">
          <a:gsLst>
            <a:gs pos="0">
              <a:schemeClr val="accent6">
                <a:tint val="60000"/>
                <a:lumMod val="110000"/>
              </a:schemeClr>
            </a:gs>
            <a:gs pos="100000">
              <a:schemeClr val="accent6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rPr>
            <a:t>2. Hospital Facilities</a:t>
          </a:r>
          <a:endParaRPr lang="en-US" sz="2800" kern="1200" dirty="0"/>
        </a:p>
      </dsp:txBody>
      <dsp:txXfrm>
        <a:off x="4808302" y="220099"/>
        <a:ext cx="1769196" cy="1062730"/>
      </dsp:txXfrm>
    </dsp:sp>
    <dsp:sp modelId="{95933E70-0EEC-4B4C-80EC-4AA84B2DE399}">
      <dsp:nvSpPr>
        <dsp:cNvPr id="0" name=""/>
        <dsp:cNvSpPr/>
      </dsp:nvSpPr>
      <dsp:spPr>
        <a:xfrm>
          <a:off x="5328234" y="1674366"/>
          <a:ext cx="2356834" cy="1607953"/>
        </a:xfrm>
        <a:prstGeom prst="ellipse">
          <a:avLst/>
        </a:prstGeom>
        <a:gradFill rotWithShape="1">
          <a:gsLst>
            <a:gs pos="0">
              <a:schemeClr val="accent6">
                <a:tint val="60000"/>
                <a:lumMod val="110000"/>
              </a:schemeClr>
            </a:gs>
            <a:gs pos="100000">
              <a:schemeClr val="accent6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Patient Care</a:t>
          </a:r>
          <a:endParaRPr lang="en-US" sz="3200" kern="1200" dirty="0"/>
        </a:p>
      </dsp:txBody>
      <dsp:txXfrm>
        <a:off x="5673384" y="1909845"/>
        <a:ext cx="1666534" cy="1136995"/>
      </dsp:txXfrm>
    </dsp:sp>
    <dsp:sp modelId="{E183508B-765F-4448-848C-16B61D992072}">
      <dsp:nvSpPr>
        <dsp:cNvPr id="0" name=""/>
        <dsp:cNvSpPr/>
      </dsp:nvSpPr>
      <dsp:spPr>
        <a:xfrm>
          <a:off x="1864645" y="2518419"/>
          <a:ext cx="2463667" cy="1045458"/>
        </a:xfrm>
        <a:prstGeom prst="ellipse">
          <a:avLst/>
        </a:prstGeom>
        <a:gradFill rotWithShape="1">
          <a:gsLst>
            <a:gs pos="0">
              <a:schemeClr val="accent6">
                <a:tint val="60000"/>
                <a:lumMod val="110000"/>
              </a:schemeClr>
            </a:gs>
            <a:gs pos="100000">
              <a:schemeClr val="accent6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</a:t>
          </a:r>
          <a:r>
            <a:rPr lang="en-US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Doctors Treatment. </a:t>
          </a:r>
          <a:endParaRPr lang="en-US" sz="2700" kern="1200" dirty="0"/>
        </a:p>
      </dsp:txBody>
      <dsp:txXfrm>
        <a:off x="2225441" y="2671523"/>
        <a:ext cx="1742075" cy="73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DF394-2272-484D-A2E0-912F428C49A3}">
      <dsp:nvSpPr>
        <dsp:cNvPr id="0" name=""/>
        <dsp:cNvSpPr/>
      </dsp:nvSpPr>
      <dsp:spPr>
        <a:xfrm>
          <a:off x="0" y="606093"/>
          <a:ext cx="2351930" cy="2034365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6">
                <a:tint val="60000"/>
                <a:lumMod val="110000"/>
              </a:schemeClr>
            </a:gs>
            <a:gs pos="100000">
              <a:schemeClr val="accent6">
                <a:tint val="82000"/>
              </a:schemeClr>
            </a:gs>
          </a:gsLst>
          <a:lin ang="5400000" scaled="0"/>
        </a:gradFill>
        <a:ln w="9525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Basic Findings</a:t>
          </a:r>
          <a:endParaRPr lang="en-US" sz="3100" kern="1200" dirty="0"/>
        </a:p>
      </dsp:txBody>
      <dsp:txXfrm>
        <a:off x="389734" y="943203"/>
        <a:ext cx="1572462" cy="1360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F7277-8921-4CCF-8E0C-67E1AE0BA86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F1D96-7EED-47A1-86DB-6264A259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F1D96-7EED-47A1-86DB-6264A259B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8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3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8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430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815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7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9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2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0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512A9-3B6E-4ABE-B3FF-E42D6215EFB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6128A-B645-4568-8E8E-9F0160776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sad22/healthcare-datas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1EBC49-CE83-43BA-8337-791A51DD2620}"/>
              </a:ext>
            </a:extLst>
          </p:cNvPr>
          <p:cNvSpPr/>
          <p:nvPr/>
        </p:nvSpPr>
        <p:spPr>
          <a:xfrm>
            <a:off x="1160980" y="996593"/>
            <a:ext cx="9986481" cy="4818580"/>
          </a:xfrm>
          <a:prstGeom prst="roundRect">
            <a:avLst>
              <a:gd name="adj" fmla="val 407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Healthcare Analysis</a:t>
            </a:r>
          </a:p>
          <a:p>
            <a:pPr algn="ctr"/>
            <a:r>
              <a:rPr lang="en-US" sz="24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[</a:t>
            </a:r>
            <a:r>
              <a:rPr lang="en-US" sz="24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Kaggle Dataset</a:t>
            </a:r>
            <a:r>
              <a:rPr lang="en-US" sz="24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]</a:t>
            </a:r>
            <a:endParaRPr lang="en-US" sz="8000" b="1" dirty="0">
              <a:ln w="127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Action Button: Go to End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C48409-C9DB-4348-87D1-8402FCDD1E68}"/>
              </a:ext>
            </a:extLst>
          </p:cNvPr>
          <p:cNvSpPr/>
          <p:nvPr/>
        </p:nvSpPr>
        <p:spPr>
          <a:xfrm>
            <a:off x="9896581" y="5075434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6460D3-D536-4AEA-8B94-EDB2866E9F91}"/>
              </a:ext>
            </a:extLst>
          </p:cNvPr>
          <p:cNvSpPr/>
          <p:nvPr/>
        </p:nvSpPr>
        <p:spPr>
          <a:xfrm>
            <a:off x="986319" y="839056"/>
            <a:ext cx="10304980" cy="5260369"/>
          </a:xfrm>
          <a:prstGeom prst="roundRect">
            <a:avLst>
              <a:gd name="adj" fmla="val 24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 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dirty="0"/>
          </a:p>
          <a:p>
            <a:pPr marL="400050" indent="-400050" algn="ctr">
              <a:buAutoNum type="romanLcPeriod"/>
            </a:pP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A240A4E-2DE3-45E3-99F8-BEE95AF386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164047"/>
              </p:ext>
            </p:extLst>
          </p:nvPr>
        </p:nvGraphicFramePr>
        <p:xfrm>
          <a:off x="3071973" y="2887038"/>
          <a:ext cx="6133672" cy="300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ylinder 7">
            <a:extLst>
              <a:ext uri="{FF2B5EF4-FFF2-40B4-BE49-F238E27FC236}">
                <a16:creationId xmlns:a16="http://schemas.microsoft.com/office/drawing/2014/main" id="{3199622B-674E-4D8D-B00C-32F6646C0A32}"/>
              </a:ext>
            </a:extLst>
          </p:cNvPr>
          <p:cNvSpPr/>
          <p:nvPr/>
        </p:nvSpPr>
        <p:spPr>
          <a:xfrm>
            <a:off x="9527564" y="2155005"/>
            <a:ext cx="1520575" cy="254799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Tools:</a:t>
            </a:r>
            <a:r>
              <a:rPr lang="en-US" sz="2400" dirty="0"/>
              <a:t> </a:t>
            </a:r>
            <a:r>
              <a:rPr lang="en-US" sz="2400" b="1" dirty="0"/>
              <a:t>Microsoft Excel, Power BI.</a:t>
            </a:r>
          </a:p>
          <a:p>
            <a:pPr algn="ctr"/>
            <a:endParaRPr lang="en-US" dirty="0"/>
          </a:p>
        </p:txBody>
      </p:sp>
      <p:sp>
        <p:nvSpPr>
          <p:cNvPr id="9" name="Action Button: Go to End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D89742-B76D-408E-9A99-5486995CF8BA}"/>
              </a:ext>
            </a:extLst>
          </p:cNvPr>
          <p:cNvSpPr/>
          <p:nvPr/>
        </p:nvSpPr>
        <p:spPr>
          <a:xfrm>
            <a:off x="9958226" y="5311739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C8CE30-885D-4018-9580-FD380CDDC427}"/>
              </a:ext>
            </a:extLst>
          </p:cNvPr>
          <p:cNvSpPr/>
          <p:nvPr/>
        </p:nvSpPr>
        <p:spPr>
          <a:xfrm>
            <a:off x="1196084" y="5368247"/>
            <a:ext cx="873303" cy="650697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8C86C6A-D3E6-4CD9-8531-EF16F029F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644253"/>
              </p:ext>
            </p:extLst>
          </p:nvPr>
        </p:nvGraphicFramePr>
        <p:xfrm>
          <a:off x="1414407" y="2270589"/>
          <a:ext cx="7685069" cy="342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987BD61-6437-4CF7-8D75-B958D2BDF96E}"/>
              </a:ext>
            </a:extLst>
          </p:cNvPr>
          <p:cNvSpPr/>
          <p:nvPr/>
        </p:nvSpPr>
        <p:spPr>
          <a:xfrm>
            <a:off x="1196084" y="970908"/>
            <a:ext cx="2410145" cy="688369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Contents:</a:t>
            </a:r>
          </a:p>
        </p:txBody>
      </p:sp>
      <p:pic>
        <p:nvPicPr>
          <p:cNvPr id="17" name="Graphic 16" descr="Checklist with solid fill">
            <a:extLst>
              <a:ext uri="{FF2B5EF4-FFF2-40B4-BE49-F238E27FC236}">
                <a16:creationId xmlns:a16="http://schemas.microsoft.com/office/drawing/2014/main" id="{98B3D16B-E0C3-4C56-ACBA-254922D575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2659" y="1002586"/>
            <a:ext cx="650697" cy="6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C75494-1131-4B3A-BEAA-8420ADB7DD96}"/>
              </a:ext>
            </a:extLst>
          </p:cNvPr>
          <p:cNvSpPr/>
          <p:nvPr/>
        </p:nvSpPr>
        <p:spPr>
          <a:xfrm>
            <a:off x="1062520" y="699715"/>
            <a:ext cx="10304980" cy="5457933"/>
          </a:xfrm>
          <a:prstGeom prst="roundRect">
            <a:avLst>
              <a:gd name="adj" fmla="val 24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ction Button: Go to End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F1DBDB-4220-4769-B5A2-3F4E85CFBFBA}"/>
              </a:ext>
            </a:extLst>
          </p:cNvPr>
          <p:cNvSpPr/>
          <p:nvPr/>
        </p:nvSpPr>
        <p:spPr>
          <a:xfrm>
            <a:off x="10091790" y="5429892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1C2D00D-0AB6-4889-BF17-4FD3D13D3406}"/>
              </a:ext>
            </a:extLst>
          </p:cNvPr>
          <p:cNvSpPr/>
          <p:nvPr/>
        </p:nvSpPr>
        <p:spPr>
          <a:xfrm>
            <a:off x="1212351" y="5429892"/>
            <a:ext cx="873303" cy="575353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4996641-1DCC-4C25-862D-ED3299B97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521102"/>
              </p:ext>
            </p:extLst>
          </p:nvPr>
        </p:nvGraphicFramePr>
        <p:xfrm>
          <a:off x="1407560" y="1900719"/>
          <a:ext cx="2351930" cy="264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A12BED08-214C-4A0F-938A-C34B4D64A86A}"/>
              </a:ext>
            </a:extLst>
          </p:cNvPr>
          <p:cNvSpPr/>
          <p:nvPr/>
        </p:nvSpPr>
        <p:spPr>
          <a:xfrm>
            <a:off x="5518081" y="1917416"/>
            <a:ext cx="1767584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Hospitals: </a:t>
            </a:r>
            <a:r>
              <a:rPr lang="en-US" sz="2400" b="1" dirty="0"/>
              <a:t>8639</a:t>
            </a:r>
            <a:endParaRPr lang="en-US" b="1" dirty="0"/>
          </a:p>
        </p:txBody>
      </p:sp>
      <p:sp>
        <p:nvSpPr>
          <p:cNvPr id="10" name="Flowchart: Sequential Access Storage 9">
            <a:extLst>
              <a:ext uri="{FF2B5EF4-FFF2-40B4-BE49-F238E27FC236}">
                <a16:creationId xmlns:a16="http://schemas.microsoft.com/office/drawing/2014/main" id="{6F7A3A20-A71B-42D5-939A-822E5D517F9A}"/>
              </a:ext>
            </a:extLst>
          </p:cNvPr>
          <p:cNvSpPr/>
          <p:nvPr/>
        </p:nvSpPr>
        <p:spPr>
          <a:xfrm>
            <a:off x="9467583" y="1205074"/>
            <a:ext cx="1592495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Patients: </a:t>
            </a:r>
            <a:r>
              <a:rPr lang="en-US" sz="2400" b="1" dirty="0"/>
              <a:t>9378</a:t>
            </a:r>
            <a:endParaRPr lang="en-US" b="1" dirty="0"/>
          </a:p>
        </p:txBody>
      </p:sp>
      <p:sp>
        <p:nvSpPr>
          <p:cNvPr id="11" name="Flowchart: Sequential Access Storage 10">
            <a:extLst>
              <a:ext uri="{FF2B5EF4-FFF2-40B4-BE49-F238E27FC236}">
                <a16:creationId xmlns:a16="http://schemas.microsoft.com/office/drawing/2014/main" id="{2C07A0A8-F81E-4417-AE8C-F60D5A26A67B}"/>
              </a:ext>
            </a:extLst>
          </p:cNvPr>
          <p:cNvSpPr/>
          <p:nvPr/>
        </p:nvSpPr>
        <p:spPr>
          <a:xfrm>
            <a:off x="3047998" y="4644989"/>
            <a:ext cx="1833938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Rooms: </a:t>
            </a:r>
            <a:r>
              <a:rPr lang="en-US" sz="2400" b="1" dirty="0"/>
              <a:t>10K</a:t>
            </a:r>
            <a:endParaRPr lang="en-US" b="1" dirty="0"/>
          </a:p>
        </p:txBody>
      </p:sp>
      <p:sp>
        <p:nvSpPr>
          <p:cNvPr id="12" name="Flowchart: Sequential Access Storage 11">
            <a:extLst>
              <a:ext uri="{FF2B5EF4-FFF2-40B4-BE49-F238E27FC236}">
                <a16:creationId xmlns:a16="http://schemas.microsoft.com/office/drawing/2014/main" id="{FC1892BE-F16E-44C2-BFF6-3724C545E518}"/>
              </a:ext>
            </a:extLst>
          </p:cNvPr>
          <p:cNvSpPr/>
          <p:nvPr/>
        </p:nvSpPr>
        <p:spPr>
          <a:xfrm>
            <a:off x="3771897" y="2498762"/>
            <a:ext cx="1592495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Doctors: </a:t>
            </a:r>
            <a:r>
              <a:rPr lang="en-US" sz="2400" b="1" dirty="0"/>
              <a:t>9416</a:t>
            </a:r>
            <a:endParaRPr lang="en-US" b="1" dirty="0"/>
          </a:p>
        </p:txBody>
      </p:sp>
      <p:sp>
        <p:nvSpPr>
          <p:cNvPr id="13" name="Flowchart: Sequential Access Storage 12">
            <a:extLst>
              <a:ext uri="{FF2B5EF4-FFF2-40B4-BE49-F238E27FC236}">
                <a16:creationId xmlns:a16="http://schemas.microsoft.com/office/drawing/2014/main" id="{9B57B079-246C-4222-97FB-E347D3DCB10E}"/>
              </a:ext>
            </a:extLst>
          </p:cNvPr>
          <p:cNvSpPr/>
          <p:nvPr/>
        </p:nvSpPr>
        <p:spPr>
          <a:xfrm>
            <a:off x="4827999" y="3992580"/>
            <a:ext cx="1833938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Total Billings:    </a:t>
            </a:r>
            <a:r>
              <a:rPr lang="en-US" sz="2000" b="1" dirty="0"/>
              <a:t>$ 255.17M</a:t>
            </a:r>
            <a:endParaRPr lang="en-US" b="1" dirty="0"/>
          </a:p>
        </p:txBody>
      </p:sp>
      <p:sp>
        <p:nvSpPr>
          <p:cNvPr id="14" name="Flowchart: Sequential Access Storage 13">
            <a:extLst>
              <a:ext uri="{FF2B5EF4-FFF2-40B4-BE49-F238E27FC236}">
                <a16:creationId xmlns:a16="http://schemas.microsoft.com/office/drawing/2014/main" id="{3719F101-F6D1-4EBE-9E0D-C8D3B65F72FF}"/>
              </a:ext>
            </a:extLst>
          </p:cNvPr>
          <p:cNvSpPr/>
          <p:nvPr/>
        </p:nvSpPr>
        <p:spPr>
          <a:xfrm>
            <a:off x="3349803" y="926816"/>
            <a:ext cx="1767584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Patients Blood Type: </a:t>
            </a:r>
            <a:r>
              <a:rPr lang="en-US" sz="2400" b="1" dirty="0"/>
              <a:t>8</a:t>
            </a:r>
            <a:endParaRPr lang="en-US" b="1" dirty="0"/>
          </a:p>
        </p:txBody>
      </p:sp>
      <p:sp>
        <p:nvSpPr>
          <p:cNvPr id="15" name="Flowchart: Sequential Access Storage 14">
            <a:extLst>
              <a:ext uri="{FF2B5EF4-FFF2-40B4-BE49-F238E27FC236}">
                <a16:creationId xmlns:a16="http://schemas.microsoft.com/office/drawing/2014/main" id="{EFABDCED-6D7F-4740-8570-5DE633DB8510}"/>
              </a:ext>
            </a:extLst>
          </p:cNvPr>
          <p:cNvSpPr/>
          <p:nvPr/>
        </p:nvSpPr>
        <p:spPr>
          <a:xfrm>
            <a:off x="6860464" y="4376798"/>
            <a:ext cx="1889591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 of Insurance Providers: </a:t>
            </a:r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6" name="Flowchart: Sequential Access Storage 15">
            <a:extLst>
              <a:ext uri="{FF2B5EF4-FFF2-40B4-BE49-F238E27FC236}">
                <a16:creationId xmlns:a16="http://schemas.microsoft.com/office/drawing/2014/main" id="{629487DD-65E3-4337-AE23-A3A69037B02E}"/>
              </a:ext>
            </a:extLst>
          </p:cNvPr>
          <p:cNvSpPr/>
          <p:nvPr/>
        </p:nvSpPr>
        <p:spPr>
          <a:xfrm>
            <a:off x="9327335" y="3958551"/>
            <a:ext cx="1889591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 of Diseases Diagnosed: </a:t>
            </a:r>
            <a:r>
              <a:rPr lang="en-US" sz="2400" b="1" dirty="0"/>
              <a:t>6</a:t>
            </a:r>
            <a:endParaRPr lang="en-US" b="1" dirty="0"/>
          </a:p>
        </p:txBody>
      </p:sp>
      <p:sp>
        <p:nvSpPr>
          <p:cNvPr id="18" name="Flowchart: Sequential Access Storage 17">
            <a:extLst>
              <a:ext uri="{FF2B5EF4-FFF2-40B4-BE49-F238E27FC236}">
                <a16:creationId xmlns:a16="http://schemas.microsoft.com/office/drawing/2014/main" id="{9E015E82-0B3A-4CAE-A2B8-D7BA7FADFADF}"/>
              </a:ext>
            </a:extLst>
          </p:cNvPr>
          <p:cNvSpPr/>
          <p:nvPr/>
        </p:nvSpPr>
        <p:spPr>
          <a:xfrm>
            <a:off x="6981935" y="839918"/>
            <a:ext cx="1889591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Diagnosis Result Categories: </a:t>
            </a:r>
            <a:r>
              <a:rPr lang="en-US" sz="2400" b="1" dirty="0"/>
              <a:t>3</a:t>
            </a:r>
            <a:endParaRPr lang="en-US" b="1" dirty="0"/>
          </a:p>
        </p:txBody>
      </p:sp>
      <p:pic>
        <p:nvPicPr>
          <p:cNvPr id="20" name="Graphic 19" descr="Medicine with solid fill">
            <a:extLst>
              <a:ext uri="{FF2B5EF4-FFF2-40B4-BE49-F238E27FC236}">
                <a16:creationId xmlns:a16="http://schemas.microsoft.com/office/drawing/2014/main" id="{011F0FA3-AB8A-4F55-B01E-1DEB5437C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4109" y="2501760"/>
            <a:ext cx="688370" cy="688370"/>
          </a:xfrm>
          <a:prstGeom prst="rect">
            <a:avLst/>
          </a:prstGeom>
        </p:spPr>
      </p:pic>
      <p:pic>
        <p:nvPicPr>
          <p:cNvPr id="22" name="Graphic 21" descr="Needle with solid fill">
            <a:extLst>
              <a:ext uri="{FF2B5EF4-FFF2-40B4-BE49-F238E27FC236}">
                <a16:creationId xmlns:a16="http://schemas.microsoft.com/office/drawing/2014/main" id="{E19DE879-D84C-42A2-A396-8D22E3A80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6301" y="2569825"/>
            <a:ext cx="635712" cy="635712"/>
          </a:xfrm>
          <a:prstGeom prst="rect">
            <a:avLst/>
          </a:prstGeom>
        </p:spPr>
      </p:pic>
      <p:sp>
        <p:nvSpPr>
          <p:cNvPr id="23" name="Flowchart: Sequential Access Storage 22">
            <a:extLst>
              <a:ext uri="{FF2B5EF4-FFF2-40B4-BE49-F238E27FC236}">
                <a16:creationId xmlns:a16="http://schemas.microsoft.com/office/drawing/2014/main" id="{4C7374CC-1647-482F-83C5-4E610B3D5163}"/>
              </a:ext>
            </a:extLst>
          </p:cNvPr>
          <p:cNvSpPr/>
          <p:nvPr/>
        </p:nvSpPr>
        <p:spPr>
          <a:xfrm>
            <a:off x="7495528" y="2867781"/>
            <a:ext cx="1889591" cy="1304818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Types of Medicines: </a:t>
            </a:r>
            <a:r>
              <a:rPr lang="en-US" sz="2400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9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325ED1-4186-4F8B-B39D-8389EB93DA9D}"/>
              </a:ext>
            </a:extLst>
          </p:cNvPr>
          <p:cNvSpPr/>
          <p:nvPr/>
        </p:nvSpPr>
        <p:spPr>
          <a:xfrm>
            <a:off x="976045" y="747423"/>
            <a:ext cx="10304980" cy="5365701"/>
          </a:xfrm>
          <a:prstGeom prst="roundRect">
            <a:avLst>
              <a:gd name="adj" fmla="val 24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D606B1B-84EC-435A-9953-90ECF8DEF176}"/>
              </a:ext>
            </a:extLst>
          </p:cNvPr>
          <p:cNvSpPr/>
          <p:nvPr/>
        </p:nvSpPr>
        <p:spPr>
          <a:xfrm>
            <a:off x="1099335" y="799774"/>
            <a:ext cx="3256908" cy="688369"/>
          </a:xfrm>
          <a:prstGeom prst="homePlate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   Hospital Facilities</a:t>
            </a:r>
          </a:p>
        </p:txBody>
      </p:sp>
      <p:sp>
        <p:nvSpPr>
          <p:cNvPr id="6" name="Action Button: Go to End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C056591-2DC7-4FFB-8652-5BEB11EA7C4B}"/>
              </a:ext>
            </a:extLst>
          </p:cNvPr>
          <p:cNvSpPr/>
          <p:nvPr/>
        </p:nvSpPr>
        <p:spPr>
          <a:xfrm>
            <a:off x="10178265" y="5429891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Go Back or Previous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485314C-46F2-40A1-9037-E0C188E6EE49}"/>
              </a:ext>
            </a:extLst>
          </p:cNvPr>
          <p:cNvSpPr/>
          <p:nvPr/>
        </p:nvSpPr>
        <p:spPr>
          <a:xfrm>
            <a:off x="1099335" y="5429892"/>
            <a:ext cx="873303" cy="575353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62877BB7-C89E-4AA0-83EF-0054BABA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35" y="832448"/>
            <a:ext cx="586342" cy="655695"/>
          </a:xfrm>
          <a:prstGeom prst="rect">
            <a:avLst/>
          </a:prstGeom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C195BFD-5FD8-4EFC-8B81-D781FD22D1A5}"/>
              </a:ext>
            </a:extLst>
          </p:cNvPr>
          <p:cNvSpPr/>
          <p:nvPr/>
        </p:nvSpPr>
        <p:spPr>
          <a:xfrm>
            <a:off x="1099336" y="1696891"/>
            <a:ext cx="10116619" cy="3672966"/>
          </a:xfrm>
          <a:prstGeom prst="foldedCorner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u="sng" dirty="0"/>
              <a:t>Admission: </a:t>
            </a:r>
          </a:p>
          <a:p>
            <a:r>
              <a:rPr lang="en-US" sz="1600" b="1" dirty="0"/>
              <a:t>Asthma (17.96%), Cancer, and Hypertension </a:t>
            </a:r>
            <a:r>
              <a:rPr lang="en-US" sz="1600" dirty="0"/>
              <a:t>are the three </a:t>
            </a:r>
            <a:r>
              <a:rPr lang="en-US" sz="1600" b="1" dirty="0"/>
              <a:t>top 3 diseases </a:t>
            </a:r>
            <a:r>
              <a:rPr lang="en-US" sz="1600" dirty="0"/>
              <a:t>patients are admitted with.</a:t>
            </a:r>
          </a:p>
          <a:p>
            <a:r>
              <a:rPr lang="en-US" sz="1600" b="1" dirty="0"/>
              <a:t>Smith PLC</a:t>
            </a:r>
            <a:r>
              <a:rPr lang="en-US" sz="1600" dirty="0"/>
              <a:t>, </a:t>
            </a:r>
            <a:r>
              <a:rPr lang="en-US" sz="1600" b="1" dirty="0"/>
              <a:t>Smith &amp; Sons</a:t>
            </a:r>
            <a:r>
              <a:rPr lang="en-US" sz="1600" dirty="0"/>
              <a:t>, and </a:t>
            </a:r>
            <a:r>
              <a:rPr lang="en-US" sz="1600" b="1" dirty="0"/>
              <a:t>Smith Inc. </a:t>
            </a:r>
            <a:r>
              <a:rPr lang="en-US" sz="1600" dirty="0"/>
              <a:t>are patients’ three </a:t>
            </a:r>
            <a:r>
              <a:rPr lang="en-US" sz="1600" b="1" dirty="0"/>
              <a:t>most preferred </a:t>
            </a:r>
            <a:r>
              <a:rPr lang="en-US" sz="1600" dirty="0"/>
              <a:t>Hospitals.</a:t>
            </a:r>
          </a:p>
          <a:p>
            <a:r>
              <a:rPr lang="en-US" sz="1600" dirty="0"/>
              <a:t>As per </a:t>
            </a:r>
            <a:r>
              <a:rPr lang="en-US" sz="1600" b="1" dirty="0"/>
              <a:t>Rooms Availability</a:t>
            </a:r>
            <a:r>
              <a:rPr lang="en-US" sz="1600" dirty="0"/>
              <a:t>, </a:t>
            </a:r>
            <a:r>
              <a:rPr lang="en-US" sz="1600" b="1" dirty="0"/>
              <a:t>Smith &amp; Sons</a:t>
            </a:r>
            <a:r>
              <a:rPr lang="en-US" sz="1600" dirty="0"/>
              <a:t>, </a:t>
            </a:r>
            <a:r>
              <a:rPr lang="en-US" sz="1600" b="1" dirty="0"/>
              <a:t>Smith LLC</a:t>
            </a:r>
            <a:r>
              <a:rPr lang="en-US" sz="1600" dirty="0"/>
              <a:t>, and </a:t>
            </a:r>
            <a:r>
              <a:rPr lang="en-US" sz="1600" b="1" dirty="0"/>
              <a:t>William LLC </a:t>
            </a:r>
            <a:r>
              <a:rPr lang="en-US" sz="1600" dirty="0"/>
              <a:t>are the top 3 hospitals.</a:t>
            </a:r>
          </a:p>
          <a:p>
            <a:r>
              <a:rPr lang="en-US" sz="1600" dirty="0"/>
              <a:t>As per Admission Rush, </a:t>
            </a:r>
            <a:r>
              <a:rPr lang="en-US" sz="1600" b="1" dirty="0"/>
              <a:t>Urgent, Emergency, and Elevated </a:t>
            </a:r>
            <a:r>
              <a:rPr lang="en-US" sz="1600" dirty="0"/>
              <a:t>are almost the </a:t>
            </a:r>
            <a:r>
              <a:rPr lang="en-US" sz="1600" b="1" dirty="0"/>
              <a:t>same</a:t>
            </a:r>
            <a:r>
              <a:rPr lang="en-US" sz="1600" dirty="0"/>
              <a:t> percentage (</a:t>
            </a:r>
            <a:r>
              <a:rPr lang="en-US" sz="1600" b="1" dirty="0"/>
              <a:t>~32-33%</a:t>
            </a:r>
            <a:r>
              <a:rPr lang="en-US" sz="1600" dirty="0"/>
              <a:t>).</a:t>
            </a:r>
          </a:p>
          <a:p>
            <a:endParaRPr lang="en-US" sz="1600" dirty="0"/>
          </a:p>
          <a:p>
            <a:r>
              <a:rPr lang="en-US" sz="2000" b="1" u="sng" dirty="0"/>
              <a:t>Billing &amp; Insurance:</a:t>
            </a:r>
            <a:r>
              <a:rPr lang="en-US" sz="2000" dirty="0"/>
              <a:t> </a:t>
            </a:r>
          </a:p>
          <a:p>
            <a:r>
              <a:rPr lang="en-US" sz="1600" dirty="0"/>
              <a:t>	</a:t>
            </a:r>
            <a:r>
              <a:rPr lang="en-US" sz="1600" b="1" dirty="0"/>
              <a:t>Smith &amp; Sons ($477.64K)</a:t>
            </a:r>
            <a:r>
              <a:rPr lang="en-US" sz="1600" dirty="0"/>
              <a:t>, </a:t>
            </a:r>
            <a:r>
              <a:rPr lang="en-US" sz="1600" b="1" dirty="0"/>
              <a:t>Smith PLC ($432.85K)</a:t>
            </a:r>
            <a:r>
              <a:rPr lang="en-US" sz="1600" dirty="0"/>
              <a:t>, and </a:t>
            </a:r>
            <a:r>
              <a:rPr lang="en-US" sz="1600" b="1" dirty="0"/>
              <a:t>Smith Ltd ($351.46) </a:t>
            </a:r>
            <a:r>
              <a:rPr lang="en-US" sz="1600" dirty="0"/>
              <a:t>are the </a:t>
            </a:r>
            <a:r>
              <a:rPr lang="en-US" sz="1600" b="1" dirty="0"/>
              <a:t>top 3 hospitals </a:t>
            </a:r>
            <a:r>
              <a:rPr lang="en-US" sz="1600" dirty="0"/>
              <a:t>with the </a:t>
            </a:r>
            <a:r>
              <a:rPr lang="en-US" sz="1600" b="1" dirty="0"/>
              <a:t>Highest Bills</a:t>
            </a:r>
            <a:r>
              <a:rPr lang="en-US" sz="1600" dirty="0"/>
              <a:t>.</a:t>
            </a:r>
          </a:p>
          <a:p>
            <a:r>
              <a:rPr lang="en-US" sz="1600" b="1" dirty="0"/>
              <a:t>Cigna</a:t>
            </a:r>
            <a:r>
              <a:rPr lang="en-US" sz="1600" dirty="0"/>
              <a:t>, </a:t>
            </a:r>
            <a:r>
              <a:rPr lang="en-US" sz="1600" b="1" dirty="0"/>
              <a:t>Blue Cross</a:t>
            </a:r>
            <a:r>
              <a:rPr lang="en-US" sz="1600" dirty="0"/>
              <a:t>, and </a:t>
            </a:r>
            <a:r>
              <a:rPr lang="en-US" sz="1600" b="1" dirty="0"/>
              <a:t>Aetna</a:t>
            </a:r>
            <a:r>
              <a:rPr lang="en-US" sz="1600" dirty="0"/>
              <a:t> are the </a:t>
            </a:r>
            <a:r>
              <a:rPr lang="en-US" sz="1600" b="1" dirty="0"/>
              <a:t>top 3 Insurance Providers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b="1" u="sng" dirty="0"/>
              <a:t>Diagnosis:</a:t>
            </a:r>
          </a:p>
          <a:p>
            <a:r>
              <a:rPr lang="en-US" sz="1600" dirty="0"/>
              <a:t>	</a:t>
            </a:r>
            <a:r>
              <a:rPr lang="en-US" sz="1600" b="1" dirty="0"/>
              <a:t>Normal, Abnormal, and Inconclusive Diagnosis </a:t>
            </a:r>
            <a:r>
              <a:rPr lang="en-US" sz="1600" dirty="0"/>
              <a:t>rates are almost the </a:t>
            </a:r>
            <a:r>
              <a:rPr lang="en-US" sz="1600" b="1" dirty="0"/>
              <a:t>same </a:t>
            </a:r>
            <a:r>
              <a:rPr lang="en-US" sz="1600" dirty="0"/>
              <a:t>(</a:t>
            </a:r>
            <a:r>
              <a:rPr lang="en-US" sz="1600" b="1" dirty="0"/>
              <a:t>~33%</a:t>
            </a:r>
            <a:r>
              <a:rPr lang="en-US" sz="1600" dirty="0"/>
              <a:t>).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64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3FA9BD-46C1-47E9-B5BE-C7BE09B5C8E4}"/>
              </a:ext>
            </a:extLst>
          </p:cNvPr>
          <p:cNvSpPr/>
          <p:nvPr/>
        </p:nvSpPr>
        <p:spPr>
          <a:xfrm>
            <a:off x="976045" y="747423"/>
            <a:ext cx="10304980" cy="5365701"/>
          </a:xfrm>
          <a:prstGeom prst="roundRect">
            <a:avLst>
              <a:gd name="adj" fmla="val 24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Go to End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D21DD8-FE7A-4CEE-936A-52A1ADF02E07}"/>
              </a:ext>
            </a:extLst>
          </p:cNvPr>
          <p:cNvSpPr/>
          <p:nvPr/>
        </p:nvSpPr>
        <p:spPr>
          <a:xfrm>
            <a:off x="10081516" y="5429892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0859F7-566D-4284-9DF9-4055DF69C9F3}"/>
              </a:ext>
            </a:extLst>
          </p:cNvPr>
          <p:cNvSpPr/>
          <p:nvPr/>
        </p:nvSpPr>
        <p:spPr>
          <a:xfrm>
            <a:off x="1113034" y="5429891"/>
            <a:ext cx="873303" cy="575353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25A66F7-68D3-43A7-81AE-66792A70ED62}"/>
              </a:ext>
            </a:extLst>
          </p:cNvPr>
          <p:cNvSpPr/>
          <p:nvPr/>
        </p:nvSpPr>
        <p:spPr>
          <a:xfrm>
            <a:off x="1113034" y="913104"/>
            <a:ext cx="2825393" cy="688369"/>
          </a:xfrm>
          <a:prstGeom prst="homePlate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     Patients Care</a:t>
            </a:r>
          </a:p>
        </p:txBody>
      </p:sp>
      <p:pic>
        <p:nvPicPr>
          <p:cNvPr id="10" name="Graphic 9" descr="Users with solid fill">
            <a:extLst>
              <a:ext uri="{FF2B5EF4-FFF2-40B4-BE49-F238E27FC236}">
                <a16:creationId xmlns:a16="http://schemas.microsoft.com/office/drawing/2014/main" id="{46F1AB34-5A8E-4DD7-9979-BE2D1DEB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035" y="979470"/>
            <a:ext cx="715766" cy="715766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6A0A1AC-1814-4597-8B39-CE317ABFCA66}"/>
              </a:ext>
            </a:extLst>
          </p:cNvPr>
          <p:cNvSpPr/>
          <p:nvPr/>
        </p:nvSpPr>
        <p:spPr>
          <a:xfrm>
            <a:off x="1113034" y="1767154"/>
            <a:ext cx="10006172" cy="3563421"/>
          </a:xfrm>
          <a:prstGeom prst="foldedCorner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u="sng" dirty="0"/>
              <a:t>Total No.:</a:t>
            </a:r>
            <a:r>
              <a:rPr lang="en-US" sz="1600" b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	A </a:t>
            </a:r>
            <a:r>
              <a:rPr lang="en-US" sz="1600" b="1" dirty="0"/>
              <a:t>total 9378 no of patients </a:t>
            </a:r>
            <a:r>
              <a:rPr lang="en-US" sz="1600" dirty="0"/>
              <a:t>were admitted and discharged in the </a:t>
            </a:r>
            <a:r>
              <a:rPr lang="en-US" sz="1600" b="1" dirty="0"/>
              <a:t>span of 5 years</a:t>
            </a:r>
            <a:r>
              <a:rPr lang="en-US" sz="1600" dirty="0"/>
              <a:t>, out of which there are </a:t>
            </a:r>
            <a:r>
              <a:rPr lang="en-US" sz="1600" b="1" dirty="0"/>
              <a:t>4745 males </a:t>
            </a:r>
            <a:r>
              <a:rPr lang="en-US" sz="1600" dirty="0"/>
              <a:t>and </a:t>
            </a:r>
            <a:r>
              <a:rPr lang="en-US" sz="1600" b="1" dirty="0"/>
              <a:t>4905 females</a:t>
            </a:r>
            <a:r>
              <a:rPr lang="en-US" sz="1600" dirty="0"/>
              <a:t>, for which </a:t>
            </a:r>
            <a:r>
              <a:rPr lang="en-US" sz="1600" b="1" dirty="0"/>
              <a:t>10000 rooms</a:t>
            </a:r>
            <a:r>
              <a:rPr lang="en-US" sz="1600" dirty="0"/>
              <a:t> were available in total, and the </a:t>
            </a:r>
            <a:r>
              <a:rPr lang="en-US" sz="1600" b="1" dirty="0"/>
              <a:t>total bills </a:t>
            </a:r>
            <a:r>
              <a:rPr lang="en-US" sz="1600" dirty="0"/>
              <a:t>covered were </a:t>
            </a:r>
            <a:r>
              <a:rPr lang="en-US" sz="1600" b="1" dirty="0"/>
              <a:t>$ 255.17M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600" b="1" dirty="0"/>
              <a:t>59 years</a:t>
            </a:r>
            <a:r>
              <a:rPr lang="en-US" sz="1600" dirty="0"/>
              <a:t>, followed by </a:t>
            </a:r>
            <a:r>
              <a:rPr lang="en-US" sz="1600" b="1" dirty="0"/>
              <a:t>78 years</a:t>
            </a:r>
            <a:r>
              <a:rPr lang="en-US" sz="1600" dirty="0"/>
              <a:t>, and </a:t>
            </a:r>
            <a:r>
              <a:rPr lang="en-US" sz="1600" b="1" dirty="0"/>
              <a:t>31 years </a:t>
            </a:r>
            <a:r>
              <a:rPr lang="en-US" sz="1600" dirty="0"/>
              <a:t>were the </a:t>
            </a:r>
            <a:r>
              <a:rPr lang="en-US" sz="1600" b="1" dirty="0"/>
              <a:t>top 3 ages </a:t>
            </a:r>
            <a:r>
              <a:rPr lang="en-US" sz="1600" dirty="0"/>
              <a:t>of diagnosed patients. </a:t>
            </a:r>
          </a:p>
          <a:p>
            <a:r>
              <a:rPr lang="en-US" sz="1600" b="1" u="sng" dirty="0"/>
              <a:t>Monthly View:</a:t>
            </a:r>
            <a:r>
              <a:rPr lang="en-US" sz="1600" b="1" dirty="0"/>
              <a:t> 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	</a:t>
            </a:r>
            <a:r>
              <a:rPr lang="en-US" sz="1600" b="1" dirty="0"/>
              <a:t>153 patients </a:t>
            </a:r>
            <a:r>
              <a:rPr lang="en-US" sz="1600" dirty="0"/>
              <a:t>in </a:t>
            </a:r>
            <a:r>
              <a:rPr lang="en-US" sz="1600" b="1" dirty="0"/>
              <a:t>Total are admitted </a:t>
            </a:r>
            <a:r>
              <a:rPr lang="en-US" sz="1600" dirty="0"/>
              <a:t>every month out of which </a:t>
            </a:r>
            <a:r>
              <a:rPr lang="en-US" sz="1600" b="1" dirty="0"/>
              <a:t>66 (43.13%) are males</a:t>
            </a:r>
            <a:r>
              <a:rPr lang="en-US" sz="1600" dirty="0"/>
              <a:t> and </a:t>
            </a:r>
            <a:r>
              <a:rPr lang="en-US" sz="1600" b="1" dirty="0"/>
              <a:t>87 (56.86%) are females</a:t>
            </a:r>
            <a:r>
              <a:rPr lang="en-US" sz="1600" dirty="0"/>
              <a:t>, where </a:t>
            </a:r>
            <a:r>
              <a:rPr lang="en-US" sz="1600" b="1" dirty="0"/>
              <a:t>avg 153 rooms are available</a:t>
            </a:r>
            <a:r>
              <a:rPr lang="en-US" sz="1600" dirty="0"/>
              <a:t>.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	On the other hand, </a:t>
            </a:r>
            <a:r>
              <a:rPr lang="en-US" sz="1600" b="1" dirty="0"/>
              <a:t>87 patients are discharged </a:t>
            </a:r>
            <a:r>
              <a:rPr lang="en-US" sz="1600" dirty="0"/>
              <a:t>on average, out of which </a:t>
            </a:r>
            <a:r>
              <a:rPr lang="en-US" sz="1600" b="1" dirty="0"/>
              <a:t>32 (36.78%) are males </a:t>
            </a:r>
            <a:r>
              <a:rPr lang="en-US" sz="1600" dirty="0"/>
              <a:t>and </a:t>
            </a:r>
            <a:r>
              <a:rPr lang="en-US" sz="1600" b="1" dirty="0"/>
              <a:t>55 (63.22%) are females</a:t>
            </a:r>
            <a:r>
              <a:rPr lang="en-US" sz="1600" dirty="0"/>
              <a:t>, which makes </a:t>
            </a:r>
            <a:r>
              <a:rPr lang="en-US" sz="1600" b="1" dirty="0"/>
              <a:t>87 rooms clear for the next admission</a:t>
            </a:r>
            <a:r>
              <a:rPr lang="en-US" sz="1600" dirty="0"/>
              <a:t>.</a:t>
            </a:r>
            <a:endParaRPr lang="en-US" sz="1600" u="sng" dirty="0"/>
          </a:p>
          <a:p>
            <a:r>
              <a:rPr lang="en-US" sz="1600" b="1" u="sng" dirty="0"/>
              <a:t>Insurance Provider: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	Cigna, Blue Cross, and Aetna </a:t>
            </a:r>
            <a:r>
              <a:rPr lang="en-US" sz="1600" dirty="0"/>
              <a:t>covered most of the patients.</a:t>
            </a:r>
          </a:p>
          <a:p>
            <a:r>
              <a:rPr lang="en-US" sz="1600" dirty="0"/>
              <a:t> </a:t>
            </a:r>
            <a:r>
              <a:rPr lang="en-US" sz="1600" b="1" u="sng" dirty="0"/>
              <a:t>Medication:</a:t>
            </a:r>
            <a:endParaRPr lang="en-US" sz="1600" b="1" dirty="0"/>
          </a:p>
          <a:p>
            <a:r>
              <a:rPr lang="en-US" sz="1600" b="1" dirty="0"/>
              <a:t>	Penicillin and Lipitor </a:t>
            </a:r>
            <a:r>
              <a:rPr lang="en-US" sz="1600" dirty="0"/>
              <a:t>are the two most used Medications for Treatment.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4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2D6B3-E15C-4FE0-B6C8-C5F6CEA0E21E}"/>
              </a:ext>
            </a:extLst>
          </p:cNvPr>
          <p:cNvSpPr/>
          <p:nvPr/>
        </p:nvSpPr>
        <p:spPr>
          <a:xfrm>
            <a:off x="976045" y="852755"/>
            <a:ext cx="10304980" cy="5260369"/>
          </a:xfrm>
          <a:prstGeom prst="roundRect">
            <a:avLst>
              <a:gd name="adj" fmla="val 240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Go Back or Previous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573D1A-5B52-42A0-8957-09C57B8644C8}"/>
              </a:ext>
            </a:extLst>
          </p:cNvPr>
          <p:cNvSpPr/>
          <p:nvPr/>
        </p:nvSpPr>
        <p:spPr>
          <a:xfrm>
            <a:off x="1128910" y="5424701"/>
            <a:ext cx="873303" cy="575353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7B715C2-6223-407B-AC57-8952C3D89DD2}"/>
              </a:ext>
            </a:extLst>
          </p:cNvPr>
          <p:cNvSpPr/>
          <p:nvPr/>
        </p:nvSpPr>
        <p:spPr>
          <a:xfrm>
            <a:off x="1099335" y="919591"/>
            <a:ext cx="3665170" cy="688369"/>
          </a:xfrm>
          <a:prstGeom prst="homePlate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Doctors Treatment</a:t>
            </a:r>
          </a:p>
        </p:txBody>
      </p:sp>
      <p:pic>
        <p:nvPicPr>
          <p:cNvPr id="8" name="Graphic 7" descr="Stethoscope with solid fill">
            <a:extLst>
              <a:ext uri="{FF2B5EF4-FFF2-40B4-BE49-F238E27FC236}">
                <a16:creationId xmlns:a16="http://schemas.microsoft.com/office/drawing/2014/main" id="{BDFD1E13-AE1C-4B8F-B688-66468B6B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35" y="996593"/>
            <a:ext cx="691663" cy="606176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66B8AD47-AB77-43F4-9C71-9FA1D2D48484}"/>
              </a:ext>
            </a:extLst>
          </p:cNvPr>
          <p:cNvSpPr/>
          <p:nvPr/>
        </p:nvSpPr>
        <p:spPr>
          <a:xfrm>
            <a:off x="1099335" y="1684962"/>
            <a:ext cx="10075596" cy="3662737"/>
          </a:xfrm>
          <a:prstGeom prst="foldedCorner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/>
              <a:t>Patients Treated:</a:t>
            </a:r>
            <a:r>
              <a:rPr lang="en-US" b="1" dirty="0"/>
              <a:t> </a:t>
            </a:r>
          </a:p>
          <a:p>
            <a:r>
              <a:rPr lang="en-US" b="1" dirty="0"/>
              <a:t>	49.25% of Females and 50.25% of Males </a:t>
            </a:r>
            <a:r>
              <a:rPr lang="en-US" dirty="0"/>
              <a:t>were treated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u="sng" dirty="0"/>
              <a:t>Doctors/Hospitals: </a:t>
            </a:r>
          </a:p>
          <a:p>
            <a:r>
              <a:rPr lang="en-US" b="1" dirty="0"/>
              <a:t>	Smith PLC, Smith &amp; Sons, Smith Inc, and Smith Ltd are the top Hospitals </a:t>
            </a:r>
            <a:r>
              <a:rPr lang="en-US" dirty="0"/>
              <a:t>having the most number of doctors. </a:t>
            </a:r>
          </a:p>
          <a:p>
            <a:endParaRPr lang="en-US" dirty="0"/>
          </a:p>
          <a:p>
            <a:r>
              <a:rPr lang="en-US" b="1" u="sng" dirty="0"/>
              <a:t>Patient’s Blood Group:</a:t>
            </a:r>
            <a:r>
              <a:rPr lang="en-US" b="1" dirty="0"/>
              <a:t> </a:t>
            </a:r>
          </a:p>
          <a:p>
            <a:r>
              <a:rPr lang="en-US" b="1" dirty="0"/>
              <a:t>	AB-</a:t>
            </a:r>
            <a:r>
              <a:rPr lang="en-US" dirty="0"/>
              <a:t>, </a:t>
            </a:r>
            <a:r>
              <a:rPr lang="en-US" b="1" dirty="0"/>
              <a:t>AB+</a:t>
            </a:r>
            <a:r>
              <a:rPr lang="en-US" dirty="0"/>
              <a:t>, </a:t>
            </a:r>
            <a:r>
              <a:rPr lang="en-US" b="1" dirty="0"/>
              <a:t>B- </a:t>
            </a:r>
            <a:r>
              <a:rPr lang="en-US" dirty="0"/>
              <a:t>are the three most common blood groups treated by doctors. </a:t>
            </a:r>
          </a:p>
          <a:p>
            <a:pPr algn="ctr"/>
            <a:r>
              <a:rPr lang="en-US" u="sng" dirty="0"/>
              <a:t> </a:t>
            </a:r>
          </a:p>
        </p:txBody>
      </p:sp>
      <p:sp>
        <p:nvSpPr>
          <p:cNvPr id="10" name="Action Button: Go to End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2CC41A5-F19E-411A-8A36-27520563B88E}"/>
              </a:ext>
            </a:extLst>
          </p:cNvPr>
          <p:cNvSpPr/>
          <p:nvPr/>
        </p:nvSpPr>
        <p:spPr>
          <a:xfrm>
            <a:off x="10081516" y="5429892"/>
            <a:ext cx="1037690" cy="575353"/>
          </a:xfrm>
          <a:prstGeom prst="actionButtonE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263739-5C1A-4620-87C6-A70A11F89547}"/>
              </a:ext>
            </a:extLst>
          </p:cNvPr>
          <p:cNvSpPr/>
          <p:nvPr/>
        </p:nvSpPr>
        <p:spPr>
          <a:xfrm>
            <a:off x="1174282" y="972152"/>
            <a:ext cx="10068025" cy="4995511"/>
          </a:xfrm>
          <a:prstGeom prst="roundRect">
            <a:avLst>
              <a:gd name="adj" fmla="val 337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Thank you. </a:t>
            </a:r>
          </a:p>
          <a:p>
            <a:pPr algn="ctr"/>
            <a:r>
              <a:rPr lang="en-US" sz="5400" b="1" dirty="0">
                <a:solidFill>
                  <a:schemeClr val="accent4">
                    <a:lumMod val="75000"/>
                  </a:schemeClr>
                </a:solidFill>
              </a:rPr>
              <a:t>Pritam Banerjee.</a:t>
            </a: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5F92221-1FAC-4405-9055-83B3E52C4F66}"/>
              </a:ext>
            </a:extLst>
          </p:cNvPr>
          <p:cNvSpPr/>
          <p:nvPr/>
        </p:nvSpPr>
        <p:spPr>
          <a:xfrm>
            <a:off x="1331041" y="5310495"/>
            <a:ext cx="873303" cy="575353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495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Banerjee</dc:creator>
  <cp:lastModifiedBy>Pritam Banerjee</cp:lastModifiedBy>
  <cp:revision>76</cp:revision>
  <dcterms:created xsi:type="dcterms:W3CDTF">2024-02-05T06:21:39Z</dcterms:created>
  <dcterms:modified xsi:type="dcterms:W3CDTF">2024-02-05T11:47:16Z</dcterms:modified>
</cp:coreProperties>
</file>