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59" r:id="rId5"/>
    <p:sldId id="260" r:id="rId6"/>
    <p:sldId id="261" r:id="rId7"/>
    <p:sldId id="276" r:id="rId8"/>
    <p:sldId id="277" r:id="rId9"/>
    <p:sldId id="264" r:id="rId10"/>
    <p:sldId id="268" r:id="rId11"/>
    <p:sldId id="288" r:id="rId12"/>
    <p:sldId id="289" r:id="rId13"/>
    <p:sldId id="290" r:id="rId14"/>
    <p:sldId id="269" r:id="rId15"/>
    <p:sldId id="270" r:id="rId16"/>
    <p:sldId id="272" r:id="rId17"/>
    <p:sldId id="273"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p:cViewPr varScale="1">
        <p:scale>
          <a:sx n="82" d="100"/>
          <a:sy n="82" d="100"/>
        </p:scale>
        <p:origin x="11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7175"/>
            <a:ext cx="4141470" cy="131445"/>
          </a:xfrm>
          <a:custGeom>
            <a:avLst/>
            <a:gdLst/>
            <a:ahLst/>
            <a:cxnLst/>
            <a:rect l="l" t="t" r="r" b="b"/>
            <a:pathLst>
              <a:path w="4141470" h="131445">
                <a:moveTo>
                  <a:pt x="4140899" y="0"/>
                </a:moveTo>
                <a:lnTo>
                  <a:pt x="0" y="0"/>
                </a:lnTo>
                <a:lnTo>
                  <a:pt x="0" y="131400"/>
                </a:lnTo>
                <a:lnTo>
                  <a:pt x="4140899" y="131400"/>
                </a:lnTo>
                <a:lnTo>
                  <a:pt x="4140899" y="0"/>
                </a:lnTo>
                <a:close/>
              </a:path>
            </a:pathLst>
          </a:custGeom>
          <a:solidFill>
            <a:srgbClr val="FFC7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105" y="260227"/>
            <a:ext cx="1767788" cy="543560"/>
          </a:xfrm>
          <a:prstGeom prst="rect">
            <a:avLst/>
          </a:prstGeom>
        </p:spPr>
        <p:txBody>
          <a:bodyPr wrap="square" lIns="0" tIns="0" rIns="0" bIns="0">
            <a:spAutoFit/>
          </a:bodyPr>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a:xfrm>
            <a:off x="1080416" y="1352419"/>
            <a:ext cx="6983167" cy="1381760"/>
          </a:xfrm>
          <a:prstGeom prst="rect">
            <a:avLst/>
          </a:prstGeom>
        </p:spPr>
        <p:txBody>
          <a:bodyPr wrap="square" lIns="0" tIns="0" rIns="0" bIns="0">
            <a:spAutoFit/>
          </a:bodyPr>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www.flaticon.com/" TargetMode="External" /><Relationship Id="rId7" Type="http://schemas.openxmlformats.org/officeDocument/2006/relationships/image" Target="../media/image14.jpeg" /><Relationship Id="rId2" Type="http://schemas.openxmlformats.org/officeDocument/2006/relationships/hyperlink" Target="https://slidesgo.com/" TargetMode="External" /><Relationship Id="rId1" Type="http://schemas.openxmlformats.org/officeDocument/2006/relationships/slideLayout" Target="../slideLayouts/slideLayout2.xml" /><Relationship Id="rId6" Type="http://schemas.openxmlformats.org/officeDocument/2006/relationships/image" Target="../media/image13.png" /><Relationship Id="rId5" Type="http://schemas.openxmlformats.org/officeDocument/2006/relationships/hyperlink" Target="https://www.stories.com/" TargetMode="External" /><Relationship Id="rId4" Type="http://schemas.openxmlformats.org/officeDocument/2006/relationships/hyperlink" Target="https://www.freepik.com/" TargetMode="Externa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a:endParaRPr/>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a:endParaRPr/>
          </a:p>
        </p:txBody>
      </p:sp>
      <p:sp>
        <p:nvSpPr>
          <p:cNvPr id="9" name="Title 8">
            <a:extLst>
              <a:ext uri="{FF2B5EF4-FFF2-40B4-BE49-F238E27FC236}">
                <a16:creationId xmlns:a16="http://schemas.microsoft.com/office/drawing/2014/main" id="{CB750B80-4560-22D2-1B9A-30A04134538C}"/>
              </a:ext>
            </a:extLst>
          </p:cNvPr>
          <p:cNvSpPr>
            <a:spLocks noGrp="1"/>
          </p:cNvSpPr>
          <p:nvPr>
            <p:ph type="title"/>
          </p:nvPr>
        </p:nvSpPr>
        <p:spPr>
          <a:xfrm>
            <a:off x="1504486" y="223844"/>
            <a:ext cx="7097213" cy="523220"/>
          </a:xfrm>
        </p:spPr>
        <p:txBody>
          <a:bodyPr/>
          <a:lstStyle/>
          <a:p>
            <a:r>
              <a:rPr lang="en-IN" u="sng" dirty="0">
                <a:effectLst>
                  <a:outerShdw blurRad="38100" dist="38100" dir="2700000" algn="tl">
                    <a:srgbClr val="000000">
                      <a:alpha val="43137"/>
                    </a:srgbClr>
                  </a:outerShdw>
                </a:effectLst>
                <a:latin typeface="Elephant" panose="02020904090505020303" pitchFamily="18" charset="0"/>
                <a:cs typeface="Times New Roman" panose="02020603050405020304" pitchFamily="18" charset="0"/>
              </a:rPr>
              <a:t>UBER</a:t>
            </a:r>
            <a:r>
              <a:rPr lang="en-IN" dirty="0">
                <a:effectLst>
                  <a:outerShdw blurRad="38100" dist="38100" dir="2700000" algn="tl">
                    <a:srgbClr val="000000">
                      <a:alpha val="43137"/>
                    </a:srgbClr>
                  </a:outerShdw>
                </a:effectLst>
                <a:latin typeface="Elephant" panose="02020904090505020303" pitchFamily="18" charset="0"/>
                <a:cs typeface="Times New Roman" panose="02020603050405020304" pitchFamily="18" charset="0"/>
              </a:rPr>
              <a:t>  </a:t>
            </a:r>
            <a:r>
              <a:rPr lang="en-IN" u="sng" dirty="0">
                <a:effectLst>
                  <a:outerShdw blurRad="38100" dist="38100" dir="2700000" algn="tl">
                    <a:srgbClr val="000000">
                      <a:alpha val="43137"/>
                    </a:srgbClr>
                  </a:outerShdw>
                </a:effectLst>
                <a:latin typeface="Elephant" panose="02020904090505020303" pitchFamily="18" charset="0"/>
                <a:cs typeface="Times New Roman" panose="02020603050405020304" pitchFamily="18" charset="0"/>
              </a:rPr>
              <a:t>DATA</a:t>
            </a:r>
            <a:r>
              <a:rPr lang="en-IN" dirty="0">
                <a:effectLst>
                  <a:outerShdw blurRad="38100" dist="38100" dir="2700000" algn="tl">
                    <a:srgbClr val="000000">
                      <a:alpha val="43137"/>
                    </a:srgbClr>
                  </a:outerShdw>
                </a:effectLst>
                <a:latin typeface="Elephant" panose="02020904090505020303" pitchFamily="18" charset="0"/>
                <a:cs typeface="Times New Roman" panose="02020603050405020304" pitchFamily="18" charset="0"/>
              </a:rPr>
              <a:t>  </a:t>
            </a:r>
            <a:r>
              <a:rPr lang="en-IN" u="sng" dirty="0">
                <a:effectLst>
                  <a:outerShdw blurRad="38100" dist="38100" dir="2700000" algn="tl">
                    <a:srgbClr val="000000">
                      <a:alpha val="43137"/>
                    </a:srgbClr>
                  </a:outerShdw>
                </a:effectLst>
                <a:latin typeface="Elephant" panose="02020904090505020303" pitchFamily="18" charset="0"/>
                <a:cs typeface="Times New Roman" panose="02020603050405020304" pitchFamily="18" charset="0"/>
              </a:rPr>
              <a:t>ANALYSIS</a:t>
            </a:r>
          </a:p>
        </p:txBody>
      </p:sp>
      <p:sp>
        <p:nvSpPr>
          <p:cNvPr id="2" name="TextBox 1">
            <a:extLst>
              <a:ext uri="{FF2B5EF4-FFF2-40B4-BE49-F238E27FC236}">
                <a16:creationId xmlns:a16="http://schemas.microsoft.com/office/drawing/2014/main" id="{6E19F20F-EEBB-B855-DAC2-896AF9BC55AA}"/>
              </a:ext>
            </a:extLst>
          </p:cNvPr>
          <p:cNvSpPr txBox="1"/>
          <p:nvPr/>
        </p:nvSpPr>
        <p:spPr>
          <a:xfrm>
            <a:off x="662552" y="1826508"/>
            <a:ext cx="3399295" cy="2339102"/>
          </a:xfrm>
          <a:prstGeom prst="rect">
            <a:avLst/>
          </a:prstGeom>
          <a:noFill/>
        </p:spPr>
        <p:txBody>
          <a:bodyPr wrap="square" rtlCol="0">
            <a:spAutoFit/>
          </a:bodyPr>
          <a:lstStyle/>
          <a:p>
            <a:r>
              <a:rPr lang="en-IN" b="1" u="sng" dirty="0"/>
              <a:t>GROUP</a:t>
            </a:r>
            <a:r>
              <a:rPr lang="en-IN" b="1" dirty="0"/>
              <a:t> : </a:t>
            </a:r>
            <a:r>
              <a:rPr lang="en-US" b="1" dirty="0"/>
              <a:t>“ALPHA”</a:t>
            </a:r>
            <a:endParaRPr lang="en-IN" b="1" dirty="0"/>
          </a:p>
          <a:p>
            <a:endParaRPr lang="en-IN" b="1" u="sng" dirty="0"/>
          </a:p>
          <a:p>
            <a:r>
              <a:rPr lang="en-IN" sz="1600" b="1" dirty="0">
                <a:latin typeface="+mj-lt"/>
                <a:cs typeface="Times New Roman" panose="02020603050405020304" pitchFamily="18" charset="0"/>
              </a:rPr>
              <a:t>Rajesh Kumar - 11900121072             </a:t>
            </a:r>
          </a:p>
          <a:p>
            <a:r>
              <a:rPr lang="en-IN" sz="1600" b="1" dirty="0">
                <a:latin typeface="+mj-lt"/>
                <a:cs typeface="Times New Roman" panose="02020603050405020304" pitchFamily="18" charset="0"/>
              </a:rPr>
              <a:t>Pritam Chakraborty - 11900121103</a:t>
            </a:r>
          </a:p>
          <a:p>
            <a:r>
              <a:rPr lang="en-IN" sz="1600" b="1" dirty="0">
                <a:latin typeface="+mj-lt"/>
                <a:cs typeface="Times New Roman" panose="02020603050405020304" pitchFamily="18" charset="0"/>
              </a:rPr>
              <a:t>Aryan Harsh – 11900121099</a:t>
            </a:r>
          </a:p>
          <a:p>
            <a:r>
              <a:rPr lang="en-IN" sz="1600" b="1" dirty="0">
                <a:latin typeface="+mj-lt"/>
                <a:cs typeface="Times New Roman" panose="02020603050405020304" pitchFamily="18" charset="0"/>
              </a:rPr>
              <a:t>Sanjoy Dey - 11900121092</a:t>
            </a:r>
          </a:p>
          <a:p>
            <a:r>
              <a:rPr lang="en-IN" sz="1600" b="1" dirty="0">
                <a:latin typeface="+mj-lt"/>
                <a:cs typeface="Times New Roman" panose="02020603050405020304" pitchFamily="18" charset="0"/>
              </a:rPr>
              <a:t>Himanshu Mishra - 11900121089</a:t>
            </a:r>
          </a:p>
          <a:p>
            <a:r>
              <a:rPr lang="en-IN" sz="1600" b="1" dirty="0">
                <a:latin typeface="+mj-lt"/>
                <a:cs typeface="Times New Roman" panose="02020603050405020304" pitchFamily="18" charset="0"/>
              </a:rPr>
              <a:t>Abhishek Roy - 11900121081</a:t>
            </a:r>
          </a:p>
          <a:p>
            <a:endParaRPr lang="en-IN" sz="1400" b="1" dirty="0">
              <a:latin typeface="+mj-lt"/>
              <a:cs typeface="Times New Roman" panose="02020603050405020304" pitchFamily="18" charset="0"/>
            </a:endParaRPr>
          </a:p>
        </p:txBody>
      </p:sp>
      <p:pic>
        <p:nvPicPr>
          <p:cNvPr id="1026" name="Picture 2" descr="End-to-End Uber Data Analysis Project using Machine Learning">
            <a:extLst>
              <a:ext uri="{FF2B5EF4-FFF2-40B4-BE49-F238E27FC236}">
                <a16:creationId xmlns:a16="http://schemas.microsoft.com/office/drawing/2014/main" id="{8CA487CC-57DD-0BE7-C27F-D12C2E9D2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76" b="12417"/>
          <a:stretch/>
        </p:blipFill>
        <p:spPr bwMode="auto">
          <a:xfrm>
            <a:off x="3832602" y="1744722"/>
            <a:ext cx="4639805" cy="250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89029"/>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DB7F2565-A921-4875-A842-5E153ACCFDA0}"/>
              </a:ext>
            </a:extLst>
          </p:cNvPr>
          <p:cNvSpPr txBox="1"/>
          <p:nvPr/>
        </p:nvSpPr>
        <p:spPr>
          <a:xfrm>
            <a:off x="3276600" y="342093"/>
            <a:ext cx="3429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DATA READING</a:t>
            </a:r>
          </a:p>
        </p:txBody>
      </p:sp>
      <p:sp>
        <p:nvSpPr>
          <p:cNvPr id="7" name="TextBox 6">
            <a:extLst>
              <a:ext uri="{FF2B5EF4-FFF2-40B4-BE49-F238E27FC236}">
                <a16:creationId xmlns:a16="http://schemas.microsoft.com/office/drawing/2014/main" id="{0756DBD1-F171-28C6-2713-E186D97F5B94}"/>
              </a:ext>
            </a:extLst>
          </p:cNvPr>
          <p:cNvSpPr txBox="1"/>
          <p:nvPr/>
        </p:nvSpPr>
        <p:spPr>
          <a:xfrm>
            <a:off x="381000" y="918686"/>
            <a:ext cx="8382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is the data that we need to load for starting any of the ML project. With respect to data, the most common format of data for ML projects is CSV (comma-separated values). Basically, CSV is a simple file format which is used to store tabular data (number and text) such as a spreadsheet in plain text.</a:t>
            </a:r>
            <a:endParaRPr lang="en-IN"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A384BDE-062C-BBED-1EB3-CB91CC5BB7E5}"/>
              </a:ext>
            </a:extLst>
          </p:cNvPr>
          <p:cNvPicPr>
            <a:picLocks noChangeAspect="1"/>
          </p:cNvPicPr>
          <p:nvPr/>
        </p:nvPicPr>
        <p:blipFill rotWithShape="1">
          <a:blip r:embed="rId2">
            <a:extLst>
              <a:ext uri="{28A0092B-C50C-407E-A947-70E740481C1C}">
                <a14:useLocalDpi xmlns:a14="http://schemas.microsoft.com/office/drawing/2010/main" val="0"/>
              </a:ext>
            </a:extLst>
          </a:blip>
          <a:srcRect l="15369" t="57177" r="33914" b="30757"/>
          <a:stretch/>
        </p:blipFill>
        <p:spPr>
          <a:xfrm>
            <a:off x="1395698" y="1809750"/>
            <a:ext cx="6477000" cy="2599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2614801" y="312407"/>
            <a:ext cx="48768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DATA PROCESSING</a:t>
            </a:r>
          </a:p>
        </p:txBody>
      </p:sp>
      <p:sp>
        <p:nvSpPr>
          <p:cNvPr id="5" name="TextBox 4">
            <a:extLst>
              <a:ext uri="{FF2B5EF4-FFF2-40B4-BE49-F238E27FC236}">
                <a16:creationId xmlns:a16="http://schemas.microsoft.com/office/drawing/2014/main" id="{F59BF6B8-E7C0-DC6D-E066-FAFA2FD4B878}"/>
              </a:ext>
            </a:extLst>
          </p:cNvPr>
          <p:cNvSpPr txBox="1"/>
          <p:nvPr/>
        </p:nvSpPr>
        <p:spPr>
          <a:xfrm>
            <a:off x="381000" y="985928"/>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Processing is the task of converting data from a given form to a much more usable and desired form i.e. making it more meaningful and informative.</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2DAF10-B0A3-D570-9439-1AA6EFCD461F}"/>
              </a:ext>
            </a:extLst>
          </p:cNvPr>
          <p:cNvPicPr>
            <a:picLocks noChangeAspect="1"/>
          </p:cNvPicPr>
          <p:nvPr/>
        </p:nvPicPr>
        <p:blipFill rotWithShape="1">
          <a:blip r:embed="rId2">
            <a:extLst>
              <a:ext uri="{28A0092B-C50C-407E-A947-70E740481C1C}">
                <a14:useLocalDpi xmlns:a14="http://schemas.microsoft.com/office/drawing/2010/main" val="0"/>
              </a:ext>
            </a:extLst>
          </a:blip>
          <a:srcRect l="1923" t="43812" r="44231" b="4326"/>
          <a:stretch/>
        </p:blipFill>
        <p:spPr>
          <a:xfrm>
            <a:off x="1981200" y="1809750"/>
            <a:ext cx="5029200" cy="2057400"/>
          </a:xfrm>
          <a:prstGeom prst="rect">
            <a:avLst/>
          </a:prstGeom>
        </p:spPr>
      </p:pic>
    </p:spTree>
    <p:extLst>
      <p:ext uri="{BB962C8B-B14F-4D97-AF65-F5344CB8AC3E}">
        <p14:creationId xmlns:p14="http://schemas.microsoft.com/office/powerpoint/2010/main" val="369405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2473711" y="489694"/>
            <a:ext cx="4343402"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DATATIME OPERATION</a:t>
            </a:r>
          </a:p>
        </p:txBody>
      </p:sp>
      <p:sp>
        <p:nvSpPr>
          <p:cNvPr id="6" name="TextBox 5">
            <a:extLst>
              <a:ext uri="{FF2B5EF4-FFF2-40B4-BE49-F238E27FC236}">
                <a16:creationId xmlns:a16="http://schemas.microsoft.com/office/drawing/2014/main" id="{232DB6B3-92DE-1754-C292-B7B1F108D4BF}"/>
              </a:ext>
            </a:extLst>
          </p:cNvPr>
          <p:cNvSpPr txBox="1"/>
          <p:nvPr/>
        </p:nvSpPr>
        <p:spPr>
          <a:xfrm>
            <a:off x="495300" y="1047750"/>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DATETIME type is used for values that contain both date and time parts. MySQL retrieves and displays DATETIME values in ' YYYY-MM-DD </a:t>
            </a:r>
            <a:r>
              <a:rPr lang="en-US" sz="1400" dirty="0" err="1">
                <a:latin typeface="Arial" panose="020B0604020202020204" pitchFamily="34" charset="0"/>
                <a:cs typeface="Arial" panose="020B0604020202020204" pitchFamily="34" charset="0"/>
              </a:rPr>
              <a:t>hh:mm:ss</a:t>
            </a:r>
            <a:r>
              <a:rPr lang="en-US" sz="1400" dirty="0">
                <a:latin typeface="Arial" panose="020B0604020202020204" pitchFamily="34" charset="0"/>
                <a:cs typeface="Arial" panose="020B0604020202020204" pitchFamily="34" charset="0"/>
              </a:rPr>
              <a:t> ' format</a:t>
            </a: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A7EE0F0-65F5-A78E-EAB0-54D86AEF1272}"/>
              </a:ext>
            </a:extLst>
          </p:cNvPr>
          <p:cNvPicPr>
            <a:picLocks noChangeAspect="1"/>
          </p:cNvPicPr>
          <p:nvPr/>
        </p:nvPicPr>
        <p:blipFill rotWithShape="1">
          <a:blip r:embed="rId2">
            <a:extLst>
              <a:ext uri="{28A0092B-C50C-407E-A947-70E740481C1C}">
                <a14:useLocalDpi xmlns:a14="http://schemas.microsoft.com/office/drawing/2010/main" val="0"/>
              </a:ext>
            </a:extLst>
          </a:blip>
          <a:srcRect l="18333" t="15925" r="48333" b="18890"/>
          <a:stretch/>
        </p:blipFill>
        <p:spPr>
          <a:xfrm>
            <a:off x="2362200" y="1645520"/>
            <a:ext cx="4566425" cy="3163480"/>
          </a:xfrm>
          <a:prstGeom prst="rect">
            <a:avLst/>
          </a:prstGeom>
        </p:spPr>
      </p:pic>
    </p:spTree>
    <p:extLst>
      <p:ext uri="{BB962C8B-B14F-4D97-AF65-F5344CB8AC3E}">
        <p14:creationId xmlns:p14="http://schemas.microsoft.com/office/powerpoint/2010/main" val="342196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2209800" y="293605"/>
            <a:ext cx="4280807"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DATATIME PROFILING</a:t>
            </a:r>
          </a:p>
        </p:txBody>
      </p:sp>
      <p:sp>
        <p:nvSpPr>
          <p:cNvPr id="5" name="TextBox 4">
            <a:extLst>
              <a:ext uri="{FF2B5EF4-FFF2-40B4-BE49-F238E27FC236}">
                <a16:creationId xmlns:a16="http://schemas.microsoft.com/office/drawing/2014/main" id="{47FBCBB4-963E-4541-187B-7CEC90ACC5CC}"/>
              </a:ext>
            </a:extLst>
          </p:cNvPr>
          <p:cNvSpPr txBox="1"/>
          <p:nvPr/>
        </p:nvSpPr>
        <p:spPr>
          <a:xfrm>
            <a:off x="571500" y="859835"/>
            <a:ext cx="80010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profiling is a technique used to analyze and gain a better understanding of raw data.</a:t>
            </a: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42AA157-8B12-68E7-1798-4536A5EF5069}"/>
              </a:ext>
            </a:extLst>
          </p:cNvPr>
          <p:cNvPicPr>
            <a:picLocks noChangeAspect="1"/>
          </p:cNvPicPr>
          <p:nvPr/>
        </p:nvPicPr>
        <p:blipFill rotWithShape="1">
          <a:blip r:embed="rId2">
            <a:extLst>
              <a:ext uri="{28A0092B-C50C-407E-A947-70E740481C1C}">
                <a14:useLocalDpi xmlns:a14="http://schemas.microsoft.com/office/drawing/2010/main" val="0"/>
              </a:ext>
            </a:extLst>
          </a:blip>
          <a:srcRect l="15748" t="23313" r="47501" b="11282"/>
          <a:stretch/>
        </p:blipFill>
        <p:spPr>
          <a:xfrm>
            <a:off x="1828800" y="1201515"/>
            <a:ext cx="5181600" cy="3596015"/>
          </a:xfrm>
          <a:prstGeom prst="rect">
            <a:avLst/>
          </a:prstGeom>
        </p:spPr>
      </p:pic>
    </p:spTree>
    <p:extLst>
      <p:ext uri="{BB962C8B-B14F-4D97-AF65-F5344CB8AC3E}">
        <p14:creationId xmlns:p14="http://schemas.microsoft.com/office/powerpoint/2010/main" val="158801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29200" y="148625"/>
            <a:ext cx="2614930" cy="315595"/>
          </a:xfrm>
          <a:custGeom>
            <a:avLst/>
            <a:gdLst/>
            <a:ahLst/>
            <a:cxnLst/>
            <a:rect l="l" t="t" r="r" b="b"/>
            <a:pathLst>
              <a:path w="2614929" h="315595">
                <a:moveTo>
                  <a:pt x="2614800" y="0"/>
                </a:moveTo>
                <a:lnTo>
                  <a:pt x="0" y="0"/>
                </a:lnTo>
                <a:lnTo>
                  <a:pt x="0" y="315599"/>
                </a:lnTo>
                <a:lnTo>
                  <a:pt x="2614800" y="315599"/>
                </a:lnTo>
                <a:lnTo>
                  <a:pt x="2614800" y="0"/>
                </a:lnTo>
                <a:close/>
              </a:path>
            </a:pathLst>
          </a:custGeom>
          <a:solidFill>
            <a:srgbClr val="455A64"/>
          </a:solidFill>
        </p:spPr>
        <p:txBody>
          <a:bodyPr wrap="square" lIns="0" tIns="0" rIns="0" bIns="0" rtlCol="0"/>
          <a:lstStyle/>
          <a:p>
            <a:endParaRPr/>
          </a:p>
        </p:txBody>
      </p:sp>
      <p:sp>
        <p:nvSpPr>
          <p:cNvPr id="4" name="object 4"/>
          <p:cNvSpPr/>
          <p:nvPr/>
        </p:nvSpPr>
        <p:spPr>
          <a:xfrm>
            <a:off x="0" y="4799400"/>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sp>
        <p:nvSpPr>
          <p:cNvPr id="5" name="object 5"/>
          <p:cNvSpPr txBox="1">
            <a:spLocks noGrp="1"/>
          </p:cNvSpPr>
          <p:nvPr>
            <p:ph type="title"/>
          </p:nvPr>
        </p:nvSpPr>
        <p:spPr>
          <a:xfrm>
            <a:off x="2896247" y="306422"/>
            <a:ext cx="3595499" cy="536044"/>
          </a:xfrm>
          <a:prstGeom prst="rect">
            <a:avLst/>
          </a:prstGeom>
        </p:spPr>
        <p:txBody>
          <a:bodyPr vert="horz" wrap="square" lIns="0" tIns="12700" rIns="0" bIns="0" rtlCol="0">
            <a:spAutoFit/>
          </a:bodyPr>
          <a:lstStyle/>
          <a:p>
            <a:pPr marL="13335">
              <a:lnSpc>
                <a:spcPct val="100000"/>
              </a:lnSpc>
              <a:spcBef>
                <a:spcPts val="100"/>
              </a:spcBef>
            </a:pPr>
            <a:r>
              <a:rPr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OBSERVATION</a:t>
            </a:r>
          </a:p>
        </p:txBody>
      </p:sp>
      <p:sp>
        <p:nvSpPr>
          <p:cNvPr id="8" name="TextBox 7">
            <a:extLst>
              <a:ext uri="{FF2B5EF4-FFF2-40B4-BE49-F238E27FC236}">
                <a16:creationId xmlns:a16="http://schemas.microsoft.com/office/drawing/2014/main" id="{211FCB3F-D2AE-DD57-F5A2-46E9AB5329EE}"/>
              </a:ext>
            </a:extLst>
          </p:cNvPr>
          <p:cNvSpPr txBox="1"/>
          <p:nvPr/>
        </p:nvSpPr>
        <p:spPr>
          <a:xfrm>
            <a:off x="342900" y="784246"/>
            <a:ext cx="8458200" cy="4247317"/>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project,</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 We have imported different type of python module(</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pandas,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matplotlib).</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Then after getting the output of dataset ,we have cleaned the dataset that whether the dataset has any null value or duplicate value or not.</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Then we have done data preprocessing before doing data visualization.</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We used data visualization to plot the bar graph on different parameters for checking the dependencies of different situation.</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Thus by this following steps we observe different kind of plotting and by comparing different kind of labelled data and we have plotted it </a:t>
            </a:r>
            <a:r>
              <a:rPr lang="en-US" dirty="0"/>
              <a:t>.</a:t>
            </a:r>
          </a:p>
          <a:p>
            <a:pPr marL="285750" indent="-285750" algn="just">
              <a:buFont typeface="Wingdings" panose="05000000000000000000" pitchFamily="2" charset="2"/>
              <a:buChar char="q"/>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08388"/>
            <a:ext cx="1991576" cy="536044"/>
          </a:xfrm>
          <a:prstGeom prst="rect">
            <a:avLst/>
          </a:prstGeom>
        </p:spPr>
        <p:txBody>
          <a:bodyPr vert="horz" wrap="square" lIns="0" tIns="12700" rIns="0" bIns="0" rtlCol="0">
            <a:spAutoFit/>
          </a:bodyPr>
          <a:lstStyle/>
          <a:p>
            <a:pPr marL="12700">
              <a:lnSpc>
                <a:spcPct val="100000"/>
              </a:lnSpc>
              <a:spcBef>
                <a:spcPts val="100"/>
              </a:spcBef>
            </a:pPr>
            <a:r>
              <a:rPr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RESULTS</a:t>
            </a:r>
          </a:p>
        </p:txBody>
      </p:sp>
      <p:sp>
        <p:nvSpPr>
          <p:cNvPr id="6" name="object 6"/>
          <p:cNvSpPr/>
          <p:nvPr/>
        </p:nvSpPr>
        <p:spPr>
          <a:xfrm>
            <a:off x="5686425" y="243168"/>
            <a:ext cx="3457575" cy="334718"/>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CDD86E89-6A6D-5957-2079-4A73F6A7BD9A}"/>
              </a:ext>
            </a:extLst>
          </p:cNvPr>
          <p:cNvSpPr txBox="1"/>
          <p:nvPr/>
        </p:nvSpPr>
        <p:spPr>
          <a:xfrm>
            <a:off x="538843" y="2114550"/>
            <a:ext cx="7543800" cy="2031325"/>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CONTRIBUTION :</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1.Rajesh Kumar - Data Profiling, Data Visualization</a:t>
            </a:r>
          </a:p>
          <a:p>
            <a:r>
              <a:rPr lang="en-IN" sz="1400" dirty="0">
                <a:latin typeface="Arial" panose="020B0604020202020204" pitchFamily="34" charset="0"/>
                <a:cs typeface="Arial" panose="020B0604020202020204" pitchFamily="34" charset="0"/>
              </a:rPr>
              <a:t>2.Pritam Chakraborty - Data Processing, Data Visualization</a:t>
            </a:r>
          </a:p>
          <a:p>
            <a:r>
              <a:rPr lang="en-IN" sz="1400" dirty="0">
                <a:latin typeface="Arial" panose="020B0604020202020204" pitchFamily="34" charset="0"/>
                <a:cs typeface="Arial" panose="020B0604020202020204" pitchFamily="34" charset="0"/>
              </a:rPr>
              <a:t>3.Sanjoy Dey - Data Processing ,Reading data, PPT Making </a:t>
            </a:r>
          </a:p>
          <a:p>
            <a:r>
              <a:rPr lang="en-IN" sz="1400" dirty="0">
                <a:latin typeface="Arial" panose="020B0604020202020204" pitchFamily="34" charset="0"/>
                <a:cs typeface="Arial" panose="020B0604020202020204" pitchFamily="34" charset="0"/>
              </a:rPr>
              <a:t>4.Abhishek Roy - Data cleaning , Document Making</a:t>
            </a:r>
          </a:p>
          <a:p>
            <a:r>
              <a:rPr lang="en-IN" sz="1400" dirty="0">
                <a:latin typeface="Arial" panose="020B0604020202020204" pitchFamily="34" charset="0"/>
                <a:cs typeface="Arial" panose="020B0604020202020204" pitchFamily="34" charset="0"/>
              </a:rPr>
              <a:t>5.Aryan Harsh - Data time Operation, Document Making</a:t>
            </a:r>
          </a:p>
          <a:p>
            <a:r>
              <a:rPr lang="en-IN" sz="1400" dirty="0">
                <a:latin typeface="Arial" panose="020B0604020202020204" pitchFamily="34" charset="0"/>
                <a:cs typeface="Arial" panose="020B0604020202020204" pitchFamily="34" charset="0"/>
              </a:rPr>
              <a:t>6.Himanshu Mishra - Data time Operation, Document Making</a:t>
            </a:r>
          </a:p>
          <a:p>
            <a:endParaRPr lang="en-IN"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04293A-4696-BA3B-2F60-C192A6667D1D}"/>
              </a:ext>
            </a:extLst>
          </p:cNvPr>
          <p:cNvSpPr txBox="1"/>
          <p:nvPr/>
        </p:nvSpPr>
        <p:spPr>
          <a:xfrm>
            <a:off x="533400" y="1444742"/>
            <a:ext cx="7096976" cy="369332"/>
          </a:xfrm>
          <a:prstGeom prst="rect">
            <a:avLst/>
          </a:prstGeom>
          <a:noFill/>
        </p:spPr>
        <p:txBody>
          <a:bodyPr wrap="square" rtlCol="0">
            <a:spAutoFit/>
          </a:bodyPr>
          <a:lstStyle/>
          <a:p>
            <a:r>
              <a:rPr lang="en-IN" b="1" dirty="0"/>
              <a:t>Project name : UBER DATA ANALYSIS</a:t>
            </a:r>
          </a:p>
        </p:txBody>
      </p:sp>
      <p:sp>
        <p:nvSpPr>
          <p:cNvPr id="5" name="TextBox 4">
            <a:extLst>
              <a:ext uri="{FF2B5EF4-FFF2-40B4-BE49-F238E27FC236}">
                <a16:creationId xmlns:a16="http://schemas.microsoft.com/office/drawing/2014/main" id="{22F45C35-CA84-014A-A267-7DDCF6649CBF}"/>
              </a:ext>
            </a:extLst>
          </p:cNvPr>
          <p:cNvSpPr txBox="1"/>
          <p:nvPr/>
        </p:nvSpPr>
        <p:spPr>
          <a:xfrm>
            <a:off x="533400" y="4363641"/>
            <a:ext cx="7630376" cy="369332"/>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link : https://github.com/Pritam7029/uber_data_analysis_python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a:endParaRPr/>
          </a:p>
        </p:txBody>
      </p:sp>
      <p:sp>
        <p:nvSpPr>
          <p:cNvPr id="16" name="Title 15">
            <a:extLst>
              <a:ext uri="{FF2B5EF4-FFF2-40B4-BE49-F238E27FC236}">
                <a16:creationId xmlns:a16="http://schemas.microsoft.com/office/drawing/2014/main" id="{11985E14-4A16-FFA8-5729-40B337510864}"/>
              </a:ext>
            </a:extLst>
          </p:cNvPr>
          <p:cNvSpPr>
            <a:spLocks noGrp="1"/>
          </p:cNvSpPr>
          <p:nvPr>
            <p:ph type="title"/>
          </p:nvPr>
        </p:nvSpPr>
        <p:spPr>
          <a:xfrm>
            <a:off x="533400" y="438150"/>
            <a:ext cx="2636495" cy="523220"/>
          </a:xfrm>
        </p:spPr>
        <p:txBody>
          <a:bodyPr/>
          <a:lstStyle/>
          <a:p>
            <a:r>
              <a:rPr lang="en-IN" dirty="0">
                <a:effectLst>
                  <a:outerShdw blurRad="38100" dist="38100" dir="2700000" algn="tl">
                    <a:srgbClr val="000000">
                      <a:alpha val="43137"/>
                    </a:srgbClr>
                  </a:outerShdw>
                </a:effectLst>
                <a:highlight>
                  <a:srgbClr val="C0C0C0"/>
                </a:highlight>
                <a:latin typeface="Algerian" panose="04020705040A02060702" pitchFamily="82" charset="0"/>
              </a:rPr>
              <a:t>CONCLUSION</a:t>
            </a:r>
          </a:p>
        </p:txBody>
      </p:sp>
      <p:sp>
        <p:nvSpPr>
          <p:cNvPr id="3" name="TextBox 2">
            <a:extLst>
              <a:ext uri="{FF2B5EF4-FFF2-40B4-BE49-F238E27FC236}">
                <a16:creationId xmlns:a16="http://schemas.microsoft.com/office/drawing/2014/main" id="{7FC21C2E-788A-2737-A0A7-32BC70617382}"/>
              </a:ext>
            </a:extLst>
          </p:cNvPr>
          <p:cNvSpPr txBox="1"/>
          <p:nvPr/>
        </p:nvSpPr>
        <p:spPr>
          <a:xfrm>
            <a:off x="533400" y="1515823"/>
            <a:ext cx="7772400" cy="280076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We looked at two different types of Uber ride datasets – a personal ride history for a single person and a two-month record of all the Uber rides in Boston, MA. We compared similar graphs in the EDA process of both these datasets to generate real-world insights into the behavior of the Uber riders and trips in the city of Boston. Furthermore, we used different ML models to perform a price prediction of the Uber ride based on a fixed number of features from the second dataset. We also perform feature selection to reduce the number of features and find the optimal amount to improve model performance to a certain degree.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Finally, we noted some crucial issues faced by scientists during EDA and data analysis and listed the challenges of working with the Uber datasets.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a:cs typeface="Tahoma"/>
              </a:rPr>
              <a:t>C</a:t>
            </a:r>
            <a:r>
              <a:rPr sz="1200" b="1" spc="-75" dirty="0">
                <a:solidFill>
                  <a:srgbClr val="FFC727"/>
                </a:solidFill>
                <a:latin typeface="Tahoma"/>
                <a:cs typeface="Tahoma"/>
              </a:rPr>
              <a:t>R</a:t>
            </a:r>
            <a:r>
              <a:rPr sz="1200" b="1" spc="-70" dirty="0">
                <a:solidFill>
                  <a:srgbClr val="FFC727"/>
                </a:solidFill>
                <a:latin typeface="Tahoma"/>
                <a:cs typeface="Tahoma"/>
              </a:rPr>
              <a:t>E</a:t>
            </a:r>
            <a:r>
              <a:rPr sz="1200" b="1" spc="-20" dirty="0">
                <a:solidFill>
                  <a:srgbClr val="FFC727"/>
                </a:solidFill>
                <a:latin typeface="Tahoma"/>
                <a:cs typeface="Tahoma"/>
              </a:rPr>
              <a:t>D</a:t>
            </a:r>
            <a:r>
              <a:rPr sz="1200" b="1" spc="-110" dirty="0">
                <a:solidFill>
                  <a:srgbClr val="FFC727"/>
                </a:solidFill>
                <a:latin typeface="Tahoma"/>
                <a:cs typeface="Tahoma"/>
              </a:rPr>
              <a:t>IT</a:t>
            </a:r>
            <a:r>
              <a:rPr sz="1200" b="1" spc="-130" dirty="0">
                <a:solidFill>
                  <a:srgbClr val="FFC727"/>
                </a:solidFill>
                <a:latin typeface="Tahoma"/>
                <a:cs typeface="Tahoma"/>
              </a:rPr>
              <a:t>S</a:t>
            </a:r>
            <a:r>
              <a:rPr sz="1200" b="1" spc="-120" dirty="0">
                <a:solidFill>
                  <a:srgbClr val="FFC727"/>
                </a:solidFill>
                <a:latin typeface="Tahoma"/>
                <a:cs typeface="Tahoma"/>
              </a:rPr>
              <a:t>: </a:t>
            </a:r>
            <a:r>
              <a:rPr sz="1200" spc="5" dirty="0">
                <a:latin typeface="Tahoma"/>
                <a:cs typeface="Tahoma"/>
              </a:rPr>
              <a:t>This</a:t>
            </a:r>
            <a:r>
              <a:rPr sz="1200" spc="-145" dirty="0">
                <a:latin typeface="Tahoma"/>
                <a:cs typeface="Tahoma"/>
              </a:rPr>
              <a:t> </a:t>
            </a:r>
            <a:r>
              <a:rPr sz="1200" spc="10" dirty="0">
                <a:latin typeface="Tahoma"/>
                <a:cs typeface="Tahoma"/>
              </a:rPr>
              <a:t>presentation</a:t>
            </a:r>
            <a:r>
              <a:rPr sz="1200" spc="-145" dirty="0">
                <a:latin typeface="Tahoma"/>
                <a:cs typeface="Tahoma"/>
              </a:rPr>
              <a:t> </a:t>
            </a:r>
            <a:r>
              <a:rPr sz="1200" spc="5" dirty="0">
                <a:latin typeface="Tahoma"/>
                <a:cs typeface="Tahoma"/>
              </a:rPr>
              <a:t>template</a:t>
            </a:r>
            <a:r>
              <a:rPr sz="1200" spc="-145" dirty="0">
                <a:latin typeface="Tahoma"/>
                <a:cs typeface="Tahoma"/>
              </a:rPr>
              <a:t> </a:t>
            </a:r>
            <a:r>
              <a:rPr sz="1200" spc="-5" dirty="0">
                <a:latin typeface="Tahoma"/>
                <a:cs typeface="Tahoma"/>
              </a:rPr>
              <a:t>was  </a:t>
            </a:r>
            <a:r>
              <a:rPr sz="1200" spc="10" dirty="0">
                <a:latin typeface="Tahoma"/>
                <a:cs typeface="Tahoma"/>
              </a:rPr>
              <a:t>created</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2"/>
              </a:rPr>
              <a:t>S</a:t>
            </a:r>
            <a:r>
              <a:rPr sz="1200" b="1" spc="-50" dirty="0">
                <a:solidFill>
                  <a:srgbClr val="263238"/>
                </a:solidFill>
                <a:latin typeface="Tahoma"/>
                <a:cs typeface="Tahoma"/>
                <a:hlinkClick r:id="rId2"/>
              </a:rPr>
              <a:t>lid</a:t>
            </a:r>
            <a:r>
              <a:rPr sz="1200" b="1" spc="-80" dirty="0">
                <a:solidFill>
                  <a:srgbClr val="263238"/>
                </a:solidFill>
                <a:latin typeface="Tahoma"/>
                <a:cs typeface="Tahoma"/>
                <a:hlinkClick r:id="rId2"/>
              </a:rPr>
              <a:t>e</a:t>
            </a:r>
            <a:r>
              <a:rPr sz="1200" b="1" spc="-105" dirty="0">
                <a:solidFill>
                  <a:srgbClr val="263238"/>
                </a:solidFill>
                <a:latin typeface="Tahoma"/>
                <a:cs typeface="Tahoma"/>
                <a:hlinkClick r:id="rId2"/>
              </a:rPr>
              <a:t>s</a:t>
            </a:r>
            <a:r>
              <a:rPr sz="1200" b="1" spc="-135" dirty="0">
                <a:solidFill>
                  <a:srgbClr val="263238"/>
                </a:solidFill>
                <a:latin typeface="Tahoma"/>
                <a:cs typeface="Tahoma"/>
                <a:hlinkClick r:id="rId2"/>
              </a:rPr>
              <a:t>g</a:t>
            </a:r>
            <a:r>
              <a:rPr sz="1200" b="1" spc="-60" dirty="0">
                <a:solidFill>
                  <a:srgbClr val="263238"/>
                </a:solidFill>
                <a:latin typeface="Tahoma"/>
                <a:cs typeface="Tahoma"/>
                <a:hlinkClick r:id="rId2"/>
              </a:rPr>
              <a:t>o</a:t>
            </a:r>
            <a:r>
              <a:rPr sz="1200" spc="-110" dirty="0">
                <a:latin typeface="Tahoma"/>
                <a:cs typeface="Tahoma"/>
              </a:rPr>
              <a:t>,</a:t>
            </a:r>
            <a:r>
              <a:rPr sz="1200" spc="-145" dirty="0">
                <a:latin typeface="Tahoma"/>
                <a:cs typeface="Tahoma"/>
              </a:rPr>
              <a:t> </a:t>
            </a:r>
            <a:r>
              <a:rPr sz="1200" spc="5" dirty="0">
                <a:latin typeface="Tahoma"/>
                <a:cs typeface="Tahoma"/>
              </a:rPr>
              <a:t>including</a:t>
            </a:r>
            <a:r>
              <a:rPr sz="1200" spc="-145" dirty="0">
                <a:latin typeface="Tahoma"/>
                <a:cs typeface="Tahoma"/>
              </a:rPr>
              <a:t> </a:t>
            </a:r>
            <a:r>
              <a:rPr sz="1200" spc="5" dirty="0">
                <a:latin typeface="Tahoma"/>
                <a:cs typeface="Tahoma"/>
              </a:rPr>
              <a:t>icons</a:t>
            </a:r>
            <a:r>
              <a:rPr sz="1200" spc="-145" dirty="0">
                <a:latin typeface="Tahoma"/>
                <a:cs typeface="Tahoma"/>
              </a:rPr>
              <a:t> </a:t>
            </a:r>
            <a:r>
              <a:rPr sz="1200" spc="-10" dirty="0">
                <a:latin typeface="Tahoma"/>
                <a:cs typeface="Tahoma"/>
              </a:rPr>
              <a:t>b</a:t>
            </a:r>
            <a:r>
              <a:rPr sz="1200" spc="10" dirty="0">
                <a:latin typeface="Tahoma"/>
                <a:cs typeface="Tahoma"/>
              </a:rPr>
              <a:t>y  </a:t>
            </a:r>
            <a:r>
              <a:rPr sz="1200" b="1" spc="-65" dirty="0">
                <a:solidFill>
                  <a:srgbClr val="263238"/>
                </a:solidFill>
                <a:latin typeface="Tahoma"/>
                <a:cs typeface="Tahoma"/>
                <a:hlinkClick r:id="rId3"/>
              </a:rPr>
              <a:t>Flaticon</a:t>
            </a:r>
            <a:r>
              <a:rPr sz="1200" spc="-65" dirty="0">
                <a:latin typeface="Tahoma"/>
                <a:cs typeface="Tahoma"/>
              </a:rPr>
              <a:t>,</a:t>
            </a:r>
            <a:r>
              <a:rPr sz="1200" spc="-145" dirty="0">
                <a:latin typeface="Tahoma"/>
                <a:cs typeface="Tahoma"/>
              </a:rPr>
              <a:t> </a:t>
            </a:r>
            <a:r>
              <a:rPr sz="1200" spc="-10" dirty="0">
                <a:latin typeface="Tahoma"/>
                <a:cs typeface="Tahoma"/>
              </a:rPr>
              <a:t>and</a:t>
            </a:r>
            <a:r>
              <a:rPr sz="1200" spc="-140" dirty="0">
                <a:latin typeface="Tahoma"/>
                <a:cs typeface="Tahoma"/>
              </a:rPr>
              <a:t> </a:t>
            </a:r>
            <a:r>
              <a:rPr sz="1200" dirty="0">
                <a:latin typeface="Tahoma"/>
                <a:cs typeface="Tahoma"/>
              </a:rPr>
              <a:t>infographics</a:t>
            </a:r>
            <a:r>
              <a:rPr sz="1200" spc="-145" dirty="0">
                <a:latin typeface="Tahoma"/>
                <a:cs typeface="Tahoma"/>
              </a:rPr>
              <a:t> </a:t>
            </a:r>
            <a:r>
              <a:rPr sz="1200" spc="35" dirty="0">
                <a:latin typeface="Tahoma"/>
                <a:cs typeface="Tahoma"/>
              </a:rPr>
              <a:t>&amp;</a:t>
            </a:r>
            <a:r>
              <a:rPr sz="1200" spc="-140" dirty="0">
                <a:latin typeface="Tahoma"/>
                <a:cs typeface="Tahoma"/>
              </a:rPr>
              <a:t> </a:t>
            </a:r>
            <a:r>
              <a:rPr sz="1200" spc="-15" dirty="0">
                <a:latin typeface="Tahoma"/>
                <a:cs typeface="Tahoma"/>
              </a:rPr>
              <a:t>images</a:t>
            </a:r>
            <a:r>
              <a:rPr sz="1200" spc="-145" dirty="0">
                <a:latin typeface="Tahoma"/>
                <a:cs typeface="Tahoma"/>
              </a:rPr>
              <a:t> </a:t>
            </a:r>
            <a:r>
              <a:rPr sz="1200" dirty="0">
                <a:latin typeface="Tahoma"/>
                <a:cs typeface="Tahoma"/>
              </a:rPr>
              <a:t>by </a:t>
            </a:r>
            <a:r>
              <a:rPr sz="1200" spc="-360" dirty="0">
                <a:latin typeface="Tahoma"/>
                <a:cs typeface="Tahoma"/>
              </a:rPr>
              <a:t> </a:t>
            </a:r>
            <a:r>
              <a:rPr sz="1200" b="1" spc="-65" dirty="0">
                <a:solidFill>
                  <a:srgbClr val="263238"/>
                </a:solidFill>
                <a:latin typeface="Tahoma"/>
                <a:cs typeface="Tahoma"/>
                <a:hlinkClick r:id="rId4"/>
              </a:rPr>
              <a:t>F</a:t>
            </a:r>
            <a:r>
              <a:rPr sz="1200" b="1" spc="-40" dirty="0">
                <a:solidFill>
                  <a:srgbClr val="263238"/>
                </a:solidFill>
                <a:latin typeface="Tahoma"/>
                <a:cs typeface="Tahoma"/>
                <a:hlinkClick r:id="rId4"/>
              </a:rPr>
              <a:t>r</a:t>
            </a:r>
            <a:r>
              <a:rPr sz="1200" b="1" spc="-80" dirty="0">
                <a:solidFill>
                  <a:srgbClr val="263238"/>
                </a:solidFill>
                <a:latin typeface="Tahoma"/>
                <a:cs typeface="Tahoma"/>
                <a:hlinkClick r:id="rId4"/>
              </a:rPr>
              <a:t>ee</a:t>
            </a:r>
            <a:r>
              <a:rPr sz="1200" b="1" spc="-85" dirty="0">
                <a:solidFill>
                  <a:srgbClr val="263238"/>
                </a:solidFill>
                <a:latin typeface="Tahoma"/>
                <a:cs typeface="Tahoma"/>
                <a:hlinkClick r:id="rId4"/>
              </a:rPr>
              <a:t>p</a:t>
            </a:r>
            <a:r>
              <a:rPr sz="1200" b="1" spc="-50" dirty="0">
                <a:solidFill>
                  <a:srgbClr val="263238"/>
                </a:solidFill>
                <a:latin typeface="Tahoma"/>
                <a:cs typeface="Tahoma"/>
                <a:hlinkClick r:id="rId4"/>
              </a:rPr>
              <a:t>ik</a:t>
            </a:r>
            <a:r>
              <a:rPr sz="1200" b="1" spc="-120" dirty="0">
                <a:solidFill>
                  <a:srgbClr val="263238"/>
                </a:solidFill>
                <a:latin typeface="Tahoma"/>
                <a:cs typeface="Tahoma"/>
                <a:hlinkClick r:id="rId4"/>
              </a:rPr>
              <a:t> </a:t>
            </a:r>
            <a:r>
              <a:rPr sz="1200" spc="-10" dirty="0">
                <a:latin typeface="Tahoma"/>
                <a:cs typeface="Tahoma"/>
              </a:rPr>
              <a:t>and</a:t>
            </a:r>
            <a:r>
              <a:rPr sz="1200" spc="-145" dirty="0">
                <a:latin typeface="Tahoma"/>
                <a:cs typeface="Tahoma"/>
              </a:rPr>
              <a:t> </a:t>
            </a:r>
            <a:r>
              <a:rPr sz="1200" spc="25" dirty="0">
                <a:latin typeface="Tahoma"/>
                <a:cs typeface="Tahoma"/>
              </a:rPr>
              <a:t>illust</a:t>
            </a:r>
            <a:r>
              <a:rPr sz="1200" dirty="0">
                <a:latin typeface="Tahoma"/>
                <a:cs typeface="Tahoma"/>
              </a:rPr>
              <a:t>r</a:t>
            </a:r>
            <a:r>
              <a:rPr sz="1200" spc="5" dirty="0">
                <a:latin typeface="Tahoma"/>
                <a:cs typeface="Tahoma"/>
              </a:rPr>
              <a:t>ations</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5"/>
              </a:rPr>
              <a:t>S</a:t>
            </a:r>
            <a:r>
              <a:rPr sz="1200" b="1" spc="-40" dirty="0">
                <a:solidFill>
                  <a:srgbClr val="263238"/>
                </a:solidFill>
                <a:latin typeface="Tahoma"/>
                <a:cs typeface="Tahoma"/>
                <a:hlinkClick r:id="rId5"/>
              </a:rPr>
              <a:t>t</a:t>
            </a:r>
            <a:r>
              <a:rPr sz="1200" b="1" spc="-65" dirty="0">
                <a:solidFill>
                  <a:srgbClr val="263238"/>
                </a:solidFill>
                <a:latin typeface="Tahoma"/>
                <a:cs typeface="Tahoma"/>
                <a:hlinkClick r:id="rId5"/>
              </a:rPr>
              <a:t>o</a:t>
            </a:r>
            <a:r>
              <a:rPr sz="1200" b="1" spc="-40" dirty="0">
                <a:solidFill>
                  <a:srgbClr val="263238"/>
                </a:solidFill>
                <a:latin typeface="Tahoma"/>
                <a:cs typeface="Tahoma"/>
                <a:hlinkClick r:id="rId5"/>
              </a:rPr>
              <a:t>ri</a:t>
            </a:r>
            <a:r>
              <a:rPr sz="1200" b="1" spc="-80" dirty="0">
                <a:solidFill>
                  <a:srgbClr val="263238"/>
                </a:solidFill>
                <a:latin typeface="Tahoma"/>
                <a:cs typeface="Tahoma"/>
                <a:hlinkClick r:id="rId5"/>
              </a:rPr>
              <a:t>e</a:t>
            </a:r>
            <a:r>
              <a:rPr sz="1200" b="1" spc="-95" dirty="0">
                <a:solidFill>
                  <a:srgbClr val="263238"/>
                </a:solidFill>
                <a:latin typeface="Tahoma"/>
                <a:cs typeface="Tahoma"/>
                <a:hlinkClick r:id="rId5"/>
              </a:rPr>
              <a:t>s</a:t>
            </a:r>
            <a:endParaRPr sz="1200">
              <a:latin typeface="Tahoma"/>
              <a:cs typeface="Tahoma"/>
            </a:endParaRPr>
          </a:p>
        </p:txBody>
      </p:sp>
      <p:pic>
        <p:nvPicPr>
          <p:cNvPr id="15" name="object 15"/>
          <p:cNvPicPr/>
          <p:nvPr/>
        </p:nvPicPr>
        <p:blipFill>
          <a:blip r:embed="rId6" cstate="print"/>
          <a:stretch>
            <a:fillRect/>
          </a:stretch>
        </p:blipFill>
        <p:spPr>
          <a:xfrm>
            <a:off x="5580827" y="3262950"/>
            <a:ext cx="3217899" cy="818299"/>
          </a:xfrm>
          <a:prstGeom prst="rect">
            <a:avLst/>
          </a:prstGeom>
        </p:spPr>
      </p:pic>
      <p:pic>
        <p:nvPicPr>
          <p:cNvPr id="7170" name="Picture 2">
            <a:extLst>
              <a:ext uri="{FF2B5EF4-FFF2-40B4-BE49-F238E27FC236}">
                <a16:creationId xmlns:a16="http://schemas.microsoft.com/office/drawing/2014/main" id="{33CDE3B1-1137-2A21-CB8B-02CF98D591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3999"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6658" y="365279"/>
            <a:ext cx="4627901" cy="566822"/>
          </a:xfrm>
          <a:prstGeom prst="rect">
            <a:avLst/>
          </a:prstGeom>
        </p:spPr>
        <p:txBody>
          <a:bodyPr vert="horz" wrap="square" lIns="0" tIns="12700" rIns="0" bIns="0" rtlCol="0">
            <a:spAutoFit/>
          </a:bodyPr>
          <a:lstStyle/>
          <a:p>
            <a:pPr marL="12700">
              <a:lnSpc>
                <a:spcPct val="100000"/>
              </a:lnSpc>
              <a:spcBef>
                <a:spcPts val="100"/>
              </a:spcBef>
            </a:pPr>
            <a:r>
              <a:rPr lang="en-IN" sz="3600" u="sng">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MACHINE LEARNING</a:t>
            </a:r>
            <a:endParaRPr sz="3600" u="sng" dirty="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6" name="TextBox 5">
            <a:extLst>
              <a:ext uri="{FF2B5EF4-FFF2-40B4-BE49-F238E27FC236}">
                <a16:creationId xmlns:a16="http://schemas.microsoft.com/office/drawing/2014/main" id="{1728B2B8-BDA5-EA39-1B7A-1EBBE32C057C}"/>
              </a:ext>
            </a:extLst>
          </p:cNvPr>
          <p:cNvSpPr txBox="1"/>
          <p:nvPr/>
        </p:nvSpPr>
        <p:spPr>
          <a:xfrm>
            <a:off x="457200" y="1352550"/>
            <a:ext cx="5486400" cy="3293209"/>
          </a:xfrm>
          <a:prstGeom prst="rect">
            <a:avLst/>
          </a:prstGeom>
          <a:noFill/>
        </p:spPr>
        <p:txBody>
          <a:bodyPr wrap="square">
            <a:spAutoFit/>
          </a:bodyPr>
          <a:lstStyle/>
          <a:p>
            <a:r>
              <a:rPr lang="en-US" sz="1600" dirty="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endParaRPr lang="en-US" sz="1600" dirty="0">
              <a:cs typeface="Arial" panose="020B0604020202020204" pitchFamily="34" charset="0"/>
            </a:endParaRPr>
          </a:p>
          <a:p>
            <a:r>
              <a:rPr lang="en-US" sz="1600" dirty="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600" dirty="0">
              <a:cs typeface="Arial" panose="020B0604020202020204" pitchFamily="34" charset="0"/>
            </a:endParaRPr>
          </a:p>
        </p:txBody>
      </p:sp>
      <p:pic>
        <p:nvPicPr>
          <p:cNvPr id="2050" name="Picture 2">
            <a:extLst>
              <a:ext uri="{FF2B5EF4-FFF2-40B4-BE49-F238E27FC236}">
                <a16:creationId xmlns:a16="http://schemas.microsoft.com/office/drawing/2014/main" id="{88BE6331-5689-3C9C-99C2-B0D3EDB6F7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4559" y="1370831"/>
            <a:ext cx="3133242" cy="27680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ECAFE4-BC04-2597-5BAB-08B9A40BD2F5}"/>
              </a:ext>
            </a:extLst>
          </p:cNvPr>
          <p:cNvSpPr txBox="1"/>
          <p:nvPr/>
        </p:nvSpPr>
        <p:spPr>
          <a:xfrm>
            <a:off x="6096000" y="4400550"/>
            <a:ext cx="2819400" cy="369332"/>
          </a:xfrm>
          <a:prstGeom prst="rect">
            <a:avLst/>
          </a:prstGeom>
          <a:noFill/>
        </p:spPr>
        <p:txBody>
          <a:bodyPr wrap="square" rtlCol="0">
            <a:spAutoFit/>
          </a:bodyPr>
          <a:lstStyle/>
          <a:p>
            <a:r>
              <a:rPr lang="en-IN" dirty="0">
                <a:highlight>
                  <a:srgbClr val="C0C0C0"/>
                </a:highlight>
              </a:rPr>
              <a:t>Types of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65279"/>
            <a:ext cx="3532526" cy="536044"/>
          </a:xfrm>
          <a:prstGeom prst="rect">
            <a:avLst/>
          </a:prstGeom>
        </p:spPr>
        <p:txBody>
          <a:bodyPr vert="horz" wrap="square" lIns="0" tIns="12700" rIns="0" bIns="0" rtlCol="0">
            <a:spAutoFit/>
          </a:bodyPr>
          <a:lstStyle/>
          <a:p>
            <a:pPr marL="12700">
              <a:lnSpc>
                <a:spcPct val="100000"/>
              </a:lnSpc>
              <a:spcBef>
                <a:spcPts val="100"/>
              </a:spcBef>
            </a:pPr>
            <a:r>
              <a:rPr lang="en-IN" u="sng" dirty="0">
                <a:solidFill>
                  <a:srgbClr val="2C2945"/>
                </a:solidFill>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INTRODUCTION</a:t>
            </a:r>
            <a:endParaRPr u="sng"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endParaRPr>
          </a:p>
        </p:txBody>
      </p:sp>
      <p:sp>
        <p:nvSpPr>
          <p:cNvPr id="3" name="object 3"/>
          <p:cNvSpPr txBox="1"/>
          <p:nvPr/>
        </p:nvSpPr>
        <p:spPr>
          <a:xfrm>
            <a:off x="685800" y="1200150"/>
            <a:ext cx="8534400" cy="3484159"/>
          </a:xfrm>
          <a:prstGeom prst="rect">
            <a:avLst/>
          </a:prstGeom>
        </p:spPr>
        <p:txBody>
          <a:bodyPr vert="horz" wrap="square" lIns="0" tIns="19685" rIns="0" bIns="0" rtlCol="0">
            <a:spAutoFit/>
          </a:bodyPr>
          <a:lstStyle/>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Uber is a transportation company with</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an app that allows passengers to hail</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a ride and drivers to charge fares and </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get paid. </a:t>
            </a:r>
          </a:p>
          <a:p>
            <a:pPr marL="12065" marR="5715" algn="just">
              <a:lnSpc>
                <a:spcPts val="1430"/>
              </a:lnSpc>
              <a:spcBef>
                <a:spcPts val="155"/>
              </a:spcBef>
              <a:tabLst>
                <a:tab pos="333375" algn="l"/>
              </a:tabLst>
            </a:pPr>
            <a:endParaRPr lang="en-US" sz="1600" dirty="0">
              <a:latin typeface="Arial" panose="020B0604020202020204" pitchFamily="34" charset="0"/>
              <a:ea typeface="Tahoma" panose="020B0604030504040204" pitchFamily="34" charset="0"/>
              <a:cs typeface="Arial" panose="020B0604020202020204" pitchFamily="34" charset="0"/>
            </a:endParaRP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More specifically, Uber is a ridesharing </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company that hires independent</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contractors as drivers.</a:t>
            </a:r>
          </a:p>
          <a:p>
            <a:pPr marL="12065" marR="5715" algn="just">
              <a:lnSpc>
                <a:spcPts val="1430"/>
              </a:lnSpc>
              <a:spcBef>
                <a:spcPts val="155"/>
              </a:spcBef>
              <a:tabLst>
                <a:tab pos="333375" algn="l"/>
              </a:tabLst>
            </a:pPr>
            <a:endParaRPr lang="en-US" sz="1600" dirty="0">
              <a:latin typeface="Arial" panose="020B0604020202020204" pitchFamily="34" charset="0"/>
              <a:ea typeface="Tahoma" panose="020B0604030504040204" pitchFamily="34" charset="0"/>
              <a:cs typeface="Arial" panose="020B0604020202020204" pitchFamily="34" charset="0"/>
            </a:endParaRP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It's one of many services today that </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contribute to the sharing economy,</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supplying a means of connecting </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existing resources instead of providing</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the physical resources themselves</a:t>
            </a:r>
            <a:r>
              <a:rPr lang="en-US" sz="1600" dirty="0">
                <a:latin typeface="Arial" panose="020B0604020202020204" pitchFamily="34" charset="0"/>
                <a:cs typeface="Arial" panose="020B0604020202020204" pitchFamily="34" charset="0"/>
              </a:rPr>
              <a:t>.</a:t>
            </a:r>
          </a:p>
          <a:p>
            <a:pPr marL="12065" marR="5715" algn="just">
              <a:lnSpc>
                <a:spcPts val="1430"/>
              </a:lnSpc>
              <a:spcBef>
                <a:spcPts val="155"/>
              </a:spcBef>
              <a:tabLst>
                <a:tab pos="333375" algn="l"/>
              </a:tabLst>
            </a:pPr>
            <a:endParaRPr lang="en-US" sz="1600" dirty="0">
              <a:latin typeface="Arial" panose="020B0604020202020204" pitchFamily="34" charset="0"/>
              <a:ea typeface="Tahoma" panose="020B0604030504040204" pitchFamily="34" charset="0"/>
              <a:cs typeface="Arial" panose="020B0604020202020204" pitchFamily="34" charset="0"/>
            </a:endParaRP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Uber is an international company located in 69 countries and around 900 cities around </a:t>
            </a:r>
          </a:p>
          <a:p>
            <a:pPr marL="12065" marR="5715" algn="just">
              <a:lnSpc>
                <a:spcPts val="1430"/>
              </a:lnSpc>
              <a:spcBef>
                <a:spcPts val="155"/>
              </a:spcBef>
              <a:tabLst>
                <a:tab pos="333375" algn="l"/>
              </a:tabLst>
            </a:pPr>
            <a:r>
              <a:rPr lang="en-US" sz="1600" dirty="0">
                <a:latin typeface="Arial" panose="020B0604020202020204" pitchFamily="34" charset="0"/>
                <a:ea typeface="Tahoma" panose="020B0604030504040204" pitchFamily="34" charset="0"/>
                <a:cs typeface="Arial" panose="020B0604020202020204" pitchFamily="34" charset="0"/>
              </a:rPr>
              <a:t>the world.</a:t>
            </a:r>
            <a:endParaRPr sz="1600" dirty="0">
              <a:latin typeface="Arial" panose="020B0604020202020204" pitchFamily="34" charset="0"/>
              <a:ea typeface="Tahoma" panose="020B0604030504040204" pitchFamily="34" charset="0"/>
              <a:cs typeface="Arial" panose="020B0604020202020204" pitchFamily="34"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pic>
        <p:nvPicPr>
          <p:cNvPr id="3074" name="Picture 2">
            <a:extLst>
              <a:ext uri="{FF2B5EF4-FFF2-40B4-BE49-F238E27FC236}">
                <a16:creationId xmlns:a16="http://schemas.microsoft.com/office/drawing/2014/main" id="{7F03F640-C3D7-3B41-FAE8-C7AAEE08D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276350"/>
            <a:ext cx="4191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3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17440"/>
            <a:ext cx="604441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2C2945"/>
                </a:solidFill>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PROBLEM STATEMENT</a:t>
            </a:r>
            <a:endParaRPr sz="3600"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209550"/>
            <a:ext cx="2615411" cy="341406"/>
          </a:xfrm>
          <a:prstGeom prst="rect">
            <a:avLst/>
          </a:prstGeom>
        </p:spPr>
      </p:pic>
      <p:sp>
        <p:nvSpPr>
          <p:cNvPr id="10" name="TextBox 9">
            <a:extLst>
              <a:ext uri="{FF2B5EF4-FFF2-40B4-BE49-F238E27FC236}">
                <a16:creationId xmlns:a16="http://schemas.microsoft.com/office/drawing/2014/main" id="{31CF4DDD-E9F6-7032-A993-A5E5F66842EB}"/>
              </a:ext>
            </a:extLst>
          </p:cNvPr>
          <p:cNvSpPr txBox="1"/>
          <p:nvPr/>
        </p:nvSpPr>
        <p:spPr>
          <a:xfrm>
            <a:off x="609600" y="1352550"/>
            <a:ext cx="8305800" cy="3108543"/>
          </a:xfrm>
          <a:prstGeom prst="rect">
            <a:avLst/>
          </a:prstGeom>
          <a:noFill/>
        </p:spPr>
        <p:txBody>
          <a:bodyPr wrap="square">
            <a:spAutoFit/>
          </a:bodyPr>
          <a:lstStyle/>
          <a:p>
            <a:pPr algn="l"/>
            <a:r>
              <a:rPr lang="en-US" sz="1400" b="0" i="0" dirty="0">
                <a:solidFill>
                  <a:srgbClr val="212529"/>
                </a:solidFill>
                <a:effectLst/>
                <a:latin typeface="arial" panose="020B0604020202020204" pitchFamily="34" charset="0"/>
              </a:rPr>
              <a:t>With over 118 million users, 5 million drivers, and 6.3 billion trips with 17.4 million trips completed per day - Uber is the company behind the data for moving people and making deliveries hassle-free</a:t>
            </a:r>
            <a:r>
              <a:rPr lang="en-US" sz="1400" dirty="0">
                <a:solidFill>
                  <a:srgbClr val="292929"/>
                </a:solidFill>
                <a:latin typeface="Arial" panose="020B0604020202020204" pitchFamily="34" charset="0"/>
                <a:cs typeface="Arial" panose="020B0604020202020204" pitchFamily="34" charset="0"/>
              </a:rPr>
              <a:t>.</a:t>
            </a:r>
            <a:endParaRPr lang="en-US" sz="1400" b="0" i="0" dirty="0">
              <a:solidFill>
                <a:srgbClr val="292929"/>
              </a:solidFill>
              <a:effectLst/>
              <a:latin typeface="Arial" panose="020B0604020202020204" pitchFamily="34" charset="0"/>
              <a:cs typeface="Arial" panose="020B0604020202020204" pitchFamily="34" charset="0"/>
            </a:endParaRPr>
          </a:p>
          <a:p>
            <a:pPr algn="l"/>
            <a:endParaRPr lang="en-US" sz="1400" dirty="0">
              <a:solidFill>
                <a:srgbClr val="292929"/>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12529"/>
                </a:solidFill>
                <a:effectLst/>
                <a:latin typeface="arial" panose="020B0604020202020204" pitchFamily="34" charset="0"/>
              </a:rPr>
              <a:t>How are drivers assigned to riders cost-efficiently</a:t>
            </a:r>
            <a:r>
              <a:rPr lang="en-US" sz="1400" b="0" i="0" dirty="0">
                <a:solidFill>
                  <a:srgbClr val="292929"/>
                </a:solidFill>
                <a:effectLst/>
                <a:latin typeface="Arial" panose="020B0604020202020204" pitchFamily="34" charset="0"/>
                <a:cs typeface="Arial" panose="020B0604020202020204" pitchFamily="34" charset="0"/>
              </a:rPr>
              <a:t>?</a:t>
            </a:r>
          </a:p>
          <a:p>
            <a:pPr algn="l"/>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12529"/>
                </a:solidFill>
                <a:effectLst/>
                <a:latin typeface="arial" panose="020B0604020202020204" pitchFamily="34" charset="0"/>
              </a:rPr>
              <a:t>how is dynamic pricing leveraged to balance supply</a:t>
            </a:r>
          </a:p>
          <a:p>
            <a:pPr algn="l"/>
            <a:r>
              <a:rPr lang="en-US" sz="1400" dirty="0">
                <a:solidFill>
                  <a:srgbClr val="212529"/>
                </a:solidFill>
                <a:latin typeface="arial" panose="020B0604020202020204" pitchFamily="34" charset="0"/>
              </a:rPr>
              <a:t>     </a:t>
            </a:r>
            <a:r>
              <a:rPr lang="en-US" sz="1400" b="0" i="0" dirty="0">
                <a:solidFill>
                  <a:srgbClr val="212529"/>
                </a:solidFill>
                <a:effectLst/>
                <a:latin typeface="arial" panose="020B0604020202020204" pitchFamily="34" charset="0"/>
              </a:rPr>
              <a:t> and demand</a:t>
            </a:r>
            <a:r>
              <a:rPr lang="en-US" sz="1400" b="0" i="0" dirty="0">
                <a:solidFill>
                  <a:srgbClr val="292929"/>
                </a:solidFill>
                <a:effectLst/>
                <a:latin typeface="Arial" panose="020B0604020202020204" pitchFamily="34" charset="0"/>
                <a:cs typeface="Arial" panose="020B0604020202020204" pitchFamily="34" charset="0"/>
              </a:rPr>
              <a:t>?</a:t>
            </a:r>
          </a:p>
          <a:p>
            <a:pPr algn="l"/>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times have I traveled in the past?</a:t>
            </a:r>
          </a:p>
          <a:p>
            <a:pPr algn="l"/>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trips were completed and canceled?</a:t>
            </a:r>
          </a:p>
          <a:p>
            <a:pPr algn="l"/>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a measure. fare, distance, amount, and time </a:t>
            </a:r>
          </a:p>
          <a:p>
            <a:pPr algn="l"/>
            <a:r>
              <a:rPr lang="en-US" sz="1400" dirty="0">
                <a:solidFill>
                  <a:srgbClr val="292929"/>
                </a:solidFill>
                <a:latin typeface="Arial" panose="020B0604020202020204" pitchFamily="34" charset="0"/>
                <a:cs typeface="Arial" panose="020B0604020202020204" pitchFamily="34" charset="0"/>
              </a:rPr>
              <a:t>      s</a:t>
            </a:r>
            <a:r>
              <a:rPr lang="en-US" sz="1400" b="0" i="0" dirty="0">
                <a:solidFill>
                  <a:srgbClr val="292929"/>
                </a:solidFill>
                <a:effectLst/>
                <a:latin typeface="Arial" panose="020B0604020202020204" pitchFamily="34" charset="0"/>
                <a:cs typeface="Arial" panose="020B0604020202020204" pitchFamily="34" charset="0"/>
              </a:rPr>
              <a:t>pent on the ride?*</a:t>
            </a:r>
          </a:p>
        </p:txBody>
      </p:sp>
      <p:pic>
        <p:nvPicPr>
          <p:cNvPr id="4100" name="Picture 4">
            <a:extLst>
              <a:ext uri="{FF2B5EF4-FFF2-40B4-BE49-F238E27FC236}">
                <a16:creationId xmlns:a16="http://schemas.microsoft.com/office/drawing/2014/main" id="{85548C8A-520D-3658-9EE9-61181AFD0B3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142"/>
          <a:stretch/>
        </p:blipFill>
        <p:spPr bwMode="auto">
          <a:xfrm>
            <a:off x="5181600" y="2038350"/>
            <a:ext cx="3581400" cy="2581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2938"/>
            <a:ext cx="2932933" cy="505267"/>
          </a:xfrm>
          <a:prstGeom prst="rect">
            <a:avLst/>
          </a:prstGeom>
        </p:spPr>
        <p:txBody>
          <a:bodyPr vert="horz" wrap="square" lIns="0" tIns="12700" rIns="0" bIns="0" rtlCol="0">
            <a:spAutoFit/>
          </a:bodyPr>
          <a:lstStyle/>
          <a:p>
            <a:pPr marL="12700">
              <a:lnSpc>
                <a:spcPct val="100000"/>
              </a:lnSpc>
              <a:spcBef>
                <a:spcPts val="100"/>
              </a:spcBef>
            </a:pPr>
            <a:r>
              <a:rPr sz="3200" u="sng" dirty="0">
                <a:solidFill>
                  <a:srgbClr val="2C2945"/>
                </a:solidFill>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CHALLENGES</a:t>
            </a:r>
            <a:endParaRPr sz="3200" u="sng"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5" name="object 5"/>
          <p:cNvSpPr txBox="1"/>
          <p:nvPr/>
        </p:nvSpPr>
        <p:spPr>
          <a:xfrm>
            <a:off x="466241" y="1276350"/>
            <a:ext cx="6071870" cy="2841162"/>
          </a:xfrm>
          <a:prstGeom prst="rect">
            <a:avLst/>
          </a:prstGeom>
        </p:spPr>
        <p:txBody>
          <a:bodyPr vert="horz" wrap="square" lIns="0" tIns="19685" rIns="0" bIns="0" rtlCol="0">
            <a:spAutoFit/>
          </a:bodyPr>
          <a:lstStyle/>
          <a:p>
            <a:pPr marL="297815" marR="5080" indent="-285750" algn="just">
              <a:lnSpc>
                <a:spcPts val="1430"/>
              </a:lnSpc>
              <a:spcBef>
                <a:spcPts val="155"/>
              </a:spcBef>
              <a:buClr>
                <a:srgbClr val="000000"/>
              </a:buClr>
              <a:buFont typeface="Arial" panose="020B0604020202020204" pitchFamily="34" charset="0"/>
              <a:buChar char="•"/>
              <a:tabLst>
                <a:tab pos="333375" algn="l"/>
              </a:tabLst>
            </a:pPr>
            <a:r>
              <a:rPr sz="1400" spc="10" dirty="0">
                <a:solidFill>
                  <a:srgbClr val="292929"/>
                </a:solidFill>
                <a:latin typeface="Arial" panose="020B0604020202020204" pitchFamily="34" charset="0"/>
                <a:cs typeface="Arial" panose="020B0604020202020204" pitchFamily="34" charset="0"/>
              </a:rPr>
              <a:t>Finding the </a:t>
            </a:r>
            <a:r>
              <a:rPr sz="1400" spc="5" dirty="0">
                <a:solidFill>
                  <a:srgbClr val="292929"/>
                </a:solidFill>
                <a:latin typeface="Arial" panose="020B0604020202020204" pitchFamily="34" charset="0"/>
                <a:cs typeface="Arial" panose="020B0604020202020204" pitchFamily="34" charset="0"/>
              </a:rPr>
              <a:t>best regression </a:t>
            </a:r>
            <a:r>
              <a:rPr sz="1400" spc="-5" dirty="0">
                <a:solidFill>
                  <a:srgbClr val="292929"/>
                </a:solidFill>
                <a:latin typeface="Arial" panose="020B0604020202020204" pitchFamily="34" charset="0"/>
                <a:cs typeface="Arial" panose="020B0604020202020204" pitchFamily="34" charset="0"/>
              </a:rPr>
              <a:t>algorithm, </a:t>
            </a:r>
            <a:r>
              <a:rPr sz="1400" spc="-20" dirty="0">
                <a:solidFill>
                  <a:srgbClr val="292929"/>
                </a:solidFill>
                <a:latin typeface="Arial" panose="020B0604020202020204" pitchFamily="34" charset="0"/>
                <a:cs typeface="Arial" panose="020B0604020202020204" pitchFamily="34" charset="0"/>
              </a:rPr>
              <a:t>among </a:t>
            </a:r>
            <a:r>
              <a:rPr sz="1400" spc="10" dirty="0">
                <a:solidFill>
                  <a:srgbClr val="292929"/>
                </a:solidFill>
                <a:latin typeface="Arial" panose="020B0604020202020204" pitchFamily="34" charset="0"/>
                <a:cs typeface="Arial" panose="020B0604020202020204" pitchFamily="34" charset="0"/>
              </a:rPr>
              <a:t>Linear </a:t>
            </a:r>
            <a:r>
              <a:rPr sz="1400" spc="-10" dirty="0">
                <a:solidFill>
                  <a:srgbClr val="292929"/>
                </a:solidFill>
                <a:latin typeface="Arial" panose="020B0604020202020204" pitchFamily="34" charset="0"/>
                <a:cs typeface="Arial" panose="020B0604020202020204" pitchFamily="34" charset="0"/>
              </a:rPr>
              <a:t>Regression</a:t>
            </a:r>
            <a:r>
              <a:rPr sz="1400" spc="-35" dirty="0">
                <a:solidFill>
                  <a:srgbClr val="292929"/>
                </a:solidFill>
                <a:latin typeface="Arial" panose="020B0604020202020204" pitchFamily="34" charset="0"/>
                <a:cs typeface="Arial" panose="020B0604020202020204" pitchFamily="34" charset="0"/>
              </a:rPr>
              <a:t> </a:t>
            </a:r>
            <a:r>
              <a:rPr sz="1400" spc="-360"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for</a:t>
            </a:r>
            <a:r>
              <a:rPr sz="1400" spc="-145" dirty="0">
                <a:solidFill>
                  <a:srgbClr val="292929"/>
                </a:solidFill>
                <a:latin typeface="Arial" panose="020B0604020202020204" pitchFamily="34" charset="0"/>
                <a:cs typeface="Arial" panose="020B0604020202020204" pitchFamily="34" charset="0"/>
              </a:rPr>
              <a:t> </a:t>
            </a:r>
            <a:r>
              <a:rPr sz="1400" spc="20" dirty="0">
                <a:solidFill>
                  <a:srgbClr val="292929"/>
                </a:solidFill>
                <a:latin typeface="Arial" panose="020B0604020202020204" pitchFamily="34" charset="0"/>
                <a:cs typeface="Arial" panose="020B0604020202020204" pitchFamily="34" charset="0"/>
              </a:rPr>
              <a:t>our</a:t>
            </a:r>
            <a:r>
              <a:rPr sz="1400" spc="-145" dirty="0">
                <a:solidFill>
                  <a:srgbClr val="292929"/>
                </a:solidFill>
                <a:latin typeface="Arial" panose="020B0604020202020204" pitchFamily="34" charset="0"/>
                <a:cs typeface="Arial" panose="020B0604020202020204" pitchFamily="34" charset="0"/>
              </a:rPr>
              <a:t> </a:t>
            </a:r>
            <a:r>
              <a:rPr sz="1400" spc="10" dirty="0">
                <a:solidFill>
                  <a:srgbClr val="292929"/>
                </a:solidFill>
                <a:latin typeface="Arial" panose="020B0604020202020204" pitchFamily="34" charset="0"/>
                <a:cs typeface="Arial" panose="020B0604020202020204" pitchFamily="34" charset="0"/>
              </a:rPr>
              <a:t>problem</a:t>
            </a:r>
            <a:r>
              <a:rPr sz="1400" spc="-145" dirty="0">
                <a:solidFill>
                  <a:srgbClr val="292929"/>
                </a:solidFill>
                <a:latin typeface="Arial" panose="020B0604020202020204" pitchFamily="34" charset="0"/>
                <a:cs typeface="Arial" panose="020B0604020202020204" pitchFamily="34" charset="0"/>
              </a:rPr>
              <a:t> </a:t>
            </a:r>
            <a:r>
              <a:rPr sz="1400" spc="-5" dirty="0">
                <a:solidFill>
                  <a:srgbClr val="292929"/>
                </a:solidFill>
                <a:latin typeface="Arial" panose="020B0604020202020204" pitchFamily="34" charset="0"/>
                <a:cs typeface="Arial" panose="020B0604020202020204" pitchFamily="34" charset="0"/>
              </a:rPr>
              <a:t>was</a:t>
            </a:r>
            <a:r>
              <a:rPr sz="1400" spc="-145"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a</a:t>
            </a:r>
            <a:r>
              <a:rPr sz="1400" spc="-145" dirty="0">
                <a:solidFill>
                  <a:srgbClr val="292929"/>
                </a:solidFill>
                <a:latin typeface="Arial" panose="020B0604020202020204" pitchFamily="34" charset="0"/>
                <a:cs typeface="Arial" panose="020B0604020202020204" pitchFamily="34" charset="0"/>
              </a:rPr>
              <a:t> </a:t>
            </a:r>
            <a:r>
              <a:rPr sz="1400" spc="-15" dirty="0">
                <a:solidFill>
                  <a:srgbClr val="292929"/>
                </a:solidFill>
                <a:latin typeface="Arial" panose="020B0604020202020204" pitchFamily="34" charset="0"/>
                <a:cs typeface="Arial" panose="020B0604020202020204" pitchFamily="34" charset="0"/>
              </a:rPr>
              <a:t>challenge.</a:t>
            </a:r>
            <a:endParaRPr lang="en-IN" sz="1400" spc="-15" dirty="0">
              <a:solidFill>
                <a:srgbClr val="292929"/>
              </a:solidFill>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Collecting meaningful data.</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Select the original user accounts.</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Finding the best cars for the user comfort. </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With the high volume of data available</a:t>
            </a:r>
          </a:p>
          <a:p>
            <a:pPr marL="12065" marR="13970" algn="just">
              <a:lnSpc>
                <a:spcPts val="1420"/>
              </a:lnSpc>
              <a:spcBef>
                <a:spcPts val="1040"/>
              </a:spcBef>
              <a:tabLst>
                <a:tab pos="333375" algn="l"/>
              </a:tabLst>
            </a:pPr>
            <a:r>
              <a:rPr lang="en-US" sz="1400" dirty="0">
                <a:latin typeface="Arial" panose="020B0604020202020204" pitchFamily="34" charset="0"/>
                <a:cs typeface="Arial" panose="020B0604020202020204" pitchFamily="34" charset="0"/>
              </a:rPr>
              <a:t>      for businesses, collecting meaningful data</a:t>
            </a:r>
          </a:p>
          <a:p>
            <a:pPr marL="12065" marR="13970" algn="just">
              <a:lnSpc>
                <a:spcPts val="1420"/>
              </a:lnSpc>
              <a:spcBef>
                <a:spcPts val="1040"/>
              </a:spcBef>
              <a:tabLst>
                <a:tab pos="333375" algn="l"/>
              </a:tabLst>
            </a:pPr>
            <a:r>
              <a:rPr lang="en-US" sz="1400" dirty="0">
                <a:latin typeface="Arial" panose="020B0604020202020204" pitchFamily="34" charset="0"/>
                <a:cs typeface="Arial" panose="020B0604020202020204" pitchFamily="34" charset="0"/>
              </a:rPr>
              <a:t>      is a big challenge.</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Among all the fake rides, select the right </a:t>
            </a:r>
          </a:p>
          <a:p>
            <a:pPr marL="12065" marR="13970" algn="just">
              <a:lnSpc>
                <a:spcPts val="1420"/>
              </a:lnSpc>
              <a:spcBef>
                <a:spcPts val="1040"/>
              </a:spcBef>
              <a:tabLst>
                <a:tab pos="333375" algn="l"/>
              </a:tabLst>
            </a:pPr>
            <a:r>
              <a:rPr lang="en-US" sz="1400" dirty="0">
                <a:latin typeface="Arial" panose="020B0604020202020204" pitchFamily="34" charset="0"/>
                <a:cs typeface="Arial" panose="020B0604020202020204" pitchFamily="34" charset="0"/>
              </a:rPr>
              <a:t>      analytics tool.</a:t>
            </a:r>
            <a:endParaRPr sz="1400" dirty="0">
              <a:latin typeface="Arial" panose="020B0604020202020204" pitchFamily="34" charset="0"/>
              <a:cs typeface="Arial" panose="020B0604020202020204" pitchFamily="34" charset="0"/>
            </a:endParaRPr>
          </a:p>
        </p:txBody>
      </p:sp>
      <p:pic>
        <p:nvPicPr>
          <p:cNvPr id="5124" name="Picture 4">
            <a:extLst>
              <a:ext uri="{FF2B5EF4-FFF2-40B4-BE49-F238E27FC236}">
                <a16:creationId xmlns:a16="http://schemas.microsoft.com/office/drawing/2014/main" id="{3C1D1234-AF3F-333F-3199-F54AC48D03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287"/>
          <a:stretch/>
        </p:blipFill>
        <p:spPr bwMode="auto">
          <a:xfrm>
            <a:off x="4343400" y="1676770"/>
            <a:ext cx="4572000" cy="2040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788" y="515988"/>
            <a:ext cx="4648424"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OLUTIO</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APPR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
            </a:r>
          </a:p>
        </p:txBody>
      </p:sp>
      <p:sp>
        <p:nvSpPr>
          <p:cNvPr id="3" name="object 3"/>
          <p:cNvSpPr txBox="1"/>
          <p:nvPr/>
        </p:nvSpPr>
        <p:spPr>
          <a:xfrm>
            <a:off x="3104701" y="1276350"/>
            <a:ext cx="5791200" cy="4122090"/>
          </a:xfrm>
          <a:prstGeom prst="rect">
            <a:avLst/>
          </a:prstGeom>
        </p:spPr>
        <p:txBody>
          <a:bodyPr vert="horz" wrap="square" lIns="0" tIns="19685" rIns="0" bIns="0" rtlCol="0">
            <a:spAutoFit/>
          </a:bodyPr>
          <a:lstStyle/>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a:t>
            </a:r>
            <a:r>
              <a:rPr lang="en-IN" sz="1600" dirty="0">
                <a:solidFill>
                  <a:srgbClr val="333333"/>
                </a:solidFill>
                <a:cs typeface="Tahoma"/>
              </a:rPr>
              <a:t>UberDataset.csv</a:t>
            </a:r>
            <a:r>
              <a:rPr sz="1600" dirty="0">
                <a:solidFill>
                  <a:srgbClr val="333333"/>
                </a:solidFill>
                <a:cs typeface="Tahoma"/>
              </a:rPr>
              <a:t>" dataset was taken from </a:t>
            </a:r>
            <a:r>
              <a:rPr lang="en-IN" sz="1600" dirty="0">
                <a:solidFill>
                  <a:srgbClr val="333333"/>
                </a:solidFill>
                <a:cs typeface="Tahoma"/>
              </a:rPr>
              <a:t>uber</a:t>
            </a:r>
            <a:r>
              <a:rPr sz="1600" dirty="0">
                <a:solidFill>
                  <a:srgbClr val="333333"/>
                </a:solidFill>
                <a:cs typeface="Tahoma"/>
              </a:rPr>
              <a:t>.com and was  reconﬁgured to reﬂect the important features</a:t>
            </a:r>
            <a:r>
              <a:rPr lang="en-IN" sz="1600" dirty="0">
                <a:solidFill>
                  <a:srgbClr val="333333"/>
                </a:solidFill>
                <a:cs typeface="Tahoma"/>
              </a:rPr>
              <a:t>.</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Categorical features were then converted to numerical values.</a:t>
            </a:r>
            <a:endParaRPr lang="en-IN" sz="1600" dirty="0">
              <a:solidFill>
                <a:srgbClr val="333333"/>
              </a:solidFill>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lang="en-IN" sz="1600" dirty="0">
                <a:solidFill>
                  <a:srgbClr val="333333"/>
                </a:solidFill>
                <a:cs typeface="Tahoma"/>
              </a:rPr>
              <a:t>We use </a:t>
            </a:r>
            <a:r>
              <a:rPr lang="en-IN" sz="1600" dirty="0" err="1">
                <a:solidFill>
                  <a:srgbClr val="333333"/>
                </a:solidFill>
                <a:cs typeface="Tahoma"/>
              </a:rPr>
              <a:t>tensorflow</a:t>
            </a:r>
            <a:r>
              <a:rPr lang="en-IN" sz="1600" dirty="0">
                <a:solidFill>
                  <a:srgbClr val="333333"/>
                </a:solidFill>
                <a:cs typeface="Tahoma"/>
              </a:rPr>
              <a:t> , </a:t>
            </a:r>
            <a:r>
              <a:rPr lang="en-IN" sz="1600" dirty="0" err="1">
                <a:solidFill>
                  <a:srgbClr val="333333"/>
                </a:solidFill>
                <a:cs typeface="Tahoma"/>
              </a:rPr>
              <a:t>pandas,numpy</a:t>
            </a:r>
            <a:r>
              <a:rPr lang="en-IN" sz="1600" dirty="0">
                <a:solidFill>
                  <a:srgbClr val="333333"/>
                </a:solidFill>
                <a:cs typeface="Tahoma"/>
              </a:rPr>
              <a:t> for implementing the graph.</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263238"/>
                </a:solidFill>
                <a:cs typeface="Tahoma"/>
              </a:rPr>
              <a:t>We </a:t>
            </a:r>
            <a:r>
              <a:rPr lang="en-IN" sz="1600" dirty="0">
                <a:solidFill>
                  <a:srgbClr val="263238"/>
                </a:solidFill>
                <a:cs typeface="Tahoma"/>
              </a:rPr>
              <a:t> have deleted  null or duplicate values from data set.</a:t>
            </a:r>
          </a:p>
          <a:p>
            <a:pPr marL="332740" marR="11430" indent="-320675" algn="just">
              <a:lnSpc>
                <a:spcPct val="200000"/>
              </a:lnSpc>
              <a:spcBef>
                <a:spcPts val="155"/>
              </a:spcBef>
              <a:buFont typeface="Wingdings" panose="05000000000000000000" pitchFamily="2" charset="2"/>
              <a:buChar char="q"/>
              <a:tabLst>
                <a:tab pos="332740" algn="l"/>
                <a:tab pos="333375" algn="l"/>
              </a:tabLst>
            </a:pPr>
            <a:r>
              <a:rPr lang="en-US" sz="1600" dirty="0">
                <a:solidFill>
                  <a:srgbClr val="263238"/>
                </a:solidFill>
                <a:cs typeface="Tahoma"/>
              </a:rPr>
              <a:t>We created a scatter different types of bar plots to analysis the data.</a:t>
            </a:r>
          </a:p>
          <a:p>
            <a:pPr marL="332740" marR="5080" algn="just">
              <a:lnSpc>
                <a:spcPct val="200000"/>
              </a:lnSpc>
              <a:spcBef>
                <a:spcPts val="1100"/>
              </a:spcBef>
            </a:pPr>
            <a:endParaRPr sz="1600" b="1" dirty="0">
              <a:latin typeface="Tahoma"/>
              <a:cs typeface="Tahoma"/>
            </a:endParaRPr>
          </a:p>
        </p:txBody>
      </p:sp>
      <p:sp>
        <p:nvSpPr>
          <p:cNvPr id="4" name="object 4"/>
          <p:cNvSpPr/>
          <p:nvPr/>
        </p:nvSpPr>
        <p:spPr>
          <a:xfrm>
            <a:off x="0" y="171818"/>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duotone>
              <a:prstClr val="black"/>
              <a:srgbClr val="FF0000">
                <a:tint val="45000"/>
                <a:satMod val="400000"/>
              </a:srgbClr>
            </a:duotone>
          </a:blip>
          <a:stretch>
            <a:fillRect/>
          </a:stretch>
        </p:blipFill>
        <p:spPr>
          <a:xfrm>
            <a:off x="248099" y="1364149"/>
            <a:ext cx="2860850" cy="2860850"/>
          </a:xfrm>
          <a:prstGeom prst="rect">
            <a:avLst/>
          </a:prstGeom>
        </p:spPr>
      </p:pic>
      <p:sp>
        <p:nvSpPr>
          <p:cNvPr id="6" name="object 6"/>
          <p:cNvSpPr/>
          <p:nvPr/>
        </p:nvSpPr>
        <p:spPr>
          <a:xfrm>
            <a:off x="7343999" y="4966970"/>
            <a:ext cx="1800225" cy="195580"/>
          </a:xfrm>
          <a:custGeom>
            <a:avLst/>
            <a:gdLst/>
            <a:ahLst/>
            <a:cxnLst/>
            <a:rect l="l" t="t" r="r" b="b"/>
            <a:pathLst>
              <a:path w="1800225" h="195579">
                <a:moveTo>
                  <a:pt x="1800000" y="0"/>
                </a:moveTo>
                <a:lnTo>
                  <a:pt x="0" y="0"/>
                </a:lnTo>
                <a:lnTo>
                  <a:pt x="0" y="194999"/>
                </a:lnTo>
                <a:lnTo>
                  <a:pt x="1800000" y="194999"/>
                </a:lnTo>
                <a:lnTo>
                  <a:pt x="1800000" y="0"/>
                </a:lnTo>
                <a:close/>
              </a:path>
            </a:pathLst>
          </a:custGeom>
          <a:solidFill>
            <a:srgbClr val="FF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5407" y="425098"/>
            <a:ext cx="3173186"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895350"/>
            <a:ext cx="8763000" cy="3600986"/>
          </a:xfrm>
          <a:prstGeom prst="rect">
            <a:avLst/>
          </a:prstGeom>
          <a:noFill/>
        </p:spPr>
        <p:txBody>
          <a:bodyPr wrap="square" rtlCol="0">
            <a:spAutoFit/>
          </a:bodyPr>
          <a:lstStyle/>
          <a:p>
            <a:endParaRPr lang="en-IN" sz="1400" u="sng" dirty="0">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a:t>
            </a:r>
            <a:r>
              <a:rPr lang="en-IN" sz="1400" dirty="0" err="1">
                <a:solidFill>
                  <a:srgbClr val="00B0F0"/>
                </a:solidFill>
                <a:latin typeface="Arial" panose="020B0604020202020204" pitchFamily="34" charset="0"/>
                <a:cs typeface="Arial" panose="020B0604020202020204" pitchFamily="34" charset="0"/>
              </a:rPr>
              <a:t>numpy</a:t>
            </a:r>
            <a:endParaRPr lang="en-IN" sz="1400" dirty="0">
              <a:solidFill>
                <a:srgbClr val="00B0F0"/>
              </a:solidFill>
              <a:latin typeface="Arial" panose="020B0604020202020204" pitchFamily="34" charset="0"/>
              <a:cs typeface="Arial" panose="020B0604020202020204" pitchFamily="34" charset="0"/>
            </a:endParaRPr>
          </a:p>
          <a:p>
            <a:r>
              <a:rPr lang="en-US" sz="1400" dirty="0" err="1">
                <a:latin typeface="Arial" panose="020B0604020202020204" pitchFamily="34" charset="0"/>
                <a:cs typeface="Arial" panose="020B0604020202020204" pitchFamily="34" charset="0"/>
              </a:rPr>
              <a:t>numpy</a:t>
            </a:r>
            <a:r>
              <a:rPr lang="en-US" sz="1400" dirty="0">
                <a:latin typeface="Arial" panose="020B0604020202020204" pitchFamily="34" charset="0"/>
                <a:cs typeface="Arial" panose="020B0604020202020204" pitchFamily="34" charset="0"/>
              </a:rPr>
              <a:t> is a Python library used for working with arrays. It also has functions for working in domain of linear algebra, Fourier transform, and matrices</a:t>
            </a:r>
            <a:r>
              <a:rPr lang="en-US" sz="1400" dirty="0">
                <a:solidFill>
                  <a:srgbClr val="00B0F0"/>
                </a:solidFill>
                <a:latin typeface="Arial" panose="020B0604020202020204" pitchFamily="34" charset="0"/>
                <a:cs typeface="Arial" panose="020B0604020202020204" pitchFamily="34" charset="0"/>
              </a:rPr>
              <a:t>.</a:t>
            </a:r>
          </a:p>
          <a:p>
            <a:endParaRPr lang="en-US" sz="1400" dirty="0">
              <a:solidFill>
                <a:srgbClr val="00B0F0"/>
              </a:solidFill>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import pandas</a:t>
            </a:r>
          </a:p>
          <a:p>
            <a:r>
              <a:rPr lang="en-US" sz="1400" dirty="0">
                <a:latin typeface="Arial" panose="020B0604020202020204" pitchFamily="34" charset="0"/>
                <a:cs typeface="Arial" panose="020B0604020202020204" pitchFamily="34" charset="0"/>
              </a:rPr>
              <a:t>pandas is a game changer, and it is one of the most popular and commonly used tools in data analytics. pandas is that it takes data from a CSV or TSV file or a SQL database and generates a Python object with rows and columns called a data frame, which looks remarkably similar to a table in statistics tools like Excel. Working with this is far more convenient than dealing with lists and/or dictionaries.</a:t>
            </a:r>
          </a:p>
          <a:p>
            <a:endParaRPr lang="en-IN" sz="1400" dirty="0">
              <a:solidFill>
                <a:srgbClr val="00B0F0"/>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matplotlib</a:t>
            </a:r>
          </a:p>
          <a:p>
            <a:r>
              <a:rPr lang="en-US" sz="1400" dirty="0">
                <a:latin typeface="Arial" panose="020B0604020202020204" pitchFamily="34" charset="0"/>
                <a:cs typeface="Arial" panose="020B0604020202020204" pitchFamily="34" charset="0"/>
              </a:rPr>
              <a:t>matplotlib is a python library used to create 2D graphs and plots by using python scripts. It has a module named pyplot which makes things easy for plotting by providing feature to control line styles, font properties, formatting axes etc.</a:t>
            </a:r>
            <a:endParaRPr lang="en-IN" sz="1400" dirty="0">
              <a:latin typeface="Arial" panose="020B0604020202020204" pitchFamily="34" charset="0"/>
              <a:cs typeface="Arial" panose="020B0604020202020204" pitchFamily="34" charset="0"/>
            </a:endParaRPr>
          </a:p>
          <a:p>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3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46903"/>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777478"/>
            <a:ext cx="8828314" cy="3908762"/>
          </a:xfrm>
          <a:prstGeom prst="rect">
            <a:avLst/>
          </a:prstGeom>
          <a:noFill/>
        </p:spPr>
        <p:txBody>
          <a:bodyPr wrap="square" rtlCol="0">
            <a:spAutoFit/>
          </a:bodyPr>
          <a:lstStyle/>
          <a:p>
            <a:r>
              <a:rPr lang="en-IN" sz="1600" dirty="0">
                <a:solidFill>
                  <a:srgbClr val="00B0F0"/>
                </a:solidFill>
                <a:latin typeface="Times New Roman" panose="02020603050405020304" pitchFamily="18" charset="0"/>
                <a:cs typeface="Times New Roman" panose="02020603050405020304" pitchFamily="18" charset="0"/>
              </a:rPr>
              <a:t>import seaborn</a:t>
            </a:r>
          </a:p>
          <a:p>
            <a:r>
              <a:rPr lang="en-US" sz="1600" dirty="0">
                <a:latin typeface="Times New Roman" panose="02020603050405020304" pitchFamily="18" charset="0"/>
                <a:cs typeface="Times New Roman" panose="02020603050405020304" pitchFamily="18" charset="0"/>
              </a:rPr>
              <a:t>The import seaborn portion of the code tells Python to bring the Seaborn library into your current environment. The as </a:t>
            </a:r>
            <a:r>
              <a:rPr lang="en-US" sz="1600" dirty="0" err="1">
                <a:latin typeface="Times New Roman" panose="02020603050405020304" pitchFamily="18" charset="0"/>
                <a:cs typeface="Times New Roman" panose="02020603050405020304" pitchFamily="18" charset="0"/>
              </a:rPr>
              <a:t>sns</a:t>
            </a:r>
            <a:r>
              <a:rPr lang="en-US" sz="1600" dirty="0">
                <a:latin typeface="Times New Roman" panose="02020603050405020304" pitchFamily="18" charset="0"/>
                <a:cs typeface="Times New Roman" panose="02020603050405020304" pitchFamily="18" charset="0"/>
              </a:rPr>
              <a:t> portion of the code then tells Python to give Seaborn the alias of </a:t>
            </a:r>
            <a:r>
              <a:rPr lang="en-US" sz="1600" dirty="0" err="1">
                <a:latin typeface="Times New Roman" panose="02020603050405020304" pitchFamily="18" charset="0"/>
                <a:cs typeface="Times New Roman" panose="02020603050405020304" pitchFamily="18" charset="0"/>
              </a:rPr>
              <a:t>sns</a:t>
            </a:r>
            <a:r>
              <a:rPr lang="en-US" sz="1600" dirty="0">
                <a:latin typeface="Times New Roman" panose="02020603050405020304" pitchFamily="18" charset="0"/>
                <a:cs typeface="Times New Roman" panose="02020603050405020304" pitchFamily="18" charset="0"/>
              </a:rPr>
              <a:t>. This allows you to use Seaborn functions by simply typing sns.function_name rather than </a:t>
            </a:r>
            <a:r>
              <a:rPr lang="en-US" sz="1600" dirty="0" err="1">
                <a:latin typeface="Times New Roman" panose="02020603050405020304" pitchFamily="18" charset="0"/>
                <a:cs typeface="Times New Roman" panose="02020603050405020304" pitchFamily="18" charset="0"/>
              </a:rPr>
              <a:t>seaborn.function_name</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solidFill>
                  <a:srgbClr val="00B0F0"/>
                </a:solidFill>
                <a:latin typeface="Times New Roman" panose="02020603050405020304" pitchFamily="18" charset="0"/>
                <a:cs typeface="Times New Roman" panose="02020603050405020304" pitchFamily="18" charset="0"/>
              </a:rPr>
              <a:t>from sklearn.model_selection import </a:t>
            </a:r>
            <a:r>
              <a:rPr lang="en-US" sz="1600" dirty="0" err="1">
                <a:solidFill>
                  <a:srgbClr val="00B0F0"/>
                </a:solidFill>
                <a:latin typeface="Times New Roman" panose="02020603050405020304" pitchFamily="18" charset="0"/>
                <a:cs typeface="Times New Roman" panose="02020603050405020304" pitchFamily="18" charset="0"/>
              </a:rPr>
              <a:t>train_test_split</a:t>
            </a:r>
            <a:endParaRPr lang="en-US" sz="1600" dirty="0">
              <a:solidFill>
                <a:srgbClr val="00B0F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Sklearn train_test_split function splits a dataset into training data and test data.</a:t>
            </a:r>
          </a:p>
          <a:p>
            <a:endParaRPr lang="en-US" sz="1600" dirty="0">
              <a:latin typeface="Times New Roman" panose="02020603050405020304" pitchFamily="18" charset="0"/>
              <a:cs typeface="Times New Roman" panose="02020603050405020304" pitchFamily="18" charset="0"/>
            </a:endParaRPr>
          </a:p>
          <a:p>
            <a:r>
              <a:rPr lang="en-US" sz="1600" dirty="0">
                <a:solidFill>
                  <a:srgbClr val="00B0F0"/>
                </a:solidFill>
                <a:latin typeface="Times New Roman" panose="02020603050405020304" pitchFamily="18" charset="0"/>
                <a:cs typeface="Times New Roman" panose="02020603050405020304" pitchFamily="18" charset="0"/>
              </a:rPr>
              <a:t>from sklearn.preprocessing import </a:t>
            </a:r>
            <a:r>
              <a:rPr lang="en-US" sz="1600" dirty="0" err="1">
                <a:solidFill>
                  <a:srgbClr val="00B0F0"/>
                </a:solidFill>
                <a:latin typeface="Times New Roman" panose="02020603050405020304" pitchFamily="18" charset="0"/>
                <a:cs typeface="Times New Roman" panose="02020603050405020304" pitchFamily="18" charset="0"/>
              </a:rPr>
              <a:t>standardscaler</a:t>
            </a:r>
            <a:endParaRPr lang="en-US" sz="1600" dirty="0">
              <a:solidFill>
                <a:srgbClr val="00B0F0"/>
              </a:solidFill>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removes the mean and scales each feature/variable to unit variance. This operation is performed feature-wise in an independent way.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can be influenced by outliers (if they exist in the dataset) since it involves the estimation of the empirical mean and standard deviation of each feature.</a:t>
            </a:r>
          </a:p>
          <a:p>
            <a:endParaRPr lang="en-US" sz="14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sz="1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7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23931"/>
            <a:ext cx="1981200"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highlight>
                  <a:srgbClr val="C0C0C0"/>
                </a:highlight>
                <a:latin typeface="Times New Roman" panose="02020603050405020304" pitchFamily="18" charset="0"/>
                <a:cs typeface="Times New Roman" panose="02020603050405020304" pitchFamily="18" charset="0"/>
              </a:rPr>
              <a:t>DATASET</a:t>
            </a:r>
          </a:p>
        </p:txBody>
      </p:sp>
      <p:sp>
        <p:nvSpPr>
          <p:cNvPr id="7" name="object 7"/>
          <p:cNvSpPr txBox="1"/>
          <p:nvPr/>
        </p:nvSpPr>
        <p:spPr>
          <a:xfrm>
            <a:off x="833437" y="1257434"/>
            <a:ext cx="7477125" cy="659476"/>
          </a:xfrm>
          <a:prstGeom prst="rect">
            <a:avLst/>
          </a:prstGeom>
        </p:spPr>
        <p:txBody>
          <a:bodyPr vert="horz" wrap="square" lIns="0" tIns="22860" rIns="0" bIns="0" rtlCol="0">
            <a:spAutoFit/>
          </a:bodyPr>
          <a:lstStyle/>
          <a:p>
            <a:pPr marL="12065" marR="5080" algn="ctr">
              <a:lnSpc>
                <a:spcPts val="1650"/>
              </a:lnSpc>
              <a:spcBef>
                <a:spcPts val="180"/>
              </a:spcBef>
            </a:pPr>
            <a:r>
              <a:rPr lang="en-US" sz="1400" dirty="0">
                <a:solidFill>
                  <a:srgbClr val="292929"/>
                </a:solidFill>
                <a:latin typeface="Tahoma"/>
                <a:cs typeface="Tahoma"/>
              </a:rPr>
              <a:t>The data </a:t>
            </a:r>
            <a:r>
              <a:rPr lang="en-US" sz="1400" spc="15" dirty="0">
                <a:solidFill>
                  <a:srgbClr val="292929"/>
                </a:solidFill>
                <a:latin typeface="Tahoma"/>
                <a:cs typeface="Tahoma"/>
              </a:rPr>
              <a:t>we </a:t>
            </a:r>
            <a:r>
              <a:rPr lang="en-US" sz="1400" spc="-15" dirty="0">
                <a:solidFill>
                  <a:srgbClr val="292929"/>
                </a:solidFill>
                <a:latin typeface="Tahoma"/>
                <a:cs typeface="Tahoma"/>
              </a:rPr>
              <a:t>have </a:t>
            </a:r>
            <a:r>
              <a:rPr lang="en-US" sz="1400" spc="-5" dirty="0">
                <a:solidFill>
                  <a:srgbClr val="292929"/>
                </a:solidFill>
                <a:latin typeface="Tahoma"/>
                <a:cs typeface="Tahoma"/>
              </a:rPr>
              <a:t>used </a:t>
            </a:r>
            <a:r>
              <a:rPr lang="en-US" sz="1400" spc="15" dirty="0">
                <a:solidFill>
                  <a:srgbClr val="292929"/>
                </a:solidFill>
                <a:latin typeface="Tahoma"/>
                <a:cs typeface="Tahoma"/>
              </a:rPr>
              <a:t>in this </a:t>
            </a:r>
            <a:r>
              <a:rPr lang="en-US" sz="1400" spc="10" dirty="0">
                <a:solidFill>
                  <a:srgbClr val="292929"/>
                </a:solidFill>
                <a:latin typeface="Tahoma"/>
                <a:cs typeface="Tahoma"/>
              </a:rPr>
              <a:t>project </a:t>
            </a:r>
            <a:r>
              <a:rPr lang="en-US" sz="1400" spc="-5" dirty="0">
                <a:solidFill>
                  <a:srgbClr val="292929"/>
                </a:solidFill>
                <a:latin typeface="Tahoma"/>
                <a:cs typeface="Tahoma"/>
              </a:rPr>
              <a:t>was </a:t>
            </a:r>
            <a:r>
              <a:rPr lang="en-US" sz="1400" spc="10" dirty="0">
                <a:solidFill>
                  <a:srgbClr val="292929"/>
                </a:solidFill>
                <a:latin typeface="Tahoma"/>
                <a:cs typeface="Tahoma"/>
              </a:rPr>
              <a:t>in </a:t>
            </a:r>
            <a:r>
              <a:rPr lang="en-US" sz="1400" spc="10" dirty="0" err="1">
                <a:solidFill>
                  <a:srgbClr val="292929"/>
                </a:solidFill>
                <a:latin typeface="Tahoma"/>
                <a:cs typeface="Tahoma"/>
              </a:rPr>
              <a:t>csv.file</a:t>
            </a:r>
            <a:r>
              <a:rPr lang="en-US" sz="1400" spc="-15" dirty="0">
                <a:solidFill>
                  <a:srgbClr val="292929"/>
                </a:solidFill>
                <a:latin typeface="Tahoma"/>
                <a:cs typeface="Tahoma"/>
              </a:rPr>
              <a:t>. </a:t>
            </a:r>
            <a:r>
              <a:rPr lang="en-US" sz="1400" spc="-20" dirty="0">
                <a:solidFill>
                  <a:srgbClr val="292929"/>
                </a:solidFill>
                <a:latin typeface="Tahoma"/>
                <a:cs typeface="Tahoma"/>
              </a:rPr>
              <a:t>It </a:t>
            </a:r>
            <a:r>
              <a:rPr lang="en-US" sz="1400" spc="-5" dirty="0">
                <a:solidFill>
                  <a:srgbClr val="292929"/>
                </a:solidFill>
                <a:latin typeface="Tahoma"/>
                <a:cs typeface="Tahoma"/>
              </a:rPr>
              <a:t>was </a:t>
            </a:r>
            <a:r>
              <a:rPr lang="en-US" sz="1400" spc="5" dirty="0">
                <a:solidFill>
                  <a:srgbClr val="292929"/>
                </a:solidFill>
                <a:latin typeface="Tahoma"/>
                <a:cs typeface="Tahoma"/>
              </a:rPr>
              <a:t>taken </a:t>
            </a:r>
            <a:r>
              <a:rPr lang="en-US" sz="1400" spc="15" dirty="0">
                <a:solidFill>
                  <a:srgbClr val="292929"/>
                </a:solidFill>
                <a:latin typeface="Tahoma"/>
                <a:cs typeface="Tahoma"/>
              </a:rPr>
              <a:t>from </a:t>
            </a:r>
            <a:r>
              <a:rPr lang="en-US" sz="1400" spc="20" dirty="0">
                <a:solidFill>
                  <a:srgbClr val="292929"/>
                </a:solidFill>
                <a:latin typeface="Tahoma"/>
                <a:cs typeface="Tahoma"/>
              </a:rPr>
              <a:t>uber</a:t>
            </a:r>
            <a:r>
              <a:rPr lang="en-US" sz="1400" spc="5" dirty="0">
                <a:solidFill>
                  <a:srgbClr val="292929"/>
                </a:solidFill>
                <a:latin typeface="Tahoma"/>
                <a:cs typeface="Tahoma"/>
              </a:rPr>
              <a:t>.com</a:t>
            </a:r>
            <a:r>
              <a:rPr lang="en-US" sz="1400" spc="-165" dirty="0">
                <a:solidFill>
                  <a:srgbClr val="292929"/>
                </a:solidFill>
                <a:latin typeface="Tahoma"/>
                <a:cs typeface="Tahoma"/>
              </a:rPr>
              <a:t> </a:t>
            </a:r>
            <a:r>
              <a:rPr lang="en-US" sz="1400" spc="-130" dirty="0">
                <a:solidFill>
                  <a:srgbClr val="292929"/>
                </a:solidFill>
                <a:latin typeface="Tahoma"/>
                <a:cs typeface="Tahoma"/>
              </a:rPr>
              <a:t>.</a:t>
            </a:r>
            <a:r>
              <a:rPr lang="en-US" sz="1400" spc="-170" dirty="0">
                <a:solidFill>
                  <a:srgbClr val="292929"/>
                </a:solidFill>
                <a:latin typeface="Tahoma"/>
                <a:cs typeface="Tahoma"/>
              </a:rPr>
              <a:t> </a:t>
            </a:r>
            <a:r>
              <a:rPr lang="en-US" sz="1400" dirty="0">
                <a:solidFill>
                  <a:srgbClr val="292929"/>
                </a:solidFill>
                <a:latin typeface="Tahoma"/>
                <a:cs typeface="Tahoma"/>
              </a:rPr>
              <a:t>The</a:t>
            </a:r>
            <a:r>
              <a:rPr lang="en-US" sz="1400" spc="-165" dirty="0">
                <a:solidFill>
                  <a:srgbClr val="292929"/>
                </a:solidFill>
                <a:latin typeface="Tahoma"/>
                <a:cs typeface="Tahoma"/>
              </a:rPr>
              <a:t> </a:t>
            </a:r>
            <a:r>
              <a:rPr lang="en-US" sz="1400" spc="5" dirty="0">
                <a:solidFill>
                  <a:srgbClr val="292929"/>
                </a:solidFill>
                <a:latin typeface="Tahoma"/>
                <a:cs typeface="Tahoma"/>
              </a:rPr>
              <a:t>dataset</a:t>
            </a:r>
            <a:r>
              <a:rPr lang="en-US" sz="1400" spc="-165" dirty="0">
                <a:solidFill>
                  <a:srgbClr val="292929"/>
                </a:solidFill>
                <a:latin typeface="Tahoma"/>
                <a:cs typeface="Tahoma"/>
              </a:rPr>
              <a:t> </a:t>
            </a:r>
            <a:r>
              <a:rPr lang="en-US" sz="1400" spc="5" dirty="0">
                <a:solidFill>
                  <a:srgbClr val="292929"/>
                </a:solidFill>
                <a:latin typeface="Tahoma"/>
                <a:cs typeface="Tahoma"/>
              </a:rPr>
              <a:t>consists</a:t>
            </a:r>
            <a:r>
              <a:rPr lang="en-US" sz="1400" spc="-160" dirty="0">
                <a:solidFill>
                  <a:srgbClr val="292929"/>
                </a:solidFill>
                <a:latin typeface="Tahoma"/>
                <a:cs typeface="Tahoma"/>
              </a:rPr>
              <a:t> </a:t>
            </a:r>
            <a:r>
              <a:rPr lang="en-US" sz="1400" spc="20" dirty="0">
                <a:solidFill>
                  <a:srgbClr val="292929"/>
                </a:solidFill>
                <a:latin typeface="Tahoma"/>
                <a:cs typeface="Tahoma"/>
              </a:rPr>
              <a:t>of</a:t>
            </a:r>
            <a:r>
              <a:rPr lang="en-US" sz="1400" spc="-165" dirty="0">
                <a:solidFill>
                  <a:srgbClr val="292929"/>
                </a:solidFill>
                <a:latin typeface="Tahoma"/>
                <a:cs typeface="Tahoma"/>
              </a:rPr>
              <a:t> </a:t>
            </a:r>
            <a:r>
              <a:rPr lang="en-US" sz="1400" spc="45" dirty="0">
                <a:solidFill>
                  <a:srgbClr val="292929"/>
                </a:solidFill>
                <a:latin typeface="Tahoma"/>
                <a:cs typeface="Tahoma"/>
              </a:rPr>
              <a:t>653</a:t>
            </a:r>
            <a:r>
              <a:rPr lang="en-US" sz="1400" spc="-165" dirty="0">
                <a:solidFill>
                  <a:srgbClr val="292929"/>
                </a:solidFill>
                <a:latin typeface="Tahoma"/>
                <a:cs typeface="Tahoma"/>
              </a:rPr>
              <a:t> </a:t>
            </a:r>
            <a:r>
              <a:rPr lang="en-US" sz="1400" spc="20" dirty="0">
                <a:solidFill>
                  <a:srgbClr val="292929"/>
                </a:solidFill>
                <a:latin typeface="Tahoma"/>
                <a:cs typeface="Tahoma"/>
              </a:rPr>
              <a:t>rows</a:t>
            </a:r>
            <a:r>
              <a:rPr lang="en-US" sz="1400" spc="-165"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45" dirty="0">
                <a:solidFill>
                  <a:srgbClr val="292929"/>
                </a:solidFill>
                <a:latin typeface="Tahoma"/>
                <a:cs typeface="Tahoma"/>
              </a:rPr>
              <a:t>7</a:t>
            </a:r>
            <a:r>
              <a:rPr lang="en-US" sz="1400" spc="-165" dirty="0">
                <a:solidFill>
                  <a:srgbClr val="292929"/>
                </a:solidFill>
                <a:latin typeface="Tahoma"/>
                <a:cs typeface="Tahoma"/>
              </a:rPr>
              <a:t> </a:t>
            </a:r>
            <a:r>
              <a:rPr lang="en-US" sz="1400" dirty="0">
                <a:solidFill>
                  <a:srgbClr val="292929"/>
                </a:solidFill>
                <a:latin typeface="Tahoma"/>
                <a:cs typeface="Tahoma"/>
              </a:rPr>
              <a:t>columns</a:t>
            </a:r>
            <a:r>
              <a:rPr lang="en-US" sz="1400" spc="-165" dirty="0">
                <a:solidFill>
                  <a:srgbClr val="292929"/>
                </a:solidFill>
                <a:latin typeface="Tahoma"/>
                <a:cs typeface="Tahoma"/>
              </a:rPr>
              <a:t> </a:t>
            </a:r>
            <a:r>
              <a:rPr lang="en-US" sz="1400" spc="30" dirty="0">
                <a:solidFill>
                  <a:srgbClr val="292929"/>
                </a:solidFill>
                <a:latin typeface="Tahoma"/>
                <a:cs typeface="Tahoma"/>
              </a:rPr>
              <a:t>with</a:t>
            </a:r>
            <a:r>
              <a:rPr lang="en-US" sz="1400" spc="-165" dirty="0">
                <a:solidFill>
                  <a:srgbClr val="292929"/>
                </a:solidFill>
                <a:latin typeface="Tahoma"/>
                <a:cs typeface="Tahoma"/>
              </a:rPr>
              <a:t> </a:t>
            </a:r>
            <a:r>
              <a:rPr lang="en-US" sz="1400" spc="5" dirty="0">
                <a:solidFill>
                  <a:srgbClr val="292929"/>
                </a:solidFill>
                <a:latin typeface="Tahoma"/>
                <a:cs typeface="Tahoma"/>
              </a:rPr>
              <a:t>no</a:t>
            </a:r>
            <a:r>
              <a:rPr lang="en-US" sz="1400" spc="-160" dirty="0">
                <a:solidFill>
                  <a:srgbClr val="292929"/>
                </a:solidFill>
                <a:latin typeface="Tahoma"/>
                <a:cs typeface="Tahoma"/>
              </a:rPr>
              <a:t> </a:t>
            </a:r>
            <a:r>
              <a:rPr lang="en-US" sz="1400" spc="15" dirty="0">
                <a:solidFill>
                  <a:srgbClr val="292929"/>
                </a:solidFill>
                <a:latin typeface="Tahoma"/>
                <a:cs typeface="Tahoma"/>
              </a:rPr>
              <a:t>null</a:t>
            </a:r>
            <a:r>
              <a:rPr lang="en-US" sz="1400" spc="-165" dirty="0">
                <a:solidFill>
                  <a:srgbClr val="292929"/>
                </a:solidFill>
                <a:latin typeface="Tahoma"/>
                <a:cs typeface="Tahoma"/>
              </a:rPr>
              <a:t> </a:t>
            </a:r>
            <a:r>
              <a:rPr lang="en-US" sz="1400" spc="-20" dirty="0">
                <a:solidFill>
                  <a:srgbClr val="292929"/>
                </a:solidFill>
                <a:latin typeface="Tahoma"/>
                <a:cs typeface="Tahoma"/>
              </a:rPr>
              <a:t>values.</a:t>
            </a:r>
            <a:r>
              <a:rPr lang="en-US" sz="1400" spc="-165" dirty="0">
                <a:solidFill>
                  <a:srgbClr val="292929"/>
                </a:solidFill>
                <a:latin typeface="Tahoma"/>
                <a:cs typeface="Tahoma"/>
              </a:rPr>
              <a:t> </a:t>
            </a:r>
            <a:r>
              <a:rPr lang="en-US" sz="1400" spc="20" dirty="0">
                <a:solidFill>
                  <a:srgbClr val="292929"/>
                </a:solidFill>
                <a:latin typeface="Tahoma"/>
                <a:cs typeface="Tahoma"/>
              </a:rPr>
              <a:t>Column</a:t>
            </a:r>
            <a:r>
              <a:rPr lang="en-US" sz="1400" spc="-165" dirty="0">
                <a:solidFill>
                  <a:srgbClr val="292929"/>
                </a:solidFill>
                <a:latin typeface="Tahoma"/>
                <a:cs typeface="Tahoma"/>
              </a:rPr>
              <a:t> </a:t>
            </a:r>
            <a:r>
              <a:rPr lang="en-US" sz="1400" dirty="0">
                <a:solidFill>
                  <a:srgbClr val="292929"/>
                </a:solidFill>
                <a:latin typeface="Tahoma"/>
                <a:cs typeface="Tahoma"/>
              </a:rPr>
              <a:t>data </a:t>
            </a:r>
            <a:r>
              <a:rPr lang="en-US" sz="1400" spc="-420" dirty="0">
                <a:solidFill>
                  <a:srgbClr val="292929"/>
                </a:solidFill>
                <a:latin typeface="Tahoma"/>
                <a:cs typeface="Tahoma"/>
              </a:rPr>
              <a:t> </a:t>
            </a:r>
            <a:r>
              <a:rPr lang="en-US" sz="1400" spc="10" dirty="0">
                <a:solidFill>
                  <a:srgbClr val="292929"/>
                </a:solidFill>
                <a:latin typeface="Tahoma"/>
                <a:cs typeface="Tahoma"/>
              </a:rPr>
              <a:t>consist</a:t>
            </a:r>
            <a:r>
              <a:rPr lang="en-US" sz="1400" spc="-165" dirty="0">
                <a:solidFill>
                  <a:srgbClr val="292929"/>
                </a:solidFill>
                <a:latin typeface="Tahoma"/>
                <a:cs typeface="Tahoma"/>
              </a:rPr>
              <a:t> </a:t>
            </a:r>
            <a:r>
              <a:rPr lang="en-US" sz="1400" spc="20" dirty="0">
                <a:solidFill>
                  <a:srgbClr val="292929"/>
                </a:solidFill>
                <a:latin typeface="Tahoma"/>
                <a:cs typeface="Tahoma"/>
              </a:rPr>
              <a:t>of</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0" dirty="0">
                <a:solidFill>
                  <a:srgbClr val="292929"/>
                </a:solidFill>
                <a:latin typeface="Tahoma"/>
                <a:cs typeface="Tahoma"/>
              </a:rPr>
              <a:t> </a:t>
            </a:r>
            <a:r>
              <a:rPr lang="en-US" sz="1400" spc="-10" dirty="0">
                <a:solidFill>
                  <a:srgbClr val="292929"/>
                </a:solidFill>
                <a:latin typeface="Tahoma"/>
                <a:cs typeface="Tahoma"/>
              </a:rPr>
              <a:t>Features.</a:t>
            </a:r>
            <a:r>
              <a:rPr lang="en-US" sz="1400" spc="-165" dirty="0">
                <a:solidFill>
                  <a:srgbClr val="292929"/>
                </a:solidFill>
                <a:latin typeface="Tahoma"/>
                <a:cs typeface="Tahoma"/>
              </a:rPr>
              <a:t> </a:t>
            </a:r>
            <a:r>
              <a:rPr lang="en-US" sz="1400" dirty="0">
                <a:solidFill>
                  <a:srgbClr val="292929"/>
                </a:solidFill>
                <a:latin typeface="Tahoma"/>
                <a:cs typeface="Tahoma"/>
              </a:rPr>
              <a:t>The</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5" dirty="0">
                <a:solidFill>
                  <a:srgbClr val="292929"/>
                </a:solidFill>
                <a:latin typeface="Tahoma"/>
                <a:cs typeface="Tahoma"/>
              </a:rPr>
              <a:t> </a:t>
            </a:r>
            <a:r>
              <a:rPr lang="en-US" sz="1400" spc="10" dirty="0">
                <a:solidFill>
                  <a:srgbClr val="292929"/>
                </a:solidFill>
                <a:latin typeface="Tahoma"/>
                <a:cs typeface="Tahoma"/>
              </a:rPr>
              <a:t>features</a:t>
            </a:r>
            <a:r>
              <a:rPr lang="en-US" sz="1400" spc="-160" dirty="0">
                <a:solidFill>
                  <a:srgbClr val="292929"/>
                </a:solidFill>
                <a:latin typeface="Tahoma"/>
                <a:cs typeface="Tahoma"/>
              </a:rPr>
              <a:t> </a:t>
            </a:r>
            <a:r>
              <a:rPr lang="en-US" sz="1400" spc="10" dirty="0">
                <a:solidFill>
                  <a:srgbClr val="292929"/>
                </a:solidFill>
                <a:latin typeface="Tahoma"/>
                <a:cs typeface="Tahoma"/>
              </a:rPr>
              <a:t>contain</a:t>
            </a:r>
            <a:r>
              <a:rPr lang="en-US" sz="1400" spc="-160" dirty="0">
                <a:solidFill>
                  <a:srgbClr val="292929"/>
                </a:solidFill>
                <a:latin typeface="Tahoma"/>
                <a:cs typeface="Tahoma"/>
              </a:rPr>
              <a:t> </a:t>
            </a:r>
            <a:r>
              <a:rPr lang="en-US" sz="1400" spc="15" dirty="0">
                <a:solidFill>
                  <a:srgbClr val="292929"/>
                </a:solidFill>
                <a:latin typeface="Tahoma"/>
                <a:cs typeface="Tahoma"/>
              </a:rPr>
              <a:t>both</a:t>
            </a:r>
            <a:r>
              <a:rPr lang="en-US" sz="1400" spc="-165" dirty="0">
                <a:solidFill>
                  <a:srgbClr val="292929"/>
                </a:solidFill>
                <a:latin typeface="Tahoma"/>
                <a:cs typeface="Tahoma"/>
              </a:rPr>
              <a:t> </a:t>
            </a:r>
            <a:r>
              <a:rPr lang="en-US" sz="1400" spc="10" dirty="0">
                <a:solidFill>
                  <a:srgbClr val="292929"/>
                </a:solidFill>
                <a:latin typeface="Tahoma"/>
                <a:cs typeface="Tahoma"/>
              </a:rPr>
              <a:t>categorical</a:t>
            </a:r>
            <a:r>
              <a:rPr lang="en-US" sz="1400" spc="-160"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10" dirty="0">
                <a:solidFill>
                  <a:srgbClr val="292929"/>
                </a:solidFill>
                <a:latin typeface="Tahoma"/>
                <a:cs typeface="Tahoma"/>
              </a:rPr>
              <a:t>numeric </a:t>
            </a:r>
            <a:r>
              <a:rPr lang="en-US" sz="1400" spc="-425" dirty="0">
                <a:solidFill>
                  <a:srgbClr val="292929"/>
                </a:solidFill>
                <a:latin typeface="Tahoma"/>
                <a:cs typeface="Tahoma"/>
              </a:rPr>
              <a:t> </a:t>
            </a:r>
            <a:r>
              <a:rPr lang="en-US" sz="1400" spc="-20" dirty="0">
                <a:solidFill>
                  <a:srgbClr val="292929"/>
                </a:solidFill>
                <a:latin typeface="Tahoma"/>
                <a:cs typeface="Tahoma"/>
              </a:rPr>
              <a:t>values.</a:t>
            </a:r>
            <a:endParaRPr lang="en-US" sz="1400" dirty="0">
              <a:latin typeface="Tahoma"/>
              <a:cs typeface="Tahoma"/>
            </a:endParaRPr>
          </a:p>
        </p:txBody>
      </p:sp>
      <p:sp>
        <p:nvSpPr>
          <p:cNvPr id="8" name="object 8"/>
          <p:cNvSpPr/>
          <p:nvPr/>
        </p:nvSpPr>
        <p:spPr>
          <a:xfrm>
            <a:off x="0" y="133350"/>
            <a:ext cx="1128395" cy="163830"/>
          </a:xfrm>
          <a:custGeom>
            <a:avLst/>
            <a:gdLst/>
            <a:ahLst/>
            <a:cxnLst/>
            <a:rect l="l" t="t" r="r" b="b"/>
            <a:pathLst>
              <a:path w="1128395" h="163829">
                <a:moveTo>
                  <a:pt x="1128300" y="0"/>
                </a:moveTo>
                <a:lnTo>
                  <a:pt x="0" y="0"/>
                </a:lnTo>
                <a:lnTo>
                  <a:pt x="0" y="163800"/>
                </a:lnTo>
                <a:lnTo>
                  <a:pt x="1128300" y="163800"/>
                </a:lnTo>
                <a:lnTo>
                  <a:pt x="1128300" y="0"/>
                </a:lnTo>
                <a:close/>
              </a:path>
            </a:pathLst>
          </a:custGeom>
          <a:solidFill>
            <a:srgbClr val="455A64"/>
          </a:solidFill>
        </p:spPr>
        <p:txBody>
          <a:bodyPr wrap="square" lIns="0" tIns="0" rIns="0" bIns="0" rtlCol="0"/>
          <a:lstStyle/>
          <a:p>
            <a:endParaRPr/>
          </a:p>
        </p:txBody>
      </p:sp>
      <p:sp>
        <p:nvSpPr>
          <p:cNvPr id="9" name="object 9"/>
          <p:cNvSpPr/>
          <p:nvPr/>
        </p:nvSpPr>
        <p:spPr>
          <a:xfrm>
            <a:off x="-175" y="404275"/>
            <a:ext cx="848360" cy="136525"/>
          </a:xfrm>
          <a:custGeom>
            <a:avLst/>
            <a:gdLst/>
            <a:ahLst/>
            <a:cxnLst/>
            <a:rect l="l" t="t" r="r" b="b"/>
            <a:pathLst>
              <a:path w="848360" h="136525">
                <a:moveTo>
                  <a:pt x="848100" y="0"/>
                </a:moveTo>
                <a:lnTo>
                  <a:pt x="0" y="0"/>
                </a:lnTo>
                <a:lnTo>
                  <a:pt x="0" y="136200"/>
                </a:lnTo>
                <a:lnTo>
                  <a:pt x="848100" y="136200"/>
                </a:lnTo>
                <a:lnTo>
                  <a:pt x="848100" y="0"/>
                </a:lnTo>
                <a:close/>
              </a:path>
            </a:pathLst>
          </a:custGeom>
          <a:solidFill>
            <a:srgbClr val="455A64"/>
          </a:solidFill>
        </p:spPr>
        <p:txBody>
          <a:bodyPr wrap="square" lIns="0" tIns="0" rIns="0" bIns="0" rtlCol="0"/>
          <a:lstStyle/>
          <a:p>
            <a:endParaRPr/>
          </a:p>
        </p:txBody>
      </p:sp>
      <p:sp>
        <p:nvSpPr>
          <p:cNvPr id="10" name="object 10"/>
          <p:cNvSpPr/>
          <p:nvPr/>
        </p:nvSpPr>
        <p:spPr>
          <a:xfrm>
            <a:off x="8910600" y="2940856"/>
            <a:ext cx="233679" cy="2235835"/>
          </a:xfrm>
          <a:custGeom>
            <a:avLst/>
            <a:gdLst/>
            <a:ahLst/>
            <a:cxnLst/>
            <a:rect l="l" t="t" r="r" b="b"/>
            <a:pathLst>
              <a:path w="233679" h="2235835">
                <a:moveTo>
                  <a:pt x="233399" y="0"/>
                </a:moveTo>
                <a:lnTo>
                  <a:pt x="0" y="0"/>
                </a:lnTo>
                <a:lnTo>
                  <a:pt x="0" y="2235300"/>
                </a:lnTo>
                <a:lnTo>
                  <a:pt x="233399" y="2235300"/>
                </a:lnTo>
                <a:lnTo>
                  <a:pt x="233399" y="0"/>
                </a:lnTo>
                <a:close/>
              </a:path>
            </a:pathLst>
          </a:custGeom>
          <a:solidFill>
            <a:srgbClr val="FF0000"/>
          </a:solidFill>
        </p:spPr>
        <p:txBody>
          <a:bodyPr wrap="square" lIns="0" tIns="0" rIns="0" bIns="0" rtlCol="0"/>
          <a:lstStyle/>
          <a:p>
            <a:endParaRPr/>
          </a:p>
        </p:txBody>
      </p:sp>
      <p:pic>
        <p:nvPicPr>
          <p:cNvPr id="12" name="Picture 11">
            <a:extLst>
              <a:ext uri="{FF2B5EF4-FFF2-40B4-BE49-F238E27FC236}">
                <a16:creationId xmlns:a16="http://schemas.microsoft.com/office/drawing/2014/main" id="{11A2E1B5-87D9-C536-2CF0-3A1A087CE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0789"/>
            <a:ext cx="1676400" cy="971550"/>
          </a:xfrm>
          <a:prstGeom prst="rect">
            <a:avLst/>
          </a:prstGeom>
        </p:spPr>
      </p:pic>
      <p:sp>
        <p:nvSpPr>
          <p:cNvPr id="3" name="AutoShape 2">
            <a:extLst>
              <a:ext uri="{FF2B5EF4-FFF2-40B4-BE49-F238E27FC236}">
                <a16:creationId xmlns:a16="http://schemas.microsoft.com/office/drawing/2014/main" id="{95BBADF3-93AE-30D7-FD39-18A4DBD7062D}"/>
              </a:ext>
            </a:extLst>
          </p:cNvPr>
          <p:cNvSpPr>
            <a:spLocks noChangeAspect="1" noChangeArrowheads="1"/>
          </p:cNvSpPr>
          <p:nvPr/>
        </p:nvSpPr>
        <p:spPr bwMode="auto">
          <a:xfrm>
            <a:off x="4419600" y="241935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DA677DAD-9E16-723D-65D8-A1F62FCF2E6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E28E3D6-B87C-C95D-0D29-B8AD092BA435}"/>
              </a:ext>
            </a:extLst>
          </p:cNvPr>
          <p:cNvPicPr>
            <a:picLocks noChangeAspect="1"/>
          </p:cNvPicPr>
          <p:nvPr/>
        </p:nvPicPr>
        <p:blipFill rotWithShape="1">
          <a:blip r:embed="rId3">
            <a:extLst>
              <a:ext uri="{28A0092B-C50C-407E-A947-70E740481C1C}">
                <a14:useLocalDpi xmlns:a14="http://schemas.microsoft.com/office/drawing/2010/main" val="0"/>
              </a:ext>
            </a:extLst>
          </a:blip>
          <a:srcRect l="15369" t="57177" r="33914" b="30757"/>
          <a:stretch/>
        </p:blipFill>
        <p:spPr>
          <a:xfrm>
            <a:off x="1600200" y="2266950"/>
            <a:ext cx="61722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1054</TotalTime>
  <Words>1359</Words>
  <Application>Microsoft Office PowerPoint</Application>
  <PresentationFormat>On-screen Show (16:9)</PresentationFormat>
  <Paragraphs>119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UBER  DATA  ANALYSIS</vt:lpstr>
      <vt:lpstr>MACHINE LEARNING</vt:lpstr>
      <vt:lpstr>INTRODUCTION</vt:lpstr>
      <vt:lpstr>PROBLEM STATEMENT</vt:lpstr>
      <vt:lpstr>CHALLENGES</vt:lpstr>
      <vt:lpstr>SOLUTION APPROACH</vt:lpstr>
      <vt:lpstr>LIBRARIES USED</vt:lpstr>
      <vt:lpstr>LIBRARIES USED</vt:lpstr>
      <vt:lpstr>DATASET</vt:lpstr>
      <vt:lpstr>PowerPoint Presentation</vt:lpstr>
      <vt:lpstr>PowerPoint Presentation</vt:lpstr>
      <vt:lpstr>PowerPoint Presentation</vt:lpstr>
      <vt:lpstr>PowerPoint Presentation</vt:lpstr>
      <vt:lpstr>OBSERVATION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creator>lenovo</dc:creator>
  <cp:lastModifiedBy>Sanjoy Dey</cp:lastModifiedBy>
  <cp:revision>6</cp:revision>
  <dcterms:created xsi:type="dcterms:W3CDTF">2023-02-07T08:55:18Z</dcterms:created>
  <dcterms:modified xsi:type="dcterms:W3CDTF">2023-02-28T11:12:14Z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ies>
</file>