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744" r:id="rId4"/>
  </p:sldMasterIdLst>
  <p:notesMasterIdLst>
    <p:notesMasterId r:id="rId37"/>
  </p:notesMasterIdLst>
  <p:handoutMasterIdLst>
    <p:handoutMasterId r:id="rId38"/>
  </p:handoutMasterIdLst>
  <p:sldIdLst>
    <p:sldId id="256" r:id="rId5"/>
    <p:sldId id="258" r:id="rId6"/>
    <p:sldId id="260" r:id="rId7"/>
    <p:sldId id="275" r:id="rId8"/>
    <p:sldId id="264" r:id="rId9"/>
    <p:sldId id="288" r:id="rId10"/>
    <p:sldId id="293" r:id="rId11"/>
    <p:sldId id="276" r:id="rId12"/>
    <p:sldId id="277" r:id="rId13"/>
    <p:sldId id="278" r:id="rId14"/>
    <p:sldId id="280" r:id="rId15"/>
    <p:sldId id="286" r:id="rId16"/>
    <p:sldId id="290" r:id="rId17"/>
    <p:sldId id="294" r:id="rId18"/>
    <p:sldId id="291" r:id="rId19"/>
    <p:sldId id="292" r:id="rId20"/>
    <p:sldId id="300" r:id="rId21"/>
    <p:sldId id="301" r:id="rId22"/>
    <p:sldId id="302" r:id="rId23"/>
    <p:sldId id="303" r:id="rId24"/>
    <p:sldId id="279" r:id="rId25"/>
    <p:sldId id="296" r:id="rId26"/>
    <p:sldId id="297" r:id="rId27"/>
    <p:sldId id="298" r:id="rId28"/>
    <p:sldId id="285" r:id="rId29"/>
    <p:sldId id="299" r:id="rId30"/>
    <p:sldId id="281" r:id="rId31"/>
    <p:sldId id="283" r:id="rId32"/>
    <p:sldId id="287" r:id="rId33"/>
    <p:sldId id="284" r:id="rId34"/>
    <p:sldId id="282" r:id="rId35"/>
    <p:sldId id="27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67" d="100"/>
          <a:sy n="67" d="100"/>
        </p:scale>
        <p:origin x="644" y="5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endParaRPr lang="en-US" sz="1800" b="1" dirty="0"/>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7B4B5C89-1493-43A2-9781-CE0E88EEB9BD}">
      <dgm:prSet custT="1"/>
      <dgm:spPr/>
      <dgm:t>
        <a:bodyPr/>
        <a:lstStyle/>
        <a:p>
          <a:pPr algn="ctr">
            <a:buFont typeface="Arial" panose="020B0604020202020204" pitchFamily="34" charset="0"/>
            <a:buChar char="•"/>
          </a:pPr>
          <a:r>
            <a:rPr lang="en-US" sz="2000" dirty="0"/>
            <a:t>Customer segmentation, which gives insight to card issuing company about the natures of the customers. Card issuers can not only make high-priced proposals, but can discover groups that have poorly serviced by present offers using improved segmentation.</a:t>
          </a:r>
          <a:endParaRPr lang="en-IN" sz="2000" dirty="0"/>
        </a:p>
      </dgm:t>
    </dgm:pt>
    <dgm:pt modelId="{C56C20B5-9C1C-4B00-8443-E468E886EDB4}" type="parTrans" cxnId="{8C9D8F6B-715F-4F54-A50E-A94B55631CE6}">
      <dgm:prSet/>
      <dgm:spPr/>
      <dgm:t>
        <a:bodyPr/>
        <a:lstStyle/>
        <a:p>
          <a:endParaRPr lang="en-IN"/>
        </a:p>
      </dgm:t>
    </dgm:pt>
    <dgm:pt modelId="{AD2C84B1-FC83-42A7-94E8-9602497E56CB}" type="sibTrans" cxnId="{8C9D8F6B-715F-4F54-A50E-A94B55631CE6}">
      <dgm:prSet/>
      <dgm:spPr/>
      <dgm:t>
        <a:bodyPr/>
        <a:lstStyle/>
        <a:p>
          <a:endParaRPr lang="en-IN"/>
        </a:p>
      </dgm:t>
    </dgm:pt>
    <dgm:pt modelId="{43C67598-4122-4854-9030-8B25A5C99C9B}">
      <dgm:prSet/>
      <dgm:spPr/>
      <dgm:t>
        <a:bodyPr/>
        <a:lstStyle/>
        <a:p>
          <a:endParaRPr lang="en-IN"/>
        </a:p>
      </dgm:t>
    </dgm:pt>
    <dgm:pt modelId="{D5025EE1-EEBF-41C7-9F08-CB8F323726D3}" type="parTrans" cxnId="{30B1248B-A1AC-4A21-ABBC-6820CC685205}">
      <dgm:prSet/>
      <dgm:spPr/>
      <dgm:t>
        <a:bodyPr/>
        <a:lstStyle/>
        <a:p>
          <a:endParaRPr lang="en-IN"/>
        </a:p>
      </dgm:t>
    </dgm:pt>
    <dgm:pt modelId="{CAE466AE-7CD2-41FB-A34B-767005A20340}" type="sibTrans" cxnId="{30B1248B-A1AC-4A21-ABBC-6820CC685205}">
      <dgm:prSet/>
      <dgm:spPr/>
      <dgm:t>
        <a:bodyPr/>
        <a:lstStyle/>
        <a:p>
          <a:endParaRPr lang="en-IN"/>
        </a:p>
      </dgm:t>
    </dgm:pt>
    <dgm:pt modelId="{42A1CA89-80A5-4207-8167-178B1AA5F9B4}">
      <dgm:prSet/>
      <dgm:spPr/>
      <dgm:t>
        <a:bodyPr/>
        <a:lstStyle/>
        <a:p>
          <a:endParaRPr lang="en-IN"/>
        </a:p>
      </dgm:t>
    </dgm:pt>
    <dgm:pt modelId="{D28C0D7E-07BE-439A-8158-6F390EEA6F3F}" type="parTrans" cxnId="{4619897A-5004-44FD-93ED-689536E1E67E}">
      <dgm:prSet/>
      <dgm:spPr/>
      <dgm:t>
        <a:bodyPr/>
        <a:lstStyle/>
        <a:p>
          <a:endParaRPr lang="en-IN"/>
        </a:p>
      </dgm:t>
    </dgm:pt>
    <dgm:pt modelId="{6ACAC6EE-8FB6-4004-BF0B-A3B795BAEDAA}" type="sibTrans" cxnId="{4619897A-5004-44FD-93ED-689536E1E67E}">
      <dgm:prSet/>
      <dgm:spPr/>
      <dgm:t>
        <a:bodyPr/>
        <a:lstStyle/>
        <a:p>
          <a:endParaRPr lang="en-IN"/>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custScaleX="172231" custScaleY="102135" custLinFactNeighborX="58850" custLinFactNeighborY="1355">
        <dgm:presLayoutVars>
          <dgm:chMax val="5"/>
          <dgm:chPref val="5"/>
        </dgm:presLayoutVars>
      </dgm:prSet>
      <dgm:spPr/>
    </dgm:pt>
    <dgm:pt modelId="{8A0FF0D8-0AF7-44A4-833E-7EA23A507B5A}" type="pres">
      <dgm:prSet presAssocID="{B388C4F7-DD86-40E4-BA83-6838C8E845B2}" presName="Accent1" presStyleLbl="node1" presStyleIdx="0" presStyleCnt="9" custLinFactX="500000" custLinFactY="-153007" custLinFactNeighborX="518721" custLinFactNeighborY="-200000"/>
      <dgm:spPr/>
    </dgm:pt>
    <dgm:pt modelId="{F988BAF3-9DE2-4A25-84FE-B7C476401BC3}" type="pres">
      <dgm:prSet presAssocID="{B388C4F7-DD86-40E4-BA83-6838C8E845B2}" presName="Accent2" presStyleLbl="node1" presStyleIdx="1" presStyleCnt="9"/>
      <dgm:spPr/>
    </dgm:pt>
    <dgm:pt modelId="{6288D093-07AF-4EEB-B57C-FB5DA4420E30}" type="pres">
      <dgm:prSet presAssocID="{B388C4F7-DD86-40E4-BA83-6838C8E845B2}" presName="Accent3" presStyleLbl="node1" presStyleIdx="2" presStyleCnt="9" custAng="1672743" custLinFactX="-600000" custLinFactY="-79100" custLinFactNeighborX="-627880" custLinFactNeighborY="-100000"/>
      <dgm:spPr/>
    </dgm:pt>
    <dgm:pt modelId="{099685E2-34CD-4723-A342-ED2D0CA22ECA}" type="pres">
      <dgm:prSet presAssocID="{B388C4F7-DD86-40E4-BA83-6838C8E845B2}" presName="Accent4" presStyleLbl="node1" presStyleIdx="3" presStyleCnt="9"/>
      <dgm:spPr/>
    </dgm:pt>
    <dgm:pt modelId="{282F7230-9226-4387-9620-3DC67223F95C}" type="pres">
      <dgm:prSet presAssocID="{B388C4F7-DD86-40E4-BA83-6838C8E845B2}" presName="Accent5" presStyleLbl="node1" presStyleIdx="4" presStyleCnt="9" custLinFactX="-65850" custLinFactY="-16784" custLinFactNeighborX="-100000" custLinFactNeighborY="-100000"/>
      <dgm:spPr/>
    </dgm:pt>
    <dgm:pt modelId="{2682D7C4-37F7-4CA1-B102-AED7627E9C93}" type="pres">
      <dgm:prSet presAssocID="{B388C4F7-DD86-40E4-BA83-6838C8E845B2}" presName="Accent6" presStyleLbl="node1" presStyleIdx="5" presStyleCnt="9"/>
      <dgm:spPr/>
    </dgm:pt>
    <dgm:pt modelId="{62678454-B423-4C8B-8B44-4B13C41DC24D}" type="pres">
      <dgm:prSet presAssocID="{7B4B5C89-1493-43A2-9781-CE0E88EEB9BD}" presName="Child1" presStyleLbl="node1" presStyleIdx="6" presStyleCnt="9" custScaleX="423326" custScaleY="240712" custLinFactX="-51042" custLinFactNeighborX="-100000" custLinFactNeighborY="34330">
        <dgm:presLayoutVars>
          <dgm:chMax val="0"/>
          <dgm:chPref val="0"/>
        </dgm:presLayoutVars>
      </dgm:prSet>
      <dgm:spPr/>
    </dgm:pt>
    <dgm:pt modelId="{E5FF97A0-94A4-4118-96C0-DC30DFA1D305}" type="pres">
      <dgm:prSet presAssocID="{7B4B5C89-1493-43A2-9781-CE0E88EEB9BD}" presName="Accent7" presStyleCnt="0"/>
      <dgm:spPr/>
    </dgm:pt>
    <dgm:pt modelId="{8C0CD396-DE59-4F09-B128-924E944E80E8}" type="pres">
      <dgm:prSet presAssocID="{7B4B5C89-1493-43A2-9781-CE0E88EEB9BD}" presName="AccentHold1" presStyleLbl="node1" presStyleIdx="7" presStyleCnt="9" custLinFactX="23196" custLinFactY="-37795" custLinFactNeighborX="100000" custLinFactNeighborY="-100000"/>
      <dgm:spPr/>
    </dgm:pt>
    <dgm:pt modelId="{EFDFDFCF-B01D-4936-9C45-BBD2B42B3F1D}" type="pres">
      <dgm:prSet presAssocID="{7B4B5C89-1493-43A2-9781-CE0E88EEB9BD}" presName="Accent8" presStyleCnt="0"/>
      <dgm:spPr/>
    </dgm:pt>
    <dgm:pt modelId="{84C8CFB9-01A6-484F-8935-4B2A8F3B8677}" type="pres">
      <dgm:prSet presAssocID="{7B4B5C89-1493-43A2-9781-CE0E88EEB9BD}" presName="AccentHold2" presStyleLbl="node1" presStyleIdx="8" presStyleCnt="9" custLinFactNeighborX="72867" custLinFactNeighborY="68672"/>
      <dgm:spPr/>
    </dgm:pt>
  </dgm:ptLst>
  <dgm:cxnLst>
    <dgm:cxn modelId="{FDEC3F6B-F860-4E8B-8B14-455DBFCFBFB4}" srcId="{BE5B76ED-C686-4E97-9A28-74231B4FDDD1}" destId="{B388C4F7-DD86-40E4-BA83-6838C8E845B2}" srcOrd="0" destOrd="0" parTransId="{4F4EFEB2-AE6B-4B4E-A388-E726479684C1}" sibTransId="{BEE196C3-EEB3-4935-976F-A713EF603EEA}"/>
    <dgm:cxn modelId="{8C9D8F6B-715F-4F54-A50E-A94B55631CE6}" srcId="{B388C4F7-DD86-40E4-BA83-6838C8E845B2}" destId="{7B4B5C89-1493-43A2-9781-CE0E88EEB9BD}" srcOrd="0" destOrd="0" parTransId="{C56C20B5-9C1C-4B00-8443-E468E886EDB4}" sibTransId="{AD2C84B1-FC83-42A7-94E8-9602497E56CB}"/>
    <dgm:cxn modelId="{4619897A-5004-44FD-93ED-689536E1E67E}" srcId="{BE5B76ED-C686-4E97-9A28-74231B4FDDD1}" destId="{42A1CA89-80A5-4207-8167-178B1AA5F9B4}" srcOrd="1" destOrd="0" parTransId="{D28C0D7E-07BE-439A-8158-6F390EEA6F3F}" sibTransId="{6ACAC6EE-8FB6-4004-BF0B-A3B795BAEDAA}"/>
    <dgm:cxn modelId="{30B1248B-A1AC-4A21-ABBC-6820CC685205}" srcId="{BE5B76ED-C686-4E97-9A28-74231B4FDDD1}" destId="{43C67598-4122-4854-9030-8B25A5C99C9B}" srcOrd="2" destOrd="0" parTransId="{D5025EE1-EEBF-41C7-9F08-CB8F323726D3}" sibTransId="{CAE466AE-7CD2-41FB-A34B-767005A20340}"/>
    <dgm:cxn modelId="{AD3F81A2-D28B-4686-8BB5-8BB0F449020B}" type="presOf" srcId="{7B4B5C89-1493-43A2-9781-CE0E88EEB9BD}" destId="{62678454-B423-4C8B-8B44-4B13C41DC24D}"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71EFAD25-0A90-4A35-B7FB-692B497F23A0}" type="presParOf" srcId="{EC323DFF-E2DA-4381-8948-5F3D2CD82207}" destId="{62678454-B423-4C8B-8B44-4B13C41DC24D}" srcOrd="7" destOrd="0" presId="urn:microsoft.com/office/officeart/2009/3/layout/CircleRelationship"/>
    <dgm:cxn modelId="{6FE50345-B23E-4FF3-BD8F-B09AF683252B}" type="presParOf" srcId="{EC323DFF-E2DA-4381-8948-5F3D2CD82207}" destId="{E5FF97A0-94A4-4118-96C0-DC30DFA1D305}" srcOrd="8" destOrd="0" presId="urn:microsoft.com/office/officeart/2009/3/layout/CircleRelationship"/>
    <dgm:cxn modelId="{1230BAFC-D525-471F-B836-DEC89CD6B3F9}" type="presParOf" srcId="{E5FF97A0-94A4-4118-96C0-DC30DFA1D305}" destId="{8C0CD396-DE59-4F09-B128-924E944E80E8}" srcOrd="0" destOrd="0" presId="urn:microsoft.com/office/officeart/2009/3/layout/CircleRelationship"/>
    <dgm:cxn modelId="{AC4EAF31-024C-4147-8F27-7C9290BFB1D2}" type="presParOf" srcId="{EC323DFF-E2DA-4381-8948-5F3D2CD82207}" destId="{EFDFDFCF-B01D-4936-9C45-BBD2B42B3F1D}" srcOrd="9" destOrd="0" presId="urn:microsoft.com/office/officeart/2009/3/layout/CircleRelationship"/>
    <dgm:cxn modelId="{B97054B2-1869-4276-BD4B-23DE82BD0ED3}" type="presParOf" srcId="{EFDFDFCF-B01D-4936-9C45-BBD2B42B3F1D}" destId="{84C8CFB9-01A6-484F-8935-4B2A8F3B8677}"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5409570" y="249952"/>
          <a:ext cx="5492109" cy="325696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endParaRPr lang="en-US" sz="1800" b="1" kern="1200" dirty="0"/>
        </a:p>
      </dsp:txBody>
      <dsp:txXfrm>
        <a:off x="6213871" y="726924"/>
        <a:ext cx="3883507" cy="2303023"/>
      </dsp:txXfrm>
    </dsp:sp>
    <dsp:sp modelId="{8A0FF0D8-0AF7-44A4-833E-7EA23A507B5A}">
      <dsp:nvSpPr>
        <dsp:cNvPr id="0" name=""/>
        <dsp:cNvSpPr/>
      </dsp:nvSpPr>
      <dsp:spPr>
        <a:xfrm>
          <a:off x="10258581" y="0"/>
          <a:ext cx="354621"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5806599" y="3192738"/>
          <a:ext cx="257019"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rot="1672743">
          <a:off x="5064740" y="1074591"/>
          <a:ext cx="257019"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6991769" y="3466177"/>
          <a:ext cx="354621"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5452837" y="299342"/>
          <a:ext cx="257019"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5069934" y="2069922"/>
          <a:ext cx="257019"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678454-B423-4C8B-8B44-4B13C41DC24D}">
      <dsp:nvSpPr>
        <dsp:cNvPr id="0" name=""/>
        <dsp:cNvSpPr/>
      </dsp:nvSpPr>
      <dsp:spPr>
        <a:xfrm>
          <a:off x="0" y="349435"/>
          <a:ext cx="5487365" cy="311973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Customer segmentation, which gives insight to card issuing company about the natures of the customers. Card issuers can not only make high-priced proposals, but can discover groups that have poorly serviced by present offers using improved segmentation.</a:t>
          </a:r>
          <a:endParaRPr lang="en-IN" sz="2000" kern="1200" dirty="0"/>
        </a:p>
      </dsp:txBody>
      <dsp:txXfrm>
        <a:off x="803606" y="806309"/>
        <a:ext cx="3880153" cy="2205983"/>
      </dsp:txXfrm>
    </dsp:sp>
    <dsp:sp modelId="{8C0CD396-DE59-4F09-B128-924E944E80E8}">
      <dsp:nvSpPr>
        <dsp:cNvPr id="0" name=""/>
        <dsp:cNvSpPr/>
      </dsp:nvSpPr>
      <dsp:spPr>
        <a:xfrm>
          <a:off x="6724053" y="122017"/>
          <a:ext cx="354621"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4C8CFB9-01A6-484F-8935-4B2A8F3B8677}">
      <dsp:nvSpPr>
        <dsp:cNvPr id="0" name=""/>
        <dsp:cNvSpPr/>
      </dsp:nvSpPr>
      <dsp:spPr>
        <a:xfrm>
          <a:off x="4419050" y="2932652"/>
          <a:ext cx="641386"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8/12/2022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8/12/2022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32</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8/12/2022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8/12/2022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8/12/2022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hyperlink" Target="#_Toc110621186"/><Relationship Id="rId3" Type="http://schemas.openxmlformats.org/officeDocument/2006/relationships/image" Target="../media/image1.jpeg"/><Relationship Id="rId7" Type="http://schemas.openxmlformats.org/officeDocument/2006/relationships/hyperlink" Target="#_Toc110621185"/><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_Toc110621183"/><Relationship Id="rId11" Type="http://schemas.openxmlformats.org/officeDocument/2006/relationships/hyperlink" Target="#_Toc110621197"/><Relationship Id="rId5" Type="http://schemas.openxmlformats.org/officeDocument/2006/relationships/image" Target="../media/image7.jpg"/><Relationship Id="rId10" Type="http://schemas.openxmlformats.org/officeDocument/2006/relationships/hyperlink" Target="#_Toc110621194"/><Relationship Id="rId4" Type="http://schemas.openxmlformats.org/officeDocument/2006/relationships/image" Target="../media/image6.jpg"/><Relationship Id="rId9" Type="http://schemas.openxmlformats.org/officeDocument/2006/relationships/hyperlink" Target="#_Toc110621187"/></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50790"/>
            <a:ext cx="12191980" cy="6857990"/>
          </a:xfrm>
          <a:prstGeom prst="rect">
            <a:avLst/>
          </a:prstGeom>
        </p:spPr>
      </p:pic>
      <p:sp>
        <p:nvSpPr>
          <p:cNvPr id="4" name="Rectangle 2">
            <a:extLst>
              <a:ext uri="{FF2B5EF4-FFF2-40B4-BE49-F238E27FC236}">
                <a16:creationId xmlns:a16="http://schemas.microsoft.com/office/drawing/2014/main" id="{511BD759-2226-71D5-AA4B-5A20C5CAECB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29F04449-0181-FDD0-CFF5-F2B7E13D35C4}"/>
              </a:ext>
            </a:extLst>
          </p:cNvPr>
          <p:cNvSpPr>
            <a:spLocks noChangeArrowheads="1"/>
          </p:cNvSpPr>
          <p:nvPr/>
        </p:nvSpPr>
        <p:spPr bwMode="auto">
          <a:xfrm>
            <a:off x="2052320" y="1602218"/>
            <a:ext cx="864616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C000"/>
                </a:solidFill>
                <a:effectLst/>
                <a:latin typeface="Algerian" panose="04020705040A02060702" pitchFamily="82" charset="0"/>
                <a:ea typeface="Calibri" panose="020F0502020204030204" pitchFamily="34" charset="0"/>
                <a:cs typeface="Mangal" panose="02040503050203030202" pitchFamily="18" charset="0"/>
              </a:rPr>
              <a:t>Unsupervised Customer Segmentation and Psychological traits of Credit Card Users</a:t>
            </a:r>
            <a:endParaRPr kumimoji="0" lang="en-US" altLang="en-US" sz="2800" b="0" i="0" u="none" strike="noStrike" cap="none" normalizeH="0" baseline="0" dirty="0">
              <a:ln>
                <a:noFill/>
              </a:ln>
              <a:solidFill>
                <a:srgbClr val="FFC000"/>
              </a:solidFill>
              <a:effectLst/>
              <a:latin typeface="Arial" panose="020B0604020202020204" pitchFamily="34" charset="0"/>
            </a:endParaRPr>
          </a:p>
        </p:txBody>
      </p:sp>
      <p:pic>
        <p:nvPicPr>
          <p:cNvPr id="9" name="Picture 8">
            <a:extLst>
              <a:ext uri="{FF2B5EF4-FFF2-40B4-BE49-F238E27FC236}">
                <a16:creationId xmlns:a16="http://schemas.microsoft.com/office/drawing/2014/main" id="{398803D8-EF02-F9C8-FAFD-F49478535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7985" y="155025"/>
            <a:ext cx="1236895" cy="1236895"/>
          </a:xfrm>
          <a:prstGeom prst="rect">
            <a:avLst/>
          </a:prstGeom>
        </p:spPr>
      </p:pic>
      <p:sp>
        <p:nvSpPr>
          <p:cNvPr id="11" name="TextBox 10">
            <a:extLst>
              <a:ext uri="{FF2B5EF4-FFF2-40B4-BE49-F238E27FC236}">
                <a16:creationId xmlns:a16="http://schemas.microsoft.com/office/drawing/2014/main" id="{0DB180D8-63F2-90C0-9988-530FEAD7FA4B}"/>
              </a:ext>
            </a:extLst>
          </p:cNvPr>
          <p:cNvSpPr txBox="1"/>
          <p:nvPr/>
        </p:nvSpPr>
        <p:spPr>
          <a:xfrm>
            <a:off x="6375400" y="2848576"/>
            <a:ext cx="6065520" cy="2425857"/>
          </a:xfrm>
          <a:prstGeom prst="rect">
            <a:avLst/>
          </a:prstGeom>
          <a:noFill/>
        </p:spPr>
        <p:txBody>
          <a:bodyPr wrap="square">
            <a:spAutoFit/>
          </a:bodyPr>
          <a:lstStyle/>
          <a:p>
            <a:pPr>
              <a:lnSpc>
                <a:spcPct val="107000"/>
              </a:lnSpc>
              <a:spcAft>
                <a:spcPts val="800"/>
              </a:spcAft>
            </a:pPr>
            <a:r>
              <a:rPr lang="en-US" sz="1500" b="1" u="sng" dirty="0">
                <a:effectLst/>
                <a:latin typeface="Calibri" panose="020F0502020204030204" pitchFamily="34" charset="0"/>
                <a:ea typeface="Times New Roman" panose="02020603050405020304" pitchFamily="18" charset="0"/>
                <a:cs typeface="Calibri" panose="020F0502020204030204" pitchFamily="34" charset="0"/>
              </a:rPr>
              <a:t>Department:  Statistics</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500" b="1" dirty="0">
                <a:effectLst/>
                <a:latin typeface="Calibri" panose="020F0502020204030204" pitchFamily="34" charset="0"/>
                <a:ea typeface="Times New Roman" panose="02020603050405020304" pitchFamily="18" charset="0"/>
                <a:cs typeface="Calibri" panose="020F0502020204030204" pitchFamily="34" charset="0"/>
              </a:rPr>
              <a:t>Subhrajit Dasgupta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500" b="1" dirty="0">
                <a:effectLst/>
                <a:latin typeface="Calibri" panose="020F0502020204030204" pitchFamily="34" charset="0"/>
                <a:ea typeface="Times New Roman" panose="02020603050405020304" pitchFamily="18" charset="0"/>
                <a:cs typeface="Calibri" panose="020F0502020204030204" pitchFamily="34" charset="0"/>
              </a:rPr>
              <a:t>(Reg no. 100438 of 2020-2021</a:t>
            </a:r>
            <a:r>
              <a:rPr lang="en-IN" sz="1500" dirty="0">
                <a:latin typeface="Calibri" panose="020F0502020204030204" pitchFamily="34" charset="0"/>
                <a:ea typeface="Times New Roman" panose="02020603050405020304" pitchFamily="18" charset="0"/>
                <a:cs typeface="Mangal" panose="02040503050203030202" pitchFamily="18" charset="0"/>
              </a:rPr>
              <a:t>      </a:t>
            </a:r>
            <a:r>
              <a:rPr lang="en-US" sz="1500" b="1" dirty="0">
                <a:effectLst/>
                <a:latin typeface="Calibri" panose="020F0502020204030204" pitchFamily="34" charset="0"/>
                <a:ea typeface="Times New Roman" panose="02020603050405020304" pitchFamily="18" charset="0"/>
                <a:cs typeface="Calibri" panose="020F0502020204030204" pitchFamily="34" charset="0"/>
              </a:rPr>
              <a:t>Roll - 96/STA No. 200028)</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500" b="1" dirty="0">
                <a:effectLst/>
                <a:latin typeface="Calibri" panose="020F0502020204030204" pitchFamily="34" charset="0"/>
                <a:ea typeface="Times New Roman" panose="02020603050405020304" pitchFamily="18" charset="0"/>
                <a:cs typeface="Calibri" panose="020F0502020204030204" pitchFamily="34" charset="0"/>
              </a:rPr>
              <a:t>Ankan Ghosh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500" b="1" dirty="0">
                <a:effectLst/>
                <a:latin typeface="Calibri" panose="020F0502020204030204" pitchFamily="34" charset="0"/>
                <a:ea typeface="Times New Roman" panose="02020603050405020304" pitchFamily="18" charset="0"/>
                <a:cs typeface="Calibri" panose="020F0502020204030204" pitchFamily="34" charset="0"/>
              </a:rPr>
              <a:t>(Reg no. 100360 of 2017-2018</a:t>
            </a:r>
            <a:r>
              <a:rPr lang="en-IN" sz="1500" b="1" dirty="0">
                <a:effectLst/>
                <a:latin typeface="Calibri" panose="020F0502020204030204" pitchFamily="34" charset="0"/>
                <a:ea typeface="Times New Roman" panose="02020603050405020304" pitchFamily="18" charset="0"/>
                <a:cs typeface="Mangal" panose="02040503050203030202" pitchFamily="18" charset="0"/>
              </a:rPr>
              <a:t>      </a:t>
            </a:r>
            <a:r>
              <a:rPr lang="en-US" sz="1500" b="1" dirty="0">
                <a:effectLst/>
                <a:latin typeface="Calibri" panose="020F0502020204030204" pitchFamily="34" charset="0"/>
                <a:ea typeface="Times New Roman" panose="02020603050405020304" pitchFamily="18" charset="0"/>
                <a:cs typeface="Calibri" panose="020F0502020204030204" pitchFamily="34" charset="0"/>
              </a:rPr>
              <a:t>Roll - 96/STS No. 170002)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500" b="1" dirty="0">
                <a:effectLst/>
                <a:latin typeface="Calibri" panose="020F0502020204030204" pitchFamily="34" charset="0"/>
                <a:ea typeface="Times New Roman" panose="02020603050405020304" pitchFamily="18" charset="0"/>
                <a:cs typeface="Calibri" panose="020F0502020204030204" pitchFamily="34" charset="0"/>
              </a:rPr>
              <a:t>Pritam Saha </a:t>
            </a:r>
            <a:endParaRPr lang="en-IN" sz="15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500" b="1" dirty="0">
                <a:effectLst/>
                <a:latin typeface="Calibri" panose="020F0502020204030204" pitchFamily="34" charset="0"/>
                <a:ea typeface="Times New Roman" panose="02020603050405020304" pitchFamily="18" charset="0"/>
                <a:cs typeface="Calibri" panose="020F0502020204030204" pitchFamily="34" charset="0"/>
              </a:rPr>
              <a:t>(Reg no. 100421 of 2020–2021</a:t>
            </a:r>
            <a:r>
              <a:rPr lang="en-IN" sz="1500" dirty="0">
                <a:latin typeface="Calibri" panose="020F0502020204030204" pitchFamily="34" charset="0"/>
                <a:ea typeface="Times New Roman" panose="02020603050405020304" pitchFamily="18" charset="0"/>
                <a:cs typeface="Mangal" panose="02040503050203030202" pitchFamily="18" charset="0"/>
              </a:rPr>
              <a:t>      </a:t>
            </a:r>
            <a:r>
              <a:rPr lang="en-US" sz="1500" b="1" dirty="0">
                <a:effectLst/>
                <a:latin typeface="Calibri" panose="020F0502020204030204" pitchFamily="34" charset="0"/>
                <a:ea typeface="Times New Roman" panose="02020603050405020304" pitchFamily="18" charset="0"/>
                <a:cs typeface="Calibri" panose="020F0502020204030204" pitchFamily="34" charset="0"/>
              </a:rPr>
              <a:t>Roll - 96/STA No. 200014)</a:t>
            </a:r>
            <a:endParaRPr lang="en-IN" sz="15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3" name="TextBox 12">
            <a:extLst>
              <a:ext uri="{FF2B5EF4-FFF2-40B4-BE49-F238E27FC236}">
                <a16:creationId xmlns:a16="http://schemas.microsoft.com/office/drawing/2014/main" id="{2E235BF4-68FE-4800-7C32-E1D440641ED9}"/>
              </a:ext>
            </a:extLst>
          </p:cNvPr>
          <p:cNvSpPr txBox="1"/>
          <p:nvPr/>
        </p:nvSpPr>
        <p:spPr>
          <a:xfrm>
            <a:off x="2245360" y="5681266"/>
            <a:ext cx="8260080" cy="671915"/>
          </a:xfrm>
          <a:prstGeom prst="rect">
            <a:avLst/>
          </a:prstGeom>
          <a:noFill/>
        </p:spPr>
        <p:txBody>
          <a:bodyPr wrap="square">
            <a:spAutoFit/>
          </a:bodyPr>
          <a:lstStyle/>
          <a:p>
            <a:pPr>
              <a:lnSpc>
                <a:spcPct val="107000"/>
              </a:lnSpc>
              <a:spcAft>
                <a:spcPts val="800"/>
              </a:spcAft>
            </a:pPr>
            <a:r>
              <a:rPr lang="en-IN" sz="1800" b="1" u="sng" dirty="0">
                <a:effectLst/>
                <a:latin typeface="Calibri" panose="020F0502020204030204" pitchFamily="34" charset="0"/>
                <a:ea typeface="Times New Roman" panose="02020603050405020304" pitchFamily="18" charset="0"/>
                <a:cs typeface="Calibri" panose="020F0502020204030204" pitchFamily="34" charset="0"/>
              </a:rPr>
              <a:t>Under the supervision of </a:t>
            </a:r>
            <a:r>
              <a:rPr lang="en-IN" sz="1800" b="1" u="sng" dirty="0" err="1">
                <a:effectLst/>
                <a:latin typeface="Calibri" panose="020F0502020204030204" pitchFamily="34" charset="0"/>
                <a:ea typeface="Times New Roman" panose="02020603050405020304" pitchFamily="18" charset="0"/>
                <a:cs typeface="Calibri" panose="020F0502020204030204" pitchFamily="34" charset="0"/>
              </a:rPr>
              <a:t>Dr.</a:t>
            </a:r>
            <a:r>
              <a:rPr lang="en-IN" sz="1800" b="1" u="sng" dirty="0">
                <a:effectLst/>
                <a:latin typeface="Calibri" panose="020F0502020204030204" pitchFamily="34" charset="0"/>
                <a:ea typeface="Times New Roman" panose="02020603050405020304" pitchFamily="18" charset="0"/>
                <a:cs typeface="Calibri" panose="020F0502020204030204" pitchFamily="34" charset="0"/>
              </a:rPr>
              <a:t> </a:t>
            </a:r>
            <a:r>
              <a:rPr lang="en-IN" sz="1800" b="1" u="sng" dirty="0" err="1">
                <a:effectLst/>
                <a:latin typeface="Calibri" panose="020F0502020204030204" pitchFamily="34" charset="0"/>
                <a:ea typeface="Times New Roman" panose="02020603050405020304" pitchFamily="18" charset="0"/>
                <a:cs typeface="Calibri" panose="020F0502020204030204" pitchFamily="34" charset="0"/>
              </a:rPr>
              <a:t>Sushovan</a:t>
            </a:r>
            <a:r>
              <a:rPr lang="en-IN" sz="1800" b="1" u="sng" dirty="0">
                <a:effectLst/>
                <a:latin typeface="Calibri" panose="020F0502020204030204" pitchFamily="34" charset="0"/>
                <a:ea typeface="Times New Roman" panose="02020603050405020304" pitchFamily="18" charset="0"/>
                <a:cs typeface="Calibri" panose="020F0502020204030204" pitchFamily="34" charset="0"/>
              </a:rPr>
              <a:t> Jana (Maulana Abul Kalam Azad University of Technology, West Bengal)</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62C5B4D-0436-B27A-5652-DDCF7F4C0FC5}"/>
                  </a:ext>
                </a:extLst>
              </p:cNvPr>
              <p:cNvSpPr txBox="1"/>
              <p:nvPr/>
            </p:nvSpPr>
            <p:spPr>
              <a:xfrm>
                <a:off x="243840" y="117645"/>
                <a:ext cx="11389360" cy="3209468"/>
              </a:xfrm>
              <a:prstGeom prst="rect">
                <a:avLst/>
              </a:prstGeom>
              <a:noFill/>
            </p:spPr>
            <p:txBody>
              <a:bodyPr wrap="square">
                <a:spAutoFit/>
              </a:bodyPr>
              <a:lstStyle/>
              <a:p>
                <a:pPr>
                  <a:lnSpc>
                    <a:spcPct val="107000"/>
                  </a:lnSpc>
                  <a:spcAft>
                    <a:spcPts val="800"/>
                  </a:spcAft>
                </a:pPr>
                <a:r>
                  <a:rPr lang="en-IN" sz="1800" b="1" u="sng"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Algorithmic steps for Kernel K-means clustering:</a:t>
                </a:r>
                <a:endParaRPr lang="en-IN" sz="16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u="sng" dirty="0">
                    <a:effectLst/>
                    <a:latin typeface="Calibri" panose="020F0502020204030204" pitchFamily="34" charset="0"/>
                    <a:ea typeface="Times New Roman" panose="02020603050405020304" pitchFamily="18" charset="0"/>
                    <a:cs typeface="Calibri" panose="020F0502020204030204" pitchFamily="34" charset="0"/>
                  </a:rPr>
                  <a:t>Input: </a:t>
                </a:r>
                <a:r>
                  <a:rPr lang="en-IN" b="1" dirty="0">
                    <a:latin typeface="Calibri" panose="020F0502020204030204" pitchFamily="34" charset="0"/>
                    <a:ea typeface="Times New Roman" panose="02020603050405020304" pitchFamily="18" charset="0"/>
                    <a:cs typeface="Calibri" panose="020F0502020204030204" pitchFamily="34" charset="0"/>
                  </a:rPr>
                  <a:t>  </a:t>
                </a:r>
                <a:r>
                  <a:rPr lang="en-IN" sz="1800" dirty="0">
                    <a:effectLst/>
                    <a:latin typeface="Calibri" panose="020F0502020204030204" pitchFamily="34" charset="0"/>
                    <a:ea typeface="Times New Roman" panose="02020603050405020304" pitchFamily="18" charset="0"/>
                    <a:cs typeface="Calibri" panose="020F0502020204030204" pitchFamily="34" charset="0"/>
                  </a:rPr>
                  <a:t>Kernel matrix K, Number of clusters k, Initial clusters C</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2000" dirty="0">
                    <a:effectLst/>
                    <a:latin typeface="Calibri" panose="020F0502020204030204" pitchFamily="34" charset="0"/>
                    <a:ea typeface="Calibri" panose="020F0502020204030204" pitchFamily="34" charset="0"/>
                    <a:cs typeface="Calibri" panose="020F0502020204030204" pitchFamily="34" charset="0"/>
                  </a:rPr>
                  <a:t>, C</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2000" dirty="0">
                    <a:effectLst/>
                    <a:latin typeface="Calibri" panose="020F0502020204030204" pitchFamily="34" charset="0"/>
                    <a:ea typeface="Calibri" panose="020F0502020204030204" pitchFamily="34" charset="0"/>
                    <a:cs typeface="Calibri" panose="020F0502020204030204" pitchFamily="34" charset="0"/>
                  </a:rPr>
                  <a:t>, C</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3</a:t>
                </a:r>
                <a:r>
                  <a:rPr lang="en-IN" sz="2000" dirty="0">
                    <a:effectLst/>
                    <a:latin typeface="Calibri" panose="020F0502020204030204" pitchFamily="34" charset="0"/>
                    <a:ea typeface="Calibri" panose="020F0502020204030204" pitchFamily="34" charset="0"/>
                    <a:cs typeface="Calibri" panose="020F0502020204030204" pitchFamily="34" charset="0"/>
                  </a:rPr>
                  <a:t>, …..., C</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k.</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u="sng" dirty="0">
                    <a:effectLst/>
                    <a:latin typeface="Calibri" panose="020F0502020204030204" pitchFamily="34" charset="0"/>
                    <a:ea typeface="Times New Roman" panose="02020603050405020304" pitchFamily="18" charset="0"/>
                    <a:cs typeface="Calibri" panose="020F0502020204030204" pitchFamily="34" charset="0"/>
                  </a:rPr>
                  <a:t>Output: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  </a:t>
                </a:r>
                <a:r>
                  <a:rPr lang="en-IN" sz="1800" dirty="0">
                    <a:effectLst/>
                    <a:latin typeface="Calibri" panose="020F0502020204030204" pitchFamily="34" charset="0"/>
                    <a:ea typeface="Times New Roman" panose="02020603050405020304" pitchFamily="18" charset="0"/>
                    <a:cs typeface="Calibri" panose="020F0502020204030204" pitchFamily="34" charset="0"/>
                  </a:rPr>
                  <a:t>Final clusters C</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2000" dirty="0">
                    <a:effectLst/>
                    <a:latin typeface="Calibri" panose="020F0502020204030204" pitchFamily="34" charset="0"/>
                    <a:ea typeface="Calibri" panose="020F0502020204030204" pitchFamily="34" charset="0"/>
                    <a:cs typeface="Calibri" panose="020F0502020204030204" pitchFamily="34" charset="0"/>
                  </a:rPr>
                  <a:t>, C</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2000" dirty="0">
                    <a:effectLst/>
                    <a:latin typeface="Calibri" panose="020F0502020204030204" pitchFamily="34" charset="0"/>
                    <a:ea typeface="Calibri" panose="020F0502020204030204" pitchFamily="34" charset="0"/>
                    <a:cs typeface="Calibri" panose="020F0502020204030204" pitchFamily="34" charset="0"/>
                  </a:rPr>
                  <a:t>, C</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3</a:t>
                </a:r>
                <a:r>
                  <a:rPr lang="en-IN" sz="2000" dirty="0">
                    <a:effectLst/>
                    <a:latin typeface="Calibri" panose="020F0502020204030204" pitchFamily="34" charset="0"/>
                    <a:ea typeface="Calibri" panose="020F0502020204030204" pitchFamily="34" charset="0"/>
                    <a:cs typeface="Calibri" panose="020F0502020204030204" pitchFamily="34" charset="0"/>
                  </a:rPr>
                  <a:t>, …..., C</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k</a:t>
                </a:r>
                <a:r>
                  <a:rPr lang="en-IN" sz="1800" dirty="0">
                    <a:effectLst/>
                    <a:latin typeface="Calibri" panose="020F0502020204030204" pitchFamily="34" charset="0"/>
                    <a:ea typeface="Times New Roman" panose="02020603050405020304" pitchFamily="18" charset="0"/>
                    <a:cs typeface="Calibri" panose="020F0502020204030204" pitchFamily="34" charset="0"/>
                  </a:rPr>
                  <a:t>, Clustering error 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1. For each point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x</a:t>
                </a:r>
                <a:r>
                  <a:rPr lang="en-IN" sz="1800" baseline="-25000" dirty="0" err="1">
                    <a:effectLst/>
                    <a:latin typeface="Calibri" panose="020F0502020204030204" pitchFamily="34" charset="0"/>
                    <a:ea typeface="Times New Roman" panose="02020603050405020304" pitchFamily="18" charset="0"/>
                    <a:cs typeface="Calibri" panose="020F0502020204030204" pitchFamily="34" charset="0"/>
                  </a:rPr>
                  <a:t>n</a:t>
                </a:r>
                <a:r>
                  <a:rPr lang="en-IN" sz="1800" baseline="-250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dirty="0">
                    <a:effectLst/>
                    <a:latin typeface="Calibri" panose="020F0502020204030204" pitchFamily="34" charset="0"/>
                    <a:ea typeface="Times New Roman" panose="02020603050405020304" pitchFamily="18" charset="0"/>
                    <a:cs typeface="Calibri" panose="020F0502020204030204" pitchFamily="34" charset="0"/>
                  </a:rPr>
                  <a:t>and every cluster </a:t>
                </a:r>
                <a:r>
                  <a:rPr lang="en-IN" sz="2000" dirty="0" err="1">
                    <a:effectLst/>
                    <a:latin typeface="Calibri" panose="020F0502020204030204" pitchFamily="34" charset="0"/>
                    <a:ea typeface="Calibri" panose="020F0502020204030204" pitchFamily="34" charset="0"/>
                    <a:cs typeface="Calibri" panose="020F0502020204030204" pitchFamily="34" charset="0"/>
                  </a:rPr>
                  <a:t>C</a:t>
                </a:r>
                <a:r>
                  <a:rPr lang="en-IN" sz="2000" baseline="-25000" dirty="0" err="1">
                    <a:effectLst/>
                    <a:latin typeface="Calibri" panose="020F0502020204030204" pitchFamily="34" charset="0"/>
                    <a:ea typeface="Calibri" panose="020F0502020204030204" pitchFamily="34" charset="0"/>
                    <a:cs typeface="Calibri" panose="020F0502020204030204" pitchFamily="34" charset="0"/>
                  </a:rPr>
                  <a:t>j</a:t>
                </a:r>
                <a:r>
                  <a:rPr lang="en-IN" sz="1800" dirty="0">
                    <a:effectLst/>
                    <a:latin typeface="Calibri" panose="020F0502020204030204" pitchFamily="34" charset="0"/>
                    <a:ea typeface="Times New Roman" panose="02020603050405020304" pitchFamily="18" charset="0"/>
                    <a:cs typeface="Calibri" panose="020F0502020204030204" pitchFamily="34" charset="0"/>
                  </a:rPr>
                  <a:t> compute </a:t>
                </a:r>
                <a14:m>
                  <m:oMath xmlns:m="http://schemas.openxmlformats.org/officeDocument/2006/math">
                    <m:sSup>
                      <m:sSupPr>
                        <m:ctrlPr>
                          <a:rPr lang="en-IN" sz="1600" i="1">
                            <a:effectLst/>
                            <a:latin typeface="Cambria Math" panose="02040503050406030204" pitchFamily="18" charset="0"/>
                            <a:ea typeface="Calibri" panose="020F0502020204030204" pitchFamily="34" charset="0"/>
                            <a:cs typeface="Calibri" panose="020F0502020204030204" pitchFamily="34" charset="0"/>
                          </a:rPr>
                        </m:ctrlPr>
                      </m:sSupPr>
                      <m:e>
                        <m:d>
                          <m:dPr>
                            <m:begChr m:val="|"/>
                            <m:endChr m:val="|"/>
                            <m:ctrlPr>
                              <a:rPr lang="en-IN" sz="1600" i="1">
                                <a:effectLst/>
                                <a:latin typeface="Cambria Math" panose="02040503050406030204" pitchFamily="18" charset="0"/>
                                <a:ea typeface="Calibri" panose="020F0502020204030204" pitchFamily="34" charset="0"/>
                                <a:cs typeface="Calibri" panose="020F0502020204030204" pitchFamily="34" charset="0"/>
                              </a:rPr>
                            </m:ctrlPr>
                          </m:dPr>
                          <m:e>
                            <m:d>
                              <m:dPr>
                                <m:begChr m:val="|"/>
                                <m:endChr m:val="|"/>
                                <m:ctrlPr>
                                  <a:rPr lang="en-IN" sz="1600" i="1">
                                    <a:effectLst/>
                                    <a:latin typeface="Cambria Math" panose="02040503050406030204" pitchFamily="18" charset="0"/>
                                    <a:ea typeface="Calibri" panose="020F0502020204030204" pitchFamily="34" charset="0"/>
                                    <a:cs typeface="Calibri" panose="020F0502020204030204" pitchFamily="34" charset="0"/>
                                  </a:rPr>
                                </m:ctrlPr>
                              </m:dPr>
                              <m:e>
                                <m:r>
                                  <a:rPr lang="en-IN" sz="1600" i="1">
                                    <a:effectLst/>
                                    <a:latin typeface="Cambria Math" panose="02040503050406030204" pitchFamily="18" charset="0"/>
                                    <a:ea typeface="Calibri" panose="020F0502020204030204" pitchFamily="34" charset="0"/>
                                    <a:cs typeface="Calibri" panose="020F0502020204030204" pitchFamily="34" charset="0"/>
                                  </a:rPr>
                                  <m:t>𝜙</m:t>
                                </m:r>
                                <m:d>
                                  <m:dPr>
                                    <m:ctrlPr>
                                      <a:rPr lang="en-IN" sz="1600"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sz="1600" i="1">
                                            <a:effectLst/>
                                            <a:latin typeface="Cambria Math" panose="02040503050406030204" pitchFamily="18" charset="0"/>
                                            <a:ea typeface="Calibri" panose="020F0502020204030204" pitchFamily="34" charset="0"/>
                                            <a:cs typeface="Calibri" panose="020F0502020204030204" pitchFamily="34" charset="0"/>
                                          </a:rPr>
                                        </m:ctrlPr>
                                      </m:sSubPr>
                                      <m:e>
                                        <m:r>
                                          <a:rPr lang="en-IN" sz="1600" i="1">
                                            <a:effectLst/>
                                            <a:latin typeface="Cambria Math" panose="02040503050406030204" pitchFamily="18" charset="0"/>
                                            <a:ea typeface="Calibri" panose="020F0502020204030204" pitchFamily="34" charset="0"/>
                                            <a:cs typeface="Calibri" panose="020F0502020204030204" pitchFamily="34" charset="0"/>
                                          </a:rPr>
                                          <m:t>𝑥</m:t>
                                        </m:r>
                                      </m:e>
                                      <m:sub>
                                        <m:r>
                                          <a:rPr lang="en-IN" sz="1600" i="1">
                                            <a:effectLst/>
                                            <a:latin typeface="Cambria Math" panose="02040503050406030204" pitchFamily="18" charset="0"/>
                                            <a:ea typeface="Calibri" panose="020F0502020204030204" pitchFamily="34" charset="0"/>
                                            <a:cs typeface="Calibri" panose="020F0502020204030204" pitchFamily="34" charset="0"/>
                                          </a:rPr>
                                          <m:t>𝑛</m:t>
                                        </m:r>
                                      </m:sub>
                                    </m:sSub>
                                    <m:r>
                                      <a:rPr lang="en-IN" sz="1600" i="1">
                                        <a:effectLst/>
                                        <a:latin typeface="Cambria Math" panose="02040503050406030204" pitchFamily="18" charset="0"/>
                                        <a:ea typeface="Calibri" panose="020F0502020204030204" pitchFamily="34" charset="0"/>
                                        <a:cs typeface="Calibri" panose="020F0502020204030204" pitchFamily="34" charset="0"/>
                                      </a:rPr>
                                      <m:t> − </m:t>
                                    </m:r>
                                    <m:sSub>
                                      <m:sSubPr>
                                        <m:ctrlPr>
                                          <a:rPr lang="en-IN" sz="1600" i="1">
                                            <a:effectLst/>
                                            <a:latin typeface="Cambria Math" panose="02040503050406030204" pitchFamily="18" charset="0"/>
                                            <a:ea typeface="Calibri" panose="020F0502020204030204" pitchFamily="34" charset="0"/>
                                            <a:cs typeface="Calibri" panose="020F0502020204030204" pitchFamily="34" charset="0"/>
                                          </a:rPr>
                                        </m:ctrlPr>
                                      </m:sSubPr>
                                      <m:e>
                                        <m:r>
                                          <a:rPr lang="en-IN" sz="1600" i="1">
                                            <a:effectLst/>
                                            <a:latin typeface="Cambria Math" panose="02040503050406030204" pitchFamily="18" charset="0"/>
                                            <a:ea typeface="Calibri" panose="020F0502020204030204" pitchFamily="34" charset="0"/>
                                            <a:cs typeface="Calibri" panose="020F0502020204030204" pitchFamily="34" charset="0"/>
                                          </a:rPr>
                                          <m:t>𝑢</m:t>
                                        </m:r>
                                      </m:e>
                                      <m:sub>
                                        <m:r>
                                          <a:rPr lang="en-IN" sz="1600" i="1">
                                            <a:effectLst/>
                                            <a:latin typeface="Cambria Math" panose="02040503050406030204" pitchFamily="18" charset="0"/>
                                            <a:ea typeface="Calibri" panose="020F0502020204030204" pitchFamily="34" charset="0"/>
                                            <a:cs typeface="Calibri" panose="020F0502020204030204" pitchFamily="34" charset="0"/>
                                          </a:rPr>
                                          <m:t>𝑗</m:t>
                                        </m:r>
                                      </m:sub>
                                    </m:sSub>
                                  </m:e>
                                </m:d>
                              </m:e>
                            </m:d>
                          </m:e>
                        </m:d>
                      </m:e>
                      <m:sup>
                        <m:r>
                          <a:rPr lang="en-IN" sz="1600" i="1">
                            <a:effectLst/>
                            <a:latin typeface="Cambria Math" panose="02040503050406030204" pitchFamily="18" charset="0"/>
                            <a:ea typeface="Calibri" panose="020F0502020204030204" pitchFamily="34" charset="0"/>
                            <a:cs typeface="Calibri" panose="020F0502020204030204" pitchFamily="34" charset="0"/>
                          </a:rPr>
                          <m:t>2</m:t>
                        </m:r>
                      </m:sup>
                    </m:sSup>
                  </m:oMath>
                </a14:m>
                <a:r>
                  <a:rPr lang="en-IN" sz="1800" dirty="0">
                    <a:effectLst/>
                    <a:latin typeface="Calibri" panose="020F0502020204030204" pitchFamily="34" charset="0"/>
                    <a:ea typeface="Times New Roman" panose="02020603050405020304" pitchFamily="18" charset="0"/>
                    <a:cs typeface="Calibri" panose="020F0502020204030204" pitchFamily="34" charset="0"/>
                  </a:rPr>
                  <a:t> using (ii)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2. Find c*(x </a:t>
                </a:r>
                <a:r>
                  <a:rPr lang="en-IN" sz="1800" baseline="-25000" dirty="0">
                    <a:effectLst/>
                    <a:latin typeface="Calibri" panose="020F0502020204030204" pitchFamily="34" charset="0"/>
                    <a:ea typeface="Times New Roman" panose="02020603050405020304" pitchFamily="18" charset="0"/>
                    <a:cs typeface="Calibri" panose="020F0502020204030204" pitchFamily="34" charset="0"/>
                  </a:rPr>
                  <a:t>n </a:t>
                </a:r>
                <a:r>
                  <a:rPr lang="en-IN" sz="1800" dirty="0">
                    <a:effectLst/>
                    <a:latin typeface="Calibri" panose="020F0502020204030204" pitchFamily="34" charset="0"/>
                    <a:ea typeface="Times New Roman" panose="02020603050405020304" pitchFamily="18" charset="0"/>
                    <a:cs typeface="Calibri" panose="020F0502020204030204" pitchFamily="34" charset="0"/>
                  </a:rPr>
                  <a:t>) = </a:t>
                </a:r>
                <a14:m>
                  <m:oMath xmlns:m="http://schemas.openxmlformats.org/officeDocument/2006/math">
                    <m:func>
                      <m:funcPr>
                        <m:ctrlPr>
                          <a:rPr lang="en-IN" sz="1600" i="1">
                            <a:effectLst/>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en-IN" sz="1600">
                            <a:effectLst/>
                            <a:latin typeface="Cambria Math" panose="02040503050406030204" pitchFamily="18" charset="0"/>
                            <a:ea typeface="Calibri" panose="020F0502020204030204" pitchFamily="34" charset="0"/>
                            <a:cs typeface="Calibri" panose="020F0502020204030204" pitchFamily="34" charset="0"/>
                          </a:rPr>
                          <m:t>arg</m:t>
                        </m:r>
                      </m:fName>
                      <m:e>
                        <m:sSup>
                          <m:sSupPr>
                            <m:ctrlPr>
                              <a:rPr lang="en-IN" sz="1600" i="1">
                                <a:effectLst/>
                                <a:latin typeface="Cambria Math" panose="02040503050406030204" pitchFamily="18" charset="0"/>
                                <a:ea typeface="Calibri" panose="020F0502020204030204" pitchFamily="34" charset="0"/>
                                <a:cs typeface="Calibri" panose="020F0502020204030204" pitchFamily="34" charset="0"/>
                              </a:rPr>
                            </m:ctrlPr>
                          </m:sSupPr>
                          <m:e>
                            <m:func>
                              <m:funcPr>
                                <m:ctrlPr>
                                  <a:rPr lang="en-IN" sz="1600" i="1">
                                    <a:effectLst/>
                                    <a:latin typeface="Cambria Math" panose="02040503050406030204" pitchFamily="18" charset="0"/>
                                    <a:ea typeface="Calibri" panose="020F0502020204030204" pitchFamily="34" charset="0"/>
                                    <a:cs typeface="Calibri" panose="020F0502020204030204" pitchFamily="34" charset="0"/>
                                  </a:rPr>
                                </m:ctrlPr>
                              </m:funcPr>
                              <m:fName>
                                <m:limLow>
                                  <m:limLowPr>
                                    <m:ctrlPr>
                                      <a:rPr lang="en-IN" sz="1600" i="1">
                                        <a:effectLst/>
                                        <a:latin typeface="Cambria Math" panose="02040503050406030204" pitchFamily="18" charset="0"/>
                                        <a:ea typeface="Calibri" panose="020F0502020204030204" pitchFamily="34" charset="0"/>
                                        <a:cs typeface="Calibri" panose="020F0502020204030204" pitchFamily="34" charset="0"/>
                                      </a:rPr>
                                    </m:ctrlPr>
                                  </m:limLowPr>
                                  <m:e>
                                    <m:r>
                                      <m:rPr>
                                        <m:sty m:val="p"/>
                                      </m:rPr>
                                      <a:rPr lang="en-IN" sz="1600">
                                        <a:effectLst/>
                                        <a:latin typeface="Cambria Math" panose="02040503050406030204" pitchFamily="18" charset="0"/>
                                        <a:ea typeface="Calibri" panose="020F0502020204030204" pitchFamily="34" charset="0"/>
                                        <a:cs typeface="Calibri" panose="020F0502020204030204" pitchFamily="34" charset="0"/>
                                      </a:rPr>
                                      <m:t>min</m:t>
                                    </m:r>
                                  </m:e>
                                  <m:lim>
                                    <m:r>
                                      <a:rPr lang="en-IN" sz="1600" i="1">
                                        <a:effectLst/>
                                        <a:latin typeface="Cambria Math" panose="02040503050406030204" pitchFamily="18" charset="0"/>
                                        <a:ea typeface="Calibri" panose="020F0502020204030204" pitchFamily="34" charset="0"/>
                                        <a:cs typeface="Calibri" panose="020F0502020204030204" pitchFamily="34" charset="0"/>
                                      </a:rPr>
                                      <m:t>𝑗</m:t>
                                    </m:r>
                                  </m:lim>
                                </m:limLow>
                              </m:fName>
                              <m:e>
                                <m:d>
                                  <m:dPr>
                                    <m:begChr m:val="|"/>
                                    <m:endChr m:val="|"/>
                                    <m:ctrlPr>
                                      <a:rPr lang="en-IN" sz="1600" i="1">
                                        <a:effectLst/>
                                        <a:latin typeface="Cambria Math" panose="02040503050406030204" pitchFamily="18" charset="0"/>
                                        <a:ea typeface="Calibri" panose="020F0502020204030204" pitchFamily="34" charset="0"/>
                                        <a:cs typeface="Calibri" panose="020F0502020204030204" pitchFamily="34" charset="0"/>
                                      </a:rPr>
                                    </m:ctrlPr>
                                  </m:dPr>
                                  <m:e>
                                    <m:d>
                                      <m:dPr>
                                        <m:begChr m:val="|"/>
                                        <m:endChr m:val="|"/>
                                        <m:ctrlPr>
                                          <a:rPr lang="en-IN" sz="1600" i="1">
                                            <a:effectLst/>
                                            <a:latin typeface="Cambria Math" panose="02040503050406030204" pitchFamily="18" charset="0"/>
                                            <a:ea typeface="Calibri" panose="020F0502020204030204" pitchFamily="34" charset="0"/>
                                            <a:cs typeface="Calibri" panose="020F0502020204030204" pitchFamily="34" charset="0"/>
                                          </a:rPr>
                                        </m:ctrlPr>
                                      </m:dPr>
                                      <m:e>
                                        <m:r>
                                          <a:rPr lang="en-IN" sz="1600" i="1">
                                            <a:effectLst/>
                                            <a:latin typeface="Cambria Math" panose="02040503050406030204" pitchFamily="18" charset="0"/>
                                            <a:ea typeface="Calibri" panose="020F0502020204030204" pitchFamily="34" charset="0"/>
                                            <a:cs typeface="Calibri" panose="020F0502020204030204" pitchFamily="34" charset="0"/>
                                          </a:rPr>
                                          <m:t>𝜙</m:t>
                                        </m:r>
                                        <m:d>
                                          <m:dPr>
                                            <m:ctrlPr>
                                              <a:rPr lang="en-IN" sz="1600"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sz="1600" i="1">
                                                    <a:effectLst/>
                                                    <a:latin typeface="Cambria Math" panose="02040503050406030204" pitchFamily="18" charset="0"/>
                                                    <a:ea typeface="Calibri" panose="020F0502020204030204" pitchFamily="34" charset="0"/>
                                                    <a:cs typeface="Calibri" panose="020F0502020204030204" pitchFamily="34" charset="0"/>
                                                  </a:rPr>
                                                </m:ctrlPr>
                                              </m:sSubPr>
                                              <m:e>
                                                <m:r>
                                                  <a:rPr lang="en-IN" sz="1600" i="1">
                                                    <a:effectLst/>
                                                    <a:latin typeface="Cambria Math" panose="02040503050406030204" pitchFamily="18" charset="0"/>
                                                    <a:ea typeface="Calibri" panose="020F0502020204030204" pitchFamily="34" charset="0"/>
                                                    <a:cs typeface="Calibri" panose="020F0502020204030204" pitchFamily="34" charset="0"/>
                                                  </a:rPr>
                                                  <m:t>𝑥</m:t>
                                                </m:r>
                                              </m:e>
                                              <m:sub>
                                                <m:r>
                                                  <a:rPr lang="en-IN" sz="1600" i="1">
                                                    <a:effectLst/>
                                                    <a:latin typeface="Cambria Math" panose="02040503050406030204" pitchFamily="18" charset="0"/>
                                                    <a:ea typeface="Calibri" panose="020F0502020204030204" pitchFamily="34" charset="0"/>
                                                    <a:cs typeface="Calibri" panose="020F0502020204030204" pitchFamily="34" charset="0"/>
                                                  </a:rPr>
                                                  <m:t>𝑛</m:t>
                                                </m:r>
                                              </m:sub>
                                            </m:sSub>
                                            <m:r>
                                              <a:rPr lang="en-IN" sz="1600" i="1">
                                                <a:effectLst/>
                                                <a:latin typeface="Cambria Math" panose="02040503050406030204" pitchFamily="18" charset="0"/>
                                                <a:ea typeface="Calibri" panose="020F0502020204030204" pitchFamily="34" charset="0"/>
                                                <a:cs typeface="Calibri" panose="020F0502020204030204" pitchFamily="34" charset="0"/>
                                              </a:rPr>
                                              <m:t> − </m:t>
                                            </m:r>
                                            <m:sSub>
                                              <m:sSubPr>
                                                <m:ctrlPr>
                                                  <a:rPr lang="en-IN" sz="1600" i="1">
                                                    <a:effectLst/>
                                                    <a:latin typeface="Cambria Math" panose="02040503050406030204" pitchFamily="18" charset="0"/>
                                                    <a:ea typeface="Calibri" panose="020F0502020204030204" pitchFamily="34" charset="0"/>
                                                    <a:cs typeface="Calibri" panose="020F0502020204030204" pitchFamily="34" charset="0"/>
                                                  </a:rPr>
                                                </m:ctrlPr>
                                              </m:sSubPr>
                                              <m:e>
                                                <m:r>
                                                  <a:rPr lang="en-IN" sz="1600" i="1">
                                                    <a:effectLst/>
                                                    <a:latin typeface="Cambria Math" panose="02040503050406030204" pitchFamily="18" charset="0"/>
                                                    <a:ea typeface="Calibri" panose="020F0502020204030204" pitchFamily="34" charset="0"/>
                                                    <a:cs typeface="Calibri" panose="020F0502020204030204" pitchFamily="34" charset="0"/>
                                                  </a:rPr>
                                                  <m:t>𝑢</m:t>
                                                </m:r>
                                              </m:e>
                                              <m:sub>
                                                <m:r>
                                                  <a:rPr lang="en-IN" sz="1600" i="1">
                                                    <a:effectLst/>
                                                    <a:latin typeface="Cambria Math" panose="02040503050406030204" pitchFamily="18" charset="0"/>
                                                    <a:ea typeface="Calibri" panose="020F0502020204030204" pitchFamily="34" charset="0"/>
                                                    <a:cs typeface="Calibri" panose="020F0502020204030204" pitchFamily="34" charset="0"/>
                                                  </a:rPr>
                                                  <m:t>𝑗</m:t>
                                                </m:r>
                                              </m:sub>
                                            </m:sSub>
                                          </m:e>
                                        </m:d>
                                      </m:e>
                                    </m:d>
                                  </m:e>
                                </m:d>
                              </m:e>
                            </m:func>
                          </m:e>
                          <m:sup>
                            <m:r>
                              <a:rPr lang="en-IN" sz="1600" i="1">
                                <a:effectLst/>
                                <a:latin typeface="Cambria Math" panose="02040503050406030204" pitchFamily="18" charset="0"/>
                                <a:ea typeface="Calibri" panose="020F0502020204030204" pitchFamily="34" charset="0"/>
                                <a:cs typeface="Calibri" panose="020F0502020204030204" pitchFamily="34" charset="0"/>
                              </a:rPr>
                              <m:t>2</m:t>
                            </m:r>
                          </m:sup>
                        </m:sSup>
                      </m:e>
                    </m:func>
                  </m:oMath>
                </a14:m>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3. Update clusters as C</a:t>
                </a:r>
                <a:r>
                  <a:rPr lang="en-IN" sz="1800" baseline="-25000" dirty="0">
                    <a:effectLst/>
                    <a:latin typeface="Calibri" panose="020F0502020204030204" pitchFamily="34" charset="0"/>
                    <a:ea typeface="Times New Roman" panose="02020603050405020304" pitchFamily="18" charset="0"/>
                    <a:cs typeface="Calibri" panose="020F0502020204030204" pitchFamily="34" charset="0"/>
                  </a:rPr>
                  <a:t>i </a:t>
                </a:r>
                <a:r>
                  <a:rPr lang="en-IN" sz="1800" dirty="0">
                    <a:effectLst/>
                    <a:latin typeface="Calibri" panose="020F0502020204030204" pitchFamily="34" charset="0"/>
                    <a:ea typeface="Times New Roman" panose="02020603050405020304" pitchFamily="18" charset="0"/>
                    <a:cs typeface="Calibri" panose="020F0502020204030204" pitchFamily="34" charset="0"/>
                  </a:rPr>
                  <a:t>= {x </a:t>
                </a:r>
                <a:r>
                  <a:rPr lang="en-IN" sz="1800" baseline="-25000" dirty="0">
                    <a:effectLst/>
                    <a:latin typeface="Calibri" panose="020F0502020204030204" pitchFamily="34" charset="0"/>
                    <a:ea typeface="Times New Roman" panose="02020603050405020304" pitchFamily="18" charset="0"/>
                    <a:cs typeface="Calibri" panose="020F0502020204030204" pitchFamily="34" charset="0"/>
                  </a:rPr>
                  <a:t>n </a:t>
                </a:r>
                <a:r>
                  <a:rPr lang="en-IN" sz="1800" dirty="0">
                    <a:effectLst/>
                    <a:latin typeface="Calibri" panose="020F0502020204030204" pitchFamily="34" charset="0"/>
                    <a:ea typeface="Times New Roman" panose="02020603050405020304" pitchFamily="18" charset="0"/>
                    <a:cs typeface="Calibri" panose="020F0502020204030204" pitchFamily="34" charset="0"/>
                  </a:rPr>
                  <a:t>| c*(x </a:t>
                </a:r>
                <a:r>
                  <a:rPr lang="en-IN" sz="1800" baseline="-25000" dirty="0">
                    <a:effectLst/>
                    <a:latin typeface="Calibri" panose="020F0502020204030204" pitchFamily="34" charset="0"/>
                    <a:ea typeface="Times New Roman" panose="02020603050405020304" pitchFamily="18" charset="0"/>
                    <a:cs typeface="Calibri" panose="020F0502020204030204" pitchFamily="34" charset="0"/>
                  </a:rPr>
                  <a:t>n </a:t>
                </a:r>
                <a:r>
                  <a:rPr lang="en-IN" sz="1800" dirty="0">
                    <a:effectLst/>
                    <a:latin typeface="Calibri" panose="020F0502020204030204" pitchFamily="34" charset="0"/>
                    <a:ea typeface="Times New Roman" panose="02020603050405020304" pitchFamily="18" charset="0"/>
                    <a:cs typeface="Calibri" panose="020F0502020204030204" pitchFamily="34" charset="0"/>
                  </a:rPr>
                  <a:t>) =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i</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4. If not converged go to step 1 otherwise stop and return final clusters C</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1</a:t>
                </a:r>
                <a:r>
                  <a:rPr lang="en-IN" sz="2000" dirty="0">
                    <a:effectLst/>
                    <a:latin typeface="Calibri" panose="020F0502020204030204" pitchFamily="34" charset="0"/>
                    <a:ea typeface="Calibri" panose="020F0502020204030204" pitchFamily="34" charset="0"/>
                    <a:cs typeface="Calibri" panose="020F0502020204030204" pitchFamily="34" charset="0"/>
                  </a:rPr>
                  <a:t>, C</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2</a:t>
                </a:r>
                <a:r>
                  <a:rPr lang="en-IN" sz="2000" dirty="0">
                    <a:effectLst/>
                    <a:latin typeface="Calibri" panose="020F0502020204030204" pitchFamily="34" charset="0"/>
                    <a:ea typeface="Calibri" panose="020F0502020204030204" pitchFamily="34" charset="0"/>
                    <a:cs typeface="Calibri" panose="020F0502020204030204" pitchFamily="34" charset="0"/>
                  </a:rPr>
                  <a:t>, C</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3</a:t>
                </a:r>
                <a:r>
                  <a:rPr lang="en-IN" sz="2000" dirty="0">
                    <a:effectLst/>
                    <a:latin typeface="Calibri" panose="020F0502020204030204" pitchFamily="34" charset="0"/>
                    <a:ea typeface="Calibri" panose="020F0502020204030204" pitchFamily="34" charset="0"/>
                    <a:cs typeface="Calibri" panose="020F0502020204030204" pitchFamily="34" charset="0"/>
                  </a:rPr>
                  <a:t>, …..., C</a:t>
                </a:r>
                <a:r>
                  <a:rPr lang="en-IN" sz="2000" baseline="-25000" dirty="0">
                    <a:effectLst/>
                    <a:latin typeface="Calibri" panose="020F0502020204030204" pitchFamily="34" charset="0"/>
                    <a:ea typeface="Calibri" panose="020F0502020204030204" pitchFamily="34" charset="0"/>
                    <a:cs typeface="Calibri" panose="020F0502020204030204" pitchFamily="34" charset="0"/>
                  </a:rPr>
                  <a:t>k</a:t>
                </a:r>
                <a:r>
                  <a:rPr lang="en-IN" sz="1800" dirty="0">
                    <a:effectLst/>
                    <a:latin typeface="Calibri" panose="020F0502020204030204" pitchFamily="34" charset="0"/>
                    <a:ea typeface="Times New Roman" panose="02020603050405020304" pitchFamily="18" charset="0"/>
                    <a:cs typeface="Calibri" panose="020F0502020204030204" pitchFamily="34" charset="0"/>
                  </a:rPr>
                  <a:t> and E calculated using (2).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3" name="TextBox 2">
                <a:extLst>
                  <a:ext uri="{FF2B5EF4-FFF2-40B4-BE49-F238E27FC236}">
                    <a16:creationId xmlns:a16="http://schemas.microsoft.com/office/drawing/2014/main" id="{662C5B4D-0436-B27A-5652-DDCF7F4C0FC5}"/>
                  </a:ext>
                </a:extLst>
              </p:cNvPr>
              <p:cNvSpPr txBox="1">
                <a:spLocks noRot="1" noChangeAspect="1" noMove="1" noResize="1" noEditPoints="1" noAdjustHandles="1" noChangeArrowheads="1" noChangeShapeType="1" noTextEdit="1"/>
              </p:cNvSpPr>
              <p:nvPr/>
            </p:nvSpPr>
            <p:spPr>
              <a:xfrm>
                <a:off x="243840" y="117645"/>
                <a:ext cx="11389360" cy="3209468"/>
              </a:xfrm>
              <a:prstGeom prst="rect">
                <a:avLst/>
              </a:prstGeom>
              <a:blipFill>
                <a:blip r:embed="rId2"/>
                <a:stretch>
                  <a:fillRect l="-428" t="-759" b="-2277"/>
                </a:stretch>
              </a:blipFill>
            </p:spPr>
            <p:txBody>
              <a:bodyPr/>
              <a:lstStyle/>
              <a:p>
                <a:r>
                  <a:rPr lang="en-IN">
                    <a:noFill/>
                  </a:rPr>
                  <a:t> </a:t>
                </a:r>
              </a:p>
            </p:txBody>
          </p:sp>
        </mc:Fallback>
      </mc:AlternateContent>
      <p:sp>
        <p:nvSpPr>
          <p:cNvPr id="5" name="Arrow: Right 4">
            <a:extLst>
              <a:ext uri="{FF2B5EF4-FFF2-40B4-BE49-F238E27FC236}">
                <a16:creationId xmlns:a16="http://schemas.microsoft.com/office/drawing/2014/main" id="{BC65BD7A-441B-D446-DD26-DCC7AC5D3974}"/>
              </a:ext>
            </a:extLst>
          </p:cNvPr>
          <p:cNvSpPr/>
          <p:nvPr/>
        </p:nvSpPr>
        <p:spPr>
          <a:xfrm>
            <a:off x="1036320" y="3820160"/>
            <a:ext cx="843280" cy="30480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5EE4E2AA-F14F-DF48-A65C-49F69A56A991}"/>
              </a:ext>
            </a:extLst>
          </p:cNvPr>
          <p:cNvSpPr/>
          <p:nvPr/>
        </p:nvSpPr>
        <p:spPr>
          <a:xfrm>
            <a:off x="2397760" y="3647440"/>
            <a:ext cx="6959600" cy="12598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07000"/>
              </a:lnSpc>
              <a:spcAft>
                <a:spcPts val="800"/>
              </a:spcAft>
            </a:pPr>
            <a:r>
              <a:rPr lang="en-IN" sz="1800" b="1">
                <a:effectLst/>
                <a:latin typeface="Calibri" panose="020F0502020204030204" pitchFamily="34" charset="0"/>
                <a:ea typeface="Times New Roman" panose="02020603050405020304" pitchFamily="18" charset="0"/>
                <a:cs typeface="Calibri" panose="020F0502020204030204" pitchFamily="34" charset="0"/>
              </a:rPr>
              <a:t>Advantages</a:t>
            </a:r>
            <a:endParaRPr lang="en-IN" sz="180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a:effectLst/>
                <a:latin typeface="Calibri" panose="020F0502020204030204" pitchFamily="34" charset="0"/>
                <a:ea typeface="Times New Roman" panose="02020603050405020304" pitchFamily="18" charset="0"/>
                <a:cs typeface="Calibri" panose="020F0502020204030204" pitchFamily="34" charset="0"/>
              </a:rPr>
              <a:t>1) Algorithm is able to identify the non-linear structures.</a:t>
            </a:r>
            <a:endParaRPr lang="en-IN" sz="180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a:effectLst/>
                <a:latin typeface="Calibri" panose="020F0502020204030204" pitchFamily="34" charset="0"/>
                <a:ea typeface="Times New Roman" panose="02020603050405020304" pitchFamily="18" charset="0"/>
                <a:cs typeface="Calibri" panose="020F0502020204030204" pitchFamily="34" charset="0"/>
              </a:rPr>
              <a:t>2) Algorithm is best suited for real life data set.</a:t>
            </a:r>
            <a:endParaRPr lang="en-IN" sz="1800">
              <a:effectLst/>
              <a:latin typeface="Calibri" panose="020F0502020204030204" pitchFamily="34" charset="0"/>
              <a:ea typeface="Calibri" panose="020F0502020204030204" pitchFamily="34" charset="0"/>
              <a:cs typeface="Mangal" panose="02040503050203030202" pitchFamily="18" charset="0"/>
            </a:endParaRPr>
          </a:p>
        </p:txBody>
      </p:sp>
      <p:sp>
        <p:nvSpPr>
          <p:cNvPr id="7" name="Arrow: Right 6">
            <a:extLst>
              <a:ext uri="{FF2B5EF4-FFF2-40B4-BE49-F238E27FC236}">
                <a16:creationId xmlns:a16="http://schemas.microsoft.com/office/drawing/2014/main" id="{D3FE851E-BB9B-7A3C-C33F-5BB7B920CE91}"/>
              </a:ext>
            </a:extLst>
          </p:cNvPr>
          <p:cNvSpPr/>
          <p:nvPr/>
        </p:nvSpPr>
        <p:spPr>
          <a:xfrm>
            <a:off x="1036320" y="5679440"/>
            <a:ext cx="843280" cy="304800"/>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5561E244-82B0-4667-A2D8-3F165A3DD0B0}"/>
              </a:ext>
            </a:extLst>
          </p:cNvPr>
          <p:cNvSpPr/>
          <p:nvPr/>
        </p:nvSpPr>
        <p:spPr>
          <a:xfrm>
            <a:off x="2397760" y="5370364"/>
            <a:ext cx="6959600" cy="117267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107000"/>
              </a:lnSpc>
              <a:spcAft>
                <a:spcPts val="800"/>
              </a:spcAft>
            </a:pPr>
            <a:r>
              <a:rPr lang="en-IN" sz="1800" b="1">
                <a:effectLst/>
                <a:latin typeface="Calibri" panose="020F0502020204030204" pitchFamily="34" charset="0"/>
                <a:ea typeface="Times New Roman" panose="02020603050405020304" pitchFamily="18" charset="0"/>
                <a:cs typeface="Calibri" panose="020F0502020204030204" pitchFamily="34" charset="0"/>
              </a:rPr>
              <a:t>Disadvantages</a:t>
            </a:r>
            <a:endParaRPr lang="en-IN" sz="180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a:effectLst/>
                <a:latin typeface="Calibri" panose="020F0502020204030204" pitchFamily="34" charset="0"/>
                <a:ea typeface="Times New Roman" panose="02020603050405020304" pitchFamily="18" charset="0"/>
                <a:cs typeface="Calibri" panose="020F0502020204030204" pitchFamily="34" charset="0"/>
              </a:rPr>
              <a:t>1) Number of cluster centers need to be predefined. </a:t>
            </a:r>
            <a:endParaRPr lang="en-IN" sz="180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a:effectLst/>
                <a:latin typeface="Calibri" panose="020F0502020204030204" pitchFamily="34" charset="0"/>
                <a:ea typeface="Times New Roman" panose="02020603050405020304" pitchFamily="18" charset="0"/>
                <a:cs typeface="Calibri" panose="020F0502020204030204" pitchFamily="34" charset="0"/>
              </a:rPr>
              <a:t>2) Algorithm is complex in nature and time complexity is large.</a:t>
            </a:r>
            <a:endParaRPr lang="en-IN" sz="180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22280305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CDE08E-6B1C-9FB9-F910-7481726B02A7}"/>
              </a:ext>
            </a:extLst>
          </p:cNvPr>
          <p:cNvSpPr txBox="1"/>
          <p:nvPr/>
        </p:nvSpPr>
        <p:spPr>
          <a:xfrm>
            <a:off x="121920" y="181957"/>
            <a:ext cx="11805920" cy="6494085"/>
          </a:xfrm>
          <a:prstGeom prst="rect">
            <a:avLst/>
          </a:prstGeom>
          <a:noFill/>
        </p:spPr>
        <p:txBody>
          <a:bodyPr wrap="square">
            <a:spAutoFit/>
          </a:bodyPr>
          <a:lstStyle/>
          <a:p>
            <a:r>
              <a:rPr lang="en-US" sz="2000" b="1" u="sng" dirty="0">
                <a:solidFill>
                  <a:srgbClr val="FFFF00"/>
                </a:solidFill>
              </a:rPr>
              <a:t>Data Description:-  </a:t>
            </a:r>
            <a:r>
              <a:rPr lang="en-US" dirty="0"/>
              <a:t>The sample Dataset summarizes the usage behavior of about 9000 active credit card holders during the last 6 months. The file is at a customer level with 17 behavioral variables. Following is the Data Dictionary for Credit Card dataset :- </a:t>
            </a:r>
          </a:p>
          <a:p>
            <a:endParaRPr lang="en-US" dirty="0"/>
          </a:p>
          <a:p>
            <a:pPr marL="285750" indent="-285750">
              <a:buFont typeface="Arial" panose="020B0604020202020204" pitchFamily="34" charset="0"/>
              <a:buChar char="•"/>
            </a:pPr>
            <a:r>
              <a:rPr lang="en-US" u="sng" dirty="0"/>
              <a:t>CUSTID</a:t>
            </a:r>
            <a:r>
              <a:rPr lang="en-US" dirty="0"/>
              <a:t> : Customer ID is a Individual Identification number of Credit Card holder which is associated with the bank account. Although it is of numerical type, actually it is an identifier.</a:t>
            </a:r>
          </a:p>
          <a:p>
            <a:r>
              <a:rPr lang="en-US" dirty="0"/>
              <a:t> </a:t>
            </a:r>
          </a:p>
          <a:p>
            <a:pPr marL="285750" indent="-285750">
              <a:buFont typeface="Arial" panose="020B0604020202020204" pitchFamily="34" charset="0"/>
              <a:buChar char="•"/>
            </a:pPr>
            <a:r>
              <a:rPr lang="en-US" u="sng" dirty="0"/>
              <a:t>BALANCE</a:t>
            </a:r>
            <a:r>
              <a:rPr lang="en-US" dirty="0"/>
              <a:t> : Balance amount left in the credit card holders account to make purchases. </a:t>
            </a:r>
          </a:p>
          <a:p>
            <a:endParaRPr lang="en-US" dirty="0"/>
          </a:p>
          <a:p>
            <a:pPr marL="285750" indent="-285750">
              <a:buFont typeface="Arial" panose="020B0604020202020204" pitchFamily="34" charset="0"/>
              <a:buChar char="•"/>
            </a:pPr>
            <a:r>
              <a:rPr lang="en-US" u="sng" dirty="0"/>
              <a:t>BALANCEFREQUENCY</a:t>
            </a:r>
            <a:r>
              <a:rPr lang="en-US" dirty="0"/>
              <a:t> : How frequently the Balance is updated, score between 0 and 1 (1 = frequently updated, 0 = not frequently updated). </a:t>
            </a:r>
          </a:p>
          <a:p>
            <a:endParaRPr lang="en-US" dirty="0"/>
          </a:p>
          <a:p>
            <a:pPr marL="285750" indent="-285750">
              <a:buFont typeface="Arial" panose="020B0604020202020204" pitchFamily="34" charset="0"/>
              <a:buChar char="•"/>
            </a:pPr>
            <a:r>
              <a:rPr lang="en-US" u="sng" dirty="0"/>
              <a:t>PURCHASES</a:t>
            </a:r>
            <a:r>
              <a:rPr lang="en-US" dirty="0"/>
              <a:t> : Amount of purchases made from account of Credit Card holder. </a:t>
            </a:r>
          </a:p>
          <a:p>
            <a:endParaRPr lang="en-US" dirty="0"/>
          </a:p>
          <a:p>
            <a:pPr marL="285750" indent="-285750">
              <a:buFont typeface="Arial" panose="020B0604020202020204" pitchFamily="34" charset="0"/>
              <a:buChar char="•"/>
            </a:pPr>
            <a:r>
              <a:rPr lang="en-US" u="sng" dirty="0"/>
              <a:t>ONEOFFPURCHASES</a:t>
            </a:r>
            <a:r>
              <a:rPr lang="en-US" dirty="0"/>
              <a:t> : Maximum purchase amount done in one-go using the credit card. INSTALLMENTSPURCHASES : Amount of purchase done in installments using the credit card. </a:t>
            </a:r>
          </a:p>
          <a:p>
            <a:endParaRPr lang="en-US" dirty="0"/>
          </a:p>
          <a:p>
            <a:pPr marL="285750" indent="-285750">
              <a:buFont typeface="Arial" panose="020B0604020202020204" pitchFamily="34" charset="0"/>
              <a:buChar char="•"/>
            </a:pPr>
            <a:r>
              <a:rPr lang="en-US" u="sng" dirty="0"/>
              <a:t>CASHADVANCE</a:t>
            </a:r>
            <a:r>
              <a:rPr lang="en-US" dirty="0"/>
              <a:t> : When you withdraw money from your credit card account, it's known as a cash advance. Card issuers typically limit the amount of money you can withdraw to a portion of your total credit limit. </a:t>
            </a:r>
          </a:p>
          <a:p>
            <a:endParaRPr lang="en-US" dirty="0"/>
          </a:p>
          <a:p>
            <a:pPr marL="285750" indent="-285750">
              <a:buFont typeface="Arial" panose="020B0604020202020204" pitchFamily="34" charset="0"/>
              <a:buChar char="•"/>
            </a:pPr>
            <a:r>
              <a:rPr lang="en-US" u="sng" dirty="0"/>
              <a:t>PURCHASESFREQUENCY</a:t>
            </a:r>
            <a:r>
              <a:rPr lang="en-US" dirty="0"/>
              <a:t> : How frequently the Purchases are being made, score between 0 and 1 (1 = frequently purchased, 0 = not frequently purchased). ONEOFFPURCHASESFREQUENCY : How frequently Purchases are happening in one-go (1 = frequently purchased, 0 = not frequently purchased). </a:t>
            </a:r>
            <a:endParaRPr lang="en-IN" dirty="0"/>
          </a:p>
        </p:txBody>
      </p:sp>
    </p:spTree>
    <p:extLst>
      <p:ext uri="{BB962C8B-B14F-4D97-AF65-F5344CB8AC3E}">
        <p14:creationId xmlns:p14="http://schemas.microsoft.com/office/powerpoint/2010/main" val="8260962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044275-27DB-165A-99D1-426FEA93283E}"/>
              </a:ext>
            </a:extLst>
          </p:cNvPr>
          <p:cNvSpPr txBox="1"/>
          <p:nvPr/>
        </p:nvSpPr>
        <p:spPr>
          <a:xfrm>
            <a:off x="85022" y="231785"/>
            <a:ext cx="12106978" cy="6432530"/>
          </a:xfrm>
          <a:prstGeom prst="rect">
            <a:avLst/>
          </a:prstGeom>
          <a:noFill/>
        </p:spPr>
        <p:txBody>
          <a:bodyPr wrap="square">
            <a:spAutoFit/>
          </a:bodyPr>
          <a:lstStyle/>
          <a:p>
            <a:pPr marL="285750" indent="-285750">
              <a:buFont typeface="Arial" panose="020B0604020202020204" pitchFamily="34" charset="0"/>
              <a:buChar char="•"/>
            </a:pPr>
            <a:r>
              <a:rPr lang="en-US" u="sng" dirty="0"/>
              <a:t>ONEOFFPURCHASESFREQUENCY</a:t>
            </a:r>
            <a:r>
              <a:rPr lang="en-US" dirty="0"/>
              <a:t> : How frequently Purchases are happening in one-go (1 = frequently purchased, 0 = not frequently purchased).</a:t>
            </a:r>
          </a:p>
          <a:p>
            <a:endParaRPr lang="en-US" sz="1400" dirty="0"/>
          </a:p>
          <a:p>
            <a:pPr marL="285750" indent="-285750">
              <a:buFont typeface="Arial" panose="020B0604020202020204" pitchFamily="34" charset="0"/>
              <a:buChar char="•"/>
            </a:pPr>
            <a:r>
              <a:rPr lang="en-US" u="sng" dirty="0"/>
              <a:t>PURCHASESINSTALLMENTSFREQUENCY </a:t>
            </a:r>
            <a:r>
              <a:rPr lang="en-US" dirty="0"/>
              <a:t>: How frequently purchases in installments are being done (1 = frequently done, 0 = not frequently done). </a:t>
            </a:r>
          </a:p>
          <a:p>
            <a:endParaRPr lang="en-US" sz="1400" u="sng" dirty="0"/>
          </a:p>
          <a:p>
            <a:pPr marL="285750" indent="-285750">
              <a:buFont typeface="Arial" panose="020B0604020202020204" pitchFamily="34" charset="0"/>
              <a:buChar char="•"/>
            </a:pPr>
            <a:r>
              <a:rPr lang="en-US" u="sng" dirty="0"/>
              <a:t>CASHADVANCEFREQUENCY </a:t>
            </a:r>
            <a:r>
              <a:rPr lang="en-US" dirty="0"/>
              <a:t>: How frequently the cash in advance being paid. </a:t>
            </a:r>
          </a:p>
          <a:p>
            <a:endParaRPr lang="en-US" sz="1400" dirty="0"/>
          </a:p>
          <a:p>
            <a:pPr marL="285750" indent="-285750">
              <a:buFont typeface="Arial" panose="020B0604020202020204" pitchFamily="34" charset="0"/>
              <a:buChar char="•"/>
            </a:pPr>
            <a:r>
              <a:rPr lang="en-US" u="sng" dirty="0"/>
              <a:t>CASHADVANCETRX</a:t>
            </a:r>
            <a:r>
              <a:rPr lang="en-US" dirty="0"/>
              <a:t> : Number of Transactions made with "Cash in Advanced". </a:t>
            </a:r>
          </a:p>
          <a:p>
            <a:endParaRPr lang="en-US" sz="1400" dirty="0"/>
          </a:p>
          <a:p>
            <a:pPr marL="285750" indent="-285750">
              <a:buFont typeface="Arial" panose="020B0604020202020204" pitchFamily="34" charset="0"/>
              <a:buChar char="•"/>
            </a:pPr>
            <a:r>
              <a:rPr lang="en-US" u="sng" dirty="0"/>
              <a:t>PURCHASESTRX</a:t>
            </a:r>
            <a:r>
              <a:rPr lang="en-US" dirty="0"/>
              <a:t> : Total number of purchase transactions made. </a:t>
            </a:r>
          </a:p>
          <a:p>
            <a:endParaRPr lang="en-US" sz="1400" dirty="0"/>
          </a:p>
          <a:p>
            <a:pPr marL="285750" indent="-285750">
              <a:buFont typeface="Arial" panose="020B0604020202020204" pitchFamily="34" charset="0"/>
              <a:buChar char="•"/>
            </a:pPr>
            <a:r>
              <a:rPr lang="en-US" u="sng" dirty="0"/>
              <a:t>CREDITLIMIT</a:t>
            </a:r>
            <a:r>
              <a:rPr lang="en-US" dirty="0"/>
              <a:t> : Credit limit, as the name indicates, is the purchase limit set by the credit card company or a bank on a particular credit card. The limit, which is usually in terms of money, is the maximum amount the user can spend using the credit card. </a:t>
            </a:r>
          </a:p>
          <a:p>
            <a:endParaRPr lang="en-US" sz="1400" dirty="0"/>
          </a:p>
          <a:p>
            <a:pPr marL="285750" indent="-285750">
              <a:buFont typeface="Arial" panose="020B0604020202020204" pitchFamily="34" charset="0"/>
              <a:buChar char="•"/>
            </a:pPr>
            <a:r>
              <a:rPr lang="en-US" u="sng" dirty="0"/>
              <a:t>PAYMENTS </a:t>
            </a:r>
            <a:r>
              <a:rPr lang="en-US" dirty="0"/>
              <a:t>: Amount of Payment done by user through credit card. </a:t>
            </a:r>
          </a:p>
          <a:p>
            <a:endParaRPr lang="en-US" sz="1400" u="sng" dirty="0"/>
          </a:p>
          <a:p>
            <a:pPr marL="285750" indent="-285750">
              <a:buFont typeface="Arial" panose="020B0604020202020204" pitchFamily="34" charset="0"/>
              <a:buChar char="•"/>
            </a:pPr>
            <a:r>
              <a:rPr lang="en-US" u="sng" dirty="0"/>
              <a:t>MINIMUM_PAYMENTS </a:t>
            </a:r>
            <a:r>
              <a:rPr lang="en-US" dirty="0"/>
              <a:t>: A minimum payment is the smallest amount of money one has to pay each month to keep his account current. </a:t>
            </a:r>
          </a:p>
          <a:p>
            <a:endParaRPr lang="en-US" sz="1400" dirty="0"/>
          </a:p>
          <a:p>
            <a:pPr marL="285750" indent="-285750">
              <a:buFont typeface="Arial" panose="020B0604020202020204" pitchFamily="34" charset="0"/>
              <a:buChar char="•"/>
            </a:pPr>
            <a:r>
              <a:rPr lang="en-US" u="sng" dirty="0"/>
              <a:t>PRCFULLPAYMENT</a:t>
            </a:r>
            <a:r>
              <a:rPr lang="en-US" dirty="0"/>
              <a:t> : Percent of full payment paid by user. </a:t>
            </a:r>
          </a:p>
          <a:p>
            <a:endParaRPr lang="en-US" sz="1400" dirty="0"/>
          </a:p>
          <a:p>
            <a:pPr marL="285750" indent="-285750">
              <a:buFont typeface="Arial" panose="020B0604020202020204" pitchFamily="34" charset="0"/>
              <a:buChar char="•"/>
            </a:pPr>
            <a:r>
              <a:rPr lang="en-US" u="sng" dirty="0"/>
              <a:t>TENURE</a:t>
            </a:r>
            <a:r>
              <a:rPr lang="en-US" dirty="0"/>
              <a:t> : Tenure of credit card service for user.</a:t>
            </a:r>
            <a:endParaRPr lang="en-IN" dirty="0"/>
          </a:p>
        </p:txBody>
      </p:sp>
    </p:spTree>
    <p:extLst>
      <p:ext uri="{BB962C8B-B14F-4D97-AF65-F5344CB8AC3E}">
        <p14:creationId xmlns:p14="http://schemas.microsoft.com/office/powerpoint/2010/main" val="368960855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CAC98-384A-09B3-EDBC-C7C39D625889}"/>
              </a:ext>
            </a:extLst>
          </p:cNvPr>
          <p:cNvSpPr>
            <a:spLocks noGrp="1"/>
          </p:cNvSpPr>
          <p:nvPr>
            <p:ph idx="1"/>
          </p:nvPr>
        </p:nvSpPr>
        <p:spPr>
          <a:xfrm>
            <a:off x="1" y="0"/>
            <a:ext cx="12125324" cy="6857999"/>
          </a:xfrm>
        </p:spPr>
        <p:txBody>
          <a:bodyPr>
            <a:normAutofit/>
          </a:bodyPr>
          <a:lstStyle/>
          <a:p>
            <a:pPr marL="0" indent="0">
              <a:buNone/>
            </a:pPr>
            <a:r>
              <a:rPr lang="en-US" sz="2800" dirty="0">
                <a:solidFill>
                  <a:srgbClr val="FFFF00"/>
                </a:solidFill>
              </a:rPr>
              <a:t>Data Analysis:-</a:t>
            </a:r>
          </a:p>
          <a:p>
            <a:pPr marL="0" indent="0">
              <a:buNone/>
            </a:pPr>
            <a:r>
              <a:rPr lang="en-US" sz="2000" u="sng" dirty="0"/>
              <a:t>Based on Spectral Clustering:-</a:t>
            </a:r>
            <a:endParaRPr lang="en-IN" u="sng"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800" dirty="0">
                <a:effectLst/>
                <a:latin typeface="Calibri" panose="020F0502020204030204" pitchFamily="34" charset="0"/>
                <a:ea typeface="Times New Roman" panose="02020603050405020304" pitchFamily="18" charset="0"/>
              </a:rPr>
              <a:t>In this plot we see that the eigen gap heuristic fails to determine the appropriate number of clusters because there is presence of overlapping and noise in the data.</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47A9FFA9-84D3-0F2D-3356-75779BE2C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270" y="620446"/>
            <a:ext cx="4152900" cy="2643505"/>
          </a:xfrm>
          <a:prstGeom prst="rect">
            <a:avLst/>
          </a:prstGeom>
        </p:spPr>
      </p:pic>
      <p:pic>
        <p:nvPicPr>
          <p:cNvPr id="5" name="Picture 4">
            <a:extLst>
              <a:ext uri="{FF2B5EF4-FFF2-40B4-BE49-F238E27FC236}">
                <a16:creationId xmlns:a16="http://schemas.microsoft.com/office/drawing/2014/main" id="{667F838E-84CB-519F-9631-2DAAC558A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954" y="4057651"/>
            <a:ext cx="6024111" cy="2598554"/>
          </a:xfrm>
          <a:prstGeom prst="rect">
            <a:avLst/>
          </a:prstGeom>
        </p:spPr>
      </p:pic>
    </p:spTree>
    <p:extLst>
      <p:ext uri="{BB962C8B-B14F-4D97-AF65-F5344CB8AC3E}">
        <p14:creationId xmlns:p14="http://schemas.microsoft.com/office/powerpoint/2010/main" val="796778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457C2-AE72-3BB6-F78C-9C350A84E00E}"/>
              </a:ext>
            </a:extLst>
          </p:cNvPr>
          <p:cNvSpPr>
            <a:spLocks noGrp="1"/>
          </p:cNvSpPr>
          <p:nvPr>
            <p:ph idx="1"/>
          </p:nvPr>
        </p:nvSpPr>
        <p:spPr>
          <a:xfrm>
            <a:off x="0" y="0"/>
            <a:ext cx="12191999" cy="6857999"/>
          </a:xfrm>
        </p:spPr>
        <p:txBody>
          <a:bodyPr>
            <a:normAutofit/>
          </a:bodyPr>
          <a:lstStyle/>
          <a:p>
            <a:pPr marL="0" indent="0">
              <a:buNone/>
            </a:pPr>
            <a:r>
              <a:rPr lang="en-IN" dirty="0"/>
              <a:t>Therefore, for this data, the selected no. of k-nearest neighbour is 6 and the no. of clusters is 3.</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plot shows that our average Silhouette Score is close to 0.3 which is 0.270369 indeed.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To get a visualization of the clustering labels one can use PCA(Principal Component Analysis) to project the data in lower dimension and visualize how the data is clustered. Below is the two dimensional such plot done with first two principal components. </a:t>
            </a:r>
            <a:endParaRPr lang="en-IN" dirty="0"/>
          </a:p>
          <a:p>
            <a:pPr marL="0" indent="0">
              <a:buNone/>
            </a:pPr>
            <a:r>
              <a:rPr lang="en-IN" sz="1800" dirty="0">
                <a:effectLst/>
                <a:latin typeface="Calibri" panose="020F0502020204030204" pitchFamily="34" charset="0"/>
                <a:ea typeface="Times New Roman" panose="02020603050405020304" pitchFamily="18" charset="0"/>
              </a:rPr>
              <a:t>Below is the t-SNE plot of our data with clustering labels labelled by the Spectral Clustering algorithm</a:t>
            </a:r>
            <a:r>
              <a:rPr lang="en-US" sz="1800" dirty="0">
                <a:effectLst/>
                <a:latin typeface="Calibri" panose="020F0502020204030204" pitchFamily="34" charset="0"/>
                <a:ea typeface="Times New Roman" panose="02020603050405020304" pitchFamily="18" charset="0"/>
              </a:rPr>
              <a:t>.</a:t>
            </a:r>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IN" dirty="0"/>
          </a:p>
        </p:txBody>
      </p:sp>
      <p:pic>
        <p:nvPicPr>
          <p:cNvPr id="4" name="Picture 3">
            <a:extLst>
              <a:ext uri="{FF2B5EF4-FFF2-40B4-BE49-F238E27FC236}">
                <a16:creationId xmlns:a16="http://schemas.microsoft.com/office/drawing/2014/main" id="{5F7E601D-4A02-B92B-4F70-AADA5B57A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76" y="658302"/>
            <a:ext cx="4505323" cy="2294448"/>
          </a:xfrm>
          <a:prstGeom prst="rect">
            <a:avLst/>
          </a:prstGeom>
        </p:spPr>
      </p:pic>
      <p:pic>
        <p:nvPicPr>
          <p:cNvPr id="5" name="Picture 4">
            <a:extLst>
              <a:ext uri="{FF2B5EF4-FFF2-40B4-BE49-F238E27FC236}">
                <a16:creationId xmlns:a16="http://schemas.microsoft.com/office/drawing/2014/main" id="{4A26010A-5742-24B8-5C82-0476B7B87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550" y="4637403"/>
            <a:ext cx="4362449" cy="2087246"/>
          </a:xfrm>
          <a:prstGeom prst="rect">
            <a:avLst/>
          </a:prstGeom>
        </p:spPr>
      </p:pic>
    </p:spTree>
    <p:extLst>
      <p:ext uri="{BB962C8B-B14F-4D97-AF65-F5344CB8AC3E}">
        <p14:creationId xmlns:p14="http://schemas.microsoft.com/office/powerpoint/2010/main" val="3226884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0B92E8-2A8B-958F-24DB-FD53AF851244}"/>
              </a:ext>
            </a:extLst>
          </p:cNvPr>
          <p:cNvSpPr>
            <a:spLocks noGrp="1"/>
          </p:cNvSpPr>
          <p:nvPr>
            <p:ph idx="1"/>
          </p:nvPr>
        </p:nvSpPr>
        <p:spPr>
          <a:xfrm>
            <a:off x="85727" y="179790"/>
            <a:ext cx="12020546" cy="6973504"/>
          </a:xfrm>
        </p:spPr>
        <p:txBody>
          <a:bodyPr>
            <a:normAutofit fontScale="62500" lnSpcReduction="20000"/>
          </a:bodyPr>
          <a:lstStyle/>
          <a:p>
            <a:pPr marL="0" indent="0">
              <a:buNone/>
            </a:pPr>
            <a:endParaRPr lang="en-US" sz="2600" dirty="0">
              <a:latin typeface="Calibri" panose="020F0502020204030204" pitchFamily="34" charset="0"/>
              <a:ea typeface="Times New Roman" panose="02020603050405020304" pitchFamily="18" charset="0"/>
            </a:endParaRPr>
          </a:p>
          <a:p>
            <a:pPr marL="0" indent="0">
              <a:buNone/>
            </a:pPr>
            <a:endParaRPr lang="en-US" sz="2600" dirty="0">
              <a:latin typeface="Calibri" panose="020F0502020204030204" pitchFamily="34" charset="0"/>
              <a:ea typeface="Times New Roman" panose="02020603050405020304" pitchFamily="18" charset="0"/>
            </a:endParaRPr>
          </a:p>
          <a:p>
            <a:pPr marL="0" indent="0">
              <a:buNone/>
            </a:pPr>
            <a:endParaRPr lang="en-US" sz="2600" dirty="0">
              <a:latin typeface="Calibri" panose="020F0502020204030204" pitchFamily="34" charset="0"/>
              <a:ea typeface="Times New Roman" panose="02020603050405020304" pitchFamily="18" charset="0"/>
            </a:endParaRPr>
          </a:p>
          <a:p>
            <a:pPr marL="0" indent="0">
              <a:buNone/>
            </a:pPr>
            <a:endParaRPr lang="en-US" sz="2600" dirty="0">
              <a:latin typeface="Calibri" panose="020F0502020204030204" pitchFamily="34" charset="0"/>
              <a:ea typeface="Times New Roman" panose="02020603050405020304" pitchFamily="18" charset="0"/>
            </a:endParaRPr>
          </a:p>
          <a:p>
            <a:pPr marL="0" indent="0">
              <a:buNone/>
            </a:pPr>
            <a:r>
              <a:rPr lang="en-US" sz="2600" dirty="0">
                <a:latin typeface="Calibri" panose="020F0502020204030204" pitchFamily="34" charset="0"/>
                <a:ea typeface="Times New Roman" panose="02020603050405020304" pitchFamily="18" charset="0"/>
              </a:rPr>
              <a:t>Summary of different clusters corresponding to important characteristics of the customers:-</a:t>
            </a:r>
          </a:p>
          <a:p>
            <a:pPr marL="0" indent="0">
              <a:buNone/>
            </a:pPr>
            <a:endParaRPr lang="en-US" sz="2100" dirty="0">
              <a:latin typeface="Calibri" panose="020F0502020204030204" pitchFamily="34" charset="0"/>
              <a:ea typeface="Times New Roman" panose="02020603050405020304" pitchFamily="18" charset="0"/>
            </a:endParaRPr>
          </a:p>
          <a:p>
            <a:pPr marL="0" indent="0">
              <a:buNone/>
            </a:pPr>
            <a:endParaRPr lang="en-US" sz="2100" dirty="0">
              <a:latin typeface="Calibri" panose="020F0502020204030204" pitchFamily="34" charset="0"/>
              <a:ea typeface="Times New Roman" panose="02020603050405020304" pitchFamily="18" charset="0"/>
            </a:endParaRPr>
          </a:p>
          <a:p>
            <a:pPr marL="0" indent="0">
              <a:buNone/>
            </a:pPr>
            <a:endParaRPr lang="en-US" dirty="0">
              <a:latin typeface="Calibri" panose="020F0502020204030204" pitchFamily="34" charset="0"/>
              <a:ea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endParaRPr lang="en-US" dirty="0">
              <a:latin typeface="Calibri" panose="020F0502020204030204" pitchFamily="34" charset="0"/>
              <a:ea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endParaRPr lang="en-US" dirty="0">
              <a:latin typeface="Calibri" panose="020F0502020204030204" pitchFamily="34" charset="0"/>
              <a:ea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endParaRPr lang="en-US" dirty="0">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a:p>
            <a:pPr marL="0" indent="0">
              <a:lnSpc>
                <a:spcPct val="107000"/>
              </a:lnSpc>
              <a:spcAft>
                <a:spcPts val="800"/>
              </a:spcAft>
              <a:buNone/>
              <a:tabLst>
                <a:tab pos="3162300" algn="l"/>
              </a:tabLst>
            </a:pPr>
            <a:r>
              <a:rPr lang="en-US" sz="2900" b="1" u="sng" dirty="0">
                <a:effectLst/>
                <a:latin typeface="Calibri" panose="020F0502020204030204" pitchFamily="34" charset="0"/>
                <a:ea typeface="Calibri" panose="020F0502020204030204" pitchFamily="34" charset="0"/>
                <a:cs typeface="Calibri" panose="020F0502020204030204" pitchFamily="34" charset="0"/>
              </a:rPr>
              <a:t>KMO Test Results:</a:t>
            </a:r>
            <a:endParaRPr lang="en-IN" sz="2900" dirty="0">
              <a:effectLst/>
              <a:latin typeface="Calibri" panose="020F0502020204030204" pitchFamily="34" charset="0"/>
              <a:ea typeface="Calibri" panose="020F0502020204030204" pitchFamily="34" charset="0"/>
              <a:cs typeface="Mangal" panose="02040503050203030202" pitchFamily="18" charset="0"/>
            </a:endParaRPr>
          </a:p>
          <a:p>
            <a:r>
              <a:rPr lang="en-US" sz="2900" dirty="0">
                <a:effectLst/>
                <a:latin typeface="Calibri" panose="020F0502020204030204" pitchFamily="34" charset="0"/>
                <a:ea typeface="Calibri" panose="020F0502020204030204" pitchFamily="34" charset="0"/>
              </a:rPr>
              <a:t>KMO test is conducted to check whether our subpopulations are appropriate for factor analysis. Overall MSA below 0.6 is unacceptable. For cluster 1 and cluster 2 our overall MSA are 0.65 and 0.61 respectively. But for third cluster the overall MSA was 0.57.</a:t>
            </a:r>
          </a:p>
          <a:p>
            <a:r>
              <a:rPr lang="en-US" sz="2900" dirty="0">
                <a:effectLst/>
                <a:latin typeface="Calibri" panose="020F0502020204030204" pitchFamily="34" charset="0"/>
                <a:ea typeface="Calibri" panose="020F0502020204030204" pitchFamily="34" charset="0"/>
                <a:cs typeface="Calibri" panose="020F0502020204030204" pitchFamily="34" charset="0"/>
              </a:rPr>
              <a:t>The variables with individual MSA &lt;0.55 were dropped off before choosing the number of factors by Parallel Analysis</a:t>
            </a:r>
            <a:r>
              <a:rPr lang="en-US" sz="2100" dirty="0">
                <a:effectLst/>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1800" dirty="0">
              <a:effectLst/>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a:p>
            <a:endParaRPr lang="en-US" sz="1800" dirty="0">
              <a:effectLst/>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1D6EBB07-6C0C-6907-4B2F-5C7696117B41}"/>
              </a:ext>
            </a:extLst>
          </p:cNvPr>
          <p:cNvGraphicFramePr>
            <a:graphicFrameLocks noGrp="1"/>
          </p:cNvGraphicFramePr>
          <p:nvPr>
            <p:extLst>
              <p:ext uri="{D42A27DB-BD31-4B8C-83A1-F6EECF244321}">
                <p14:modId xmlns:p14="http://schemas.microsoft.com/office/powerpoint/2010/main" val="2063281044"/>
              </p:ext>
            </p:extLst>
          </p:nvPr>
        </p:nvGraphicFramePr>
        <p:xfrm>
          <a:off x="171456" y="661053"/>
          <a:ext cx="11494364" cy="3723774"/>
        </p:xfrm>
        <a:graphic>
          <a:graphicData uri="http://schemas.openxmlformats.org/drawingml/2006/table">
            <a:tbl>
              <a:tblPr firstRow="1" firstCol="1" bandRow="1">
                <a:tableStyleId>{5C22544A-7EE6-4342-B048-85BDC9FD1C3A}</a:tableStyleId>
              </a:tblPr>
              <a:tblGrid>
                <a:gridCol w="2873591">
                  <a:extLst>
                    <a:ext uri="{9D8B030D-6E8A-4147-A177-3AD203B41FA5}">
                      <a16:colId xmlns:a16="http://schemas.microsoft.com/office/drawing/2014/main" val="3598178990"/>
                    </a:ext>
                  </a:extLst>
                </a:gridCol>
                <a:gridCol w="2873591">
                  <a:extLst>
                    <a:ext uri="{9D8B030D-6E8A-4147-A177-3AD203B41FA5}">
                      <a16:colId xmlns:a16="http://schemas.microsoft.com/office/drawing/2014/main" val="1929045184"/>
                    </a:ext>
                  </a:extLst>
                </a:gridCol>
                <a:gridCol w="2873591">
                  <a:extLst>
                    <a:ext uri="{9D8B030D-6E8A-4147-A177-3AD203B41FA5}">
                      <a16:colId xmlns:a16="http://schemas.microsoft.com/office/drawing/2014/main" val="3772231246"/>
                    </a:ext>
                  </a:extLst>
                </a:gridCol>
                <a:gridCol w="2873591">
                  <a:extLst>
                    <a:ext uri="{9D8B030D-6E8A-4147-A177-3AD203B41FA5}">
                      <a16:colId xmlns:a16="http://schemas.microsoft.com/office/drawing/2014/main" val="1671092870"/>
                    </a:ext>
                  </a:extLst>
                </a:gridCol>
              </a:tblGrid>
              <a:tr h="335773">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800">
                          <a:effectLst/>
                        </a:rPr>
                        <a:t>Cluster 1</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800" dirty="0">
                          <a:effectLst/>
                        </a:rPr>
                        <a:t>Cluster 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800" dirty="0">
                          <a:effectLst/>
                        </a:rPr>
                        <a:t>Cluster 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extLst>
                  <a:ext uri="{0D108BD9-81ED-4DB2-BD59-A6C34878D82A}">
                    <a16:rowId xmlns:a16="http://schemas.microsoft.com/office/drawing/2014/main" val="2015444662"/>
                  </a:ext>
                </a:extLst>
              </a:tr>
              <a:tr h="646576">
                <a:tc>
                  <a:txBody>
                    <a:bodyPr/>
                    <a:lstStyle/>
                    <a:p>
                      <a:pPr>
                        <a:lnSpc>
                          <a:spcPct val="107000"/>
                        </a:lnSpc>
                        <a:spcAft>
                          <a:spcPts val="800"/>
                        </a:spcAft>
                      </a:pPr>
                      <a:r>
                        <a:rPr lang="en-IN" sz="1800" dirty="0" err="1">
                          <a:effectLst/>
                        </a:rPr>
                        <a:t>Purchases_TRX</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dirty="0">
                          <a:effectLst/>
                        </a:rPr>
                        <a:t>At least 50% people have done 10 transactions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dirty="0">
                          <a:effectLst/>
                        </a:rPr>
                        <a:t>At least 50% people have done 6 transactions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dirty="0">
                          <a:effectLst/>
                        </a:rPr>
                        <a:t>At least 50% people have done 6 transactions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extLst>
                  <a:ext uri="{0D108BD9-81ED-4DB2-BD59-A6C34878D82A}">
                    <a16:rowId xmlns:a16="http://schemas.microsoft.com/office/drawing/2014/main" val="3378992191"/>
                  </a:ext>
                </a:extLst>
              </a:tr>
              <a:tr h="383090">
                <a:tc>
                  <a:txBody>
                    <a:bodyPr/>
                    <a:lstStyle/>
                    <a:p>
                      <a:pPr>
                        <a:lnSpc>
                          <a:spcPct val="107000"/>
                        </a:lnSpc>
                        <a:spcAft>
                          <a:spcPts val="800"/>
                        </a:spcAft>
                      </a:pPr>
                      <a:r>
                        <a:rPr lang="en-IN" sz="1800" dirty="0">
                          <a:effectLst/>
                        </a:rPr>
                        <a:t>Credit Limit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a:effectLst/>
                        </a:rPr>
                        <a:t>Mean credit limit of card 6874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a:effectLst/>
                        </a:rPr>
                        <a:t>Mean credit limit of card 1769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a:effectLst/>
                        </a:rPr>
                        <a:t>Mean credit limit 3373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extLst>
                  <a:ext uri="{0D108BD9-81ED-4DB2-BD59-A6C34878D82A}">
                    <a16:rowId xmlns:a16="http://schemas.microsoft.com/office/drawing/2014/main" val="298174813"/>
                  </a:ext>
                </a:extLst>
              </a:tr>
              <a:tr h="492770">
                <a:tc>
                  <a:txBody>
                    <a:bodyPr/>
                    <a:lstStyle/>
                    <a:p>
                      <a:pPr>
                        <a:lnSpc>
                          <a:spcPct val="107000"/>
                        </a:lnSpc>
                        <a:spcAft>
                          <a:spcPts val="800"/>
                        </a:spcAft>
                      </a:pPr>
                      <a:r>
                        <a:rPr lang="en-IN" sz="1800" dirty="0">
                          <a:effectLst/>
                        </a:rPr>
                        <a:t>PRC Full Payment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dirty="0">
                          <a:effectLst/>
                        </a:rPr>
                        <a:t>Mean percent of full payment is 0.1743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a:effectLst/>
                        </a:rPr>
                        <a:t>Mean percent of  full payment is 0.1446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a:effectLst/>
                        </a:rPr>
                        <a:t>Mean percent of full payment is 0.003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extLst>
                  <a:ext uri="{0D108BD9-81ED-4DB2-BD59-A6C34878D82A}">
                    <a16:rowId xmlns:a16="http://schemas.microsoft.com/office/drawing/2014/main" val="4074442622"/>
                  </a:ext>
                </a:extLst>
              </a:tr>
              <a:tr h="538484">
                <a:tc>
                  <a:txBody>
                    <a:bodyPr/>
                    <a:lstStyle/>
                    <a:p>
                      <a:pPr>
                        <a:lnSpc>
                          <a:spcPct val="107000"/>
                        </a:lnSpc>
                        <a:spcAft>
                          <a:spcPts val="800"/>
                        </a:spcAft>
                      </a:pPr>
                      <a:r>
                        <a:rPr lang="en-IN" sz="1800" dirty="0">
                          <a:effectLst/>
                        </a:rPr>
                        <a:t>Cash Advance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dirty="0">
                          <a:effectLst/>
                        </a:rPr>
                        <a:t>Mean amount withdrawn from credit limit 1548.17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a:effectLst/>
                        </a:rPr>
                        <a:t>Mean amount withdrawn from credit limit 342.9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a:effectLst/>
                        </a:rPr>
                        <a:t>Mean amount withdrawn from credit limit 869.45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extLst>
                  <a:ext uri="{0D108BD9-81ED-4DB2-BD59-A6C34878D82A}">
                    <a16:rowId xmlns:a16="http://schemas.microsoft.com/office/drawing/2014/main" val="749059303"/>
                  </a:ext>
                </a:extLst>
              </a:tr>
              <a:tr h="744765">
                <a:tc>
                  <a:txBody>
                    <a:bodyPr/>
                    <a:lstStyle/>
                    <a:p>
                      <a:pPr>
                        <a:lnSpc>
                          <a:spcPct val="107000"/>
                        </a:lnSpc>
                        <a:spcAft>
                          <a:spcPts val="800"/>
                        </a:spcAft>
                      </a:pPr>
                      <a:r>
                        <a:rPr lang="en-IN" sz="1800" dirty="0">
                          <a:effectLst/>
                        </a:rPr>
                        <a:t>Balance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a:effectLst/>
                        </a:rPr>
                        <a:t>At least 50% of people have 1562.7 amount of money left for use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a:effectLst/>
                        </a:rPr>
                        <a:t>At least 50% of people have 528.22 amount of money left for use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a:effectLst/>
                        </a:rPr>
                        <a:t>At least 50% of people have 2473.5 amount of money left for use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extLst>
                  <a:ext uri="{0D108BD9-81ED-4DB2-BD59-A6C34878D82A}">
                    <a16:rowId xmlns:a16="http://schemas.microsoft.com/office/drawing/2014/main" val="3330951403"/>
                  </a:ext>
                </a:extLst>
              </a:tr>
              <a:tr h="538484">
                <a:tc>
                  <a:txBody>
                    <a:bodyPr/>
                    <a:lstStyle/>
                    <a:p>
                      <a:pPr>
                        <a:lnSpc>
                          <a:spcPct val="107000"/>
                        </a:lnSpc>
                        <a:spcAft>
                          <a:spcPts val="800"/>
                        </a:spcAft>
                      </a:pPr>
                      <a:r>
                        <a:rPr lang="en-IN" sz="1800" dirty="0">
                          <a:effectLst/>
                        </a:rPr>
                        <a:t>Payments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dirty="0">
                          <a:effectLst/>
                        </a:rPr>
                        <a:t>Mean amount of payment done by card is 2699.31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dirty="0">
                          <a:effectLst/>
                        </a:rPr>
                        <a:t>Mean amount of payment done by card is 719.31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tc>
                  <a:txBody>
                    <a:bodyPr/>
                    <a:lstStyle/>
                    <a:p>
                      <a:pPr>
                        <a:lnSpc>
                          <a:spcPct val="107000"/>
                        </a:lnSpc>
                        <a:spcAft>
                          <a:spcPts val="800"/>
                        </a:spcAft>
                      </a:pPr>
                      <a:r>
                        <a:rPr lang="en-IN" sz="1600" dirty="0">
                          <a:effectLst/>
                        </a:rPr>
                        <a:t>Mean amount of payment done by card is 1050.04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424" marR="68424" marT="0" marB="0"/>
                </a:tc>
                <a:extLst>
                  <a:ext uri="{0D108BD9-81ED-4DB2-BD59-A6C34878D82A}">
                    <a16:rowId xmlns:a16="http://schemas.microsoft.com/office/drawing/2014/main" val="675335459"/>
                  </a:ext>
                </a:extLst>
              </a:tr>
            </a:tbl>
          </a:graphicData>
        </a:graphic>
      </p:graphicFrame>
    </p:spTree>
    <p:extLst>
      <p:ext uri="{BB962C8B-B14F-4D97-AF65-F5344CB8AC3E}">
        <p14:creationId xmlns:p14="http://schemas.microsoft.com/office/powerpoint/2010/main" val="3816883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118C1-E3F0-83D1-6F82-DC0228A12269}"/>
              </a:ext>
            </a:extLst>
          </p:cNvPr>
          <p:cNvSpPr>
            <a:spLocks noGrp="1"/>
          </p:cNvSpPr>
          <p:nvPr>
            <p:ph idx="1"/>
          </p:nvPr>
        </p:nvSpPr>
        <p:spPr>
          <a:xfrm>
            <a:off x="0" y="0"/>
            <a:ext cx="12115799" cy="6781799"/>
          </a:xfrm>
        </p:spPr>
        <p:txBody>
          <a:bodyPr/>
          <a:lstStyle/>
          <a:p>
            <a:pPr marL="0" indent="0">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kumimoji="0" lang="en-US" altLang="en-US" sz="18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Bartlett Sphericity Test results:-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endParaRPr lang="en-US" altLang="en-US"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b="1"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graphicFrame>
        <p:nvGraphicFramePr>
          <p:cNvPr id="4" name="Table 3">
            <a:extLst>
              <a:ext uri="{FF2B5EF4-FFF2-40B4-BE49-F238E27FC236}">
                <a16:creationId xmlns:a16="http://schemas.microsoft.com/office/drawing/2014/main" id="{308C8B19-426C-70AC-5741-A43D9A1F3EFD}"/>
              </a:ext>
            </a:extLst>
          </p:cNvPr>
          <p:cNvGraphicFramePr>
            <a:graphicFrameLocks noGrp="1"/>
          </p:cNvGraphicFramePr>
          <p:nvPr>
            <p:extLst>
              <p:ext uri="{D42A27DB-BD31-4B8C-83A1-F6EECF244321}">
                <p14:modId xmlns:p14="http://schemas.microsoft.com/office/powerpoint/2010/main" val="4224703918"/>
              </p:ext>
            </p:extLst>
          </p:nvPr>
        </p:nvGraphicFramePr>
        <p:xfrm>
          <a:off x="76199" y="339391"/>
          <a:ext cx="12039598" cy="1828476"/>
        </p:xfrm>
        <a:graphic>
          <a:graphicData uri="http://schemas.openxmlformats.org/drawingml/2006/table">
            <a:tbl>
              <a:tblPr firstRow="1" firstCol="1" bandRow="1">
                <a:tableStyleId>{5C22544A-7EE6-4342-B048-85BDC9FD1C3A}</a:tableStyleId>
              </a:tblPr>
              <a:tblGrid>
                <a:gridCol w="1319464">
                  <a:extLst>
                    <a:ext uri="{9D8B030D-6E8A-4147-A177-3AD203B41FA5}">
                      <a16:colId xmlns:a16="http://schemas.microsoft.com/office/drawing/2014/main" val="3794796876"/>
                    </a:ext>
                  </a:extLst>
                </a:gridCol>
                <a:gridCol w="10720134">
                  <a:extLst>
                    <a:ext uri="{9D8B030D-6E8A-4147-A177-3AD203B41FA5}">
                      <a16:colId xmlns:a16="http://schemas.microsoft.com/office/drawing/2014/main" val="2792539281"/>
                    </a:ext>
                  </a:extLst>
                </a:gridCol>
              </a:tblGrid>
              <a:tr h="440255">
                <a:tc>
                  <a:txBody>
                    <a:bodyPr/>
                    <a:lstStyle/>
                    <a:p>
                      <a:pPr>
                        <a:lnSpc>
                          <a:spcPct val="107000"/>
                        </a:lnSpc>
                        <a:spcAft>
                          <a:spcPts val="800"/>
                        </a:spcAft>
                        <a:tabLst>
                          <a:tab pos="3162300" algn="l"/>
                        </a:tabLst>
                      </a:pPr>
                      <a:r>
                        <a:rPr lang="en-US" sz="1800">
                          <a:effectLst/>
                        </a:rPr>
                        <a:t>Cluster</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800" dirty="0">
                          <a:effectLst/>
                        </a:rPr>
                        <a:t>Eliminated Variables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92740169"/>
                  </a:ext>
                </a:extLst>
              </a:tr>
              <a:tr h="371475">
                <a:tc>
                  <a:txBody>
                    <a:bodyPr/>
                    <a:lstStyle/>
                    <a:p>
                      <a:pPr>
                        <a:lnSpc>
                          <a:spcPct val="107000"/>
                        </a:lnSpc>
                        <a:spcAft>
                          <a:spcPts val="800"/>
                        </a:spcAft>
                        <a:tabLst>
                          <a:tab pos="3162300" algn="l"/>
                        </a:tabLst>
                      </a:pPr>
                      <a:r>
                        <a:rPr lang="en-US" sz="1800" dirty="0">
                          <a:effectLst/>
                        </a:rPr>
                        <a:t>Cluster 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ONEOFF_PURCHASES, INSTALLMENT_PURCHASES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77906539"/>
                  </a:ext>
                </a:extLst>
              </a:tr>
              <a:tr h="476941">
                <a:tc>
                  <a:txBody>
                    <a:bodyPr/>
                    <a:lstStyle/>
                    <a:p>
                      <a:pPr>
                        <a:lnSpc>
                          <a:spcPct val="107000"/>
                        </a:lnSpc>
                        <a:spcAft>
                          <a:spcPts val="800"/>
                        </a:spcAft>
                        <a:tabLst>
                          <a:tab pos="3162300" algn="l"/>
                        </a:tabLst>
                      </a:pPr>
                      <a:r>
                        <a:rPr lang="en-US" sz="1800" dirty="0">
                          <a:effectLst/>
                        </a:rPr>
                        <a:t>Cluster 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TENURE,CREDIT_LIMIT,INSTALLMENTS_PURCHASES,ONEOFF_PURCHASES,</a:t>
                      </a:r>
                      <a:r>
                        <a:rPr lang="en-US" sz="1400" dirty="0">
                          <a:effectLst/>
                        </a:rPr>
                        <a:t> </a:t>
                      </a:r>
                      <a:r>
                        <a:rPr lang="en-US" sz="1600" dirty="0">
                          <a:effectLst/>
                        </a:rPr>
                        <a:t>PURCHASES,ONEOFF_PURCHASES_FREQUENCY</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98167316"/>
                  </a:ext>
                </a:extLst>
              </a:tr>
              <a:tr h="539805">
                <a:tc>
                  <a:txBody>
                    <a:bodyPr/>
                    <a:lstStyle/>
                    <a:p>
                      <a:pPr>
                        <a:lnSpc>
                          <a:spcPct val="107000"/>
                        </a:lnSpc>
                        <a:spcAft>
                          <a:spcPts val="800"/>
                        </a:spcAft>
                        <a:tabLst>
                          <a:tab pos="3162300" algn="l"/>
                        </a:tabLst>
                      </a:pPr>
                      <a:r>
                        <a:rPr lang="en-US" sz="1800" dirty="0">
                          <a:effectLst/>
                        </a:rPr>
                        <a:t>Cluster 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BALANCE,ONEOFF_PURCHASES_FREQUENCY,BALANCE_FREQUENCY,CREDIT_LIMIT,ONEOFF_PURCHASES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85834608"/>
                  </a:ext>
                </a:extLst>
              </a:tr>
            </a:tbl>
          </a:graphicData>
        </a:graphic>
      </p:graphicFrame>
      <p:graphicFrame>
        <p:nvGraphicFramePr>
          <p:cNvPr id="5" name="Table 4">
            <a:extLst>
              <a:ext uri="{FF2B5EF4-FFF2-40B4-BE49-F238E27FC236}">
                <a16:creationId xmlns:a16="http://schemas.microsoft.com/office/drawing/2014/main" id="{366610EB-A316-9FF4-F569-268E3F8CE74A}"/>
              </a:ext>
            </a:extLst>
          </p:cNvPr>
          <p:cNvGraphicFramePr>
            <a:graphicFrameLocks noGrp="1"/>
          </p:cNvGraphicFramePr>
          <p:nvPr>
            <p:extLst>
              <p:ext uri="{D42A27DB-BD31-4B8C-83A1-F6EECF244321}">
                <p14:modId xmlns:p14="http://schemas.microsoft.com/office/powerpoint/2010/main" val="1646943209"/>
              </p:ext>
            </p:extLst>
          </p:nvPr>
        </p:nvGraphicFramePr>
        <p:xfrm>
          <a:off x="38099" y="2908491"/>
          <a:ext cx="12039600" cy="1407294"/>
        </p:xfrm>
        <a:graphic>
          <a:graphicData uri="http://schemas.openxmlformats.org/drawingml/2006/table">
            <a:tbl>
              <a:tblPr firstRow="1" firstCol="1" bandRow="1">
                <a:tableStyleId>{5C22544A-7EE6-4342-B048-85BDC9FD1C3A}</a:tableStyleId>
              </a:tblPr>
              <a:tblGrid>
                <a:gridCol w="3009900">
                  <a:extLst>
                    <a:ext uri="{9D8B030D-6E8A-4147-A177-3AD203B41FA5}">
                      <a16:colId xmlns:a16="http://schemas.microsoft.com/office/drawing/2014/main" val="1930565172"/>
                    </a:ext>
                  </a:extLst>
                </a:gridCol>
                <a:gridCol w="3009900">
                  <a:extLst>
                    <a:ext uri="{9D8B030D-6E8A-4147-A177-3AD203B41FA5}">
                      <a16:colId xmlns:a16="http://schemas.microsoft.com/office/drawing/2014/main" val="1869122551"/>
                    </a:ext>
                  </a:extLst>
                </a:gridCol>
                <a:gridCol w="3009900">
                  <a:extLst>
                    <a:ext uri="{9D8B030D-6E8A-4147-A177-3AD203B41FA5}">
                      <a16:colId xmlns:a16="http://schemas.microsoft.com/office/drawing/2014/main" val="82150761"/>
                    </a:ext>
                  </a:extLst>
                </a:gridCol>
                <a:gridCol w="3009900">
                  <a:extLst>
                    <a:ext uri="{9D8B030D-6E8A-4147-A177-3AD203B41FA5}">
                      <a16:colId xmlns:a16="http://schemas.microsoft.com/office/drawing/2014/main" val="4105403286"/>
                    </a:ext>
                  </a:extLst>
                </a:gridCol>
              </a:tblGrid>
              <a:tr h="201357">
                <a:tc>
                  <a:txBody>
                    <a:bodyPr/>
                    <a:lstStyle/>
                    <a:p>
                      <a:pPr>
                        <a:lnSpc>
                          <a:spcPct val="107000"/>
                        </a:lnSpc>
                        <a:spcAft>
                          <a:spcPts val="800"/>
                        </a:spcAft>
                        <a:tabLst>
                          <a:tab pos="3162300" algn="l"/>
                        </a:tabLst>
                      </a:pPr>
                      <a:r>
                        <a:rPr lang="en-US" sz="1800" dirty="0">
                          <a:effectLst/>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800">
                          <a:effectLst/>
                        </a:rPr>
                        <a:t>Statistic</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800">
                          <a:effectLst/>
                        </a:rPr>
                        <a:t>DF</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800" dirty="0">
                          <a:effectLst/>
                        </a:rPr>
                        <a:t>P value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38123409"/>
                  </a:ext>
                </a:extLst>
              </a:tr>
              <a:tr h="369427">
                <a:tc>
                  <a:txBody>
                    <a:bodyPr/>
                    <a:lstStyle/>
                    <a:p>
                      <a:pPr>
                        <a:lnSpc>
                          <a:spcPct val="107000"/>
                        </a:lnSpc>
                        <a:spcAft>
                          <a:spcPts val="800"/>
                        </a:spcAft>
                        <a:tabLst>
                          <a:tab pos="3162300" algn="l"/>
                        </a:tabLst>
                      </a:pPr>
                      <a:r>
                        <a:rPr lang="en-US" sz="1800" dirty="0">
                          <a:effectLst/>
                        </a:rPr>
                        <a:t>Cluster 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91656.952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136</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&lt;2.22e-16</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56780027"/>
                  </a:ext>
                </a:extLst>
              </a:tr>
              <a:tr h="387960">
                <a:tc>
                  <a:txBody>
                    <a:bodyPr/>
                    <a:lstStyle/>
                    <a:p>
                      <a:pPr>
                        <a:lnSpc>
                          <a:spcPct val="107000"/>
                        </a:lnSpc>
                        <a:spcAft>
                          <a:spcPts val="800"/>
                        </a:spcAft>
                        <a:tabLst>
                          <a:tab pos="3162300" algn="l"/>
                        </a:tabLst>
                      </a:pPr>
                      <a:r>
                        <a:rPr lang="en-US" sz="1800" dirty="0">
                          <a:effectLst/>
                        </a:rPr>
                        <a:t>Cluster 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69487.29</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136</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&lt;2.22e-16</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35902058"/>
                  </a:ext>
                </a:extLst>
              </a:tr>
              <a:tr h="369427">
                <a:tc>
                  <a:txBody>
                    <a:bodyPr/>
                    <a:lstStyle/>
                    <a:p>
                      <a:pPr>
                        <a:lnSpc>
                          <a:spcPct val="107000"/>
                        </a:lnSpc>
                        <a:spcAft>
                          <a:spcPts val="800"/>
                        </a:spcAft>
                        <a:tabLst>
                          <a:tab pos="3162300" algn="l"/>
                        </a:tabLst>
                      </a:pPr>
                      <a:r>
                        <a:rPr lang="en-US" sz="1800" dirty="0">
                          <a:effectLst/>
                        </a:rPr>
                        <a:t>Cluster 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1260.437</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120</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&lt;2.22e-16</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7704311"/>
                  </a:ext>
                </a:extLst>
              </a:tr>
            </a:tbl>
          </a:graphicData>
        </a:graphic>
      </p:graphicFrame>
      <p:graphicFrame>
        <p:nvGraphicFramePr>
          <p:cNvPr id="2" name="Table 1">
            <a:extLst>
              <a:ext uri="{FF2B5EF4-FFF2-40B4-BE49-F238E27FC236}">
                <a16:creationId xmlns:a16="http://schemas.microsoft.com/office/drawing/2014/main" id="{BBD0ED3B-E3F0-95EB-F023-B28DFD0D2039}"/>
              </a:ext>
            </a:extLst>
          </p:cNvPr>
          <p:cNvGraphicFramePr>
            <a:graphicFrameLocks noGrp="1"/>
          </p:cNvGraphicFramePr>
          <p:nvPr>
            <p:extLst>
              <p:ext uri="{D42A27DB-BD31-4B8C-83A1-F6EECF244321}">
                <p14:modId xmlns:p14="http://schemas.microsoft.com/office/powerpoint/2010/main" val="2810573406"/>
              </p:ext>
            </p:extLst>
          </p:nvPr>
        </p:nvGraphicFramePr>
        <p:xfrm>
          <a:off x="2495130" y="5497850"/>
          <a:ext cx="4852354" cy="997204"/>
        </p:xfrm>
        <a:graphic>
          <a:graphicData uri="http://schemas.openxmlformats.org/drawingml/2006/table">
            <a:tbl>
              <a:tblPr firstRow="1" firstCol="1" bandRow="1">
                <a:tableStyleId>{5C22544A-7EE6-4342-B048-85BDC9FD1C3A}</a:tableStyleId>
              </a:tblPr>
              <a:tblGrid>
                <a:gridCol w="1947500">
                  <a:extLst>
                    <a:ext uri="{9D8B030D-6E8A-4147-A177-3AD203B41FA5}">
                      <a16:colId xmlns:a16="http://schemas.microsoft.com/office/drawing/2014/main" val="3896900891"/>
                    </a:ext>
                  </a:extLst>
                </a:gridCol>
                <a:gridCol w="2904854">
                  <a:extLst>
                    <a:ext uri="{9D8B030D-6E8A-4147-A177-3AD203B41FA5}">
                      <a16:colId xmlns:a16="http://schemas.microsoft.com/office/drawing/2014/main" val="1802393949"/>
                    </a:ext>
                  </a:extLst>
                </a:gridCol>
              </a:tblGrid>
              <a:tr h="227453">
                <a:tc>
                  <a:txBody>
                    <a:bodyPr/>
                    <a:lstStyle/>
                    <a:p>
                      <a:pPr>
                        <a:lnSpc>
                          <a:spcPct val="107000"/>
                        </a:lnSpc>
                        <a:spcAft>
                          <a:spcPts val="800"/>
                        </a:spcAft>
                        <a:tabLst>
                          <a:tab pos="3162300" algn="l"/>
                        </a:tabLst>
                      </a:pPr>
                      <a:r>
                        <a:rPr lang="en-US" sz="1600">
                          <a:effectLst/>
                        </a:rPr>
                        <a:t>Subpopulation</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Number of Factors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80435467"/>
                  </a:ext>
                </a:extLst>
              </a:tr>
              <a:tr h="227453">
                <a:tc>
                  <a:txBody>
                    <a:bodyPr/>
                    <a:lstStyle/>
                    <a:p>
                      <a:pPr>
                        <a:lnSpc>
                          <a:spcPct val="107000"/>
                        </a:lnSpc>
                        <a:spcAft>
                          <a:spcPts val="800"/>
                        </a:spcAft>
                        <a:tabLst>
                          <a:tab pos="3162300" algn="l"/>
                        </a:tabLst>
                      </a:pPr>
                      <a:r>
                        <a:rPr lang="en-US" sz="1600">
                          <a:effectLst/>
                        </a:rPr>
                        <a:t>Cluster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5</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51301160"/>
                  </a:ext>
                </a:extLst>
              </a:tr>
              <a:tr h="227453">
                <a:tc>
                  <a:txBody>
                    <a:bodyPr/>
                    <a:lstStyle/>
                    <a:p>
                      <a:pPr>
                        <a:lnSpc>
                          <a:spcPct val="107000"/>
                        </a:lnSpc>
                        <a:spcAft>
                          <a:spcPts val="800"/>
                        </a:spcAft>
                        <a:tabLst>
                          <a:tab pos="3162300" algn="l"/>
                        </a:tabLst>
                      </a:pPr>
                      <a:r>
                        <a:rPr lang="en-US" sz="1600">
                          <a:effectLst/>
                        </a:rPr>
                        <a:t>Cluster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4</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89431789"/>
                  </a:ext>
                </a:extLst>
              </a:tr>
              <a:tr h="227453">
                <a:tc>
                  <a:txBody>
                    <a:bodyPr/>
                    <a:lstStyle/>
                    <a:p>
                      <a:pPr>
                        <a:lnSpc>
                          <a:spcPct val="107000"/>
                        </a:lnSpc>
                        <a:spcAft>
                          <a:spcPts val="800"/>
                        </a:spcAft>
                        <a:tabLst>
                          <a:tab pos="3162300" algn="l"/>
                        </a:tabLst>
                      </a:pPr>
                      <a:r>
                        <a:rPr lang="en-US" sz="1600" dirty="0">
                          <a:effectLst/>
                        </a:rPr>
                        <a:t>Cluster 3</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3</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40576009"/>
                  </a:ext>
                </a:extLst>
              </a:tr>
            </a:tbl>
          </a:graphicData>
        </a:graphic>
      </p:graphicFrame>
      <p:sp>
        <p:nvSpPr>
          <p:cNvPr id="6" name="Rectangle 1">
            <a:extLst>
              <a:ext uri="{FF2B5EF4-FFF2-40B4-BE49-F238E27FC236}">
                <a16:creationId xmlns:a16="http://schemas.microsoft.com/office/drawing/2014/main" id="{788FAB9A-6B51-A008-24FA-3E719F0D9DD4}"/>
              </a:ext>
            </a:extLst>
          </p:cNvPr>
          <p:cNvSpPr>
            <a:spLocks noChangeArrowheads="1"/>
          </p:cNvSpPr>
          <p:nvPr/>
        </p:nvSpPr>
        <p:spPr bwMode="auto">
          <a:xfrm>
            <a:off x="0" y="4461969"/>
            <a:ext cx="128587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162300" algn="l"/>
              </a:tabLst>
              <a:defRPr>
                <a:solidFill>
                  <a:schemeClr val="tx1"/>
                </a:solidFill>
                <a:latin typeface="Arial" panose="020B0604020202020204" pitchFamily="34" charset="0"/>
              </a:defRPr>
            </a:lvl1pPr>
            <a:lvl2pPr eaLnBrk="0" fontAlgn="base" hangingPunct="0">
              <a:spcBef>
                <a:spcPct val="0"/>
              </a:spcBef>
              <a:spcAft>
                <a:spcPct val="0"/>
              </a:spcAft>
              <a:tabLst>
                <a:tab pos="3162300" algn="l"/>
              </a:tabLst>
              <a:defRPr>
                <a:solidFill>
                  <a:schemeClr val="tx1"/>
                </a:solidFill>
                <a:latin typeface="Arial" panose="020B0604020202020204" pitchFamily="34" charset="0"/>
              </a:defRPr>
            </a:lvl2pPr>
            <a:lvl3pPr eaLnBrk="0" fontAlgn="base" hangingPunct="0">
              <a:spcBef>
                <a:spcPct val="0"/>
              </a:spcBef>
              <a:spcAft>
                <a:spcPct val="0"/>
              </a:spcAft>
              <a:tabLst>
                <a:tab pos="3162300" algn="l"/>
              </a:tabLst>
              <a:defRPr>
                <a:solidFill>
                  <a:schemeClr val="tx1"/>
                </a:solidFill>
                <a:latin typeface="Arial" panose="020B0604020202020204" pitchFamily="34" charset="0"/>
              </a:defRPr>
            </a:lvl3pPr>
            <a:lvl4pPr eaLnBrk="0" fontAlgn="base" hangingPunct="0">
              <a:spcBef>
                <a:spcPct val="0"/>
              </a:spcBef>
              <a:spcAft>
                <a:spcPct val="0"/>
              </a:spcAft>
              <a:tabLst>
                <a:tab pos="3162300" algn="l"/>
              </a:tabLst>
              <a:defRPr>
                <a:solidFill>
                  <a:schemeClr val="tx1"/>
                </a:solidFill>
                <a:latin typeface="Arial" panose="020B0604020202020204" pitchFamily="34" charset="0"/>
              </a:defRPr>
            </a:lvl4pPr>
            <a:lvl5pPr eaLnBrk="0" fontAlgn="base" hangingPunct="0">
              <a:spcBef>
                <a:spcPct val="0"/>
              </a:spcBef>
              <a:spcAft>
                <a:spcPct val="0"/>
              </a:spcAft>
              <a:tabLst>
                <a:tab pos="3162300" algn="l"/>
              </a:tabLst>
              <a:defRPr>
                <a:solidFill>
                  <a:schemeClr val="tx1"/>
                </a:solidFill>
                <a:latin typeface="Arial" panose="020B0604020202020204" pitchFamily="34" charset="0"/>
              </a:defRPr>
            </a:lvl5pPr>
            <a:lvl6pPr eaLnBrk="0" fontAlgn="base" hangingPunct="0">
              <a:spcBef>
                <a:spcPct val="0"/>
              </a:spcBef>
              <a:spcAft>
                <a:spcPct val="0"/>
              </a:spcAft>
              <a:tabLst>
                <a:tab pos="3162300" algn="l"/>
              </a:tabLst>
              <a:defRPr>
                <a:solidFill>
                  <a:schemeClr val="tx1"/>
                </a:solidFill>
                <a:latin typeface="Arial" panose="020B0604020202020204" pitchFamily="34" charset="0"/>
              </a:defRPr>
            </a:lvl6pPr>
            <a:lvl7pPr eaLnBrk="0" fontAlgn="base" hangingPunct="0">
              <a:spcBef>
                <a:spcPct val="0"/>
              </a:spcBef>
              <a:spcAft>
                <a:spcPct val="0"/>
              </a:spcAft>
              <a:tabLst>
                <a:tab pos="3162300" algn="l"/>
              </a:tabLst>
              <a:defRPr>
                <a:solidFill>
                  <a:schemeClr val="tx1"/>
                </a:solidFill>
                <a:latin typeface="Arial" panose="020B0604020202020204" pitchFamily="34" charset="0"/>
              </a:defRPr>
            </a:lvl7pPr>
            <a:lvl8pPr eaLnBrk="0" fontAlgn="base" hangingPunct="0">
              <a:spcBef>
                <a:spcPct val="0"/>
              </a:spcBef>
              <a:spcAft>
                <a:spcPct val="0"/>
              </a:spcAft>
              <a:tabLst>
                <a:tab pos="3162300" algn="l"/>
              </a:tabLst>
              <a:defRPr>
                <a:solidFill>
                  <a:schemeClr val="tx1"/>
                </a:solidFill>
                <a:latin typeface="Arial" panose="020B0604020202020204" pitchFamily="34" charset="0"/>
              </a:defRPr>
            </a:lvl8pPr>
            <a:lvl9pPr eaLnBrk="0" fontAlgn="base" hangingPunct="0">
              <a:spcBef>
                <a:spcPct val="0"/>
              </a:spcBef>
              <a:spcAft>
                <a:spcPct val="0"/>
              </a:spcAft>
              <a:tabLst>
                <a:tab pos="31623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162300" algn="l"/>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For all the clusters the Bartletts test rejects the null hypothesis which means all of them are ready to be passed to factor analysis.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162300" algn="l"/>
              </a:tabLst>
            </a:pPr>
            <a:r>
              <a:rPr kumimoji="0" lang="en-US" altLang="en-US"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Results of Parallel Analysis: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162300" algn="l"/>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27848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71CCF957-A30B-0DA9-9C6A-ADA50B74A7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321" y="565173"/>
            <a:ext cx="3352411" cy="2144160"/>
          </a:xfrm>
          <a:prstGeom prst="rect">
            <a:avLst/>
          </a:prstGeom>
        </p:spPr>
      </p:pic>
      <p:pic>
        <p:nvPicPr>
          <p:cNvPr id="12" name="Picture 11">
            <a:extLst>
              <a:ext uri="{FF2B5EF4-FFF2-40B4-BE49-F238E27FC236}">
                <a16:creationId xmlns:a16="http://schemas.microsoft.com/office/drawing/2014/main" id="{F3C4EB68-F3CD-C372-1697-9248A47CE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616" y="565173"/>
            <a:ext cx="3568749" cy="2129473"/>
          </a:xfrm>
          <a:prstGeom prst="rect">
            <a:avLst/>
          </a:prstGeom>
        </p:spPr>
      </p:pic>
      <p:pic>
        <p:nvPicPr>
          <p:cNvPr id="13" name="Picture 12">
            <a:extLst>
              <a:ext uri="{FF2B5EF4-FFF2-40B4-BE49-F238E27FC236}">
                <a16:creationId xmlns:a16="http://schemas.microsoft.com/office/drawing/2014/main" id="{B1DF3870-ADA5-1816-ED6E-A7FAD08D0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0900" y="574698"/>
            <a:ext cx="3534633" cy="2129473"/>
          </a:xfrm>
          <a:prstGeom prst="rect">
            <a:avLst/>
          </a:prstGeom>
        </p:spPr>
      </p:pic>
      <p:sp>
        <p:nvSpPr>
          <p:cNvPr id="15" name="TextBox 14">
            <a:extLst>
              <a:ext uri="{FF2B5EF4-FFF2-40B4-BE49-F238E27FC236}">
                <a16:creationId xmlns:a16="http://schemas.microsoft.com/office/drawing/2014/main" id="{B7906946-B503-330C-A954-D1196E1586DD}"/>
              </a:ext>
            </a:extLst>
          </p:cNvPr>
          <p:cNvSpPr txBox="1"/>
          <p:nvPr/>
        </p:nvSpPr>
        <p:spPr>
          <a:xfrm>
            <a:off x="528766" y="3283224"/>
            <a:ext cx="10780918" cy="1070871"/>
          </a:xfrm>
          <a:prstGeom prst="rect">
            <a:avLst/>
          </a:prstGeom>
          <a:noFill/>
        </p:spPr>
        <p:txBody>
          <a:bodyPr wrap="square">
            <a:spAutoFit/>
          </a:bodyPr>
          <a:lstStyle/>
          <a:p>
            <a:pPr>
              <a:lnSpc>
                <a:spcPct val="107000"/>
              </a:lnSpc>
              <a:spcAft>
                <a:spcPts val="800"/>
              </a:spcAft>
              <a:tabLst>
                <a:tab pos="3162300" algn="l"/>
              </a:tabLst>
            </a:pPr>
            <a:r>
              <a:rPr lang="en-US" sz="1800" b="1" u="sng" dirty="0">
                <a:effectLst/>
                <a:latin typeface="Calibri" panose="020F0502020204030204" pitchFamily="34" charset="0"/>
                <a:ea typeface="Calibri" panose="020F0502020204030204" pitchFamily="34" charset="0"/>
                <a:cs typeface="Calibri" panose="020F0502020204030204" pitchFamily="34" charset="0"/>
              </a:rPr>
              <a:t>Factor Analysis Results: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31623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The analysis was executed by R’s psych library by selecting the parameter estimation method ‘maximum likelihood’ and the factor scores are calculated by regression method.</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7" name="TextBox 16">
            <a:extLst>
              <a:ext uri="{FF2B5EF4-FFF2-40B4-BE49-F238E27FC236}">
                <a16:creationId xmlns:a16="http://schemas.microsoft.com/office/drawing/2014/main" id="{CBB8710A-3424-37B1-17F0-D0BB1736C782}"/>
              </a:ext>
            </a:extLst>
          </p:cNvPr>
          <p:cNvSpPr txBox="1"/>
          <p:nvPr/>
        </p:nvSpPr>
        <p:spPr>
          <a:xfrm>
            <a:off x="584322" y="4354095"/>
            <a:ext cx="10780918" cy="1857368"/>
          </a:xfrm>
          <a:prstGeom prst="rect">
            <a:avLst/>
          </a:prstGeom>
          <a:noFill/>
        </p:spPr>
        <p:txBody>
          <a:bodyPr wrap="square">
            <a:spAutoFit/>
          </a:bodyPr>
          <a:lstStyle/>
          <a:p>
            <a:pPr>
              <a:lnSpc>
                <a:spcPct val="107000"/>
              </a:lnSpc>
              <a:spcAft>
                <a:spcPts val="800"/>
              </a:spcAft>
              <a:tabLst>
                <a:tab pos="31623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For each of the three clusters h2, u2 and com represents the communality, uniqueness and Hoffman’s complexity. We can think of the communalities as value of R-square for regression models predicting the variables of interest from chosen number of factors for each cluster. In a nutshell, communalities represent the proportion of variance in a variable explained by the factors Communalities help us to assess how well the model performs. Total of communalities divided by the number of variables for each cluster shows proportion of total variance explained by the factors.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9" name="TextBox 18">
            <a:extLst>
              <a:ext uri="{FF2B5EF4-FFF2-40B4-BE49-F238E27FC236}">
                <a16:creationId xmlns:a16="http://schemas.microsoft.com/office/drawing/2014/main" id="{D879887F-9962-40EC-A7DA-2DC08438DECD}"/>
              </a:ext>
            </a:extLst>
          </p:cNvPr>
          <p:cNvSpPr txBox="1"/>
          <p:nvPr/>
        </p:nvSpPr>
        <p:spPr>
          <a:xfrm>
            <a:off x="9016464" y="2709333"/>
            <a:ext cx="1578545" cy="375552"/>
          </a:xfrm>
          <a:prstGeom prst="rect">
            <a:avLst/>
          </a:prstGeom>
          <a:noFill/>
        </p:spPr>
        <p:txBody>
          <a:bodyPr wrap="square">
            <a:spAutoFit/>
          </a:bodyPr>
          <a:lstStyle/>
          <a:p>
            <a:pPr>
              <a:lnSpc>
                <a:spcPct val="107000"/>
              </a:lnSpc>
              <a:spcAft>
                <a:spcPts val="800"/>
              </a:spcAft>
              <a:tabLst>
                <a:tab pos="3162300" algn="l"/>
              </a:tabLst>
            </a:pPr>
            <a:r>
              <a:rPr lang="en-US" sz="1800" b="1" u="sng" dirty="0">
                <a:effectLst/>
                <a:latin typeface="Calibri" panose="020F0502020204030204" pitchFamily="34" charset="0"/>
                <a:ea typeface="Calibri" panose="020F0502020204030204" pitchFamily="34" charset="0"/>
                <a:cs typeface="Calibri" panose="020F0502020204030204" pitchFamily="34" charset="0"/>
              </a:rPr>
              <a:t>For Cluster 3</a:t>
            </a:r>
            <a:endParaRPr lang="en-IN" sz="1600" u="sng"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1" name="TextBox 20">
            <a:extLst>
              <a:ext uri="{FF2B5EF4-FFF2-40B4-BE49-F238E27FC236}">
                <a16:creationId xmlns:a16="http://schemas.microsoft.com/office/drawing/2014/main" id="{05EEA824-3B3A-0ACA-CED9-46735D7C10A4}"/>
              </a:ext>
            </a:extLst>
          </p:cNvPr>
          <p:cNvSpPr txBox="1"/>
          <p:nvPr/>
        </p:nvSpPr>
        <p:spPr>
          <a:xfrm>
            <a:off x="4957009" y="2759402"/>
            <a:ext cx="1578545" cy="375552"/>
          </a:xfrm>
          <a:prstGeom prst="rect">
            <a:avLst/>
          </a:prstGeom>
          <a:noFill/>
        </p:spPr>
        <p:txBody>
          <a:bodyPr wrap="square">
            <a:spAutoFit/>
          </a:bodyPr>
          <a:lstStyle/>
          <a:p>
            <a:pPr>
              <a:lnSpc>
                <a:spcPct val="107000"/>
              </a:lnSpc>
              <a:spcAft>
                <a:spcPts val="800"/>
              </a:spcAft>
              <a:tabLst>
                <a:tab pos="3162300" algn="l"/>
              </a:tabLst>
            </a:pPr>
            <a:r>
              <a:rPr lang="en-US" sz="1800" b="1" u="sng" dirty="0">
                <a:effectLst/>
                <a:latin typeface="Calibri" panose="020F0502020204030204" pitchFamily="34" charset="0"/>
                <a:ea typeface="Calibri" panose="020F0502020204030204" pitchFamily="34" charset="0"/>
                <a:cs typeface="Calibri" panose="020F0502020204030204" pitchFamily="34" charset="0"/>
              </a:rPr>
              <a:t>For Cluster 2</a:t>
            </a:r>
            <a:endParaRPr lang="en-IN" sz="1600" u="sng"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3" name="TextBox 22">
            <a:extLst>
              <a:ext uri="{FF2B5EF4-FFF2-40B4-BE49-F238E27FC236}">
                <a16:creationId xmlns:a16="http://schemas.microsoft.com/office/drawing/2014/main" id="{45DDE8FA-F7B9-BF73-8B12-E8E4FBCD7711}"/>
              </a:ext>
            </a:extLst>
          </p:cNvPr>
          <p:cNvSpPr txBox="1"/>
          <p:nvPr/>
        </p:nvSpPr>
        <p:spPr>
          <a:xfrm>
            <a:off x="1183907" y="2770875"/>
            <a:ext cx="1463040" cy="375552"/>
          </a:xfrm>
          <a:prstGeom prst="rect">
            <a:avLst/>
          </a:prstGeom>
          <a:noFill/>
        </p:spPr>
        <p:txBody>
          <a:bodyPr wrap="square">
            <a:spAutoFit/>
          </a:bodyPr>
          <a:lstStyle/>
          <a:p>
            <a:pPr>
              <a:lnSpc>
                <a:spcPct val="107000"/>
              </a:lnSpc>
              <a:spcAft>
                <a:spcPts val="800"/>
              </a:spcAft>
              <a:tabLst>
                <a:tab pos="3162300" algn="l"/>
              </a:tabLst>
            </a:pPr>
            <a:r>
              <a:rPr lang="en-US" sz="1800" b="1" u="sng" dirty="0">
                <a:effectLst/>
                <a:latin typeface="Calibri" panose="020F0502020204030204" pitchFamily="34" charset="0"/>
                <a:ea typeface="Calibri" panose="020F0502020204030204" pitchFamily="34" charset="0"/>
                <a:cs typeface="Calibri" panose="020F0502020204030204" pitchFamily="34" charset="0"/>
              </a:rPr>
              <a:t>For Cluster 1</a:t>
            </a:r>
            <a:endParaRPr lang="en-IN" sz="1600" u="sng"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78232485"/>
      </p:ext>
    </p:extLst>
  </p:cSld>
  <p:clrMapOvr>
    <a:masterClrMapping/>
  </p:clrMapOvr>
  <p:transition spd="slow">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D266BBD-6B44-7A6C-F267-460705E66DC1}"/>
              </a:ext>
            </a:extLst>
          </p:cNvPr>
          <p:cNvGraphicFramePr>
            <a:graphicFrameLocks noGrp="1"/>
          </p:cNvGraphicFramePr>
          <p:nvPr>
            <p:extLst>
              <p:ext uri="{D42A27DB-BD31-4B8C-83A1-F6EECF244321}">
                <p14:modId xmlns:p14="http://schemas.microsoft.com/office/powerpoint/2010/main" val="1296478939"/>
              </p:ext>
            </p:extLst>
          </p:nvPr>
        </p:nvGraphicFramePr>
        <p:xfrm>
          <a:off x="742496" y="385413"/>
          <a:ext cx="7169469" cy="997204"/>
        </p:xfrm>
        <a:graphic>
          <a:graphicData uri="http://schemas.openxmlformats.org/drawingml/2006/table">
            <a:tbl>
              <a:tblPr firstRow="1" firstCol="1" bandRow="1">
                <a:tableStyleId>{5C22544A-7EE6-4342-B048-85BDC9FD1C3A}</a:tableStyleId>
              </a:tblPr>
              <a:tblGrid>
                <a:gridCol w="1500190">
                  <a:extLst>
                    <a:ext uri="{9D8B030D-6E8A-4147-A177-3AD203B41FA5}">
                      <a16:colId xmlns:a16="http://schemas.microsoft.com/office/drawing/2014/main" val="1470129919"/>
                    </a:ext>
                  </a:extLst>
                </a:gridCol>
                <a:gridCol w="2079057">
                  <a:extLst>
                    <a:ext uri="{9D8B030D-6E8A-4147-A177-3AD203B41FA5}">
                      <a16:colId xmlns:a16="http://schemas.microsoft.com/office/drawing/2014/main" val="3414000203"/>
                    </a:ext>
                  </a:extLst>
                </a:gridCol>
                <a:gridCol w="3590222">
                  <a:extLst>
                    <a:ext uri="{9D8B030D-6E8A-4147-A177-3AD203B41FA5}">
                      <a16:colId xmlns:a16="http://schemas.microsoft.com/office/drawing/2014/main" val="696091129"/>
                    </a:ext>
                  </a:extLst>
                </a:gridCol>
              </a:tblGrid>
              <a:tr h="0">
                <a:tc>
                  <a:txBody>
                    <a:bodyPr/>
                    <a:lstStyle/>
                    <a:p>
                      <a:pPr>
                        <a:lnSpc>
                          <a:spcPct val="107000"/>
                        </a:lnSpc>
                        <a:spcAft>
                          <a:spcPts val="800"/>
                        </a:spcAft>
                        <a:tabLst>
                          <a:tab pos="3162300" algn="l"/>
                        </a:tabLst>
                      </a:pPr>
                      <a:r>
                        <a:rPr lang="en-US" sz="16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Number of Factors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Proportion of Total Variation Explained</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30577328"/>
                  </a:ext>
                </a:extLst>
              </a:tr>
              <a:tr h="0">
                <a:tc>
                  <a:txBody>
                    <a:bodyPr/>
                    <a:lstStyle/>
                    <a:p>
                      <a:pPr>
                        <a:lnSpc>
                          <a:spcPct val="107000"/>
                        </a:lnSpc>
                        <a:spcAft>
                          <a:spcPts val="800"/>
                        </a:spcAft>
                        <a:tabLst>
                          <a:tab pos="3162300" algn="l"/>
                        </a:tabLst>
                      </a:pPr>
                      <a:r>
                        <a:rPr lang="en-US" sz="1600">
                          <a:effectLst/>
                        </a:rPr>
                        <a:t>Cluster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5</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0.636</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31964093"/>
                  </a:ext>
                </a:extLst>
              </a:tr>
              <a:tr h="108803">
                <a:tc>
                  <a:txBody>
                    <a:bodyPr/>
                    <a:lstStyle/>
                    <a:p>
                      <a:pPr>
                        <a:lnSpc>
                          <a:spcPct val="107000"/>
                        </a:lnSpc>
                        <a:spcAft>
                          <a:spcPts val="800"/>
                        </a:spcAft>
                        <a:tabLst>
                          <a:tab pos="3162300" algn="l"/>
                        </a:tabLst>
                      </a:pPr>
                      <a:r>
                        <a:rPr lang="en-US" sz="1600">
                          <a:effectLst/>
                        </a:rPr>
                        <a:t>Cluster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4</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0.672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56539573"/>
                  </a:ext>
                </a:extLst>
              </a:tr>
              <a:tr h="0">
                <a:tc>
                  <a:txBody>
                    <a:bodyPr/>
                    <a:lstStyle/>
                    <a:p>
                      <a:pPr>
                        <a:lnSpc>
                          <a:spcPct val="107000"/>
                        </a:lnSpc>
                        <a:spcAft>
                          <a:spcPts val="800"/>
                        </a:spcAft>
                        <a:tabLst>
                          <a:tab pos="3162300" algn="l"/>
                        </a:tabLst>
                      </a:pPr>
                      <a:r>
                        <a:rPr lang="en-US" sz="1600">
                          <a:effectLst/>
                        </a:rPr>
                        <a:t>Cluster 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0.606</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02419133"/>
                  </a:ext>
                </a:extLst>
              </a:tr>
            </a:tbl>
          </a:graphicData>
        </a:graphic>
      </p:graphicFrame>
      <p:sp>
        <p:nvSpPr>
          <p:cNvPr id="6" name="TextBox 5">
            <a:extLst>
              <a:ext uri="{FF2B5EF4-FFF2-40B4-BE49-F238E27FC236}">
                <a16:creationId xmlns:a16="http://schemas.microsoft.com/office/drawing/2014/main" id="{051AECAE-B3F4-D3D3-9064-3A28EAF0E41C}"/>
              </a:ext>
            </a:extLst>
          </p:cNvPr>
          <p:cNvSpPr txBox="1"/>
          <p:nvPr/>
        </p:nvSpPr>
        <p:spPr>
          <a:xfrm>
            <a:off x="742495" y="1574038"/>
            <a:ext cx="11000325" cy="968278"/>
          </a:xfrm>
          <a:prstGeom prst="rect">
            <a:avLst/>
          </a:prstGeom>
          <a:noFill/>
        </p:spPr>
        <p:txBody>
          <a:bodyPr wrap="square">
            <a:spAutoFit/>
          </a:bodyPr>
          <a:lstStyle/>
          <a:p>
            <a:pPr>
              <a:lnSpc>
                <a:spcPct val="107000"/>
              </a:lnSpc>
              <a:spcAft>
                <a:spcPts val="800"/>
              </a:spcAft>
              <a:tabLst>
                <a:tab pos="31623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Next three tables represent the proportion of variance explained by the factors for each three clusters. Proportion of variance explained is calculated by subtracting Proportion variance(how much overall variance the factors accounts) from the Proportion variance and dividing it by sum of proportion variances of factors.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7" name="Table 6">
            <a:extLst>
              <a:ext uri="{FF2B5EF4-FFF2-40B4-BE49-F238E27FC236}">
                <a16:creationId xmlns:a16="http://schemas.microsoft.com/office/drawing/2014/main" id="{1DEC97DF-339C-5F82-A12B-FA204499C8C2}"/>
              </a:ext>
            </a:extLst>
          </p:cNvPr>
          <p:cNvGraphicFramePr>
            <a:graphicFrameLocks noGrp="1"/>
          </p:cNvGraphicFramePr>
          <p:nvPr>
            <p:extLst>
              <p:ext uri="{D42A27DB-BD31-4B8C-83A1-F6EECF244321}">
                <p14:modId xmlns:p14="http://schemas.microsoft.com/office/powerpoint/2010/main" val="2192900169"/>
              </p:ext>
            </p:extLst>
          </p:nvPr>
        </p:nvGraphicFramePr>
        <p:xfrm>
          <a:off x="840422" y="2733737"/>
          <a:ext cx="9871830" cy="1431663"/>
        </p:xfrm>
        <a:graphic>
          <a:graphicData uri="http://schemas.openxmlformats.org/drawingml/2006/table">
            <a:tbl>
              <a:tblPr firstRow="1" firstCol="1" bandRow="1">
                <a:tableStyleId>{5C22544A-7EE6-4342-B048-85BDC9FD1C3A}</a:tableStyleId>
              </a:tblPr>
              <a:tblGrid>
                <a:gridCol w="2142744">
                  <a:extLst>
                    <a:ext uri="{9D8B030D-6E8A-4147-A177-3AD203B41FA5}">
                      <a16:colId xmlns:a16="http://schemas.microsoft.com/office/drawing/2014/main" val="3755724058"/>
                    </a:ext>
                  </a:extLst>
                </a:gridCol>
                <a:gridCol w="1520791">
                  <a:extLst>
                    <a:ext uri="{9D8B030D-6E8A-4147-A177-3AD203B41FA5}">
                      <a16:colId xmlns:a16="http://schemas.microsoft.com/office/drawing/2014/main" val="1823681705"/>
                    </a:ext>
                  </a:extLst>
                </a:gridCol>
                <a:gridCol w="1351505">
                  <a:extLst>
                    <a:ext uri="{9D8B030D-6E8A-4147-A177-3AD203B41FA5}">
                      <a16:colId xmlns:a16="http://schemas.microsoft.com/office/drawing/2014/main" val="2552256616"/>
                    </a:ext>
                  </a:extLst>
                </a:gridCol>
                <a:gridCol w="1618930">
                  <a:extLst>
                    <a:ext uri="{9D8B030D-6E8A-4147-A177-3AD203B41FA5}">
                      <a16:colId xmlns:a16="http://schemas.microsoft.com/office/drawing/2014/main" val="954827211"/>
                    </a:ext>
                  </a:extLst>
                </a:gridCol>
                <a:gridCol w="1618930">
                  <a:extLst>
                    <a:ext uri="{9D8B030D-6E8A-4147-A177-3AD203B41FA5}">
                      <a16:colId xmlns:a16="http://schemas.microsoft.com/office/drawing/2014/main" val="2839301134"/>
                    </a:ext>
                  </a:extLst>
                </a:gridCol>
                <a:gridCol w="1618930">
                  <a:extLst>
                    <a:ext uri="{9D8B030D-6E8A-4147-A177-3AD203B41FA5}">
                      <a16:colId xmlns:a16="http://schemas.microsoft.com/office/drawing/2014/main" val="3837746491"/>
                    </a:ext>
                  </a:extLst>
                </a:gridCol>
              </a:tblGrid>
              <a:tr h="213139">
                <a:tc>
                  <a:txBody>
                    <a:bodyPr/>
                    <a:lstStyle/>
                    <a:p>
                      <a:pPr>
                        <a:lnSpc>
                          <a:spcPct val="107000"/>
                        </a:lnSpc>
                        <a:spcAft>
                          <a:spcPts val="800"/>
                        </a:spcAft>
                        <a:tabLst>
                          <a:tab pos="3162300" algn="l"/>
                        </a:tabLst>
                      </a:pPr>
                      <a:r>
                        <a:rPr lang="en-US" sz="1600">
                          <a:effectLst/>
                        </a:rPr>
                        <a:t>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Factor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Factor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Factor 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Factor 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Factor 5</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16908691"/>
                  </a:ext>
                </a:extLst>
              </a:tr>
              <a:tr h="436213">
                <a:tc>
                  <a:txBody>
                    <a:bodyPr/>
                    <a:lstStyle/>
                    <a:p>
                      <a:pPr>
                        <a:lnSpc>
                          <a:spcPct val="107000"/>
                        </a:lnSpc>
                        <a:spcAft>
                          <a:spcPts val="800"/>
                        </a:spcAft>
                        <a:tabLst>
                          <a:tab pos="3162300" algn="l"/>
                        </a:tabLst>
                      </a:pPr>
                      <a:r>
                        <a:rPr lang="en-US" sz="1600">
                          <a:effectLst/>
                        </a:rPr>
                        <a:t>Proportion of Variance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0.16</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0.15</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0.13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0.11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0.09</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92953046"/>
                  </a:ext>
                </a:extLst>
              </a:tr>
              <a:tr h="746149">
                <a:tc>
                  <a:txBody>
                    <a:bodyPr/>
                    <a:lstStyle/>
                    <a:p>
                      <a:pPr>
                        <a:lnSpc>
                          <a:spcPct val="107000"/>
                        </a:lnSpc>
                        <a:spcAft>
                          <a:spcPts val="800"/>
                        </a:spcAft>
                        <a:tabLst>
                          <a:tab pos="3162300" algn="l"/>
                        </a:tabLst>
                      </a:pPr>
                      <a:r>
                        <a:rPr lang="en-US" sz="1600" dirty="0">
                          <a:effectLst/>
                        </a:rPr>
                        <a:t>Proportion of Variance</a:t>
                      </a:r>
                      <a:endParaRPr lang="en-IN" sz="1400" dirty="0">
                        <a:effectLst/>
                      </a:endParaRPr>
                    </a:p>
                    <a:p>
                      <a:pPr>
                        <a:lnSpc>
                          <a:spcPct val="107000"/>
                        </a:lnSpc>
                        <a:spcAft>
                          <a:spcPts val="800"/>
                        </a:spcAft>
                        <a:tabLst>
                          <a:tab pos="3162300" algn="l"/>
                        </a:tabLst>
                      </a:pPr>
                      <a:r>
                        <a:rPr lang="en-US" sz="1600" dirty="0">
                          <a:effectLst/>
                        </a:rPr>
                        <a:t>Explained</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0.24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0.23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0.21</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0.17</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0.14</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84762776"/>
                  </a:ext>
                </a:extLst>
              </a:tr>
            </a:tbl>
          </a:graphicData>
        </a:graphic>
      </p:graphicFrame>
      <p:graphicFrame>
        <p:nvGraphicFramePr>
          <p:cNvPr id="8" name="Table 7">
            <a:extLst>
              <a:ext uri="{FF2B5EF4-FFF2-40B4-BE49-F238E27FC236}">
                <a16:creationId xmlns:a16="http://schemas.microsoft.com/office/drawing/2014/main" id="{D2AEF060-5B6B-2AC8-B798-28C0E64DC1D0}"/>
              </a:ext>
            </a:extLst>
          </p:cNvPr>
          <p:cNvGraphicFramePr>
            <a:graphicFrameLocks noGrp="1"/>
          </p:cNvGraphicFramePr>
          <p:nvPr>
            <p:extLst>
              <p:ext uri="{D42A27DB-BD31-4B8C-83A1-F6EECF244321}">
                <p14:modId xmlns:p14="http://schemas.microsoft.com/office/powerpoint/2010/main" val="3781397699"/>
              </p:ext>
            </p:extLst>
          </p:nvPr>
        </p:nvGraphicFramePr>
        <p:xfrm>
          <a:off x="752122" y="4855242"/>
          <a:ext cx="6692283" cy="1530668"/>
        </p:xfrm>
        <a:graphic>
          <a:graphicData uri="http://schemas.openxmlformats.org/drawingml/2006/table">
            <a:tbl>
              <a:tblPr firstRow="1" firstCol="1" bandRow="1">
                <a:tableStyleId>{5C22544A-7EE6-4342-B048-85BDC9FD1C3A}</a:tableStyleId>
              </a:tblPr>
              <a:tblGrid>
                <a:gridCol w="1372270">
                  <a:extLst>
                    <a:ext uri="{9D8B030D-6E8A-4147-A177-3AD203B41FA5}">
                      <a16:colId xmlns:a16="http://schemas.microsoft.com/office/drawing/2014/main" val="2722707044"/>
                    </a:ext>
                  </a:extLst>
                </a:gridCol>
                <a:gridCol w="1330781">
                  <a:extLst>
                    <a:ext uri="{9D8B030D-6E8A-4147-A177-3AD203B41FA5}">
                      <a16:colId xmlns:a16="http://schemas.microsoft.com/office/drawing/2014/main" val="1791982674"/>
                    </a:ext>
                  </a:extLst>
                </a:gridCol>
                <a:gridCol w="1329744">
                  <a:extLst>
                    <a:ext uri="{9D8B030D-6E8A-4147-A177-3AD203B41FA5}">
                      <a16:colId xmlns:a16="http://schemas.microsoft.com/office/drawing/2014/main" val="3110146866"/>
                    </a:ext>
                  </a:extLst>
                </a:gridCol>
                <a:gridCol w="1329744">
                  <a:extLst>
                    <a:ext uri="{9D8B030D-6E8A-4147-A177-3AD203B41FA5}">
                      <a16:colId xmlns:a16="http://schemas.microsoft.com/office/drawing/2014/main" val="4131691530"/>
                    </a:ext>
                  </a:extLst>
                </a:gridCol>
                <a:gridCol w="1329744">
                  <a:extLst>
                    <a:ext uri="{9D8B030D-6E8A-4147-A177-3AD203B41FA5}">
                      <a16:colId xmlns:a16="http://schemas.microsoft.com/office/drawing/2014/main" val="3233374179"/>
                    </a:ext>
                  </a:extLst>
                </a:gridCol>
              </a:tblGrid>
              <a:tr h="0">
                <a:tc>
                  <a:txBody>
                    <a:bodyPr/>
                    <a:lstStyle/>
                    <a:p>
                      <a:pPr>
                        <a:lnSpc>
                          <a:spcPct val="107000"/>
                        </a:lnSpc>
                        <a:spcAft>
                          <a:spcPts val="800"/>
                        </a:spcAft>
                        <a:tabLst>
                          <a:tab pos="3162300" algn="l"/>
                        </a:tabLst>
                      </a:pPr>
                      <a:r>
                        <a:rPr lang="en-US" sz="1600">
                          <a:effectLst/>
                        </a:rPr>
                        <a:t>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Factor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Factor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Factor 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Factor 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102293950"/>
                  </a:ext>
                </a:extLst>
              </a:tr>
              <a:tr h="0">
                <a:tc>
                  <a:txBody>
                    <a:bodyPr/>
                    <a:lstStyle/>
                    <a:p>
                      <a:pPr>
                        <a:lnSpc>
                          <a:spcPct val="107000"/>
                        </a:lnSpc>
                        <a:spcAft>
                          <a:spcPts val="800"/>
                        </a:spcAft>
                        <a:tabLst>
                          <a:tab pos="3162300" algn="l"/>
                        </a:tabLst>
                      </a:pPr>
                      <a:r>
                        <a:rPr lang="en-US" sz="1600">
                          <a:effectLst/>
                        </a:rPr>
                        <a:t>Proportion of Variance Explained</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0.33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0.30</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0.22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0.14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55755685"/>
                  </a:ext>
                </a:extLst>
              </a:tr>
              <a:tr h="0">
                <a:tc>
                  <a:txBody>
                    <a:bodyPr/>
                    <a:lstStyle/>
                    <a:p>
                      <a:pPr>
                        <a:lnSpc>
                          <a:spcPct val="107000"/>
                        </a:lnSpc>
                        <a:spcAft>
                          <a:spcPts val="800"/>
                        </a:spcAft>
                        <a:tabLst>
                          <a:tab pos="3162300" algn="l"/>
                        </a:tabLst>
                      </a:pPr>
                      <a:r>
                        <a:rPr lang="en-US" sz="1600">
                          <a:effectLst/>
                        </a:rPr>
                        <a:t>Proportion of Variance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0.22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0.20</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0.15</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0.09</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24272659"/>
                  </a:ext>
                </a:extLst>
              </a:tr>
            </a:tbl>
          </a:graphicData>
        </a:graphic>
      </p:graphicFrame>
    </p:spTree>
    <p:extLst>
      <p:ext uri="{BB962C8B-B14F-4D97-AF65-F5344CB8AC3E}">
        <p14:creationId xmlns:p14="http://schemas.microsoft.com/office/powerpoint/2010/main" val="9205315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5961AF6-0C20-6D32-4121-24B9386C0A5D}"/>
              </a:ext>
            </a:extLst>
          </p:cNvPr>
          <p:cNvGraphicFramePr>
            <a:graphicFrameLocks noGrp="1"/>
          </p:cNvGraphicFramePr>
          <p:nvPr>
            <p:ph idx="1"/>
            <p:extLst>
              <p:ext uri="{D42A27DB-BD31-4B8C-83A1-F6EECF244321}">
                <p14:modId xmlns:p14="http://schemas.microsoft.com/office/powerpoint/2010/main" val="3655880079"/>
              </p:ext>
            </p:extLst>
          </p:nvPr>
        </p:nvGraphicFramePr>
        <p:xfrm>
          <a:off x="413886" y="356134"/>
          <a:ext cx="9817768" cy="1155665"/>
        </p:xfrm>
        <a:graphic>
          <a:graphicData uri="http://schemas.openxmlformats.org/drawingml/2006/table">
            <a:tbl>
              <a:tblPr firstRow="1" firstCol="1" bandRow="1">
                <a:tableStyleId>{5C22544A-7EE6-4342-B048-85BDC9FD1C3A}</a:tableStyleId>
              </a:tblPr>
              <a:tblGrid>
                <a:gridCol w="2512361">
                  <a:extLst>
                    <a:ext uri="{9D8B030D-6E8A-4147-A177-3AD203B41FA5}">
                      <a16:colId xmlns:a16="http://schemas.microsoft.com/office/drawing/2014/main" val="3011180736"/>
                    </a:ext>
                  </a:extLst>
                </a:gridCol>
                <a:gridCol w="2436401">
                  <a:extLst>
                    <a:ext uri="{9D8B030D-6E8A-4147-A177-3AD203B41FA5}">
                      <a16:colId xmlns:a16="http://schemas.microsoft.com/office/drawing/2014/main" val="2989185528"/>
                    </a:ext>
                  </a:extLst>
                </a:gridCol>
                <a:gridCol w="2434503">
                  <a:extLst>
                    <a:ext uri="{9D8B030D-6E8A-4147-A177-3AD203B41FA5}">
                      <a16:colId xmlns:a16="http://schemas.microsoft.com/office/drawing/2014/main" val="3902467192"/>
                    </a:ext>
                  </a:extLst>
                </a:gridCol>
                <a:gridCol w="2434503">
                  <a:extLst>
                    <a:ext uri="{9D8B030D-6E8A-4147-A177-3AD203B41FA5}">
                      <a16:colId xmlns:a16="http://schemas.microsoft.com/office/drawing/2014/main" val="3069987696"/>
                    </a:ext>
                  </a:extLst>
                </a:gridCol>
              </a:tblGrid>
              <a:tr h="285620">
                <a:tc>
                  <a:txBody>
                    <a:bodyPr/>
                    <a:lstStyle/>
                    <a:p>
                      <a:pPr>
                        <a:lnSpc>
                          <a:spcPct val="107000"/>
                        </a:lnSpc>
                        <a:spcAft>
                          <a:spcPts val="800"/>
                        </a:spcAft>
                        <a:tabLst>
                          <a:tab pos="3162300" algn="l"/>
                        </a:tabLst>
                      </a:pPr>
                      <a:r>
                        <a:rPr lang="en-US" sz="1600">
                          <a:effectLst/>
                        </a:rPr>
                        <a:t>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Factor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Factor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Factor 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26906994"/>
                  </a:ext>
                </a:extLst>
              </a:tr>
              <a:tr h="584425">
                <a:tc>
                  <a:txBody>
                    <a:bodyPr/>
                    <a:lstStyle/>
                    <a:p>
                      <a:pPr>
                        <a:lnSpc>
                          <a:spcPct val="107000"/>
                        </a:lnSpc>
                        <a:spcAft>
                          <a:spcPts val="800"/>
                        </a:spcAft>
                        <a:tabLst>
                          <a:tab pos="3162300" algn="l"/>
                        </a:tabLst>
                      </a:pPr>
                      <a:r>
                        <a:rPr lang="en-US" sz="1600">
                          <a:effectLst/>
                        </a:rPr>
                        <a:t>Proportion of Variance Explained</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0.34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0.33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0.32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15894408"/>
                  </a:ext>
                </a:extLst>
              </a:tr>
              <a:tr h="285620">
                <a:tc>
                  <a:txBody>
                    <a:bodyPr/>
                    <a:lstStyle/>
                    <a:p>
                      <a:pPr>
                        <a:lnSpc>
                          <a:spcPct val="107000"/>
                        </a:lnSpc>
                        <a:spcAft>
                          <a:spcPts val="800"/>
                        </a:spcAft>
                        <a:tabLst>
                          <a:tab pos="3162300" algn="l"/>
                        </a:tabLst>
                      </a:pPr>
                      <a:r>
                        <a:rPr lang="en-US" sz="1600">
                          <a:effectLst/>
                        </a:rPr>
                        <a:t>Prop of Variance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0.21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0.20</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0.20</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66030544"/>
                  </a:ext>
                </a:extLst>
              </a:tr>
            </a:tbl>
          </a:graphicData>
        </a:graphic>
      </p:graphicFrame>
      <p:sp>
        <p:nvSpPr>
          <p:cNvPr id="8" name="TextBox 7">
            <a:extLst>
              <a:ext uri="{FF2B5EF4-FFF2-40B4-BE49-F238E27FC236}">
                <a16:creationId xmlns:a16="http://schemas.microsoft.com/office/drawing/2014/main" id="{A25A2FF9-A495-D6CB-F703-04FF560C06B7}"/>
              </a:ext>
            </a:extLst>
          </p:cNvPr>
          <p:cNvSpPr txBox="1"/>
          <p:nvPr/>
        </p:nvSpPr>
        <p:spPr>
          <a:xfrm>
            <a:off x="413886" y="1825100"/>
            <a:ext cx="9933272" cy="774507"/>
          </a:xfrm>
          <a:prstGeom prst="rect">
            <a:avLst/>
          </a:prstGeom>
          <a:noFill/>
        </p:spPr>
        <p:txBody>
          <a:bodyPr wrap="square">
            <a:spAutoFit/>
          </a:bodyPr>
          <a:lstStyle/>
          <a:p>
            <a:pPr>
              <a:lnSpc>
                <a:spcPct val="107000"/>
              </a:lnSpc>
              <a:spcAft>
                <a:spcPts val="800"/>
              </a:spcAft>
              <a:tabLst>
                <a:tab pos="31623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Following diagrams show that how the different factors for each cluster summarizes the features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31623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9" name="Picture 8">
            <a:extLst>
              <a:ext uri="{FF2B5EF4-FFF2-40B4-BE49-F238E27FC236}">
                <a16:creationId xmlns:a16="http://schemas.microsoft.com/office/drawing/2014/main" id="{63BCEDE1-08F1-EA25-006C-136C31A6F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52" y="2534636"/>
            <a:ext cx="3729655" cy="2894011"/>
          </a:xfrm>
          <a:prstGeom prst="rect">
            <a:avLst/>
          </a:prstGeom>
        </p:spPr>
      </p:pic>
      <p:pic>
        <p:nvPicPr>
          <p:cNvPr id="10" name="Picture 9">
            <a:extLst>
              <a:ext uri="{FF2B5EF4-FFF2-40B4-BE49-F238E27FC236}">
                <a16:creationId xmlns:a16="http://schemas.microsoft.com/office/drawing/2014/main" id="{478D6683-BCCC-CBD1-A110-8DA121DE6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2684" y="2534635"/>
            <a:ext cx="3845160" cy="2894011"/>
          </a:xfrm>
          <a:prstGeom prst="rect">
            <a:avLst/>
          </a:prstGeom>
        </p:spPr>
      </p:pic>
      <p:pic>
        <p:nvPicPr>
          <p:cNvPr id="11" name="Picture 10">
            <a:extLst>
              <a:ext uri="{FF2B5EF4-FFF2-40B4-BE49-F238E27FC236}">
                <a16:creationId xmlns:a16="http://schemas.microsoft.com/office/drawing/2014/main" id="{F4030C43-EB14-B7CB-8B61-B0BB43F82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3421" y="2534636"/>
            <a:ext cx="3822701" cy="2894011"/>
          </a:xfrm>
          <a:prstGeom prst="rect">
            <a:avLst/>
          </a:prstGeom>
        </p:spPr>
      </p:pic>
      <p:sp>
        <p:nvSpPr>
          <p:cNvPr id="13" name="TextBox 12">
            <a:extLst>
              <a:ext uri="{FF2B5EF4-FFF2-40B4-BE49-F238E27FC236}">
                <a16:creationId xmlns:a16="http://schemas.microsoft.com/office/drawing/2014/main" id="{E53BAF64-5AD1-5A10-1689-B044BB9FE7EE}"/>
              </a:ext>
            </a:extLst>
          </p:cNvPr>
          <p:cNvSpPr txBox="1"/>
          <p:nvPr/>
        </p:nvSpPr>
        <p:spPr>
          <a:xfrm>
            <a:off x="964933" y="5615351"/>
            <a:ext cx="1547261" cy="375552"/>
          </a:xfrm>
          <a:prstGeom prst="rect">
            <a:avLst/>
          </a:prstGeom>
          <a:noFill/>
        </p:spPr>
        <p:txBody>
          <a:bodyPr wrap="square">
            <a:spAutoFit/>
          </a:bodyPr>
          <a:lstStyle/>
          <a:p>
            <a:pPr>
              <a:lnSpc>
                <a:spcPct val="107000"/>
              </a:lnSpc>
              <a:spcAft>
                <a:spcPts val="800"/>
              </a:spcAft>
              <a:tabLst>
                <a:tab pos="3162300" algn="l"/>
              </a:tabLst>
            </a:pPr>
            <a:r>
              <a:rPr lang="en-US" sz="1800" b="1" dirty="0">
                <a:effectLst/>
                <a:latin typeface="Calibri" panose="020F0502020204030204" pitchFamily="34" charset="0"/>
                <a:ea typeface="Calibri" panose="020F0502020204030204" pitchFamily="34" charset="0"/>
                <a:cs typeface="Calibri" panose="020F0502020204030204" pitchFamily="34" charset="0"/>
              </a:rPr>
              <a:t>For Cluster </a:t>
            </a:r>
            <a:r>
              <a:rPr lang="en-US" b="1" dirty="0">
                <a:latin typeface="Calibri" panose="020F0502020204030204" pitchFamily="34" charset="0"/>
                <a:ea typeface="Calibri" panose="020F0502020204030204" pitchFamily="34" charset="0"/>
                <a:cs typeface="Calibri" panose="020F0502020204030204" pitchFamily="34" charset="0"/>
              </a:rPr>
              <a:t>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4" name="TextBox 13">
            <a:extLst>
              <a:ext uri="{FF2B5EF4-FFF2-40B4-BE49-F238E27FC236}">
                <a16:creationId xmlns:a16="http://schemas.microsoft.com/office/drawing/2014/main" id="{B8DE2550-5829-3CDD-B02E-B20C07F63AE9}"/>
              </a:ext>
            </a:extLst>
          </p:cNvPr>
          <p:cNvSpPr txBox="1"/>
          <p:nvPr/>
        </p:nvSpPr>
        <p:spPr>
          <a:xfrm>
            <a:off x="5039628" y="5615351"/>
            <a:ext cx="1547261" cy="375552"/>
          </a:xfrm>
          <a:prstGeom prst="rect">
            <a:avLst/>
          </a:prstGeom>
          <a:noFill/>
        </p:spPr>
        <p:txBody>
          <a:bodyPr wrap="square">
            <a:spAutoFit/>
          </a:bodyPr>
          <a:lstStyle/>
          <a:p>
            <a:pPr>
              <a:lnSpc>
                <a:spcPct val="107000"/>
              </a:lnSpc>
              <a:spcAft>
                <a:spcPts val="800"/>
              </a:spcAft>
              <a:tabLst>
                <a:tab pos="3162300" algn="l"/>
              </a:tabLst>
            </a:pPr>
            <a:r>
              <a:rPr lang="en-US" sz="1800" b="1" dirty="0">
                <a:effectLst/>
                <a:latin typeface="Calibri" panose="020F0502020204030204" pitchFamily="34" charset="0"/>
                <a:ea typeface="Calibri" panose="020F0502020204030204" pitchFamily="34" charset="0"/>
                <a:cs typeface="Calibri" panose="020F0502020204030204" pitchFamily="34" charset="0"/>
              </a:rPr>
              <a:t>For Cluster 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5" name="TextBox 14">
            <a:extLst>
              <a:ext uri="{FF2B5EF4-FFF2-40B4-BE49-F238E27FC236}">
                <a16:creationId xmlns:a16="http://schemas.microsoft.com/office/drawing/2014/main" id="{9F0B53BF-2F83-6A62-460E-1E2A29DBE2F3}"/>
              </a:ext>
            </a:extLst>
          </p:cNvPr>
          <p:cNvSpPr txBox="1"/>
          <p:nvPr/>
        </p:nvSpPr>
        <p:spPr>
          <a:xfrm>
            <a:off x="9788491" y="5594106"/>
            <a:ext cx="1547261" cy="375552"/>
          </a:xfrm>
          <a:prstGeom prst="rect">
            <a:avLst/>
          </a:prstGeom>
          <a:noFill/>
        </p:spPr>
        <p:txBody>
          <a:bodyPr wrap="square">
            <a:spAutoFit/>
          </a:bodyPr>
          <a:lstStyle/>
          <a:p>
            <a:pPr>
              <a:lnSpc>
                <a:spcPct val="107000"/>
              </a:lnSpc>
              <a:spcAft>
                <a:spcPts val="800"/>
              </a:spcAft>
              <a:tabLst>
                <a:tab pos="3162300" algn="l"/>
              </a:tabLst>
            </a:pPr>
            <a:r>
              <a:rPr lang="en-US" sz="1800" b="1" dirty="0">
                <a:effectLst/>
                <a:latin typeface="Calibri" panose="020F0502020204030204" pitchFamily="34" charset="0"/>
                <a:ea typeface="Calibri" panose="020F0502020204030204" pitchFamily="34" charset="0"/>
                <a:cs typeface="Calibri" panose="020F0502020204030204" pitchFamily="34" charset="0"/>
              </a:rPr>
              <a:t>For Cluster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143676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533401" y="-296159"/>
            <a:ext cx="6143423" cy="1456267"/>
          </a:xfrm>
        </p:spPr>
        <p:txBody>
          <a:bodyPr>
            <a:normAutofit/>
          </a:bodyPr>
          <a:lstStyle/>
          <a:p>
            <a:r>
              <a:rPr lang="en-US" sz="4400" u="sng" dirty="0">
                <a:latin typeface="Colonna MT" panose="04020805060202030203" pitchFamily="82" charset="0"/>
              </a:rPr>
              <a:t>CONTENTS:-</a:t>
            </a:r>
            <a:endParaRPr lang="ru-RU" sz="4400" u="sng"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8" name="Rectangle 1">
            <a:extLst>
              <a:ext uri="{FF2B5EF4-FFF2-40B4-BE49-F238E27FC236}">
                <a16:creationId xmlns:a16="http://schemas.microsoft.com/office/drawing/2014/main" id="{4479BFB2-D584-AFFC-6EFA-A4CCB1DE4A5E}"/>
              </a:ext>
            </a:extLst>
          </p:cNvPr>
          <p:cNvSpPr>
            <a:spLocks noGrp="1" noChangeArrowheads="1"/>
          </p:cNvSpPr>
          <p:nvPr>
            <p:ph idx="1"/>
          </p:nvPr>
        </p:nvSpPr>
        <p:spPr bwMode="auto">
          <a:xfrm>
            <a:off x="533401" y="1363268"/>
            <a:ext cx="7678047"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24525" algn="r"/>
              </a:tabLst>
            </a:pPr>
            <a:endParaRPr kumimoji="0" lang="en-US" altLang="en-US" b="0" i="0" u="none" strike="noStrike" cap="none" normalizeH="0" baseline="0" dirty="0">
              <a:ln>
                <a:noFill/>
              </a:ln>
              <a:solidFill>
                <a:schemeClr val="tx1"/>
              </a:solidFill>
              <a:effectLst/>
            </a:endParaRPr>
          </a:p>
          <a:p>
            <a:pPr defTabSz="914400">
              <a:buClrTx/>
              <a:buSzTx/>
            </a:pPr>
            <a:r>
              <a:rPr kumimoji="0" lang="en-US" altLang="en-US" sz="2000" b="1" i="0" u="none" strike="noStrike" cap="none" normalizeH="0" baseline="0" dirty="0">
                <a:ln>
                  <a:noFill/>
                </a:ln>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hlinkClick r:id="rId6">
                  <a:extLst>
                    <a:ext uri="{A12FA001-AC4F-418D-AE19-62706E023703}">
                      <ahyp:hlinkClr xmlns:ahyp="http://schemas.microsoft.com/office/drawing/2018/hyperlinkcolor" val="tx"/>
                    </a:ext>
                  </a:extLst>
                </a:hlinkClick>
              </a:rPr>
              <a:t>Acknowledgement</a:t>
            </a:r>
            <a:endParaRPr kumimoji="0" lang="en-US" altLang="en-US" sz="2000" b="0" i="0" u="none" strike="noStrike" cap="none" normalizeH="0" baseline="0" dirty="0">
              <a:ln>
                <a:noFill/>
              </a:ln>
              <a:solidFill>
                <a:schemeClr val="accent4">
                  <a:lumMod val="20000"/>
                  <a:lumOff val="80000"/>
                </a:schemeClr>
              </a:solidFill>
              <a:effectLst/>
            </a:endParaRPr>
          </a:p>
          <a:p>
            <a:pPr marL="0" indent="0" defTabSz="914400">
              <a:buClrTx/>
              <a:buSzTx/>
              <a:buNone/>
            </a:pPr>
            <a:endParaRPr kumimoji="0" lang="en-US" altLang="en-US" sz="2000" b="0" i="0" u="none" strike="noStrike" cap="none" normalizeH="0" baseline="0" dirty="0">
              <a:ln>
                <a:noFill/>
              </a:ln>
              <a:solidFill>
                <a:schemeClr val="accent4">
                  <a:lumMod val="20000"/>
                  <a:lumOff val="80000"/>
                </a:schemeClr>
              </a:solidFill>
              <a:effectLst/>
            </a:endParaRPr>
          </a:p>
          <a:p>
            <a:pPr defTabSz="914400">
              <a:buClrTx/>
              <a:buSzTx/>
            </a:pPr>
            <a:r>
              <a:rPr kumimoji="0" lang="en-US" altLang="en-US" sz="2000" b="1" i="0" u="none" strike="noStrike" cap="none" normalizeH="0" baseline="0" dirty="0">
                <a:ln>
                  <a:noFill/>
                </a:ln>
                <a:solidFill>
                  <a:schemeClr val="accent4">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Introduction</a:t>
            </a:r>
            <a:endParaRPr kumimoji="0" lang="en-US" altLang="en-US" sz="2000" b="1" i="0" u="none" strike="noStrike" cap="none" normalizeH="0" baseline="0" dirty="0">
              <a:ln>
                <a:noFill/>
              </a:ln>
              <a:solidFill>
                <a:schemeClr val="accent4">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defTabSz="914400">
              <a:buClrTx/>
              <a:buSzTx/>
            </a:pPr>
            <a:endParaRPr kumimoji="0" lang="en-US" altLang="en-US" sz="2000" b="0" i="0" u="none" strike="noStrike" cap="none" normalizeH="0" baseline="0" dirty="0">
              <a:ln>
                <a:noFill/>
              </a:ln>
              <a:solidFill>
                <a:schemeClr val="accent4">
                  <a:lumMod val="20000"/>
                  <a:lumOff val="80000"/>
                </a:schemeClr>
              </a:solidFill>
              <a:effectLst/>
            </a:endParaRPr>
          </a:p>
          <a:p>
            <a:pPr defTabSz="914400">
              <a:buClrTx/>
              <a:buSzTx/>
            </a:pPr>
            <a:r>
              <a:rPr kumimoji="0" lang="en-US" altLang="en-US" sz="2000" b="1" i="0" u="none" strike="noStrike" cap="none" normalizeH="0" baseline="0" dirty="0">
                <a:ln>
                  <a:noFill/>
                </a:ln>
                <a:solidFill>
                  <a:schemeClr val="accent4">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Objective of the study</a:t>
            </a:r>
            <a:endParaRPr kumimoji="0" lang="en-US" altLang="en-US" sz="2000" b="1" i="0" u="none" strike="noStrike" cap="none" normalizeH="0" baseline="0" dirty="0">
              <a:ln>
                <a:noFill/>
              </a:ln>
              <a:solidFill>
                <a:schemeClr val="accent4">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defTabSz="914400">
              <a:buClrTx/>
              <a:buSzTx/>
            </a:pPr>
            <a:endParaRPr kumimoji="0" lang="en-US" altLang="en-US" sz="2000" b="0" i="0" u="none" strike="noStrike" cap="none" normalizeH="0" baseline="0" dirty="0">
              <a:ln>
                <a:noFill/>
              </a:ln>
              <a:solidFill>
                <a:schemeClr val="accent4">
                  <a:lumMod val="20000"/>
                  <a:lumOff val="80000"/>
                </a:schemeClr>
              </a:solidFill>
              <a:effectLst/>
            </a:endParaRPr>
          </a:p>
          <a:p>
            <a:pPr defTabSz="914400">
              <a:buClrTx/>
              <a:buSzTx/>
            </a:pPr>
            <a:r>
              <a:rPr kumimoji="0" lang="en-US" altLang="en-US" sz="2000" b="1" i="0" u="none" strike="noStrike" cap="none" normalizeH="0" baseline="0" dirty="0">
                <a:ln>
                  <a:noFill/>
                </a:ln>
                <a:solidFill>
                  <a:schemeClr val="accent4">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Methodology Used</a:t>
            </a:r>
            <a:endParaRPr kumimoji="0" lang="en-US" altLang="en-US" sz="2000" b="1" i="0" u="none" strike="noStrike" cap="none" normalizeH="0" baseline="0" dirty="0">
              <a:ln>
                <a:noFill/>
              </a:ln>
              <a:solidFill>
                <a:schemeClr val="accent4">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indent="0" defTabSz="914400">
              <a:buClrTx/>
              <a:buSzTx/>
              <a:buNone/>
            </a:pPr>
            <a:endParaRPr kumimoji="0" lang="en-US" altLang="en-US" sz="2000" b="1" i="0" u="none" strike="noStrike" cap="none" normalizeH="0" baseline="0" dirty="0">
              <a:ln>
                <a:noFill/>
              </a:ln>
              <a:solidFill>
                <a:schemeClr val="accent4">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defTabSz="914400">
              <a:buClrTx/>
              <a:buSzTx/>
            </a:pPr>
            <a:r>
              <a:rPr lang="en-US" altLang="en-US" sz="2000" b="1" u="sng" dirty="0">
                <a:solidFill>
                  <a:schemeClr val="accent4">
                    <a:lumMod val="20000"/>
                    <a:lumOff val="80000"/>
                  </a:schemeClr>
                </a:solidFill>
                <a:latin typeface="Calibri" panose="020F0502020204030204" pitchFamily="34" charset="0"/>
                <a:cs typeface="Calibri" panose="020F0502020204030204" pitchFamily="34" charset="0"/>
              </a:rPr>
              <a:t>Data Description</a:t>
            </a:r>
            <a:endParaRPr kumimoji="0" lang="en-US" altLang="en-US" sz="2000" b="1" i="0" u="none" strike="noStrike" cap="none" normalizeH="0" baseline="0" dirty="0">
              <a:ln>
                <a:noFill/>
              </a:ln>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defTabSz="914400">
              <a:buClrTx/>
              <a:buSzTx/>
              <a:buNone/>
            </a:pPr>
            <a:endParaRPr kumimoji="0" lang="en-US" altLang="en-US" sz="2000" b="0" i="0" u="none" strike="noStrike" cap="none" normalizeH="0" baseline="0" dirty="0">
              <a:ln>
                <a:noFill/>
              </a:ln>
              <a:solidFill>
                <a:schemeClr val="accent4">
                  <a:lumMod val="20000"/>
                  <a:lumOff val="80000"/>
                </a:schemeClr>
              </a:solidFill>
              <a:effectLst/>
            </a:endParaRPr>
          </a:p>
          <a:p>
            <a:pPr defTabSz="914400">
              <a:buClrTx/>
              <a:buSzTx/>
            </a:pPr>
            <a:r>
              <a:rPr kumimoji="0" lang="en-US" altLang="en-US" sz="2000" b="1" i="0" u="none" strike="noStrike" cap="none" normalizeH="0" baseline="0" dirty="0">
                <a:ln>
                  <a:noFill/>
                </a:ln>
                <a:solidFill>
                  <a:schemeClr val="accent4">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Data Analysis</a:t>
            </a:r>
            <a:endParaRPr kumimoji="0" lang="en-US" altLang="en-US" sz="2000" b="1" i="0" u="none" strike="noStrike" cap="none" normalizeH="0" baseline="0" dirty="0">
              <a:ln>
                <a:noFill/>
              </a:ln>
              <a:solidFill>
                <a:schemeClr val="accent4">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defTabSz="914400">
              <a:buClrTx/>
              <a:buSzTx/>
            </a:pPr>
            <a:endParaRPr kumimoji="0" lang="en-US" altLang="en-US" sz="2000" b="0" i="0" u="none" strike="noStrike" cap="none" normalizeH="0" baseline="0" dirty="0">
              <a:ln>
                <a:noFill/>
              </a:ln>
              <a:solidFill>
                <a:schemeClr val="accent4">
                  <a:lumMod val="20000"/>
                  <a:lumOff val="80000"/>
                </a:schemeClr>
              </a:solidFill>
              <a:effectLst/>
            </a:endParaRPr>
          </a:p>
          <a:p>
            <a:pPr defTabSz="914400">
              <a:buClrTx/>
              <a:buSzTx/>
            </a:pPr>
            <a:r>
              <a:rPr kumimoji="0" lang="en-US" altLang="en-US" sz="2000" b="1" i="0" u="none" strike="noStrike" cap="none" normalizeH="0" baseline="0" dirty="0">
                <a:ln>
                  <a:noFill/>
                </a:ln>
                <a:solidFill>
                  <a:schemeClr val="accent4">
                    <a:lumMod val="20000"/>
                    <a:lumOff val="80000"/>
                  </a:schemeClr>
                </a:solidFill>
                <a:effectLst/>
                <a:latin typeface="Calibri" panose="020F0502020204030204" pitchFamily="34" charset="0"/>
                <a:ea typeface="Calibri" panose="020F0502020204030204" pitchFamily="34" charset="0"/>
                <a:cs typeface="Mangal" panose="02040503050203030202" pitchFamily="18" charset="0"/>
                <a:hlinkClick r:id="rId11">
                  <a:extLst>
                    <a:ext uri="{A12FA001-AC4F-418D-AE19-62706E023703}">
                      <ahyp:hlinkClr xmlns:ahyp="http://schemas.microsoft.com/office/drawing/2018/hyperlinkcolor" val="tx"/>
                    </a:ext>
                  </a:extLst>
                </a:hlinkClick>
              </a:rPr>
              <a:t>Conclusion</a:t>
            </a:r>
            <a:endParaRPr kumimoji="0" lang="en-US" altLang="en-US" sz="2000" b="0" i="0" u="none" strike="noStrike" cap="none" normalizeH="0" baseline="0" dirty="0">
              <a:ln>
                <a:noFill/>
              </a:ln>
              <a:solidFill>
                <a:schemeClr val="accent4">
                  <a:lumMod val="20000"/>
                  <a:lumOff val="80000"/>
                </a:schemeClr>
              </a:solidFill>
              <a:effectLst/>
            </a:endParaRPr>
          </a:p>
        </p:txBody>
      </p:sp>
    </p:spTree>
    <p:extLst>
      <p:ext uri="{BB962C8B-B14F-4D97-AF65-F5344CB8AC3E}">
        <p14:creationId xmlns:p14="http://schemas.microsoft.com/office/powerpoint/2010/main" val="291382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1A3AE-21FD-F6DE-035F-4DF8AFC12C83}"/>
              </a:ext>
            </a:extLst>
          </p:cNvPr>
          <p:cNvSpPr>
            <a:spLocks noGrp="1"/>
          </p:cNvSpPr>
          <p:nvPr>
            <p:ph idx="1"/>
          </p:nvPr>
        </p:nvSpPr>
        <p:spPr>
          <a:xfrm>
            <a:off x="146786" y="34135"/>
            <a:ext cx="10131425" cy="1140148"/>
          </a:xfrm>
        </p:spPr>
        <p:txBody>
          <a:bodyPr/>
          <a:lstStyle/>
          <a:p>
            <a:r>
              <a:rPr lang="en-US" sz="1800" b="1" u="sng" dirty="0">
                <a:effectLst/>
                <a:latin typeface="Calibri" panose="020F0502020204030204" pitchFamily="34" charset="0"/>
                <a:ea typeface="Calibri" panose="020F0502020204030204" pitchFamily="34" charset="0"/>
                <a:cs typeface="Calibri" panose="020F0502020204030204" pitchFamily="34" charset="0"/>
              </a:rPr>
              <a:t>Measures of Lack Of Fit: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a:p>
            <a:endParaRPr lang="en-IN" dirty="0"/>
          </a:p>
        </p:txBody>
      </p:sp>
      <p:graphicFrame>
        <p:nvGraphicFramePr>
          <p:cNvPr id="4" name="Table 3">
            <a:extLst>
              <a:ext uri="{FF2B5EF4-FFF2-40B4-BE49-F238E27FC236}">
                <a16:creationId xmlns:a16="http://schemas.microsoft.com/office/drawing/2014/main" id="{27DB2D1F-C74B-AC61-50C7-85AA807F075B}"/>
              </a:ext>
            </a:extLst>
          </p:cNvPr>
          <p:cNvGraphicFramePr>
            <a:graphicFrameLocks noGrp="1"/>
          </p:cNvGraphicFramePr>
          <p:nvPr>
            <p:extLst>
              <p:ext uri="{D42A27DB-BD31-4B8C-83A1-F6EECF244321}">
                <p14:modId xmlns:p14="http://schemas.microsoft.com/office/powerpoint/2010/main" val="1148927184"/>
              </p:ext>
            </p:extLst>
          </p:nvPr>
        </p:nvGraphicFramePr>
        <p:xfrm>
          <a:off x="487780" y="604209"/>
          <a:ext cx="8569594" cy="1258126"/>
        </p:xfrm>
        <a:graphic>
          <a:graphicData uri="http://schemas.openxmlformats.org/drawingml/2006/table">
            <a:tbl>
              <a:tblPr firstRow="1" firstCol="1" bandRow="1">
                <a:tableStyleId>{5C22544A-7EE6-4342-B048-85BDC9FD1C3A}</a:tableStyleId>
              </a:tblPr>
              <a:tblGrid>
                <a:gridCol w="1750373">
                  <a:extLst>
                    <a:ext uri="{9D8B030D-6E8A-4147-A177-3AD203B41FA5}">
                      <a16:colId xmlns:a16="http://schemas.microsoft.com/office/drawing/2014/main" val="3446626463"/>
                    </a:ext>
                  </a:extLst>
                </a:gridCol>
                <a:gridCol w="1771043">
                  <a:extLst>
                    <a:ext uri="{9D8B030D-6E8A-4147-A177-3AD203B41FA5}">
                      <a16:colId xmlns:a16="http://schemas.microsoft.com/office/drawing/2014/main" val="202800076"/>
                    </a:ext>
                  </a:extLst>
                </a:gridCol>
                <a:gridCol w="1756950">
                  <a:extLst>
                    <a:ext uri="{9D8B030D-6E8A-4147-A177-3AD203B41FA5}">
                      <a16:colId xmlns:a16="http://schemas.microsoft.com/office/drawing/2014/main" val="3498519805"/>
                    </a:ext>
                  </a:extLst>
                </a:gridCol>
                <a:gridCol w="1857482">
                  <a:extLst>
                    <a:ext uri="{9D8B030D-6E8A-4147-A177-3AD203B41FA5}">
                      <a16:colId xmlns:a16="http://schemas.microsoft.com/office/drawing/2014/main" val="1209017514"/>
                    </a:ext>
                  </a:extLst>
                </a:gridCol>
                <a:gridCol w="1433746">
                  <a:extLst>
                    <a:ext uri="{9D8B030D-6E8A-4147-A177-3AD203B41FA5}">
                      <a16:colId xmlns:a16="http://schemas.microsoft.com/office/drawing/2014/main" val="2962348598"/>
                    </a:ext>
                  </a:extLst>
                </a:gridCol>
              </a:tblGrid>
              <a:tr h="342265">
                <a:tc>
                  <a:txBody>
                    <a:bodyPr/>
                    <a:lstStyle/>
                    <a:p>
                      <a:pPr>
                        <a:lnSpc>
                          <a:spcPct val="107000"/>
                        </a:lnSpc>
                        <a:spcAft>
                          <a:spcPts val="800"/>
                        </a:spcAft>
                        <a:tabLst>
                          <a:tab pos="3162300" algn="l"/>
                        </a:tabLst>
                      </a:pPr>
                      <a:r>
                        <a:rPr lang="en-US" sz="1600">
                          <a:effectLst/>
                        </a:rPr>
                        <a:t>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Tucker-Lewis Index</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RMSEA Index</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Root Mean Square Residuals</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BIC</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52754170"/>
                  </a:ext>
                </a:extLst>
              </a:tr>
              <a:tr h="167640">
                <a:tc>
                  <a:txBody>
                    <a:bodyPr/>
                    <a:lstStyle/>
                    <a:p>
                      <a:pPr>
                        <a:lnSpc>
                          <a:spcPct val="107000"/>
                        </a:lnSpc>
                        <a:spcAft>
                          <a:spcPts val="800"/>
                        </a:spcAft>
                        <a:tabLst>
                          <a:tab pos="3162300" algn="l"/>
                        </a:tabLst>
                      </a:pPr>
                      <a:r>
                        <a:rPr lang="en-US" sz="1600">
                          <a:effectLst/>
                        </a:rPr>
                        <a:t>Cluster 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0.822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0.119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0.03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2325.53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120897684"/>
                  </a:ext>
                </a:extLst>
              </a:tr>
              <a:tr h="167640">
                <a:tc>
                  <a:txBody>
                    <a:bodyPr/>
                    <a:lstStyle/>
                    <a:p>
                      <a:pPr>
                        <a:lnSpc>
                          <a:spcPct val="107000"/>
                        </a:lnSpc>
                        <a:spcAft>
                          <a:spcPts val="800"/>
                        </a:spcAft>
                        <a:tabLst>
                          <a:tab pos="3162300" algn="l"/>
                        </a:tabLst>
                      </a:pPr>
                      <a:r>
                        <a:rPr lang="en-US" sz="1600">
                          <a:effectLst/>
                        </a:rPr>
                        <a:t>Cluster 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0.978</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0.048</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0.01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29.1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97655155"/>
                  </a:ext>
                </a:extLst>
              </a:tr>
              <a:tr h="167640">
                <a:tc>
                  <a:txBody>
                    <a:bodyPr/>
                    <a:lstStyle/>
                    <a:p>
                      <a:pPr>
                        <a:lnSpc>
                          <a:spcPct val="107000"/>
                        </a:lnSpc>
                        <a:spcAft>
                          <a:spcPts val="800"/>
                        </a:spcAft>
                        <a:tabLst>
                          <a:tab pos="3162300" algn="l"/>
                        </a:tabLst>
                      </a:pPr>
                      <a:r>
                        <a:rPr lang="en-US" sz="1600">
                          <a:effectLst/>
                        </a:rPr>
                        <a:t>Cluster 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0.954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0.079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a:effectLst/>
                        </a:rPr>
                        <a:t>0.13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-94.07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7545363"/>
                  </a:ext>
                </a:extLst>
              </a:tr>
            </a:tbl>
          </a:graphicData>
        </a:graphic>
      </p:graphicFrame>
      <p:sp>
        <p:nvSpPr>
          <p:cNvPr id="6" name="TextBox 5">
            <a:extLst>
              <a:ext uri="{FF2B5EF4-FFF2-40B4-BE49-F238E27FC236}">
                <a16:creationId xmlns:a16="http://schemas.microsoft.com/office/drawing/2014/main" id="{27E90836-A5F1-B08F-3297-BEC5EBD52B8F}"/>
              </a:ext>
            </a:extLst>
          </p:cNvPr>
          <p:cNvSpPr txBox="1"/>
          <p:nvPr/>
        </p:nvSpPr>
        <p:spPr>
          <a:xfrm>
            <a:off x="411479" y="1744357"/>
            <a:ext cx="11052209" cy="2552686"/>
          </a:xfrm>
          <a:prstGeom prst="rect">
            <a:avLst/>
          </a:prstGeom>
          <a:noFill/>
        </p:spPr>
        <p:txBody>
          <a:bodyPr wrap="square">
            <a:spAutoFit/>
          </a:bodyPr>
          <a:lstStyle/>
          <a:p>
            <a:pPr>
              <a:lnSpc>
                <a:spcPct val="107000"/>
              </a:lnSpc>
              <a:spcAft>
                <a:spcPts val="800"/>
              </a:spcAft>
              <a:tabLst>
                <a:tab pos="3162300" algn="l"/>
              </a:tabLs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tabLst>
                <a:tab pos="31623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Here our chosen method is maximum likelihood among other alternatives the maximum likelihood was free from Heywood problem which makes the loadings of the correlation matrix of features and factors more than 1 plus this method gives us reduction of BIC than any other method. Moreover it is better than principal component method because it gives us measures of model’s lack of fit which is essential to see how well our model performs. The root mean square of residuals value below 0.08 is considered good. The Tucker Lewis Index &gt; 0.9 suggests very good fit of the model, the value near 0.5 indicates moderate fit of the model. And the suggested value of RMSEA Index for good fit is &lt;0.08.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754633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53A01-8410-EE1C-ED4C-82C1AB4F18AE}"/>
              </a:ext>
            </a:extLst>
          </p:cNvPr>
          <p:cNvSpPr txBox="1"/>
          <p:nvPr/>
        </p:nvSpPr>
        <p:spPr>
          <a:xfrm>
            <a:off x="193040" y="10344"/>
            <a:ext cx="6096000" cy="438582"/>
          </a:xfrm>
          <a:prstGeom prst="rect">
            <a:avLst/>
          </a:prstGeom>
          <a:noFill/>
        </p:spPr>
        <p:txBody>
          <a:bodyPr wrap="square">
            <a:spAutoFit/>
          </a:bodyPr>
          <a:lstStyle/>
          <a:p>
            <a:pPr>
              <a:lnSpc>
                <a:spcPct val="107000"/>
              </a:lnSpc>
              <a:spcBef>
                <a:spcPts val="200"/>
              </a:spcBef>
            </a:pPr>
            <a:r>
              <a:rPr lang="en-IN" sz="2200" b="1" u="sng" dirty="0">
                <a:solidFill>
                  <a:srgbClr val="FFFF00"/>
                </a:solidFill>
                <a:effectLst/>
                <a:latin typeface="Calibri" panose="020F0502020204030204" pitchFamily="34" charset="0"/>
                <a:ea typeface="Times New Roman" panose="02020603050405020304" pitchFamily="18" charset="0"/>
                <a:cs typeface="Mangal" panose="02040503050203030202" pitchFamily="18" charset="0"/>
              </a:rPr>
              <a:t>Based on Kernel k-Means:-</a:t>
            </a:r>
            <a:endParaRPr lang="en-IN" sz="2200" b="1" dirty="0">
              <a:solidFill>
                <a:srgbClr val="FFFF00"/>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9" name="Rectangle: Rounded Corners 8">
            <a:extLst>
              <a:ext uri="{FF2B5EF4-FFF2-40B4-BE49-F238E27FC236}">
                <a16:creationId xmlns:a16="http://schemas.microsoft.com/office/drawing/2014/main" id="{BC870C6E-3086-D9C6-B773-0DDD5D261D75}"/>
              </a:ext>
            </a:extLst>
          </p:cNvPr>
          <p:cNvSpPr/>
          <p:nvPr/>
        </p:nvSpPr>
        <p:spPr>
          <a:xfrm>
            <a:off x="187960" y="458838"/>
            <a:ext cx="11805920" cy="9330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107000"/>
              </a:lnSpc>
              <a:spcAft>
                <a:spcPts val="800"/>
              </a:spcAft>
            </a:pPr>
            <a:r>
              <a:rPr lang="en-US" sz="1700" b="1" u="sng" dirty="0">
                <a:effectLst/>
                <a:latin typeface="Calibri" panose="020F0502020204030204" pitchFamily="34" charset="0"/>
                <a:ea typeface="Calibri" panose="020F0502020204030204" pitchFamily="34" charset="0"/>
                <a:cs typeface="Mangal" panose="02040503050203030202" pitchFamily="18" charset="0"/>
              </a:rPr>
              <a:t>Data Preparation:</a:t>
            </a:r>
            <a:r>
              <a:rPr lang="en-US" sz="1700" b="1" dirty="0">
                <a:effectLst/>
                <a:latin typeface="Calibri" panose="020F0502020204030204" pitchFamily="34" charset="0"/>
                <a:ea typeface="Calibri" panose="020F0502020204030204" pitchFamily="34" charset="0"/>
                <a:cs typeface="Mangal" panose="02040503050203030202" pitchFamily="18" charset="0"/>
              </a:rPr>
              <a:t>  </a:t>
            </a:r>
            <a:r>
              <a:rPr lang="en-US" sz="1700" dirty="0">
                <a:effectLst/>
                <a:latin typeface="Calibri" panose="020F0502020204030204" pitchFamily="34" charset="0"/>
                <a:ea typeface="Calibri" panose="020F0502020204030204" pitchFamily="34" charset="0"/>
                <a:cs typeface="Calibri" panose="020F0502020204030204" pitchFamily="34" charset="0"/>
              </a:rPr>
              <a:t>Data Preparation is done in two steps. </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1700" dirty="0">
                <a:effectLst/>
                <a:latin typeface="Calibri" panose="020F0502020204030204" pitchFamily="34" charset="0"/>
                <a:ea typeface="Calibri" panose="020F0502020204030204" pitchFamily="34" charset="0"/>
                <a:cs typeface="Calibri" panose="020F0502020204030204" pitchFamily="34" charset="0"/>
              </a:rPr>
              <a:t>Firstly, </a:t>
            </a:r>
            <a:r>
              <a:rPr lang="en-IN"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 ID is an unique id for each customer and hence won't play any role in determining the clusters. So, we have dropped it.</a:t>
            </a:r>
            <a:r>
              <a:rPr lang="en-IN" sz="1700" dirty="0">
                <a:latin typeface="Calibri" panose="020F0502020204030204" pitchFamily="34" charset="0"/>
                <a:ea typeface="Calibri" panose="020F0502020204030204" pitchFamily="34" charset="0"/>
                <a:cs typeface="Mangal" panose="02040503050203030202" pitchFamily="18" charset="0"/>
              </a:rPr>
              <a:t>  </a:t>
            </a:r>
            <a:r>
              <a:rPr lang="en-IN"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Secondly, we drop the rows corresponding to the missing value in any column.</a:t>
            </a:r>
            <a:endParaRPr lang="en-IN" sz="17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6" name="Rectangle: Rounded Corners 15">
            <a:extLst>
              <a:ext uri="{FF2B5EF4-FFF2-40B4-BE49-F238E27FC236}">
                <a16:creationId xmlns:a16="http://schemas.microsoft.com/office/drawing/2014/main" id="{EA3E8848-46EC-7F5F-1B19-F2097563892B}"/>
              </a:ext>
            </a:extLst>
          </p:cNvPr>
          <p:cNvSpPr/>
          <p:nvPr/>
        </p:nvSpPr>
        <p:spPr>
          <a:xfrm>
            <a:off x="159603" y="1497781"/>
            <a:ext cx="11897360" cy="135691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ct val="107000"/>
              </a:lnSpc>
              <a:spcAft>
                <a:spcPts val="800"/>
              </a:spcAft>
            </a:pPr>
            <a:r>
              <a:rPr lang="en-IN" sz="17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Determining no. of clusters:-</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700" b="1" u="sng"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IN" sz="17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)Analytical Method:-</a:t>
            </a:r>
            <a:r>
              <a:rPr lang="en-IN" sz="17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determining the best no. of clusters, we have used </a:t>
            </a:r>
            <a:r>
              <a:rPr lang="en-IN" sz="17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NbClust</a:t>
            </a:r>
            <a:r>
              <a:rPr lang="en-IN"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Package of R Programming language. Here, we have found the best no. of clusters to be 3 based on the majority rule. </a:t>
            </a:r>
            <a:endParaRPr lang="en-IN" sz="17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7" name="Rectangle: Rounded Corners 16">
            <a:extLst>
              <a:ext uri="{FF2B5EF4-FFF2-40B4-BE49-F238E27FC236}">
                <a16:creationId xmlns:a16="http://schemas.microsoft.com/office/drawing/2014/main" id="{B49F278D-7474-5F09-B0BB-D0DC234BA9A9}"/>
              </a:ext>
            </a:extLst>
          </p:cNvPr>
          <p:cNvSpPr/>
          <p:nvPr/>
        </p:nvSpPr>
        <p:spPr>
          <a:xfrm>
            <a:off x="159603" y="2966294"/>
            <a:ext cx="11869003" cy="20794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B583FE54-5740-1370-A891-3520BA2F216A}"/>
              </a:ext>
            </a:extLst>
          </p:cNvPr>
          <p:cNvSpPr txBox="1"/>
          <p:nvPr/>
        </p:nvSpPr>
        <p:spPr>
          <a:xfrm>
            <a:off x="254000" y="3037424"/>
            <a:ext cx="7782560" cy="1981616"/>
          </a:xfrm>
          <a:prstGeom prst="rect">
            <a:avLst/>
          </a:prstGeom>
          <a:noFill/>
        </p:spPr>
        <p:txBody>
          <a:bodyPr wrap="square">
            <a:spAutoFit/>
          </a:bodyPr>
          <a:lstStyle/>
          <a:p>
            <a:pPr>
              <a:lnSpc>
                <a:spcPct val="107000"/>
              </a:lnSpc>
              <a:spcAft>
                <a:spcPts val="800"/>
              </a:spcAft>
            </a:pPr>
            <a:r>
              <a:rPr lang="en-IN" sz="17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ii)Graphical Method:-</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7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a)Hubert Index Method:-</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Hubert Index is a graphical method of determining the number of clusters. In the plot of Hubert index, we seek a significant knee that corresponds to a significant increase of the value of the measure i.e., the significant peak in Hubert index second differences plot. Here, we have found the no. of clusters to be 3</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20" name="Picture 19">
            <a:extLst>
              <a:ext uri="{FF2B5EF4-FFF2-40B4-BE49-F238E27FC236}">
                <a16:creationId xmlns:a16="http://schemas.microsoft.com/office/drawing/2014/main" id="{1D7FFB56-68E4-01F6-BBD4-00CA61DBB5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01376" y="3429000"/>
            <a:ext cx="3930778" cy="1443746"/>
          </a:xfrm>
          <a:prstGeom prst="rect">
            <a:avLst/>
          </a:prstGeom>
          <a:noFill/>
          <a:ln>
            <a:noFill/>
          </a:ln>
        </p:spPr>
      </p:pic>
      <p:sp>
        <p:nvSpPr>
          <p:cNvPr id="21" name="Rectangle: Rounded Corners 20">
            <a:extLst>
              <a:ext uri="{FF2B5EF4-FFF2-40B4-BE49-F238E27FC236}">
                <a16:creationId xmlns:a16="http://schemas.microsoft.com/office/drawing/2014/main" id="{793342C1-A5DA-8E73-85B3-ED2808384110}"/>
              </a:ext>
            </a:extLst>
          </p:cNvPr>
          <p:cNvSpPr/>
          <p:nvPr/>
        </p:nvSpPr>
        <p:spPr>
          <a:xfrm>
            <a:off x="142240" y="5145832"/>
            <a:ext cx="11897360" cy="159964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3" name="TextBox 22">
            <a:extLst>
              <a:ext uri="{FF2B5EF4-FFF2-40B4-BE49-F238E27FC236}">
                <a16:creationId xmlns:a16="http://schemas.microsoft.com/office/drawing/2014/main" id="{11163350-03D2-4E4E-B524-E6C09998CD50}"/>
              </a:ext>
            </a:extLst>
          </p:cNvPr>
          <p:cNvSpPr txBox="1"/>
          <p:nvPr/>
        </p:nvSpPr>
        <p:spPr>
          <a:xfrm>
            <a:off x="193040" y="5145832"/>
            <a:ext cx="7640320" cy="1582293"/>
          </a:xfrm>
          <a:prstGeom prst="rect">
            <a:avLst/>
          </a:prstGeom>
          <a:noFill/>
        </p:spPr>
        <p:txBody>
          <a:bodyPr wrap="square">
            <a:spAutoFit/>
          </a:bodyPr>
          <a:lstStyle/>
          <a:p>
            <a:pPr>
              <a:lnSpc>
                <a:spcPct val="107000"/>
              </a:lnSpc>
              <a:spcAft>
                <a:spcPts val="800"/>
              </a:spcAft>
            </a:pPr>
            <a:r>
              <a:rPr lang="en-IN" sz="1700" b="1"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 D Index Method:-</a:t>
            </a:r>
            <a:endParaRPr lang="en-IN" sz="17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7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 Index is a graphical method of determining the number of clusters. In the plot of D index, we seek a significant knee (the significant peak in D index second differences plot) that corresponds to a significant increase of the value of the measure. Here, we have found the no. of clusters to be 3.</a:t>
            </a:r>
            <a:endParaRPr lang="en-IN" sz="17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24" name="Picture 23">
            <a:extLst>
              <a:ext uri="{FF2B5EF4-FFF2-40B4-BE49-F238E27FC236}">
                <a16:creationId xmlns:a16="http://schemas.microsoft.com/office/drawing/2014/main" id="{BF7319A9-6E39-6DE0-EE6F-F7536A341C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01376" y="5204731"/>
            <a:ext cx="3904544" cy="1523394"/>
          </a:xfrm>
          <a:prstGeom prst="rect">
            <a:avLst/>
          </a:prstGeom>
          <a:noFill/>
          <a:ln>
            <a:noFill/>
          </a:ln>
        </p:spPr>
      </p:pic>
    </p:spTree>
    <p:extLst>
      <p:ext uri="{BB962C8B-B14F-4D97-AF65-F5344CB8AC3E}">
        <p14:creationId xmlns:p14="http://schemas.microsoft.com/office/powerpoint/2010/main" val="14673155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BE84691-B43E-B8F4-5726-FE0E6C3AD35B}"/>
              </a:ext>
            </a:extLst>
          </p:cNvPr>
          <p:cNvGraphicFramePr>
            <a:graphicFrameLocks noGrp="1"/>
          </p:cNvGraphicFramePr>
          <p:nvPr/>
        </p:nvGraphicFramePr>
        <p:xfrm>
          <a:off x="2281872" y="1675623"/>
          <a:ext cx="5256848" cy="872744"/>
        </p:xfrm>
        <a:graphic>
          <a:graphicData uri="http://schemas.openxmlformats.org/drawingml/2006/table">
            <a:tbl>
              <a:tblPr firstRow="1">
                <a:tableStyleId>{21E4AEA4-8DFA-4A89-87EB-49C32662AFE0}</a:tableStyleId>
              </a:tblPr>
              <a:tblGrid>
                <a:gridCol w="2628424">
                  <a:extLst>
                    <a:ext uri="{9D8B030D-6E8A-4147-A177-3AD203B41FA5}">
                      <a16:colId xmlns:a16="http://schemas.microsoft.com/office/drawing/2014/main" val="3737388993"/>
                    </a:ext>
                  </a:extLst>
                </a:gridCol>
                <a:gridCol w="2628424">
                  <a:extLst>
                    <a:ext uri="{9D8B030D-6E8A-4147-A177-3AD203B41FA5}">
                      <a16:colId xmlns:a16="http://schemas.microsoft.com/office/drawing/2014/main" val="1921934279"/>
                    </a:ext>
                  </a:extLst>
                </a:gridCol>
              </a:tblGrid>
              <a:tr h="0">
                <a:tc>
                  <a:txBody>
                    <a:bodyPr/>
                    <a:lstStyle/>
                    <a:p>
                      <a:pPr>
                        <a:lnSpc>
                          <a:spcPct val="107000"/>
                        </a:lnSpc>
                        <a:spcAft>
                          <a:spcPts val="800"/>
                        </a:spcAft>
                      </a:pPr>
                      <a:r>
                        <a:rPr lang="en-IN" sz="1400" dirty="0">
                          <a:effectLst/>
                        </a:rPr>
                        <a:t>Kernel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Silhouette Score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20316048"/>
                  </a:ext>
                </a:extLst>
              </a:tr>
              <a:tr h="0">
                <a:tc>
                  <a:txBody>
                    <a:bodyPr/>
                    <a:lstStyle/>
                    <a:p>
                      <a:pPr>
                        <a:lnSpc>
                          <a:spcPct val="107000"/>
                        </a:lnSpc>
                        <a:spcAft>
                          <a:spcPts val="800"/>
                        </a:spcAft>
                      </a:pPr>
                      <a:r>
                        <a:rPr lang="en-IN" sz="1400" dirty="0">
                          <a:effectLst/>
                        </a:rPr>
                        <a:t>Polynomial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400" dirty="0">
                          <a:effectLst/>
                        </a:rPr>
                        <a:t>0.33422278610924916</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24278493"/>
                  </a:ext>
                </a:extLst>
              </a:tr>
              <a:tr h="0">
                <a:tc>
                  <a:txBody>
                    <a:bodyPr/>
                    <a:lstStyle/>
                    <a:p>
                      <a:pPr>
                        <a:lnSpc>
                          <a:spcPct val="107000"/>
                        </a:lnSpc>
                        <a:spcAft>
                          <a:spcPts val="800"/>
                        </a:spcAft>
                      </a:pPr>
                      <a:r>
                        <a:rPr lang="en-IN" sz="1400">
                          <a:effectLst/>
                        </a:rPr>
                        <a:t>Radial Basis Function (Gaussian)</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400" dirty="0">
                          <a:effectLst/>
                        </a:rPr>
                        <a:t>0.035308683417481106</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85957503"/>
                  </a:ext>
                </a:extLst>
              </a:tr>
              <a:tr h="0">
                <a:tc>
                  <a:txBody>
                    <a:bodyPr/>
                    <a:lstStyle/>
                    <a:p>
                      <a:pPr>
                        <a:lnSpc>
                          <a:spcPct val="107000"/>
                        </a:lnSpc>
                        <a:spcAft>
                          <a:spcPts val="800"/>
                        </a:spcAft>
                      </a:pPr>
                      <a:r>
                        <a:rPr lang="en-IN" sz="1400">
                          <a:effectLst/>
                        </a:rPr>
                        <a:t>Hyperbolic</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400" dirty="0">
                          <a:effectLst/>
                        </a:rPr>
                        <a:t>-0.012615015542211127</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91972538"/>
                  </a:ext>
                </a:extLst>
              </a:tr>
            </a:tbl>
          </a:graphicData>
        </a:graphic>
      </p:graphicFrame>
      <p:graphicFrame>
        <p:nvGraphicFramePr>
          <p:cNvPr id="5" name="Table 4">
            <a:extLst>
              <a:ext uri="{FF2B5EF4-FFF2-40B4-BE49-F238E27FC236}">
                <a16:creationId xmlns:a16="http://schemas.microsoft.com/office/drawing/2014/main" id="{DC9E5F22-2DF3-430C-D35D-CE5B6163DF46}"/>
              </a:ext>
            </a:extLst>
          </p:cNvPr>
          <p:cNvGraphicFramePr>
            <a:graphicFrameLocks noGrp="1"/>
          </p:cNvGraphicFramePr>
          <p:nvPr/>
        </p:nvGraphicFramePr>
        <p:xfrm>
          <a:off x="378936" y="4363376"/>
          <a:ext cx="3255328" cy="436372"/>
        </p:xfrm>
        <a:graphic>
          <a:graphicData uri="http://schemas.openxmlformats.org/drawingml/2006/table">
            <a:tbl>
              <a:tblPr firstRow="1">
                <a:tableStyleId>{5C22544A-7EE6-4342-B048-85BDC9FD1C3A}</a:tableStyleId>
              </a:tblPr>
              <a:tblGrid>
                <a:gridCol w="1018603">
                  <a:extLst>
                    <a:ext uri="{9D8B030D-6E8A-4147-A177-3AD203B41FA5}">
                      <a16:colId xmlns:a16="http://schemas.microsoft.com/office/drawing/2014/main" val="1750778065"/>
                    </a:ext>
                  </a:extLst>
                </a:gridCol>
                <a:gridCol w="1071107">
                  <a:extLst>
                    <a:ext uri="{9D8B030D-6E8A-4147-A177-3AD203B41FA5}">
                      <a16:colId xmlns:a16="http://schemas.microsoft.com/office/drawing/2014/main" val="1446916861"/>
                    </a:ext>
                  </a:extLst>
                </a:gridCol>
                <a:gridCol w="1165618">
                  <a:extLst>
                    <a:ext uri="{9D8B030D-6E8A-4147-A177-3AD203B41FA5}">
                      <a16:colId xmlns:a16="http://schemas.microsoft.com/office/drawing/2014/main" val="4160538228"/>
                    </a:ext>
                  </a:extLst>
                </a:gridCol>
              </a:tblGrid>
              <a:tr h="209550">
                <a:tc>
                  <a:txBody>
                    <a:bodyPr/>
                    <a:lstStyle/>
                    <a:p>
                      <a:pPr>
                        <a:lnSpc>
                          <a:spcPct val="107000"/>
                        </a:lnSpc>
                        <a:spcAft>
                          <a:spcPts val="800"/>
                        </a:spcAft>
                      </a:pPr>
                      <a:r>
                        <a:rPr lang="en-IN" sz="1400">
                          <a:effectLst/>
                        </a:rPr>
                        <a:t>Cluster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Cluster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Cluster 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35063466"/>
                  </a:ext>
                </a:extLst>
              </a:tr>
              <a:tr h="0">
                <a:tc>
                  <a:txBody>
                    <a:bodyPr/>
                    <a:lstStyle/>
                    <a:p>
                      <a:pPr>
                        <a:lnSpc>
                          <a:spcPct val="107000"/>
                        </a:lnSpc>
                        <a:spcAft>
                          <a:spcPts val="800"/>
                        </a:spcAft>
                      </a:pPr>
                      <a:r>
                        <a:rPr lang="en-IN" sz="1400">
                          <a:effectLst/>
                        </a:rPr>
                        <a:t>758</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4794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3084</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86005135"/>
                  </a:ext>
                </a:extLst>
              </a:tr>
            </a:tbl>
          </a:graphicData>
        </a:graphic>
      </p:graphicFrame>
      <p:sp>
        <p:nvSpPr>
          <p:cNvPr id="8" name="TextBox 7">
            <a:extLst>
              <a:ext uri="{FF2B5EF4-FFF2-40B4-BE49-F238E27FC236}">
                <a16:creationId xmlns:a16="http://schemas.microsoft.com/office/drawing/2014/main" id="{1E464484-8E4B-CB16-9F31-EC4A3F7EA9CB}"/>
              </a:ext>
            </a:extLst>
          </p:cNvPr>
          <p:cNvSpPr txBox="1"/>
          <p:nvPr/>
        </p:nvSpPr>
        <p:spPr>
          <a:xfrm>
            <a:off x="120968" y="25448"/>
            <a:ext cx="11847512" cy="156100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IN" dirty="0">
                <a:latin typeface="Calibri" panose="020F0502020204030204" pitchFamily="34" charset="0"/>
                <a:ea typeface="Times New Roman" panose="02020603050405020304" pitchFamily="18" charset="0"/>
                <a:cs typeface="Mangal" panose="02040503050203030202" pitchFamily="18" charset="0"/>
              </a:rPr>
              <a:t>U</a:t>
            </a:r>
            <a:r>
              <a:rPr lang="en-IN" sz="1800" dirty="0">
                <a:effectLst/>
                <a:latin typeface="Calibri" panose="020F0502020204030204" pitchFamily="34" charset="0"/>
                <a:ea typeface="Times New Roman" panose="02020603050405020304" pitchFamily="18" charset="0"/>
                <a:cs typeface="Mangal" panose="02040503050203030202" pitchFamily="18" charset="0"/>
              </a:rPr>
              <a:t>sing both the analytical method and the graphical methods, we come to a conclusion that the optimal number of clusters is 3. In the next step, setting the number of clusters as 3, we applied three most popular kernel transformations to the dataset. For evaluating the density and separation between the clusters we calculated the corresponding Silhouette Scores (lies between -1 to 1 where score near 1 implies high separation, score near 0 indicates overlapping and score near -1 indicates wrong cluster assignment) for these 3 non-linear splitting of the dataset. The scores are given below</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TextBox 9">
            <a:extLst>
              <a:ext uri="{FF2B5EF4-FFF2-40B4-BE49-F238E27FC236}">
                <a16:creationId xmlns:a16="http://schemas.microsoft.com/office/drawing/2014/main" id="{5C3BE096-B2D6-7BF4-EB0C-47C477DB7166}"/>
              </a:ext>
            </a:extLst>
          </p:cNvPr>
          <p:cNvSpPr txBox="1"/>
          <p:nvPr/>
        </p:nvSpPr>
        <p:spPr>
          <a:xfrm>
            <a:off x="120968" y="2637537"/>
            <a:ext cx="11521440" cy="1663597"/>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Times New Roman" panose="02020603050405020304" pitchFamily="18" charset="0"/>
                <a:cs typeface="Mangal" panose="02040503050203030202" pitchFamily="18" charset="0"/>
              </a:rPr>
              <a:t>The silhouette coefficients suggests that the Gaussian Kernel and Hyperbolic kernel methods will be having high overlapping among the clusters whereas the Polynomial Kernel performs better separation than the previous Kernel functions. From these results we select the Polynomial Kernel as the best kernel transformation for this dataset and proceed with our further analysis.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Times New Roman" panose="02020603050405020304" pitchFamily="18" charset="0"/>
                <a:cs typeface="Mangal" panose="02040503050203030202" pitchFamily="18" charset="0"/>
              </a:rPr>
              <a:t>The cluster sizes we get for this splitting,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Box 11">
            <a:extLst>
              <a:ext uri="{FF2B5EF4-FFF2-40B4-BE49-F238E27FC236}">
                <a16:creationId xmlns:a16="http://schemas.microsoft.com/office/drawing/2014/main" id="{355403A6-56FE-319E-9DBF-AC3C38E56321}"/>
              </a:ext>
            </a:extLst>
          </p:cNvPr>
          <p:cNvSpPr txBox="1"/>
          <p:nvPr/>
        </p:nvSpPr>
        <p:spPr>
          <a:xfrm>
            <a:off x="120968" y="5047069"/>
            <a:ext cx="6386512" cy="156100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Times New Roman" panose="02020603050405020304" pitchFamily="18" charset="0"/>
                <a:cs typeface="Mangal" panose="02040503050203030202" pitchFamily="18" charset="0"/>
              </a:rPr>
              <a:t>To get a visualization of the clustering labels one can use PCA (Principal Component Analysis) to project the data in lower dimension and visualize how the data is clustered. To the right, it is the two dimensional such plot done with first two principal components.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4" name="Rectangle 13">
            <a:extLst>
              <a:ext uri="{FF2B5EF4-FFF2-40B4-BE49-F238E27FC236}">
                <a16:creationId xmlns:a16="http://schemas.microsoft.com/office/drawing/2014/main" id="{D642ED5F-5185-6018-E814-1402A6F66B1C}"/>
              </a:ext>
            </a:extLst>
          </p:cNvPr>
          <p:cNvSpPr/>
          <p:nvPr/>
        </p:nvSpPr>
        <p:spPr>
          <a:xfrm>
            <a:off x="6664960" y="3599451"/>
            <a:ext cx="5148104" cy="30086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5" name="Picture 14">
            <a:extLst>
              <a:ext uri="{FF2B5EF4-FFF2-40B4-BE49-F238E27FC236}">
                <a16:creationId xmlns:a16="http://schemas.microsoft.com/office/drawing/2014/main" id="{5B7CCF29-D860-F7E4-FEA9-FC596C21C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373" y="3609611"/>
            <a:ext cx="4615747" cy="3008623"/>
          </a:xfrm>
          <a:prstGeom prst="rect">
            <a:avLst/>
          </a:prstGeom>
        </p:spPr>
      </p:pic>
    </p:spTree>
    <p:extLst>
      <p:ext uri="{BB962C8B-B14F-4D97-AF65-F5344CB8AC3E}">
        <p14:creationId xmlns:p14="http://schemas.microsoft.com/office/powerpoint/2010/main" val="810929916"/>
      </p:ext>
    </p:extLst>
  </p:cSld>
  <p:clrMapOvr>
    <a:masterClrMapping/>
  </p:clrMapOvr>
  <p:transition spd="slow">
    <p:wheel spokes="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BE56B910-7304-2318-4DD8-570F51FC523E}"/>
              </a:ext>
            </a:extLst>
          </p:cNvPr>
          <p:cNvGraphicFramePr>
            <a:graphicFrameLocks noGrp="1"/>
          </p:cNvGraphicFramePr>
          <p:nvPr/>
        </p:nvGraphicFramePr>
        <p:xfrm>
          <a:off x="447040" y="2982102"/>
          <a:ext cx="9855202" cy="1533778"/>
        </p:xfrm>
        <a:graphic>
          <a:graphicData uri="http://schemas.openxmlformats.org/drawingml/2006/table">
            <a:tbl>
              <a:tblPr firstRow="1" firstCol="1" bandRow="1">
                <a:tableStyleId>{21E4AEA4-8DFA-4A89-87EB-49C32662AFE0}</a:tableStyleId>
              </a:tblPr>
              <a:tblGrid>
                <a:gridCol w="1258905">
                  <a:extLst>
                    <a:ext uri="{9D8B030D-6E8A-4147-A177-3AD203B41FA5}">
                      <a16:colId xmlns:a16="http://schemas.microsoft.com/office/drawing/2014/main" val="1983130977"/>
                    </a:ext>
                  </a:extLst>
                </a:gridCol>
                <a:gridCol w="8596297">
                  <a:extLst>
                    <a:ext uri="{9D8B030D-6E8A-4147-A177-3AD203B41FA5}">
                      <a16:colId xmlns:a16="http://schemas.microsoft.com/office/drawing/2014/main" val="3007683825"/>
                    </a:ext>
                  </a:extLst>
                </a:gridCol>
              </a:tblGrid>
              <a:tr h="401584">
                <a:tc>
                  <a:txBody>
                    <a:bodyPr/>
                    <a:lstStyle/>
                    <a:p>
                      <a:pPr>
                        <a:lnSpc>
                          <a:spcPct val="107000"/>
                        </a:lnSpc>
                        <a:spcAft>
                          <a:spcPts val="800"/>
                        </a:spcAft>
                        <a:tabLst>
                          <a:tab pos="3162300" algn="l"/>
                        </a:tabLst>
                      </a:pPr>
                      <a:r>
                        <a:rPr lang="en-US" sz="1600" dirty="0">
                          <a:effectLst/>
                        </a:rPr>
                        <a:t>Cluster</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600" dirty="0">
                          <a:effectLst/>
                        </a:rPr>
                        <a:t>Eliminated Variables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53116541"/>
                  </a:ext>
                </a:extLst>
              </a:tr>
              <a:tr h="334874">
                <a:tc>
                  <a:txBody>
                    <a:bodyPr/>
                    <a:lstStyle/>
                    <a:p>
                      <a:pPr>
                        <a:lnSpc>
                          <a:spcPct val="107000"/>
                        </a:lnSpc>
                        <a:spcAft>
                          <a:spcPts val="800"/>
                        </a:spcAft>
                        <a:tabLst>
                          <a:tab pos="3162300" algn="l"/>
                        </a:tabLst>
                      </a:pPr>
                      <a:r>
                        <a:rPr lang="en-US" sz="1400" dirty="0">
                          <a:effectLst/>
                        </a:rPr>
                        <a:t>Cluster 1</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400" dirty="0">
                          <a:effectLst/>
                        </a:rPr>
                        <a:t>INSTALLMENT_PURCHASES, CREDIT_LIMIT, MINIMUM_PAYMENTS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29488590"/>
                  </a:ext>
                </a:extLst>
              </a:tr>
              <a:tr h="400889">
                <a:tc>
                  <a:txBody>
                    <a:bodyPr/>
                    <a:lstStyle/>
                    <a:p>
                      <a:pPr>
                        <a:lnSpc>
                          <a:spcPct val="107000"/>
                        </a:lnSpc>
                        <a:spcAft>
                          <a:spcPts val="800"/>
                        </a:spcAft>
                        <a:tabLst>
                          <a:tab pos="3162300" algn="l"/>
                        </a:tabLst>
                      </a:pPr>
                      <a:r>
                        <a:rPr lang="en-US" sz="1400">
                          <a:effectLst/>
                        </a:rPr>
                        <a:t>Cluster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400" dirty="0">
                          <a:effectLst/>
                        </a:rPr>
                        <a:t>TENURE, CREDIT_LIMIT, ONEOFF_PURCHASES, INSTALLMENTS_PURCHASES,</a:t>
                      </a:r>
                      <a:r>
                        <a:rPr lang="en-IN" sz="1400" dirty="0">
                          <a:effectLst/>
                        </a:rPr>
                        <a:t> </a:t>
                      </a:r>
                      <a:r>
                        <a:rPr lang="en-US" sz="1400" dirty="0">
                          <a:effectLst/>
                        </a:rPr>
                        <a:t>ONEOFF_PURCHASES_</a:t>
                      </a:r>
                      <a:r>
                        <a:rPr lang="en-US" sz="1400" baseline="0" dirty="0">
                          <a:effectLst/>
                        </a:rPr>
                        <a:t>FREQUENCY</a:t>
                      </a:r>
                      <a:endParaRPr lang="en-IN" sz="1400" baseline="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181658365"/>
                  </a:ext>
                </a:extLst>
              </a:tr>
              <a:tr h="396431">
                <a:tc>
                  <a:txBody>
                    <a:bodyPr/>
                    <a:lstStyle/>
                    <a:p>
                      <a:pPr>
                        <a:lnSpc>
                          <a:spcPct val="107000"/>
                        </a:lnSpc>
                        <a:spcAft>
                          <a:spcPts val="800"/>
                        </a:spcAft>
                        <a:tabLst>
                          <a:tab pos="3162300" algn="l"/>
                        </a:tabLst>
                      </a:pPr>
                      <a:r>
                        <a:rPr lang="en-US" sz="1400">
                          <a:effectLst/>
                        </a:rPr>
                        <a:t>Cluster 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tabLst>
                          <a:tab pos="3162300" algn="l"/>
                        </a:tabLst>
                      </a:pPr>
                      <a:r>
                        <a:rPr lang="en-US" sz="1400" dirty="0">
                          <a:effectLst/>
                        </a:rPr>
                        <a:t>CREDIT_LIMIT, ONEOFF_PURCHASES, INSTALLMENTS_PURCHASES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44469171"/>
                  </a:ext>
                </a:extLst>
              </a:tr>
            </a:tbl>
          </a:graphicData>
        </a:graphic>
      </p:graphicFrame>
      <p:sp>
        <p:nvSpPr>
          <p:cNvPr id="12" name="TextBox 11">
            <a:extLst>
              <a:ext uri="{FF2B5EF4-FFF2-40B4-BE49-F238E27FC236}">
                <a16:creationId xmlns:a16="http://schemas.microsoft.com/office/drawing/2014/main" id="{3808992B-39CC-8E39-0E96-9E6B3D1F0A88}"/>
              </a:ext>
            </a:extLst>
          </p:cNvPr>
          <p:cNvSpPr txBox="1"/>
          <p:nvPr/>
        </p:nvSpPr>
        <p:spPr>
          <a:xfrm>
            <a:off x="203200" y="202222"/>
            <a:ext cx="8351520" cy="873316"/>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IN" sz="2400" b="1" u="sng" dirty="0">
                <a:solidFill>
                  <a:srgbClr val="FFFF00"/>
                </a:solidFill>
                <a:effectLst/>
                <a:latin typeface="Calibri" panose="020F0502020204030204" pitchFamily="34" charset="0"/>
                <a:ea typeface="Calibri" panose="020F0502020204030204" pitchFamily="34" charset="0"/>
                <a:cs typeface="Mangal" panose="02040503050203030202" pitchFamily="18" charset="0"/>
              </a:rPr>
              <a:t>Factor Adequacy Check:</a:t>
            </a:r>
            <a:endParaRPr lang="en-IN" sz="2400" u="sng"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6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Kaiser-Meyer-Olkin (KMO) Test results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3" name="Table 12">
            <a:extLst>
              <a:ext uri="{FF2B5EF4-FFF2-40B4-BE49-F238E27FC236}">
                <a16:creationId xmlns:a16="http://schemas.microsoft.com/office/drawing/2014/main" id="{18B9BF06-B925-2431-8860-6F2A24D976A8}"/>
              </a:ext>
            </a:extLst>
          </p:cNvPr>
          <p:cNvGraphicFramePr>
            <a:graphicFrameLocks noGrp="1"/>
          </p:cNvGraphicFramePr>
          <p:nvPr/>
        </p:nvGraphicFramePr>
        <p:xfrm>
          <a:off x="508000" y="1096014"/>
          <a:ext cx="9794243" cy="664518"/>
        </p:xfrm>
        <a:graphic>
          <a:graphicData uri="http://schemas.openxmlformats.org/drawingml/2006/table">
            <a:tbl>
              <a:tblPr firstRow="1">
                <a:tableStyleId>{5C22544A-7EE6-4342-B048-85BDC9FD1C3A}</a:tableStyleId>
              </a:tblPr>
              <a:tblGrid>
                <a:gridCol w="3015619">
                  <a:extLst>
                    <a:ext uri="{9D8B030D-6E8A-4147-A177-3AD203B41FA5}">
                      <a16:colId xmlns:a16="http://schemas.microsoft.com/office/drawing/2014/main" val="576975167"/>
                    </a:ext>
                  </a:extLst>
                </a:gridCol>
                <a:gridCol w="3389312">
                  <a:extLst>
                    <a:ext uri="{9D8B030D-6E8A-4147-A177-3AD203B41FA5}">
                      <a16:colId xmlns:a16="http://schemas.microsoft.com/office/drawing/2014/main" val="781301432"/>
                    </a:ext>
                  </a:extLst>
                </a:gridCol>
                <a:gridCol w="3389312">
                  <a:extLst>
                    <a:ext uri="{9D8B030D-6E8A-4147-A177-3AD203B41FA5}">
                      <a16:colId xmlns:a16="http://schemas.microsoft.com/office/drawing/2014/main" val="2965072259"/>
                    </a:ext>
                  </a:extLst>
                </a:gridCol>
              </a:tblGrid>
              <a:tr h="332259">
                <a:tc>
                  <a:txBody>
                    <a:bodyPr/>
                    <a:lstStyle/>
                    <a:p>
                      <a:pPr>
                        <a:lnSpc>
                          <a:spcPct val="107000"/>
                        </a:lnSpc>
                        <a:spcAft>
                          <a:spcPts val="800"/>
                        </a:spcAft>
                      </a:pPr>
                      <a:r>
                        <a:rPr lang="en-IN" sz="1600" dirty="0">
                          <a:effectLst/>
                        </a:rPr>
                        <a:t>Cluster 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Cluster 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dirty="0">
                          <a:effectLst/>
                        </a:rPr>
                        <a:t> Cluster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89387329"/>
                  </a:ext>
                </a:extLst>
              </a:tr>
              <a:tr h="332259">
                <a:tc>
                  <a:txBody>
                    <a:bodyPr/>
                    <a:lstStyle/>
                    <a:p>
                      <a:pPr>
                        <a:lnSpc>
                          <a:spcPct val="107000"/>
                        </a:lnSpc>
                        <a:spcAft>
                          <a:spcPts val="800"/>
                        </a:spcAft>
                      </a:pPr>
                      <a:r>
                        <a:rPr lang="en-IN" sz="1600" dirty="0">
                          <a:effectLst/>
                        </a:rPr>
                        <a:t>Overall MSA = 0.67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Overall MSA = 0.62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dirty="0">
                          <a:effectLst/>
                        </a:rPr>
                        <a:t>Overall MSA = 0.68</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61149101"/>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23DA41-2326-B59C-7EEC-F71AAB54AAC8}"/>
                  </a:ext>
                </a:extLst>
              </p:cNvPr>
              <p:cNvSpPr txBox="1"/>
              <p:nvPr/>
            </p:nvSpPr>
            <p:spPr>
              <a:xfrm>
                <a:off x="396240" y="1879817"/>
                <a:ext cx="11785600" cy="968278"/>
              </a:xfrm>
              <a:prstGeom prst="rect">
                <a:avLst/>
              </a:prstGeom>
              <a:noFill/>
            </p:spPr>
            <p:txBody>
              <a:bodyPr wrap="square">
                <a:spAutoFit/>
              </a:bodyPr>
              <a:lstStyle/>
              <a:p>
                <a:pPr>
                  <a:lnSpc>
                    <a:spcPct val="107000"/>
                  </a:lnSpc>
                  <a:spcAft>
                    <a:spcPts val="800"/>
                  </a:spcAft>
                </a:pPr>
                <a:r>
                  <a:rPr lang="en-IN" dirty="0">
                    <a:effectLst/>
                    <a:latin typeface="Calibri" panose="020F0502020204030204" pitchFamily="34" charset="0"/>
                    <a:ea typeface="Times New Roman" panose="02020603050405020304" pitchFamily="18" charset="0"/>
                    <a:cs typeface="Calibri" panose="020F0502020204030204" pitchFamily="34" charset="0"/>
                  </a:rPr>
                  <a:t>Overall MSA below 0.6 is unacceptable. Here for all the clusters overall MSA is higher than 0.6. Hence the clusters can be passed to the further treatment of Factor Analysis. </a:t>
                </a:r>
                <a:r>
                  <a:rPr lang="en-US" dirty="0">
                    <a:effectLst/>
                    <a:latin typeface="Calibri" panose="020F0502020204030204" pitchFamily="34" charset="0"/>
                    <a:ea typeface="Calibri" panose="020F0502020204030204" pitchFamily="34" charset="0"/>
                    <a:cs typeface="Calibri" panose="020F0502020204030204" pitchFamily="34" charset="0"/>
                  </a:rPr>
                  <a:t>The variables with individual MSA </a:t>
                </a:r>
                <a14:m>
                  <m:oMath xmlns:m="http://schemas.openxmlformats.org/officeDocument/2006/math">
                    <m:r>
                      <a:rPr lang="en-US" i="1">
                        <a:effectLst/>
                        <a:latin typeface="Cambria Math" panose="02040503050406030204" pitchFamily="18" charset="0"/>
                        <a:ea typeface="Calibri" panose="020F0502020204030204" pitchFamily="34" charset="0"/>
                        <a:cs typeface="Calibri" panose="020F0502020204030204" pitchFamily="34" charset="0"/>
                      </a:rPr>
                      <m:t>≤ </m:t>
                    </m:r>
                  </m:oMath>
                </a14:m>
                <a:r>
                  <a:rPr lang="en-US" dirty="0">
                    <a:effectLst/>
                    <a:latin typeface="Calibri" panose="020F0502020204030204" pitchFamily="34" charset="0"/>
                    <a:ea typeface="Calibri" panose="020F0502020204030204" pitchFamily="34" charset="0"/>
                    <a:cs typeface="Calibri" panose="020F0502020204030204" pitchFamily="34" charset="0"/>
                  </a:rPr>
                  <a:t>0.50 were dropped off before choosing the number of factors by Parallel Analysis.</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15" name="TextBox 14">
                <a:extLst>
                  <a:ext uri="{FF2B5EF4-FFF2-40B4-BE49-F238E27FC236}">
                    <a16:creationId xmlns:a16="http://schemas.microsoft.com/office/drawing/2014/main" id="{2623DA41-2326-B59C-7EEC-F71AAB54AAC8}"/>
                  </a:ext>
                </a:extLst>
              </p:cNvPr>
              <p:cNvSpPr txBox="1">
                <a:spLocks noRot="1" noChangeAspect="1" noMove="1" noResize="1" noEditPoints="1" noAdjustHandles="1" noChangeArrowheads="1" noChangeShapeType="1" noTextEdit="1"/>
              </p:cNvSpPr>
              <p:nvPr/>
            </p:nvSpPr>
            <p:spPr>
              <a:xfrm>
                <a:off x="396240" y="1879817"/>
                <a:ext cx="11785600" cy="968278"/>
              </a:xfrm>
              <a:prstGeom prst="rect">
                <a:avLst/>
              </a:prstGeom>
              <a:blipFill>
                <a:blip r:embed="rId2"/>
                <a:stretch>
                  <a:fillRect l="-414" t="-2516" b="-8805"/>
                </a:stretch>
              </a:blipFill>
            </p:spPr>
            <p:txBody>
              <a:bodyPr/>
              <a:lstStyle/>
              <a:p>
                <a:r>
                  <a:rPr lang="en-IN">
                    <a:noFill/>
                  </a:rPr>
                  <a:t> </a:t>
                </a:r>
              </a:p>
            </p:txBody>
          </p:sp>
        </mc:Fallback>
      </mc:AlternateContent>
      <p:graphicFrame>
        <p:nvGraphicFramePr>
          <p:cNvPr id="16" name="Table 15">
            <a:extLst>
              <a:ext uri="{FF2B5EF4-FFF2-40B4-BE49-F238E27FC236}">
                <a16:creationId xmlns:a16="http://schemas.microsoft.com/office/drawing/2014/main" id="{0021E9BB-9E5D-2B95-5B09-9FAE0022A94B}"/>
              </a:ext>
            </a:extLst>
          </p:cNvPr>
          <p:cNvGraphicFramePr>
            <a:graphicFrameLocks noGrp="1"/>
          </p:cNvGraphicFramePr>
          <p:nvPr/>
        </p:nvGraphicFramePr>
        <p:xfrm>
          <a:off x="447040" y="4994121"/>
          <a:ext cx="9794245" cy="961948"/>
        </p:xfrm>
        <a:graphic>
          <a:graphicData uri="http://schemas.openxmlformats.org/drawingml/2006/table">
            <a:tbl>
              <a:tblPr firstRow="1" firstCol="1">
                <a:tableStyleId>{7DF18680-E054-41AD-8BC1-D1AEF772440D}</a:tableStyleId>
              </a:tblPr>
              <a:tblGrid>
                <a:gridCol w="2561443">
                  <a:extLst>
                    <a:ext uri="{9D8B030D-6E8A-4147-A177-3AD203B41FA5}">
                      <a16:colId xmlns:a16="http://schemas.microsoft.com/office/drawing/2014/main" val="3136109011"/>
                    </a:ext>
                  </a:extLst>
                </a:gridCol>
                <a:gridCol w="2410934">
                  <a:extLst>
                    <a:ext uri="{9D8B030D-6E8A-4147-A177-3AD203B41FA5}">
                      <a16:colId xmlns:a16="http://schemas.microsoft.com/office/drawing/2014/main" val="2994245447"/>
                    </a:ext>
                  </a:extLst>
                </a:gridCol>
                <a:gridCol w="2410934">
                  <a:extLst>
                    <a:ext uri="{9D8B030D-6E8A-4147-A177-3AD203B41FA5}">
                      <a16:colId xmlns:a16="http://schemas.microsoft.com/office/drawing/2014/main" val="2727853013"/>
                    </a:ext>
                  </a:extLst>
                </a:gridCol>
                <a:gridCol w="2410934">
                  <a:extLst>
                    <a:ext uri="{9D8B030D-6E8A-4147-A177-3AD203B41FA5}">
                      <a16:colId xmlns:a16="http://schemas.microsoft.com/office/drawing/2014/main" val="2391064369"/>
                    </a:ext>
                  </a:extLst>
                </a:gridCol>
              </a:tblGrid>
              <a:tr h="275708">
                <a:tc>
                  <a:txBody>
                    <a:bodyPr/>
                    <a:lstStyle/>
                    <a:p>
                      <a:pPr>
                        <a:lnSpc>
                          <a:spcPct val="107000"/>
                        </a:lnSpc>
                        <a:spcAft>
                          <a:spcPts val="800"/>
                        </a:spcAft>
                      </a:pPr>
                      <a:r>
                        <a:rPr lang="en-IN" sz="1400">
                          <a:effectLst/>
                        </a:rPr>
                        <a:t>Cluster</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Chi – square statistic</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DF</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P - value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49378248"/>
                  </a:ext>
                </a:extLst>
              </a:tr>
              <a:tr h="141332">
                <a:tc>
                  <a:txBody>
                    <a:bodyPr/>
                    <a:lstStyle/>
                    <a:p>
                      <a:pPr>
                        <a:lnSpc>
                          <a:spcPct val="107000"/>
                        </a:lnSpc>
                        <a:spcAft>
                          <a:spcPts val="800"/>
                        </a:spcAft>
                      </a:pPr>
                      <a:r>
                        <a:rPr lang="en-IN" sz="1400">
                          <a:effectLst/>
                        </a:rPr>
                        <a:t>Cluster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7329.476</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91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2.22e-16</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24105193"/>
                  </a:ext>
                </a:extLst>
              </a:tr>
              <a:tr h="234027">
                <a:tc>
                  <a:txBody>
                    <a:bodyPr/>
                    <a:lstStyle/>
                    <a:p>
                      <a:pPr>
                        <a:lnSpc>
                          <a:spcPct val="107000"/>
                        </a:lnSpc>
                        <a:spcAft>
                          <a:spcPts val="800"/>
                        </a:spcAft>
                      </a:pPr>
                      <a:r>
                        <a:rPr lang="en-IN" sz="1400">
                          <a:effectLst/>
                        </a:rPr>
                        <a:t>Cluster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30184.393</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66</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2.22e-16</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15547346"/>
                  </a:ext>
                </a:extLst>
              </a:tr>
              <a:tr h="234027">
                <a:tc>
                  <a:txBody>
                    <a:bodyPr/>
                    <a:lstStyle/>
                    <a:p>
                      <a:pPr>
                        <a:lnSpc>
                          <a:spcPct val="107000"/>
                        </a:lnSpc>
                        <a:spcAft>
                          <a:spcPts val="800"/>
                        </a:spcAft>
                      </a:pPr>
                      <a:r>
                        <a:rPr lang="en-IN" sz="1400">
                          <a:effectLst/>
                        </a:rPr>
                        <a:t>Cluster 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23976.578</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91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2.22e-16</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67775090"/>
                  </a:ext>
                </a:extLst>
              </a:tr>
            </a:tbl>
          </a:graphicData>
        </a:graphic>
      </p:graphicFrame>
      <p:sp>
        <p:nvSpPr>
          <p:cNvPr id="19" name="TextBox 18">
            <a:extLst>
              <a:ext uri="{FF2B5EF4-FFF2-40B4-BE49-F238E27FC236}">
                <a16:creationId xmlns:a16="http://schemas.microsoft.com/office/drawing/2014/main" id="{9B736611-3632-DD69-D6E0-706E201BBB3C}"/>
              </a:ext>
            </a:extLst>
          </p:cNvPr>
          <p:cNvSpPr txBox="1"/>
          <p:nvPr/>
        </p:nvSpPr>
        <p:spPr>
          <a:xfrm>
            <a:off x="1788160" y="4624789"/>
            <a:ext cx="6096000" cy="369332"/>
          </a:xfrm>
          <a:prstGeom prst="rect">
            <a:avLst/>
          </a:prstGeom>
          <a:noFill/>
        </p:spPr>
        <p:txBody>
          <a:bodyPr wrap="square">
            <a:spAutoFit/>
          </a:bodyPr>
          <a:lstStyle/>
          <a:p>
            <a:r>
              <a:rPr lang="en-IN" sz="1800" b="1" dirty="0">
                <a:effectLst/>
                <a:latin typeface="Calibri" panose="020F0502020204030204" pitchFamily="34" charset="0"/>
                <a:ea typeface="Times New Roman" panose="02020603050405020304" pitchFamily="18" charset="0"/>
              </a:rPr>
              <a:t>Bartlett’s Test of Sphericity Results:</a:t>
            </a:r>
            <a:endParaRPr lang="en-IN" dirty="0"/>
          </a:p>
        </p:txBody>
      </p:sp>
      <p:sp>
        <p:nvSpPr>
          <p:cNvPr id="21" name="TextBox 20">
            <a:extLst>
              <a:ext uri="{FF2B5EF4-FFF2-40B4-BE49-F238E27FC236}">
                <a16:creationId xmlns:a16="http://schemas.microsoft.com/office/drawing/2014/main" id="{7A77D172-9924-6D18-6E5A-742FA5BA3564}"/>
              </a:ext>
            </a:extLst>
          </p:cNvPr>
          <p:cNvSpPr txBox="1"/>
          <p:nvPr/>
        </p:nvSpPr>
        <p:spPr>
          <a:xfrm>
            <a:off x="203200" y="6098352"/>
            <a:ext cx="11643360" cy="671915"/>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For all the clusters the p value is smaller than our level of significance (say 0.05). So, we reject the null hypothesis and conclude that all the subpopulations are suitable for Factor Analysis.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4437171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702660A-A819-2661-263A-5F62A609BCDB}"/>
              </a:ext>
            </a:extLst>
          </p:cNvPr>
          <p:cNvSpPr txBox="1"/>
          <p:nvPr/>
        </p:nvSpPr>
        <p:spPr>
          <a:xfrm>
            <a:off x="426720" y="114932"/>
            <a:ext cx="6096000" cy="40703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IN" sz="2000" b="1" u="sng"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Results of Parallel Analysis</a:t>
            </a:r>
            <a:r>
              <a:rPr lang="en-IN" sz="1800" b="1" u="sng" dirty="0">
                <a:solidFill>
                  <a:srgbClr val="FFFF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4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14" name="Picture 13">
            <a:extLst>
              <a:ext uri="{FF2B5EF4-FFF2-40B4-BE49-F238E27FC236}">
                <a16:creationId xmlns:a16="http://schemas.microsoft.com/office/drawing/2014/main" id="{F937D6BA-3F04-155C-1F00-40E0F023A885}"/>
              </a:ext>
            </a:extLst>
          </p:cNvPr>
          <p:cNvPicPr>
            <a:picLocks noChangeAspect="1"/>
          </p:cNvPicPr>
          <p:nvPr/>
        </p:nvPicPr>
        <p:blipFill>
          <a:blip r:embed="rId2"/>
          <a:stretch>
            <a:fillRect/>
          </a:stretch>
        </p:blipFill>
        <p:spPr>
          <a:xfrm>
            <a:off x="294249" y="623249"/>
            <a:ext cx="3522524" cy="2268447"/>
          </a:xfrm>
          <a:prstGeom prst="rect">
            <a:avLst/>
          </a:prstGeom>
        </p:spPr>
      </p:pic>
      <p:pic>
        <p:nvPicPr>
          <p:cNvPr id="15" name="Picture 14">
            <a:extLst>
              <a:ext uri="{FF2B5EF4-FFF2-40B4-BE49-F238E27FC236}">
                <a16:creationId xmlns:a16="http://schemas.microsoft.com/office/drawing/2014/main" id="{562F541B-D815-5F4E-572C-21A093EB5E2C}"/>
              </a:ext>
            </a:extLst>
          </p:cNvPr>
          <p:cNvPicPr>
            <a:picLocks noChangeAspect="1"/>
          </p:cNvPicPr>
          <p:nvPr/>
        </p:nvPicPr>
        <p:blipFill>
          <a:blip r:embed="rId3"/>
          <a:stretch>
            <a:fillRect/>
          </a:stretch>
        </p:blipFill>
        <p:spPr>
          <a:xfrm>
            <a:off x="4320996" y="632766"/>
            <a:ext cx="3624048" cy="2296545"/>
          </a:xfrm>
          <a:prstGeom prst="rect">
            <a:avLst/>
          </a:prstGeom>
        </p:spPr>
      </p:pic>
      <p:pic>
        <p:nvPicPr>
          <p:cNvPr id="16" name="Picture 15">
            <a:extLst>
              <a:ext uri="{FF2B5EF4-FFF2-40B4-BE49-F238E27FC236}">
                <a16:creationId xmlns:a16="http://schemas.microsoft.com/office/drawing/2014/main" id="{74D4851C-AE88-1FF6-256A-A16069F311A4}"/>
              </a:ext>
            </a:extLst>
          </p:cNvPr>
          <p:cNvPicPr>
            <a:picLocks noChangeAspect="1"/>
          </p:cNvPicPr>
          <p:nvPr/>
        </p:nvPicPr>
        <p:blipFill>
          <a:blip r:embed="rId4"/>
          <a:stretch>
            <a:fillRect/>
          </a:stretch>
        </p:blipFill>
        <p:spPr>
          <a:xfrm>
            <a:off x="8375228" y="621502"/>
            <a:ext cx="3624049" cy="2355917"/>
          </a:xfrm>
          <a:prstGeom prst="rect">
            <a:avLst/>
          </a:prstGeom>
        </p:spPr>
      </p:pic>
      <p:sp>
        <p:nvSpPr>
          <p:cNvPr id="18" name="TextBox 17">
            <a:extLst>
              <a:ext uri="{FF2B5EF4-FFF2-40B4-BE49-F238E27FC236}">
                <a16:creationId xmlns:a16="http://schemas.microsoft.com/office/drawing/2014/main" id="{85CFB324-6B51-46D7-FC7A-A4041D069E4D}"/>
              </a:ext>
            </a:extLst>
          </p:cNvPr>
          <p:cNvSpPr txBox="1"/>
          <p:nvPr/>
        </p:nvSpPr>
        <p:spPr>
          <a:xfrm>
            <a:off x="660400" y="3024462"/>
            <a:ext cx="6096000" cy="375552"/>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            Cluster 1:</a:t>
            </a: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Cluster 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0" name="TextBox 19">
            <a:extLst>
              <a:ext uri="{FF2B5EF4-FFF2-40B4-BE49-F238E27FC236}">
                <a16:creationId xmlns:a16="http://schemas.microsoft.com/office/drawing/2014/main" id="{8EAA6B00-4E32-654D-2C44-9A32C6DC1739}"/>
              </a:ext>
            </a:extLst>
          </p:cNvPr>
          <p:cNvSpPr txBox="1"/>
          <p:nvPr/>
        </p:nvSpPr>
        <p:spPr>
          <a:xfrm>
            <a:off x="9591040" y="3070366"/>
            <a:ext cx="6096000" cy="375552"/>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Cluster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2" name="TextBox 21">
            <a:extLst>
              <a:ext uri="{FF2B5EF4-FFF2-40B4-BE49-F238E27FC236}">
                <a16:creationId xmlns:a16="http://schemas.microsoft.com/office/drawing/2014/main" id="{503A862B-C304-CAB5-F017-8AC3A494ACED}"/>
              </a:ext>
            </a:extLst>
          </p:cNvPr>
          <p:cNvSpPr txBox="1"/>
          <p:nvPr/>
        </p:nvSpPr>
        <p:spPr>
          <a:xfrm>
            <a:off x="260306" y="3341958"/>
            <a:ext cx="7650871" cy="1173463"/>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Cluster 1:</a:t>
            </a:r>
            <a:r>
              <a:rPr lang="en-IN" sz="1800" dirty="0">
                <a:effectLst/>
                <a:latin typeface="Calibri" panose="020F0502020204030204" pitchFamily="34" charset="0"/>
                <a:ea typeface="Times New Roman" panose="02020603050405020304" pitchFamily="18" charset="0"/>
                <a:cs typeface="Calibri" panose="020F0502020204030204" pitchFamily="34" charset="0"/>
              </a:rPr>
              <a:t>  Parallel analysis suggests that the number of factors = 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Cluster 2:</a:t>
            </a:r>
            <a:r>
              <a:rPr lang="en-IN" sz="1800" dirty="0">
                <a:effectLst/>
                <a:latin typeface="Calibri" panose="020F0502020204030204" pitchFamily="34" charset="0"/>
                <a:ea typeface="Times New Roman" panose="02020603050405020304" pitchFamily="18" charset="0"/>
                <a:cs typeface="Calibri" panose="020F0502020204030204" pitchFamily="34" charset="0"/>
              </a:rPr>
              <a:t>  Parallel analysis suggests that the number of factors = 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Cluster 3:</a:t>
            </a:r>
            <a:r>
              <a:rPr lang="en-IN" sz="1800" dirty="0">
                <a:effectLst/>
                <a:latin typeface="Calibri" panose="020F0502020204030204" pitchFamily="34" charset="0"/>
                <a:ea typeface="Times New Roman" panose="02020603050405020304" pitchFamily="18" charset="0"/>
                <a:cs typeface="Calibri" panose="020F0502020204030204" pitchFamily="34" charset="0"/>
              </a:rPr>
              <a:t>  Parallel analysis suggests that the number of factors = 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4" name="TextBox 23">
            <a:extLst>
              <a:ext uri="{FF2B5EF4-FFF2-40B4-BE49-F238E27FC236}">
                <a16:creationId xmlns:a16="http://schemas.microsoft.com/office/drawing/2014/main" id="{F3EB887C-A4F6-772A-233A-99A54BDBDFD1}"/>
              </a:ext>
            </a:extLst>
          </p:cNvPr>
          <p:cNvSpPr txBox="1"/>
          <p:nvPr/>
        </p:nvSpPr>
        <p:spPr>
          <a:xfrm>
            <a:off x="399236" y="4751654"/>
            <a:ext cx="7843520" cy="407035"/>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IN" sz="2000" b="1" u="sng"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Factor Analysis results:</a:t>
            </a:r>
            <a:endParaRPr lang="en-IN" sz="20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26" name="TextBox 25">
            <a:extLst>
              <a:ext uri="{FF2B5EF4-FFF2-40B4-BE49-F238E27FC236}">
                <a16:creationId xmlns:a16="http://schemas.microsoft.com/office/drawing/2014/main" id="{D06941B1-F199-9683-570A-083AE43A0470}"/>
              </a:ext>
            </a:extLst>
          </p:cNvPr>
          <p:cNvSpPr txBox="1"/>
          <p:nvPr/>
        </p:nvSpPr>
        <p:spPr>
          <a:xfrm>
            <a:off x="260306" y="5218822"/>
            <a:ext cx="11179854" cy="923330"/>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rPr>
              <a:t>The analysis was executed by selecting the parameter estimation method ‘maximum likelihood’ and the factor scores are calculated by regression method. For each of the three clusters h2, u2 and com represents the communality, uniqueness and Hoffman’s complexity.</a:t>
            </a:r>
            <a:endParaRPr lang="en-IN" dirty="0"/>
          </a:p>
        </p:txBody>
      </p:sp>
    </p:spTree>
    <p:extLst>
      <p:ext uri="{BB962C8B-B14F-4D97-AF65-F5344CB8AC3E}">
        <p14:creationId xmlns:p14="http://schemas.microsoft.com/office/powerpoint/2010/main" val="320280047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07DDD9-4317-1B8A-F835-91E70939FE68}"/>
              </a:ext>
            </a:extLst>
          </p:cNvPr>
          <p:cNvSpPr txBox="1"/>
          <p:nvPr/>
        </p:nvSpPr>
        <p:spPr>
          <a:xfrm>
            <a:off x="599440" y="89835"/>
            <a:ext cx="10464800" cy="1367234"/>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Next three tables represent the proportion of variance explained by the factors for each three clusters. Proportion of variance explained is calculated by subtracting Proportion variance (how much overall variance the factors accounts) from the Proportion variance and dividing it by sum of proportion variances of factors.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Cluster 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6" name="Table 5">
            <a:extLst>
              <a:ext uri="{FF2B5EF4-FFF2-40B4-BE49-F238E27FC236}">
                <a16:creationId xmlns:a16="http://schemas.microsoft.com/office/drawing/2014/main" id="{62A0E41C-A18D-BECF-430B-8ABE6BAAFC7E}"/>
              </a:ext>
            </a:extLst>
          </p:cNvPr>
          <p:cNvGraphicFramePr>
            <a:graphicFrameLocks noGrp="1"/>
          </p:cNvGraphicFramePr>
          <p:nvPr/>
        </p:nvGraphicFramePr>
        <p:xfrm>
          <a:off x="690880" y="1457069"/>
          <a:ext cx="7426960" cy="1227319"/>
        </p:xfrm>
        <a:graphic>
          <a:graphicData uri="http://schemas.openxmlformats.org/drawingml/2006/table">
            <a:tbl>
              <a:tblPr firstRow="1" firstCol="1">
                <a:tableStyleId>{5C22544A-7EE6-4342-B048-85BDC9FD1C3A}</a:tableStyleId>
              </a:tblPr>
              <a:tblGrid>
                <a:gridCol w="2352139">
                  <a:extLst>
                    <a:ext uri="{9D8B030D-6E8A-4147-A177-3AD203B41FA5}">
                      <a16:colId xmlns:a16="http://schemas.microsoft.com/office/drawing/2014/main" val="395232158"/>
                    </a:ext>
                  </a:extLst>
                </a:gridCol>
                <a:gridCol w="1192180">
                  <a:extLst>
                    <a:ext uri="{9D8B030D-6E8A-4147-A177-3AD203B41FA5}">
                      <a16:colId xmlns:a16="http://schemas.microsoft.com/office/drawing/2014/main" val="734297355"/>
                    </a:ext>
                  </a:extLst>
                </a:gridCol>
                <a:gridCol w="1304954">
                  <a:extLst>
                    <a:ext uri="{9D8B030D-6E8A-4147-A177-3AD203B41FA5}">
                      <a16:colId xmlns:a16="http://schemas.microsoft.com/office/drawing/2014/main" val="34311868"/>
                    </a:ext>
                  </a:extLst>
                </a:gridCol>
                <a:gridCol w="1240512">
                  <a:extLst>
                    <a:ext uri="{9D8B030D-6E8A-4147-A177-3AD203B41FA5}">
                      <a16:colId xmlns:a16="http://schemas.microsoft.com/office/drawing/2014/main" val="807129370"/>
                    </a:ext>
                  </a:extLst>
                </a:gridCol>
                <a:gridCol w="1337175">
                  <a:extLst>
                    <a:ext uri="{9D8B030D-6E8A-4147-A177-3AD203B41FA5}">
                      <a16:colId xmlns:a16="http://schemas.microsoft.com/office/drawing/2014/main" val="4147042960"/>
                    </a:ext>
                  </a:extLst>
                </a:gridCol>
              </a:tblGrid>
              <a:tr h="228621">
                <a:tc>
                  <a:txBody>
                    <a:bodyPr/>
                    <a:lstStyle/>
                    <a:p>
                      <a:pPr>
                        <a:lnSpc>
                          <a:spcPct val="107000"/>
                        </a:lnSpc>
                        <a:spcAft>
                          <a:spcPts val="800"/>
                        </a:spcAft>
                      </a:pPr>
                      <a:r>
                        <a:rPr lang="en-IN" sz="1600" dirty="0">
                          <a:effectLst/>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34296023"/>
                  </a:ext>
                </a:extLst>
              </a:tr>
              <a:tr h="467795">
                <a:tc>
                  <a:txBody>
                    <a:bodyPr/>
                    <a:lstStyle/>
                    <a:p>
                      <a:pPr>
                        <a:lnSpc>
                          <a:spcPct val="107000"/>
                        </a:lnSpc>
                        <a:spcAft>
                          <a:spcPts val="800"/>
                        </a:spcAft>
                      </a:pPr>
                      <a:r>
                        <a:rPr lang="en-IN" sz="1600">
                          <a:effectLst/>
                        </a:rPr>
                        <a:t>Proportion of Variance Explained</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0.30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0.29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0.25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0.16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18434070"/>
                  </a:ext>
                </a:extLst>
              </a:tr>
              <a:tr h="467795">
                <a:tc>
                  <a:txBody>
                    <a:bodyPr/>
                    <a:lstStyle/>
                    <a:p>
                      <a:pPr>
                        <a:lnSpc>
                          <a:spcPct val="107000"/>
                        </a:lnSpc>
                        <a:spcAft>
                          <a:spcPts val="800"/>
                        </a:spcAft>
                      </a:pPr>
                      <a:r>
                        <a:rPr lang="en-IN" sz="1600">
                          <a:effectLst/>
                        </a:rPr>
                        <a:t>Proportion of Variance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0.19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dirty="0">
                          <a:effectLst/>
                        </a:rPr>
                        <a:t>0.19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0.16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dirty="0">
                          <a:effectLst/>
                        </a:rPr>
                        <a:t>0.10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55867286"/>
                  </a:ext>
                </a:extLst>
              </a:tr>
            </a:tbl>
          </a:graphicData>
        </a:graphic>
      </p:graphicFrame>
      <p:sp>
        <p:nvSpPr>
          <p:cNvPr id="8" name="TextBox 7">
            <a:extLst>
              <a:ext uri="{FF2B5EF4-FFF2-40B4-BE49-F238E27FC236}">
                <a16:creationId xmlns:a16="http://schemas.microsoft.com/office/drawing/2014/main" id="{D81593B4-B06A-A5FD-05DA-6765CBFBC878}"/>
              </a:ext>
            </a:extLst>
          </p:cNvPr>
          <p:cNvSpPr txBox="1"/>
          <p:nvPr/>
        </p:nvSpPr>
        <p:spPr>
          <a:xfrm>
            <a:off x="599440" y="2903793"/>
            <a:ext cx="6096000" cy="375552"/>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Cluster 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9" name="Table 8">
            <a:extLst>
              <a:ext uri="{FF2B5EF4-FFF2-40B4-BE49-F238E27FC236}">
                <a16:creationId xmlns:a16="http://schemas.microsoft.com/office/drawing/2014/main" id="{F368F110-5044-353C-E6FA-39FFC0C2979A}"/>
              </a:ext>
            </a:extLst>
          </p:cNvPr>
          <p:cNvGraphicFramePr>
            <a:graphicFrameLocks noGrp="1"/>
          </p:cNvGraphicFramePr>
          <p:nvPr/>
        </p:nvGraphicFramePr>
        <p:xfrm>
          <a:off x="690880" y="3336913"/>
          <a:ext cx="7426960" cy="1245228"/>
        </p:xfrm>
        <a:graphic>
          <a:graphicData uri="http://schemas.openxmlformats.org/drawingml/2006/table">
            <a:tbl>
              <a:tblPr firstRow="1" firstCol="1">
                <a:tableStyleId>{5C22544A-7EE6-4342-B048-85BDC9FD1C3A}</a:tableStyleId>
              </a:tblPr>
              <a:tblGrid>
                <a:gridCol w="2382381">
                  <a:extLst>
                    <a:ext uri="{9D8B030D-6E8A-4147-A177-3AD203B41FA5}">
                      <a16:colId xmlns:a16="http://schemas.microsoft.com/office/drawing/2014/main" val="2362756441"/>
                    </a:ext>
                  </a:extLst>
                </a:gridCol>
                <a:gridCol w="1270978">
                  <a:extLst>
                    <a:ext uri="{9D8B030D-6E8A-4147-A177-3AD203B41FA5}">
                      <a16:colId xmlns:a16="http://schemas.microsoft.com/office/drawing/2014/main" val="3371255375"/>
                    </a:ext>
                  </a:extLst>
                </a:gridCol>
                <a:gridCol w="1287834">
                  <a:extLst>
                    <a:ext uri="{9D8B030D-6E8A-4147-A177-3AD203B41FA5}">
                      <a16:colId xmlns:a16="http://schemas.microsoft.com/office/drawing/2014/main" val="1603635119"/>
                    </a:ext>
                  </a:extLst>
                </a:gridCol>
                <a:gridCol w="1195685">
                  <a:extLst>
                    <a:ext uri="{9D8B030D-6E8A-4147-A177-3AD203B41FA5}">
                      <a16:colId xmlns:a16="http://schemas.microsoft.com/office/drawing/2014/main" val="916479144"/>
                    </a:ext>
                  </a:extLst>
                </a:gridCol>
                <a:gridCol w="1290082">
                  <a:extLst>
                    <a:ext uri="{9D8B030D-6E8A-4147-A177-3AD203B41FA5}">
                      <a16:colId xmlns:a16="http://schemas.microsoft.com/office/drawing/2014/main" val="1044862853"/>
                    </a:ext>
                  </a:extLst>
                </a:gridCol>
              </a:tblGrid>
              <a:tr h="285694">
                <a:tc>
                  <a:txBody>
                    <a:bodyPr/>
                    <a:lstStyle/>
                    <a:p>
                      <a:pPr>
                        <a:lnSpc>
                          <a:spcPct val="107000"/>
                        </a:lnSpc>
                        <a:spcAft>
                          <a:spcPts val="800"/>
                        </a:spcAft>
                      </a:pPr>
                      <a:r>
                        <a:rPr lang="en-IN" sz="1600">
                          <a:effectLst/>
                        </a:rPr>
                        <a:t>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44255248"/>
                  </a:ext>
                </a:extLst>
              </a:tr>
              <a:tr h="441682">
                <a:tc>
                  <a:txBody>
                    <a:bodyPr/>
                    <a:lstStyle/>
                    <a:p>
                      <a:pPr>
                        <a:lnSpc>
                          <a:spcPct val="107000"/>
                        </a:lnSpc>
                        <a:spcAft>
                          <a:spcPts val="800"/>
                        </a:spcAft>
                      </a:pPr>
                      <a:r>
                        <a:rPr lang="en-IN" sz="1600">
                          <a:effectLst/>
                        </a:rPr>
                        <a:t>Proportion of Variance Explained</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0.21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0.30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0.20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0.29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82380226"/>
                  </a:ext>
                </a:extLst>
              </a:tr>
              <a:tr h="449311">
                <a:tc>
                  <a:txBody>
                    <a:bodyPr/>
                    <a:lstStyle/>
                    <a:p>
                      <a:pPr>
                        <a:lnSpc>
                          <a:spcPct val="107000"/>
                        </a:lnSpc>
                        <a:spcAft>
                          <a:spcPts val="800"/>
                        </a:spcAft>
                      </a:pPr>
                      <a:r>
                        <a:rPr lang="en-IN" sz="1600" dirty="0">
                          <a:effectLst/>
                        </a:rPr>
                        <a:t>Proportion of Variance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0.13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0.19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0.13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dirty="0">
                          <a:effectLst/>
                        </a:rPr>
                        <a:t>0.18</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57893668"/>
                  </a:ext>
                </a:extLst>
              </a:tr>
            </a:tbl>
          </a:graphicData>
        </a:graphic>
      </p:graphicFrame>
      <p:sp>
        <p:nvSpPr>
          <p:cNvPr id="11" name="TextBox 10">
            <a:extLst>
              <a:ext uri="{FF2B5EF4-FFF2-40B4-BE49-F238E27FC236}">
                <a16:creationId xmlns:a16="http://schemas.microsoft.com/office/drawing/2014/main" id="{7561B3EA-6D10-D2B2-215F-07CB7A25F5B5}"/>
              </a:ext>
            </a:extLst>
          </p:cNvPr>
          <p:cNvSpPr txBox="1"/>
          <p:nvPr/>
        </p:nvSpPr>
        <p:spPr>
          <a:xfrm>
            <a:off x="599440" y="4859114"/>
            <a:ext cx="6096000" cy="375552"/>
          </a:xfrm>
          <a:prstGeom prst="rect">
            <a:avLst/>
          </a:prstGeom>
          <a:noFill/>
        </p:spPr>
        <p:txBody>
          <a:bodyPr wrap="square">
            <a:spAutoFit/>
          </a:bodyPr>
          <a:lstStyle/>
          <a:p>
            <a:pPr>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Cluster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2" name="Table 11">
            <a:extLst>
              <a:ext uri="{FF2B5EF4-FFF2-40B4-BE49-F238E27FC236}">
                <a16:creationId xmlns:a16="http://schemas.microsoft.com/office/drawing/2014/main" id="{657FAA15-1D3B-0E68-735D-5FCCE9BB98F8}"/>
              </a:ext>
            </a:extLst>
          </p:cNvPr>
          <p:cNvGraphicFramePr>
            <a:graphicFrameLocks noGrp="1"/>
          </p:cNvGraphicFramePr>
          <p:nvPr/>
        </p:nvGraphicFramePr>
        <p:xfrm>
          <a:off x="690880" y="5234666"/>
          <a:ext cx="8625841" cy="1450614"/>
        </p:xfrm>
        <a:graphic>
          <a:graphicData uri="http://schemas.openxmlformats.org/drawingml/2006/table">
            <a:tbl>
              <a:tblPr firstRow="1" firstCol="1">
                <a:tableStyleId>{5C22544A-7EE6-4342-B048-85BDC9FD1C3A}</a:tableStyleId>
              </a:tblPr>
              <a:tblGrid>
                <a:gridCol w="1749914">
                  <a:extLst>
                    <a:ext uri="{9D8B030D-6E8A-4147-A177-3AD203B41FA5}">
                      <a16:colId xmlns:a16="http://schemas.microsoft.com/office/drawing/2014/main" val="820288404"/>
                    </a:ext>
                  </a:extLst>
                </a:gridCol>
                <a:gridCol w="1308017">
                  <a:extLst>
                    <a:ext uri="{9D8B030D-6E8A-4147-A177-3AD203B41FA5}">
                      <a16:colId xmlns:a16="http://schemas.microsoft.com/office/drawing/2014/main" val="2392213447"/>
                    </a:ext>
                  </a:extLst>
                </a:gridCol>
                <a:gridCol w="1308017">
                  <a:extLst>
                    <a:ext uri="{9D8B030D-6E8A-4147-A177-3AD203B41FA5}">
                      <a16:colId xmlns:a16="http://schemas.microsoft.com/office/drawing/2014/main" val="1295841679"/>
                    </a:ext>
                  </a:extLst>
                </a:gridCol>
                <a:gridCol w="1308017">
                  <a:extLst>
                    <a:ext uri="{9D8B030D-6E8A-4147-A177-3AD203B41FA5}">
                      <a16:colId xmlns:a16="http://schemas.microsoft.com/office/drawing/2014/main" val="672099448"/>
                    </a:ext>
                  </a:extLst>
                </a:gridCol>
                <a:gridCol w="1502451">
                  <a:extLst>
                    <a:ext uri="{9D8B030D-6E8A-4147-A177-3AD203B41FA5}">
                      <a16:colId xmlns:a16="http://schemas.microsoft.com/office/drawing/2014/main" val="1659397299"/>
                    </a:ext>
                  </a:extLst>
                </a:gridCol>
                <a:gridCol w="1449425">
                  <a:extLst>
                    <a:ext uri="{9D8B030D-6E8A-4147-A177-3AD203B41FA5}">
                      <a16:colId xmlns:a16="http://schemas.microsoft.com/office/drawing/2014/main" val="2179055050"/>
                    </a:ext>
                  </a:extLst>
                </a:gridCol>
              </a:tblGrid>
              <a:tr h="284812">
                <a:tc>
                  <a:txBody>
                    <a:bodyPr/>
                    <a:lstStyle/>
                    <a:p>
                      <a:pPr>
                        <a:lnSpc>
                          <a:spcPct val="107000"/>
                        </a:lnSpc>
                        <a:spcAft>
                          <a:spcPts val="800"/>
                        </a:spcAft>
                      </a:pPr>
                      <a:r>
                        <a:rPr lang="en-IN" sz="1600">
                          <a:effectLst/>
                        </a:rPr>
                        <a:t>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Factor 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22603182"/>
                  </a:ext>
                </a:extLst>
              </a:tr>
              <a:tr h="582901">
                <a:tc>
                  <a:txBody>
                    <a:bodyPr/>
                    <a:lstStyle/>
                    <a:p>
                      <a:pPr>
                        <a:lnSpc>
                          <a:spcPct val="107000"/>
                        </a:lnSpc>
                        <a:spcAft>
                          <a:spcPts val="800"/>
                        </a:spcAft>
                      </a:pPr>
                      <a:r>
                        <a:rPr lang="en-IN" sz="1600">
                          <a:effectLst/>
                        </a:rPr>
                        <a:t>Proportion of Variance Explained</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0.23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0.19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0.16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0.27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0.15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17527690"/>
                  </a:ext>
                </a:extLst>
              </a:tr>
              <a:tr h="582901">
                <a:tc>
                  <a:txBody>
                    <a:bodyPr/>
                    <a:lstStyle/>
                    <a:p>
                      <a:pPr>
                        <a:lnSpc>
                          <a:spcPct val="107000"/>
                        </a:lnSpc>
                        <a:spcAft>
                          <a:spcPts val="800"/>
                        </a:spcAft>
                      </a:pPr>
                      <a:r>
                        <a:rPr lang="en-IN" sz="1600">
                          <a:effectLst/>
                        </a:rPr>
                        <a:t>Proportion of Variance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0.13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0.11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0.09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a:effectLst/>
                        </a:rPr>
                        <a:t>0.16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600" dirty="0">
                          <a:effectLst/>
                        </a:rPr>
                        <a:t>0.09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53870864"/>
                  </a:ext>
                </a:extLst>
              </a:tr>
            </a:tbl>
          </a:graphicData>
        </a:graphic>
      </p:graphicFrame>
    </p:spTree>
    <p:extLst>
      <p:ext uri="{BB962C8B-B14F-4D97-AF65-F5344CB8AC3E}">
        <p14:creationId xmlns:p14="http://schemas.microsoft.com/office/powerpoint/2010/main" val="36621716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18DD064-05E3-287E-288A-0923B60AEFDC}"/>
              </a:ext>
            </a:extLst>
          </p:cNvPr>
          <p:cNvSpPr txBox="1"/>
          <p:nvPr/>
        </p:nvSpPr>
        <p:spPr>
          <a:xfrm>
            <a:off x="524669" y="47949"/>
            <a:ext cx="10302240"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rPr>
              <a:t>Following diagrams show that how the different factors for each cluster summarizes the features: </a:t>
            </a:r>
            <a:endParaRPr lang="en-IN" dirty="0"/>
          </a:p>
        </p:txBody>
      </p:sp>
      <p:pic>
        <p:nvPicPr>
          <p:cNvPr id="6" name="Picture 5">
            <a:extLst>
              <a:ext uri="{FF2B5EF4-FFF2-40B4-BE49-F238E27FC236}">
                <a16:creationId xmlns:a16="http://schemas.microsoft.com/office/drawing/2014/main" id="{26B49077-94D3-847D-A5EB-F2BDD737165F}"/>
              </a:ext>
            </a:extLst>
          </p:cNvPr>
          <p:cNvPicPr>
            <a:picLocks noChangeAspect="1"/>
          </p:cNvPicPr>
          <p:nvPr/>
        </p:nvPicPr>
        <p:blipFill>
          <a:blip r:embed="rId2"/>
          <a:stretch>
            <a:fillRect/>
          </a:stretch>
        </p:blipFill>
        <p:spPr>
          <a:xfrm>
            <a:off x="317976" y="447429"/>
            <a:ext cx="3666808" cy="3230218"/>
          </a:xfrm>
          <a:prstGeom prst="rect">
            <a:avLst/>
          </a:prstGeom>
        </p:spPr>
      </p:pic>
      <p:pic>
        <p:nvPicPr>
          <p:cNvPr id="7" name="Picture 6">
            <a:extLst>
              <a:ext uri="{FF2B5EF4-FFF2-40B4-BE49-F238E27FC236}">
                <a16:creationId xmlns:a16="http://schemas.microsoft.com/office/drawing/2014/main" id="{A7FAD7D5-4530-37DA-3146-92253DF47798}"/>
              </a:ext>
            </a:extLst>
          </p:cNvPr>
          <p:cNvPicPr>
            <a:picLocks noChangeAspect="1"/>
          </p:cNvPicPr>
          <p:nvPr/>
        </p:nvPicPr>
        <p:blipFill>
          <a:blip r:embed="rId3"/>
          <a:stretch>
            <a:fillRect/>
          </a:stretch>
        </p:blipFill>
        <p:spPr>
          <a:xfrm>
            <a:off x="4318794" y="428186"/>
            <a:ext cx="3666808" cy="3230218"/>
          </a:xfrm>
          <a:prstGeom prst="rect">
            <a:avLst/>
          </a:prstGeom>
        </p:spPr>
      </p:pic>
      <p:pic>
        <p:nvPicPr>
          <p:cNvPr id="8" name="Picture 7">
            <a:extLst>
              <a:ext uri="{FF2B5EF4-FFF2-40B4-BE49-F238E27FC236}">
                <a16:creationId xmlns:a16="http://schemas.microsoft.com/office/drawing/2014/main" id="{383E269A-8C21-F620-76E9-1DF4CB7E6464}"/>
              </a:ext>
            </a:extLst>
          </p:cNvPr>
          <p:cNvPicPr>
            <a:picLocks noChangeAspect="1"/>
          </p:cNvPicPr>
          <p:nvPr/>
        </p:nvPicPr>
        <p:blipFill>
          <a:blip r:embed="rId4"/>
          <a:stretch>
            <a:fillRect/>
          </a:stretch>
        </p:blipFill>
        <p:spPr>
          <a:xfrm>
            <a:off x="8271192" y="428186"/>
            <a:ext cx="3769996" cy="3230218"/>
          </a:xfrm>
          <a:prstGeom prst="rect">
            <a:avLst/>
          </a:prstGeom>
        </p:spPr>
      </p:pic>
      <p:sp>
        <p:nvSpPr>
          <p:cNvPr id="10" name="TextBox 9">
            <a:extLst>
              <a:ext uri="{FF2B5EF4-FFF2-40B4-BE49-F238E27FC236}">
                <a16:creationId xmlns:a16="http://schemas.microsoft.com/office/drawing/2014/main" id="{8D495750-798E-572C-97DA-FED1BDE27038}"/>
              </a:ext>
            </a:extLst>
          </p:cNvPr>
          <p:cNvSpPr txBox="1"/>
          <p:nvPr/>
        </p:nvSpPr>
        <p:spPr>
          <a:xfrm>
            <a:off x="1270794" y="3710543"/>
            <a:ext cx="6096000" cy="375552"/>
          </a:xfrm>
          <a:prstGeom prst="rect">
            <a:avLst/>
          </a:prstGeom>
          <a:noFill/>
        </p:spPr>
        <p:txBody>
          <a:bodyPr wrap="square">
            <a:spAutoFit/>
          </a:bodyPr>
          <a:lstStyle/>
          <a:p>
            <a:pPr>
              <a:lnSpc>
                <a:spcPct val="107000"/>
              </a:lnSpc>
              <a:spcAft>
                <a:spcPts val="800"/>
              </a:spcAft>
            </a:pPr>
            <a:r>
              <a:rPr lang="en-IN" sz="1800" b="1" u="sng" dirty="0">
                <a:effectLst/>
                <a:latin typeface="Calibri" panose="020F0502020204030204" pitchFamily="34" charset="0"/>
                <a:ea typeface="Calibri" panose="020F0502020204030204" pitchFamily="34" charset="0"/>
                <a:cs typeface="Calibri" panose="020F0502020204030204" pitchFamily="34" charset="0"/>
              </a:rPr>
              <a:t>Cluster 1</a:t>
            </a:r>
            <a:endParaRPr lang="en-IN" sz="1600" u="sng"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Box 11">
            <a:extLst>
              <a:ext uri="{FF2B5EF4-FFF2-40B4-BE49-F238E27FC236}">
                <a16:creationId xmlns:a16="http://schemas.microsoft.com/office/drawing/2014/main" id="{810854F9-9DA5-EEA9-5888-FB6B2F0F46A2}"/>
              </a:ext>
            </a:extLst>
          </p:cNvPr>
          <p:cNvSpPr txBox="1"/>
          <p:nvPr/>
        </p:nvSpPr>
        <p:spPr>
          <a:xfrm>
            <a:off x="9548415" y="3664625"/>
            <a:ext cx="1215549" cy="369332"/>
          </a:xfrm>
          <a:prstGeom prst="rect">
            <a:avLst/>
          </a:prstGeom>
          <a:noFill/>
        </p:spPr>
        <p:txBody>
          <a:bodyPr wrap="square">
            <a:spAutoFit/>
          </a:bodyPr>
          <a:lstStyle/>
          <a:p>
            <a:r>
              <a:rPr lang="en-IN" sz="1800" b="1" u="sng" dirty="0">
                <a:effectLst/>
                <a:latin typeface="Calibri" panose="020F0502020204030204" pitchFamily="34" charset="0"/>
                <a:ea typeface="Calibri" panose="020F0502020204030204" pitchFamily="34" charset="0"/>
              </a:rPr>
              <a:t>Cluster 3</a:t>
            </a:r>
            <a:endParaRPr lang="en-IN" dirty="0"/>
          </a:p>
        </p:txBody>
      </p:sp>
      <p:sp>
        <p:nvSpPr>
          <p:cNvPr id="14" name="TextBox 13">
            <a:extLst>
              <a:ext uri="{FF2B5EF4-FFF2-40B4-BE49-F238E27FC236}">
                <a16:creationId xmlns:a16="http://schemas.microsoft.com/office/drawing/2014/main" id="{40028295-FD59-DBBF-6E2C-BF0A70E8562E}"/>
              </a:ext>
            </a:extLst>
          </p:cNvPr>
          <p:cNvSpPr txBox="1"/>
          <p:nvPr/>
        </p:nvSpPr>
        <p:spPr>
          <a:xfrm>
            <a:off x="5413216" y="3692180"/>
            <a:ext cx="1365568" cy="369332"/>
          </a:xfrm>
          <a:prstGeom prst="rect">
            <a:avLst/>
          </a:prstGeom>
          <a:noFill/>
        </p:spPr>
        <p:txBody>
          <a:bodyPr wrap="square">
            <a:spAutoFit/>
          </a:bodyPr>
          <a:lstStyle/>
          <a:p>
            <a:r>
              <a:rPr lang="en-IN" sz="1800" b="1" u="sng" dirty="0">
                <a:effectLst/>
                <a:latin typeface="Calibri" panose="020F0502020204030204" pitchFamily="34" charset="0"/>
                <a:ea typeface="Calibri" panose="020F0502020204030204" pitchFamily="34" charset="0"/>
              </a:rPr>
              <a:t>Cluster 2</a:t>
            </a:r>
            <a:endParaRPr lang="en-IN" dirty="0"/>
          </a:p>
        </p:txBody>
      </p:sp>
      <p:sp>
        <p:nvSpPr>
          <p:cNvPr id="16" name="TextBox 15">
            <a:extLst>
              <a:ext uri="{FF2B5EF4-FFF2-40B4-BE49-F238E27FC236}">
                <a16:creationId xmlns:a16="http://schemas.microsoft.com/office/drawing/2014/main" id="{365F1AD4-0D37-CC93-B94B-3788B87D87EA}"/>
              </a:ext>
            </a:extLst>
          </p:cNvPr>
          <p:cNvSpPr txBox="1"/>
          <p:nvPr/>
        </p:nvSpPr>
        <p:spPr>
          <a:xfrm>
            <a:off x="247888" y="4126611"/>
            <a:ext cx="3806984" cy="375552"/>
          </a:xfrm>
          <a:prstGeom prst="rect">
            <a:avLst/>
          </a:prstGeom>
          <a:noFill/>
        </p:spPr>
        <p:txBody>
          <a:bodyPr wrap="square">
            <a:spAutoFit/>
          </a:bodyPr>
          <a:lstStyle/>
          <a:p>
            <a:pPr>
              <a:lnSpc>
                <a:spcPct val="107000"/>
              </a:lnSpc>
              <a:spcAft>
                <a:spcPts val="800"/>
              </a:spcAft>
            </a:pPr>
            <a:r>
              <a:rPr lang="en-IN" sz="1800" b="1" u="sng"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Measures of Lack of Fit:</a:t>
            </a:r>
            <a:endParaRPr lang="en-IN" sz="1400"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7" name="Table 16">
            <a:extLst>
              <a:ext uri="{FF2B5EF4-FFF2-40B4-BE49-F238E27FC236}">
                <a16:creationId xmlns:a16="http://schemas.microsoft.com/office/drawing/2014/main" id="{AAA9180A-302D-12C6-AC14-42BD49F562D0}"/>
              </a:ext>
            </a:extLst>
          </p:cNvPr>
          <p:cNvGraphicFramePr>
            <a:graphicFrameLocks noGrp="1"/>
          </p:cNvGraphicFramePr>
          <p:nvPr/>
        </p:nvGraphicFramePr>
        <p:xfrm>
          <a:off x="317976" y="4578422"/>
          <a:ext cx="9527065" cy="955040"/>
        </p:xfrm>
        <a:graphic>
          <a:graphicData uri="http://schemas.openxmlformats.org/drawingml/2006/table">
            <a:tbl>
              <a:tblPr firstRow="1" firstCol="1">
                <a:tableStyleId>{5C22544A-7EE6-4342-B048-85BDC9FD1C3A}</a:tableStyleId>
              </a:tblPr>
              <a:tblGrid>
                <a:gridCol w="1480344">
                  <a:extLst>
                    <a:ext uri="{9D8B030D-6E8A-4147-A177-3AD203B41FA5}">
                      <a16:colId xmlns:a16="http://schemas.microsoft.com/office/drawing/2014/main" val="2937830289"/>
                    </a:ext>
                  </a:extLst>
                </a:gridCol>
                <a:gridCol w="2103120">
                  <a:extLst>
                    <a:ext uri="{9D8B030D-6E8A-4147-A177-3AD203B41FA5}">
                      <a16:colId xmlns:a16="http://schemas.microsoft.com/office/drawing/2014/main" val="3902008023"/>
                    </a:ext>
                  </a:extLst>
                </a:gridCol>
                <a:gridCol w="1899920">
                  <a:extLst>
                    <a:ext uri="{9D8B030D-6E8A-4147-A177-3AD203B41FA5}">
                      <a16:colId xmlns:a16="http://schemas.microsoft.com/office/drawing/2014/main" val="2683574451"/>
                    </a:ext>
                  </a:extLst>
                </a:gridCol>
                <a:gridCol w="2336800">
                  <a:extLst>
                    <a:ext uri="{9D8B030D-6E8A-4147-A177-3AD203B41FA5}">
                      <a16:colId xmlns:a16="http://schemas.microsoft.com/office/drawing/2014/main" val="489033327"/>
                    </a:ext>
                  </a:extLst>
                </a:gridCol>
                <a:gridCol w="1706881">
                  <a:extLst>
                    <a:ext uri="{9D8B030D-6E8A-4147-A177-3AD203B41FA5}">
                      <a16:colId xmlns:a16="http://schemas.microsoft.com/office/drawing/2014/main" val="3513968765"/>
                    </a:ext>
                  </a:extLst>
                </a:gridCol>
              </a:tblGrid>
              <a:tr h="233306">
                <a:tc>
                  <a:txBody>
                    <a:bodyPr/>
                    <a:lstStyle/>
                    <a:p>
                      <a:pPr>
                        <a:lnSpc>
                          <a:spcPct val="107000"/>
                        </a:lnSpc>
                        <a:spcAft>
                          <a:spcPts val="800"/>
                        </a:spcAft>
                      </a:pPr>
                      <a:r>
                        <a:rPr lang="en-IN" sz="1400" dirty="0">
                          <a:effectLst/>
                        </a:rPr>
                        <a:t>Cluster</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Tucker – Lewis Index</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RMSEA index</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Root Mean Square Residuals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BIC</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12567728"/>
                  </a:ext>
                </a:extLst>
              </a:tr>
              <a:tr h="240578">
                <a:tc>
                  <a:txBody>
                    <a:bodyPr/>
                    <a:lstStyle/>
                    <a:p>
                      <a:pPr>
                        <a:lnSpc>
                          <a:spcPct val="107000"/>
                        </a:lnSpc>
                        <a:spcAft>
                          <a:spcPts val="800"/>
                        </a:spcAft>
                      </a:pPr>
                      <a:r>
                        <a:rPr lang="en-IN" sz="1400">
                          <a:effectLst/>
                        </a:rPr>
                        <a:t>Cluster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0.746</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0.163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0.04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593.2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30091721"/>
                  </a:ext>
                </a:extLst>
              </a:tr>
              <a:tr h="240578">
                <a:tc>
                  <a:txBody>
                    <a:bodyPr/>
                    <a:lstStyle/>
                    <a:p>
                      <a:pPr>
                        <a:lnSpc>
                          <a:spcPct val="107000"/>
                        </a:lnSpc>
                        <a:spcAft>
                          <a:spcPts val="800"/>
                        </a:spcAft>
                      </a:pPr>
                      <a:r>
                        <a:rPr lang="en-IN" sz="1400">
                          <a:effectLst/>
                        </a:rPr>
                        <a:t>Cluster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0.913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0.091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0.03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775.38</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19691346"/>
                  </a:ext>
                </a:extLst>
              </a:tr>
              <a:tr h="240578">
                <a:tc>
                  <a:txBody>
                    <a:bodyPr/>
                    <a:lstStyle/>
                    <a:p>
                      <a:pPr>
                        <a:lnSpc>
                          <a:spcPct val="107000"/>
                        </a:lnSpc>
                        <a:spcAft>
                          <a:spcPts val="800"/>
                        </a:spcAft>
                      </a:pPr>
                      <a:r>
                        <a:rPr lang="en-IN" sz="1400">
                          <a:effectLst/>
                        </a:rPr>
                        <a:t>Cluster 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0.906</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0.084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a:effectLst/>
                        </a:rPr>
                        <a:t>0.03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400" dirty="0">
                          <a:effectLst/>
                        </a:rPr>
                        <a:t>582.67</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55934954"/>
                  </a:ext>
                </a:extLst>
              </a:tr>
            </a:tbl>
          </a:graphicData>
        </a:graphic>
      </p:graphicFrame>
      <p:sp>
        <p:nvSpPr>
          <p:cNvPr id="19" name="TextBox 18">
            <a:extLst>
              <a:ext uri="{FF2B5EF4-FFF2-40B4-BE49-F238E27FC236}">
                <a16:creationId xmlns:a16="http://schemas.microsoft.com/office/drawing/2014/main" id="{8A43E0BF-DCBF-1EBC-D577-3262D97ADFBC}"/>
              </a:ext>
            </a:extLst>
          </p:cNvPr>
          <p:cNvSpPr txBox="1"/>
          <p:nvPr/>
        </p:nvSpPr>
        <p:spPr>
          <a:xfrm>
            <a:off x="107552" y="5600963"/>
            <a:ext cx="11766471" cy="1200329"/>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rPr>
              <a:t>Here we have chosen the method of maximum likelihood among other alternatives to avoid the Ultra - Heywood problem which makes the loadings of the correlation matrix of features and factors more than 1 plus this method gives us reduction of BIC than any other method. Moreover, it is better than principal component method because it gives us measures of model’s lack of fit which is essential to see how well our model performs.</a:t>
            </a:r>
            <a:endParaRPr lang="en-IN" dirty="0"/>
          </a:p>
        </p:txBody>
      </p:sp>
    </p:spTree>
    <p:extLst>
      <p:ext uri="{BB962C8B-B14F-4D97-AF65-F5344CB8AC3E}">
        <p14:creationId xmlns:p14="http://schemas.microsoft.com/office/powerpoint/2010/main" val="792041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B06AB-1331-39EC-E173-E22144E3AC61}"/>
              </a:ext>
            </a:extLst>
          </p:cNvPr>
          <p:cNvSpPr>
            <a:spLocks noGrp="1"/>
          </p:cNvSpPr>
          <p:nvPr>
            <p:ph idx="1"/>
          </p:nvPr>
        </p:nvSpPr>
        <p:spPr>
          <a:xfrm>
            <a:off x="0" y="0"/>
            <a:ext cx="12191999" cy="6781800"/>
          </a:xfrm>
        </p:spPr>
        <p:txBody>
          <a:bodyPr>
            <a:normAutofit fontScale="40000" lnSpcReduction="20000"/>
          </a:bodyPr>
          <a:lstStyle/>
          <a:p>
            <a:pPr marL="0" indent="0">
              <a:lnSpc>
                <a:spcPct val="107000"/>
              </a:lnSpc>
              <a:spcBef>
                <a:spcPts val="1200"/>
              </a:spcBef>
              <a:buNone/>
            </a:pPr>
            <a:r>
              <a:rPr lang="en-US" sz="1800" b="1" kern="0" dirty="0">
                <a:solidFill>
                  <a:srgbClr val="2F5496"/>
                </a:solidFill>
                <a:effectLst/>
                <a:latin typeface="Calibri Light" panose="020F0302020204030204" pitchFamily="34" charset="0"/>
                <a:ea typeface="Times New Roman" panose="02020603050405020304" pitchFamily="18" charset="0"/>
                <a:cs typeface="Mangal" panose="02040503050203030202" pitchFamily="18" charset="0"/>
              </a:rPr>
              <a:t>									</a:t>
            </a:r>
            <a:r>
              <a:rPr lang="en-US" sz="8000" b="1" u="sng" kern="0" dirty="0">
                <a:effectLst/>
                <a:latin typeface="Calibri Light" panose="020F0302020204030204" pitchFamily="34" charset="0"/>
                <a:ea typeface="Times New Roman" panose="02020603050405020304" pitchFamily="18" charset="0"/>
                <a:cs typeface="Mangal" panose="02040503050203030202" pitchFamily="18" charset="0"/>
              </a:rPr>
              <a:t>Conclusion:-</a:t>
            </a:r>
            <a:endParaRPr lang="en-IN" sz="8000" b="1" kern="0" dirty="0">
              <a:effectLst/>
              <a:latin typeface="Calibri Light" panose="020F0302020204030204" pitchFamily="34" charset="0"/>
              <a:ea typeface="Times New Roman" panose="02020603050405020304" pitchFamily="18" charset="0"/>
              <a:cs typeface="Mangal" panose="02040503050203030202" pitchFamily="18" charset="0"/>
            </a:endParaRPr>
          </a:p>
          <a:p>
            <a:pPr marL="0" indent="0">
              <a:lnSpc>
                <a:spcPct val="107000"/>
              </a:lnSpc>
              <a:spcAft>
                <a:spcPts val="800"/>
              </a:spcAft>
              <a:buNone/>
              <a:tabLst>
                <a:tab pos="3162300" algn="l"/>
              </a:tabLst>
            </a:pPr>
            <a:r>
              <a:rPr lang="en-IN" sz="4200" u="sng" dirty="0">
                <a:solidFill>
                  <a:srgbClr val="FFFF00"/>
                </a:solidFill>
                <a:effectLst/>
                <a:latin typeface="Calibri Light" panose="020F0302020204030204" pitchFamily="34" charset="0"/>
                <a:ea typeface="Times New Roman" panose="02020603050405020304" pitchFamily="18" charset="0"/>
                <a:cs typeface="Calibri" panose="020F0502020204030204" pitchFamily="34" charset="0"/>
              </a:rPr>
              <a:t>Conclusion From Spectral Clustering:-</a:t>
            </a:r>
          </a:p>
          <a:p>
            <a:pPr>
              <a:lnSpc>
                <a:spcPct val="107000"/>
              </a:lnSpc>
              <a:spcAft>
                <a:spcPts val="800"/>
              </a:spcAft>
              <a:tabLst>
                <a:tab pos="3162300" algn="l"/>
              </a:tabLst>
            </a:pPr>
            <a:r>
              <a:rPr lang="en-IN" sz="42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4300" dirty="0">
                <a:effectLst/>
                <a:latin typeface="Calibri" panose="020F0502020204030204" pitchFamily="34" charset="0"/>
                <a:ea typeface="Calibri" panose="020F0502020204030204" pitchFamily="34" charset="0"/>
                <a:cs typeface="Calibri" panose="020F0502020204030204" pitchFamily="34" charset="0"/>
              </a:rPr>
              <a:t>The persons belonging to first cluster uses credit card more often and they use this medium for transaction more than other two clusters, moreover they have higher credit limit that two clusters because they purchase through credit card more than other two clusters which is clear by their mean amounts of payments done by credit card or they are the customers who have high salary. Cluster 2 has lowest mean credit card limit and mean payments made by the card is also lowest. People belonging to first cluster tend to withdraw money from the credit limit more than other two clusters which may mean that they use that money for some business purpose and in a requirement of loan. As often the credit card issuing companies have a motive to convince the customers to take loan these customers can be target of the company as part of their business strategy. So the summary of three clusters provide us a good insight about the persons belonging to the different clusters.</a:t>
            </a:r>
            <a:endParaRPr lang="en-IN" sz="43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3162300" algn="l"/>
              </a:tabLst>
            </a:pPr>
            <a:r>
              <a:rPr lang="en-US" sz="4300" dirty="0">
                <a:effectLst/>
                <a:latin typeface="Calibri" panose="020F0502020204030204" pitchFamily="34" charset="0"/>
                <a:ea typeface="Calibri" panose="020F0502020204030204" pitchFamily="34" charset="0"/>
                <a:cs typeface="Calibri" panose="020F0502020204030204" pitchFamily="34" charset="0"/>
              </a:rPr>
              <a:t>Above histograms show that the persons in first cluster have higher credit limit than other two which means that they either have high salary structure, less burden of loan on them proportionate to the salary or they have high CIBIL score than other two clusters. Persons belonging to first cluster frequently purchase through credit card than other two clusters. Around 21.5% people very frequently purchases through installments, the figure is 17.8% and 28.57% for cluster 2 and 3 respectively. Persons of cluster 1 make payments of high magnitude through the card than other two clusters. Moreover total number of transactions are high among persons of cluster 1. Around 69.06% of persons of cluster 1 make 0 to 0.1% of full payments, while for cluster 2 around 70% of people make 0 to 0.1% of full payment. Surprisingly around 90.90% of the people in cluster 3 only makes 0.0 to 0.01% of full payment.</a:t>
            </a:r>
            <a:endParaRPr lang="en-IN" sz="43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3162300" algn="l"/>
              </a:tabLst>
            </a:pPr>
            <a:r>
              <a:rPr lang="en-US" sz="4300" dirty="0">
                <a:effectLst/>
                <a:latin typeface="Calibri" panose="020F0502020204030204" pitchFamily="34" charset="0"/>
                <a:ea typeface="Calibri" panose="020F0502020204030204" pitchFamily="34" charset="0"/>
                <a:cs typeface="Calibri" panose="020F0502020204030204" pitchFamily="34" charset="0"/>
              </a:rPr>
              <a:t>For cluster 1 the third factor 4 can be named </a:t>
            </a:r>
            <a:r>
              <a:rPr lang="en-US" sz="4300" b="1" dirty="0">
                <a:effectLst/>
                <a:latin typeface="Calibri" panose="020F0502020204030204" pitchFamily="34" charset="0"/>
                <a:ea typeface="Calibri" panose="020F0502020204030204" pitchFamily="34" charset="0"/>
                <a:cs typeface="Calibri" panose="020F0502020204030204" pitchFamily="34" charset="0"/>
              </a:rPr>
              <a:t>‘Saving Habits’</a:t>
            </a:r>
            <a:r>
              <a:rPr lang="en-US" sz="4300" dirty="0">
                <a:effectLst/>
                <a:latin typeface="Calibri" panose="020F0502020204030204" pitchFamily="34" charset="0"/>
                <a:ea typeface="Calibri" panose="020F0502020204030204" pitchFamily="34" charset="0"/>
                <a:cs typeface="Calibri" panose="020F0502020204030204" pitchFamily="34" charset="0"/>
              </a:rPr>
              <a:t> because it represents good correlation with payments and purchases. Many customer make online payments with credit cards instead of debit cards because of discounts. Second factor can be named </a:t>
            </a:r>
            <a:r>
              <a:rPr lang="en-US" sz="4300" b="1" dirty="0">
                <a:effectLst/>
                <a:latin typeface="Calibri" panose="020F0502020204030204" pitchFamily="34" charset="0"/>
                <a:ea typeface="Calibri" panose="020F0502020204030204" pitchFamily="34" charset="0"/>
                <a:cs typeface="Calibri" panose="020F0502020204030204" pitchFamily="34" charset="0"/>
              </a:rPr>
              <a:t>‘Parsimony’</a:t>
            </a:r>
            <a:r>
              <a:rPr lang="en-US" sz="4300" dirty="0">
                <a:effectLst/>
                <a:latin typeface="Calibri" panose="020F0502020204030204" pitchFamily="34" charset="0"/>
                <a:ea typeface="Calibri" panose="020F0502020204030204" pitchFamily="34" charset="0"/>
                <a:cs typeface="Calibri" panose="020F0502020204030204" pitchFamily="34" charset="0"/>
              </a:rPr>
              <a:t> because customers who pay minimum payments every month to avoid penalties and who don’t prepay percent of full payment to avoid additional charges and have a good amount of balance left in card can show this trait due to their financial discipline. Factor 3 represents how frequently customers spends in one go, the factor can be named </a:t>
            </a:r>
            <a:r>
              <a:rPr lang="en-US" sz="4300" b="1" dirty="0">
                <a:effectLst/>
                <a:latin typeface="Calibri" panose="020F0502020204030204" pitchFamily="34" charset="0"/>
                <a:ea typeface="Calibri" panose="020F0502020204030204" pitchFamily="34" charset="0"/>
                <a:cs typeface="Calibri" panose="020F0502020204030204" pitchFamily="34" charset="0"/>
              </a:rPr>
              <a:t>‘Cost Effectiveness’</a:t>
            </a:r>
            <a:r>
              <a:rPr lang="en-US" sz="4300" dirty="0">
                <a:effectLst/>
                <a:latin typeface="Calibri" panose="020F0502020204030204" pitchFamily="34" charset="0"/>
                <a:ea typeface="Calibri" panose="020F0502020204030204" pitchFamily="34" charset="0"/>
                <a:cs typeface="Calibri" panose="020F0502020204030204" pitchFamily="34" charset="0"/>
              </a:rPr>
              <a:t> because they may do online shopping in bulk for availing discount. Factor 1 can be named </a:t>
            </a:r>
            <a:r>
              <a:rPr lang="en-US" sz="4300" b="1" dirty="0">
                <a:effectLst/>
                <a:latin typeface="Calibri" panose="020F0502020204030204" pitchFamily="34" charset="0"/>
                <a:ea typeface="Calibri" panose="020F0502020204030204" pitchFamily="34" charset="0"/>
                <a:cs typeface="Calibri" panose="020F0502020204030204" pitchFamily="34" charset="0"/>
              </a:rPr>
              <a:t>‘Lack of Affordability’ </a:t>
            </a:r>
            <a:r>
              <a:rPr lang="en-US" sz="4300" dirty="0">
                <a:effectLst/>
                <a:latin typeface="Calibri" panose="020F0502020204030204" pitchFamily="34" charset="0"/>
                <a:ea typeface="Calibri" panose="020F0502020204030204" pitchFamily="34" charset="0"/>
                <a:cs typeface="Calibri" panose="020F0502020204030204" pitchFamily="34" charset="0"/>
              </a:rPr>
              <a:t>because it represents installment purchases frequency and purchases. Factor 5 can be named </a:t>
            </a:r>
            <a:r>
              <a:rPr lang="en-US" sz="4300" b="1" dirty="0">
                <a:effectLst/>
                <a:latin typeface="Calibri" panose="020F0502020204030204" pitchFamily="34" charset="0"/>
                <a:ea typeface="Calibri" panose="020F0502020204030204" pitchFamily="34" charset="0"/>
                <a:cs typeface="Calibri" panose="020F0502020204030204" pitchFamily="34" charset="0"/>
              </a:rPr>
              <a:t>‘Financial Burden’ </a:t>
            </a:r>
            <a:r>
              <a:rPr lang="en-US" sz="4300" dirty="0">
                <a:effectLst/>
                <a:latin typeface="Calibri" panose="020F0502020204030204" pitchFamily="34" charset="0"/>
                <a:ea typeface="Calibri" panose="020F0502020204030204" pitchFamily="34" charset="0"/>
                <a:cs typeface="Calibri" panose="020F0502020204030204" pitchFamily="34" charset="0"/>
              </a:rPr>
              <a:t>they represent cash advance, cash advance frequency and cash advance transaction, if all these three variables are high for some customers it may mean that they use the credit card to pay home loans, car loans </a:t>
            </a:r>
            <a:r>
              <a:rPr lang="en-US" sz="4300" dirty="0" err="1">
                <a:effectLst/>
                <a:latin typeface="Calibri" panose="020F0502020204030204" pitchFamily="34" charset="0"/>
                <a:ea typeface="Calibri" panose="020F0502020204030204" pitchFamily="34" charset="0"/>
                <a:cs typeface="Calibri" panose="020F0502020204030204" pitchFamily="34" charset="0"/>
              </a:rPr>
              <a:t>etc</a:t>
            </a:r>
            <a:r>
              <a:rPr lang="en-US" sz="4300" dirty="0">
                <a:effectLst/>
                <a:latin typeface="Calibri" panose="020F0502020204030204" pitchFamily="34" charset="0"/>
                <a:ea typeface="Calibri" panose="020F0502020204030204" pitchFamily="34" charset="0"/>
                <a:cs typeface="Calibri" panose="020F0502020204030204" pitchFamily="34" charset="0"/>
              </a:rPr>
              <a:t> because through credit cards they can convert large amount of loan money into EMIs.  </a:t>
            </a:r>
            <a:endParaRPr lang="en-IN" sz="43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27673579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A09D7-53D7-409E-AD1B-531A18064DDC}"/>
              </a:ext>
            </a:extLst>
          </p:cNvPr>
          <p:cNvSpPr>
            <a:spLocks noGrp="1"/>
          </p:cNvSpPr>
          <p:nvPr>
            <p:ph idx="1"/>
          </p:nvPr>
        </p:nvSpPr>
        <p:spPr>
          <a:xfrm>
            <a:off x="404813" y="157162"/>
            <a:ext cx="11382374" cy="6543675"/>
          </a:xfrm>
        </p:spPr>
        <p:txBody>
          <a:bodyPr>
            <a:normAutofit lnSpcReduction="10000"/>
          </a:bodyPr>
          <a:lstStyle/>
          <a:p>
            <a:pPr>
              <a:lnSpc>
                <a:spcPct val="107000"/>
              </a:lnSpc>
              <a:spcAft>
                <a:spcPts val="800"/>
              </a:spcAft>
              <a:tabLst>
                <a:tab pos="31623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For cluster 2 the first Factor is named </a:t>
            </a:r>
            <a:r>
              <a:rPr lang="en-US" sz="1800" b="1" dirty="0">
                <a:effectLst/>
                <a:latin typeface="Calibri" panose="020F0502020204030204" pitchFamily="34" charset="0"/>
                <a:ea typeface="Calibri" panose="020F0502020204030204" pitchFamily="34" charset="0"/>
                <a:cs typeface="Calibri" panose="020F0502020204030204" pitchFamily="34" charset="0"/>
              </a:rPr>
              <a:t>‘Lack of Affordability’</a:t>
            </a:r>
            <a:r>
              <a:rPr lang="en-US" sz="1800" dirty="0">
                <a:effectLst/>
                <a:latin typeface="Calibri" panose="020F0502020204030204" pitchFamily="34" charset="0"/>
                <a:ea typeface="Calibri" panose="020F0502020204030204" pitchFamily="34" charset="0"/>
                <a:cs typeface="Calibri" panose="020F0502020204030204" pitchFamily="34" charset="0"/>
              </a:rPr>
              <a:t>, second factor is named </a:t>
            </a:r>
            <a:r>
              <a:rPr lang="en-US" sz="1800" b="1" dirty="0">
                <a:effectLst/>
                <a:latin typeface="Calibri" panose="020F0502020204030204" pitchFamily="34" charset="0"/>
                <a:ea typeface="Calibri" panose="020F0502020204030204" pitchFamily="34" charset="0"/>
                <a:cs typeface="Calibri" panose="020F0502020204030204" pitchFamily="34" charset="0"/>
              </a:rPr>
              <a:t>‘Saving Habits’</a:t>
            </a:r>
            <a:r>
              <a:rPr lang="en-US" sz="1800" dirty="0">
                <a:effectLst/>
                <a:latin typeface="Calibri" panose="020F0502020204030204" pitchFamily="34" charset="0"/>
                <a:ea typeface="Calibri" panose="020F0502020204030204" pitchFamily="34" charset="0"/>
                <a:cs typeface="Calibri" panose="020F0502020204030204" pitchFamily="34" charset="0"/>
              </a:rPr>
              <a:t>, third factor is named </a:t>
            </a:r>
            <a:r>
              <a:rPr lang="en-US" sz="1800" b="1" dirty="0">
                <a:effectLst/>
                <a:latin typeface="Calibri" panose="020F0502020204030204" pitchFamily="34" charset="0"/>
                <a:ea typeface="Calibri" panose="020F0502020204030204" pitchFamily="34" charset="0"/>
                <a:cs typeface="Calibri" panose="020F0502020204030204" pitchFamily="34" charset="0"/>
              </a:rPr>
              <a:t>‘Parsimony’</a:t>
            </a:r>
            <a:r>
              <a:rPr lang="en-US" sz="1800" dirty="0">
                <a:effectLst/>
                <a:latin typeface="Calibri" panose="020F0502020204030204" pitchFamily="34" charset="0"/>
                <a:ea typeface="Calibri" panose="020F0502020204030204" pitchFamily="34" charset="0"/>
                <a:cs typeface="Calibri" panose="020F0502020204030204" pitchFamily="34" charset="0"/>
              </a:rPr>
              <a:t>, fourth factor is named </a:t>
            </a:r>
            <a:r>
              <a:rPr lang="en-US" sz="1800" b="1" dirty="0">
                <a:effectLst/>
                <a:latin typeface="Calibri" panose="020F0502020204030204" pitchFamily="34" charset="0"/>
                <a:ea typeface="Calibri" panose="020F0502020204030204" pitchFamily="34" charset="0"/>
                <a:cs typeface="Calibri" panose="020F0502020204030204" pitchFamily="34" charset="0"/>
              </a:rPr>
              <a:t>‘Financial Burden’</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31623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For cluster 3 first factor can be named </a:t>
            </a:r>
            <a:r>
              <a:rPr lang="en-US" sz="1800" b="1" dirty="0">
                <a:effectLst/>
                <a:latin typeface="Calibri" panose="020F0502020204030204" pitchFamily="34" charset="0"/>
                <a:ea typeface="Calibri" panose="020F0502020204030204" pitchFamily="34" charset="0"/>
                <a:cs typeface="Calibri" panose="020F0502020204030204" pitchFamily="34" charset="0"/>
              </a:rPr>
              <a:t>‘Lack Of Affordability’</a:t>
            </a:r>
            <a:r>
              <a:rPr lang="en-US" sz="1800" dirty="0">
                <a:effectLst/>
                <a:latin typeface="Calibri" panose="020F0502020204030204" pitchFamily="34" charset="0"/>
                <a:ea typeface="Calibri" panose="020F0502020204030204" pitchFamily="34" charset="0"/>
                <a:cs typeface="Calibri" panose="020F0502020204030204" pitchFamily="34" charset="0"/>
              </a:rPr>
              <a:t>. Second factor can be named </a:t>
            </a:r>
            <a:r>
              <a:rPr lang="en-US" sz="1800" b="1" dirty="0">
                <a:effectLst/>
                <a:latin typeface="Calibri" panose="020F0502020204030204" pitchFamily="34" charset="0"/>
                <a:ea typeface="Calibri" panose="020F0502020204030204" pitchFamily="34" charset="0"/>
                <a:cs typeface="Calibri" panose="020F0502020204030204" pitchFamily="34" charset="0"/>
              </a:rPr>
              <a:t>‘Financial Discipline’</a:t>
            </a:r>
            <a:r>
              <a:rPr lang="en-US" sz="1800" dirty="0">
                <a:effectLst/>
                <a:latin typeface="Calibri" panose="020F0502020204030204" pitchFamily="34" charset="0"/>
                <a:ea typeface="Calibri" panose="020F0502020204030204" pitchFamily="34" charset="0"/>
                <a:cs typeface="Calibri" panose="020F0502020204030204" pitchFamily="34" charset="0"/>
              </a:rPr>
              <a:t> because it represents that the customers purchase through installments and timely pay minimum amount every month to escape penalty charges and third factor can be named </a:t>
            </a:r>
            <a:r>
              <a:rPr lang="en-US" sz="1800" b="1" dirty="0">
                <a:effectLst/>
                <a:latin typeface="Calibri" panose="020F0502020204030204" pitchFamily="34" charset="0"/>
                <a:ea typeface="Calibri" panose="020F0502020204030204" pitchFamily="34" charset="0"/>
                <a:cs typeface="Calibri" panose="020F0502020204030204" pitchFamily="34" charset="0"/>
              </a:rPr>
              <a:t>‘Financial Burden’.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31623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Cluster 1 and cluster 2 have all the factors common except </a:t>
            </a:r>
            <a:r>
              <a:rPr lang="en-US" sz="1800" b="1" dirty="0">
                <a:effectLst/>
                <a:latin typeface="Calibri" panose="020F0502020204030204" pitchFamily="34" charset="0"/>
                <a:ea typeface="Calibri" panose="020F0502020204030204" pitchFamily="34" charset="0"/>
                <a:cs typeface="Calibri" panose="020F0502020204030204" pitchFamily="34" charset="0"/>
              </a:rPr>
              <a:t>‘Cost Effectiveness’</a:t>
            </a:r>
            <a:r>
              <a:rPr lang="en-US" sz="1800" dirty="0">
                <a:effectLst/>
                <a:latin typeface="Calibri" panose="020F0502020204030204" pitchFamily="34" charset="0"/>
                <a:ea typeface="Calibri" panose="020F0502020204030204" pitchFamily="34" charset="0"/>
                <a:cs typeface="Calibri" panose="020F0502020204030204" pitchFamily="34" charset="0"/>
              </a:rPr>
              <a:t>. Cluster 3 has only Factor 1 and Factor 3 common with other two clusters. The factor </a:t>
            </a:r>
            <a:r>
              <a:rPr lang="en-US" sz="1800" b="1" dirty="0">
                <a:effectLst/>
                <a:latin typeface="Calibri" panose="020F0502020204030204" pitchFamily="34" charset="0"/>
                <a:ea typeface="Calibri" panose="020F0502020204030204" pitchFamily="34" charset="0"/>
                <a:cs typeface="Calibri" panose="020F0502020204030204" pitchFamily="34" charset="0"/>
              </a:rPr>
              <a:t>‘Financial Burden’</a:t>
            </a:r>
            <a:r>
              <a:rPr lang="en-US" sz="1800" dirty="0">
                <a:effectLst/>
                <a:latin typeface="Calibri" panose="020F0502020204030204" pitchFamily="34" charset="0"/>
                <a:ea typeface="Calibri" panose="020F0502020204030204" pitchFamily="34" charset="0"/>
                <a:cs typeface="Calibri" panose="020F0502020204030204" pitchFamily="34" charset="0"/>
              </a:rPr>
              <a:t> is intense in persons of cluster 2 because the loading of cash advance frequency is highest for this cluster. The factor </a:t>
            </a:r>
            <a:r>
              <a:rPr lang="en-US" sz="1800" b="1" dirty="0">
                <a:effectLst/>
                <a:latin typeface="Calibri" panose="020F0502020204030204" pitchFamily="34" charset="0"/>
                <a:ea typeface="Calibri" panose="020F0502020204030204" pitchFamily="34" charset="0"/>
                <a:cs typeface="Calibri" panose="020F0502020204030204" pitchFamily="34" charset="0"/>
              </a:rPr>
              <a:t>‘Lack of Affordability’</a:t>
            </a:r>
            <a:r>
              <a:rPr lang="en-US" sz="1800" dirty="0">
                <a:effectLst/>
                <a:latin typeface="Calibri" panose="020F0502020204030204" pitchFamily="34" charset="0"/>
                <a:ea typeface="Calibri" panose="020F0502020204030204" pitchFamily="34" charset="0"/>
                <a:cs typeface="Calibri" panose="020F0502020204030204" pitchFamily="34" charset="0"/>
              </a:rPr>
              <a:t> may have deeper effect on cluster 1 as the loading of installment purchase frequency is high for this cluster. The </a:t>
            </a:r>
            <a:r>
              <a:rPr lang="en-US" sz="1800" b="1" dirty="0">
                <a:effectLst/>
                <a:latin typeface="Calibri" panose="020F0502020204030204" pitchFamily="34" charset="0"/>
                <a:ea typeface="Calibri" panose="020F0502020204030204" pitchFamily="34" charset="0"/>
                <a:cs typeface="Calibri" panose="020F0502020204030204" pitchFamily="34" charset="0"/>
              </a:rPr>
              <a:t>‘Saving Habits’</a:t>
            </a:r>
            <a:r>
              <a:rPr lang="en-US" sz="1800" dirty="0">
                <a:effectLst/>
                <a:latin typeface="Calibri" panose="020F0502020204030204" pitchFamily="34" charset="0"/>
                <a:ea typeface="Calibri" panose="020F0502020204030204" pitchFamily="34" charset="0"/>
                <a:cs typeface="Calibri" panose="020F0502020204030204" pitchFamily="34" charset="0"/>
              </a:rPr>
              <a:t> of cluster 1 and 2 are nearly same as the loadings </a:t>
            </a:r>
            <a:r>
              <a:rPr lang="en-US" sz="1800" dirty="0" err="1">
                <a:effectLst/>
                <a:latin typeface="Calibri" panose="020F0502020204030204" pitchFamily="34" charset="0"/>
                <a:ea typeface="Calibri" panose="020F0502020204030204" pitchFamily="34" charset="0"/>
                <a:cs typeface="Calibri" panose="020F0502020204030204" pitchFamily="34" charset="0"/>
              </a:rPr>
              <a:t>i.e</a:t>
            </a:r>
            <a:r>
              <a:rPr lang="en-US" sz="1800" dirty="0">
                <a:effectLst/>
                <a:latin typeface="Calibri" panose="020F0502020204030204" pitchFamily="34" charset="0"/>
                <a:ea typeface="Calibri" panose="020F0502020204030204" pitchFamily="34" charset="0"/>
                <a:cs typeface="Calibri" panose="020F0502020204030204" pitchFamily="34" charset="0"/>
              </a:rPr>
              <a:t> correlation of the factors with payments through credit cards are close. Persons of Cluster 1 looks more parsimonious as the loadings of Balance and Minimum Payments are higher than cluster 2 though percent of full payment is close for both cases, moreover loading corresponding to balance update frequency is very low for cluster 1 which means their balance is updated few times because they tend to spend less in comparison to cluster 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31623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Persons in first clusters have high balances and cash advances with low purchase frequency and high credit limit, which are evident from summary and histogram. These customers use credit cards as loans it will be wise to offer them </a:t>
            </a:r>
            <a:r>
              <a:rPr lang="en-US" sz="1800" b="1" dirty="0">
                <a:effectLst/>
                <a:latin typeface="Calibri" panose="020F0502020204030204" pitchFamily="34" charset="0"/>
                <a:ea typeface="Calibri" panose="020F0502020204030204" pitchFamily="34" charset="0"/>
                <a:cs typeface="Calibri" panose="020F0502020204030204" pitchFamily="34" charset="0"/>
              </a:rPr>
              <a:t>‘Business Credit Cards’. </a:t>
            </a:r>
            <a:r>
              <a:rPr lang="en-US" sz="1800" dirty="0">
                <a:effectLst/>
                <a:latin typeface="Calibri" panose="020F0502020204030204" pitchFamily="34" charset="0"/>
                <a:ea typeface="Calibri" panose="020F0502020204030204" pitchFamily="34" charset="0"/>
                <a:cs typeface="Calibri" panose="020F0502020204030204" pitchFamily="34" charset="0"/>
              </a:rPr>
              <a:t>Persons in second cluster are spenders with low purchases . Our strategy will be to offer them </a:t>
            </a:r>
            <a:r>
              <a:rPr lang="en-US" sz="1800" b="1" dirty="0">
                <a:effectLst/>
                <a:latin typeface="Calibri" panose="020F0502020204030204" pitchFamily="34" charset="0"/>
                <a:ea typeface="Calibri" panose="020F0502020204030204" pitchFamily="34" charset="0"/>
                <a:cs typeface="Calibri" panose="020F0502020204030204" pitchFamily="34" charset="0"/>
              </a:rPr>
              <a:t>‘Rewards Credit Cards’</a:t>
            </a:r>
            <a:r>
              <a:rPr lang="en-US" sz="1800" dirty="0">
                <a:effectLst/>
                <a:latin typeface="Calibri" panose="020F0502020204030204" pitchFamily="34" charset="0"/>
                <a:ea typeface="Calibri" panose="020F0502020204030204" pitchFamily="34" charset="0"/>
                <a:cs typeface="Calibri" panose="020F0502020204030204" pitchFamily="34" charset="0"/>
              </a:rPr>
              <a:t> or </a:t>
            </a:r>
            <a:r>
              <a:rPr lang="en-US" sz="1800" b="1" dirty="0">
                <a:effectLst/>
                <a:latin typeface="Calibri" panose="020F0502020204030204" pitchFamily="34" charset="0"/>
                <a:ea typeface="Calibri" panose="020F0502020204030204" pitchFamily="34" charset="0"/>
                <a:cs typeface="Calibri" panose="020F0502020204030204" pitchFamily="34" charset="0"/>
              </a:rPr>
              <a:t>‘Cashback Credit Cards’</a:t>
            </a:r>
            <a:r>
              <a:rPr lang="en-US" sz="1800" dirty="0">
                <a:effectLst/>
                <a:latin typeface="Calibri" panose="020F0502020204030204" pitchFamily="34" charset="0"/>
                <a:ea typeface="Calibri" panose="020F0502020204030204" pitchFamily="34" charset="0"/>
                <a:cs typeface="Calibri" panose="020F0502020204030204" pitchFamily="34" charset="0"/>
              </a:rPr>
              <a:t> to influence their spending habits. Persons in cluster 3 have medium balances and moderate purchase frequency with moderately high credit limit. The credit card issuing company may instigate their spending habits by increasing their credit limit. </a:t>
            </a:r>
            <a:r>
              <a:rPr lang="en-US" sz="1800" b="1" dirty="0">
                <a:effectLst/>
                <a:latin typeface="Calibri" panose="020F0502020204030204" pitchFamily="34" charset="0"/>
                <a:ea typeface="Calibri" panose="020F0502020204030204" pitchFamily="34" charset="0"/>
                <a:cs typeface="Calibri" panose="020F0502020204030204" pitchFamily="34" charset="0"/>
              </a:rPr>
              <a:t>‘Low Interest Credit Cards’ </a:t>
            </a:r>
            <a:r>
              <a:rPr lang="en-US" sz="1800" dirty="0">
                <a:effectLst/>
                <a:latin typeface="Calibri" panose="020F0502020204030204" pitchFamily="34" charset="0"/>
                <a:ea typeface="Calibri" panose="020F0502020204030204" pitchFamily="34" charset="0"/>
                <a:cs typeface="Calibri" panose="020F0502020204030204" pitchFamily="34" charset="0"/>
              </a:rPr>
              <a:t>often offer high credit limits with low interest rate on what a person spend that’s why card holders may make transactions of high purchase. This may increase the purchases of the persons of this cluster from ‘moderate’ to ‘high’.</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76330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17AC447-D23C-D16C-FCF9-157A51D9EA13}"/>
              </a:ext>
            </a:extLst>
          </p:cNvPr>
          <p:cNvGraphicFramePr>
            <a:graphicFrameLocks noGrp="1"/>
          </p:cNvGraphicFramePr>
          <p:nvPr>
            <p:extLst>
              <p:ext uri="{D42A27DB-BD31-4B8C-83A1-F6EECF244321}">
                <p14:modId xmlns:p14="http://schemas.microsoft.com/office/powerpoint/2010/main" val="128889185"/>
              </p:ext>
            </p:extLst>
          </p:nvPr>
        </p:nvGraphicFramePr>
        <p:xfrm>
          <a:off x="848359" y="1105312"/>
          <a:ext cx="10952212" cy="5102982"/>
        </p:xfrm>
        <a:graphic>
          <a:graphicData uri="http://schemas.openxmlformats.org/drawingml/2006/table">
            <a:tbl>
              <a:tblPr firstRow="1" firstCol="1">
                <a:tableStyleId>{5C22544A-7EE6-4342-B048-85BDC9FD1C3A}</a:tableStyleId>
              </a:tblPr>
              <a:tblGrid>
                <a:gridCol w="2524699">
                  <a:extLst>
                    <a:ext uri="{9D8B030D-6E8A-4147-A177-3AD203B41FA5}">
                      <a16:colId xmlns:a16="http://schemas.microsoft.com/office/drawing/2014/main" val="1780211040"/>
                    </a:ext>
                  </a:extLst>
                </a:gridCol>
                <a:gridCol w="2809171">
                  <a:extLst>
                    <a:ext uri="{9D8B030D-6E8A-4147-A177-3AD203B41FA5}">
                      <a16:colId xmlns:a16="http://schemas.microsoft.com/office/drawing/2014/main" val="1934011495"/>
                    </a:ext>
                  </a:extLst>
                </a:gridCol>
                <a:gridCol w="2809171">
                  <a:extLst>
                    <a:ext uri="{9D8B030D-6E8A-4147-A177-3AD203B41FA5}">
                      <a16:colId xmlns:a16="http://schemas.microsoft.com/office/drawing/2014/main" val="444536602"/>
                    </a:ext>
                  </a:extLst>
                </a:gridCol>
                <a:gridCol w="2809171">
                  <a:extLst>
                    <a:ext uri="{9D8B030D-6E8A-4147-A177-3AD203B41FA5}">
                      <a16:colId xmlns:a16="http://schemas.microsoft.com/office/drawing/2014/main" val="3555466604"/>
                    </a:ext>
                  </a:extLst>
                </a:gridCol>
              </a:tblGrid>
              <a:tr h="225277">
                <a:tc>
                  <a:txBody>
                    <a:bodyPr/>
                    <a:lstStyle/>
                    <a:p>
                      <a:pPr>
                        <a:lnSpc>
                          <a:spcPct val="107000"/>
                        </a:lnSpc>
                        <a:spcAft>
                          <a:spcPts val="800"/>
                        </a:spcAft>
                      </a:pPr>
                      <a:r>
                        <a:rPr lang="en-IN" sz="1400" dirty="0">
                          <a:effectLst/>
                        </a:rPr>
                        <a:t>Variables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Cluster 1</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Cluster 2</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Cluster 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extLst>
                  <a:ext uri="{0D108BD9-81ED-4DB2-BD59-A6C34878D82A}">
                    <a16:rowId xmlns:a16="http://schemas.microsoft.com/office/drawing/2014/main" val="925281210"/>
                  </a:ext>
                </a:extLst>
              </a:tr>
              <a:tr h="462646">
                <a:tc>
                  <a:txBody>
                    <a:bodyPr/>
                    <a:lstStyle/>
                    <a:p>
                      <a:pPr>
                        <a:lnSpc>
                          <a:spcPct val="107000"/>
                        </a:lnSpc>
                        <a:spcAft>
                          <a:spcPts val="800"/>
                        </a:spcAft>
                      </a:pPr>
                      <a:r>
                        <a:rPr lang="en-IN" sz="1400" dirty="0">
                          <a:effectLst/>
                        </a:rPr>
                        <a:t>Balance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dirty="0">
                          <a:effectLst/>
                        </a:rPr>
                        <a:t>5408.9 RS. is the Mean balance amount left for use.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777.8 RS. is the Mean balance left for use.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1945.2 RS. is the Mean balance left for use.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extLst>
                  <a:ext uri="{0D108BD9-81ED-4DB2-BD59-A6C34878D82A}">
                    <a16:rowId xmlns:a16="http://schemas.microsoft.com/office/drawing/2014/main" val="3200776010"/>
                  </a:ext>
                </a:extLst>
              </a:tr>
              <a:tr h="462646">
                <a:tc>
                  <a:txBody>
                    <a:bodyPr/>
                    <a:lstStyle/>
                    <a:p>
                      <a:pPr>
                        <a:lnSpc>
                          <a:spcPct val="107000"/>
                        </a:lnSpc>
                        <a:spcAft>
                          <a:spcPts val="800"/>
                        </a:spcAft>
                      </a:pPr>
                      <a:r>
                        <a:rPr lang="en-IN" sz="1400" dirty="0">
                          <a:effectLst/>
                        </a:rPr>
                        <a:t>Purchases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3832.9 Rs.  is the mean amount spent in purchases.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485.8 Rs. is the mean amount spent in purchases.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1174.1 Rs. is the mean amount spent in purchases.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extLst>
                  <a:ext uri="{0D108BD9-81ED-4DB2-BD59-A6C34878D82A}">
                    <a16:rowId xmlns:a16="http://schemas.microsoft.com/office/drawing/2014/main" val="3228333219"/>
                  </a:ext>
                </a:extLst>
              </a:tr>
              <a:tr h="772136">
                <a:tc>
                  <a:txBody>
                    <a:bodyPr/>
                    <a:lstStyle/>
                    <a:p>
                      <a:pPr>
                        <a:lnSpc>
                          <a:spcPct val="107000"/>
                        </a:lnSpc>
                        <a:spcAft>
                          <a:spcPts val="800"/>
                        </a:spcAft>
                      </a:pPr>
                      <a:r>
                        <a:rPr lang="en-IN" sz="1400">
                          <a:effectLst/>
                        </a:rPr>
                        <a:t>ONEOFF_PURCHASES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dirty="0">
                          <a:effectLst/>
                        </a:rPr>
                        <a:t>2547.1 Rs. Is the mean</a:t>
                      </a:r>
                    </a:p>
                    <a:p>
                      <a:pPr>
                        <a:lnSpc>
                          <a:spcPct val="107000"/>
                        </a:lnSpc>
                        <a:spcAft>
                          <a:spcPts val="800"/>
                        </a:spcAft>
                      </a:pPr>
                      <a:r>
                        <a:rPr lang="en-IN" sz="1400" dirty="0">
                          <a:effectLst/>
                        </a:rPr>
                        <a:t>Amount of purchase done in one-go.</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229.9 Rs. Is the mean</a:t>
                      </a:r>
                    </a:p>
                    <a:p>
                      <a:pPr>
                        <a:lnSpc>
                          <a:spcPct val="107000"/>
                        </a:lnSpc>
                        <a:spcAft>
                          <a:spcPts val="800"/>
                        </a:spcAft>
                      </a:pPr>
                      <a:r>
                        <a:rPr lang="en-IN" sz="1400">
                          <a:effectLst/>
                        </a:rPr>
                        <a:t>Amount of purchase done in one-go.</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dirty="0">
                          <a:effectLst/>
                        </a:rPr>
                        <a:t>710.4 Rs. Is the mean</a:t>
                      </a:r>
                    </a:p>
                    <a:p>
                      <a:pPr>
                        <a:lnSpc>
                          <a:spcPct val="107000"/>
                        </a:lnSpc>
                        <a:spcAft>
                          <a:spcPts val="800"/>
                        </a:spcAft>
                      </a:pPr>
                      <a:r>
                        <a:rPr lang="en-IN" sz="1400" dirty="0">
                          <a:effectLst/>
                        </a:rPr>
                        <a:t>Amount of purchase done in one-go.</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extLst>
                  <a:ext uri="{0D108BD9-81ED-4DB2-BD59-A6C34878D82A}">
                    <a16:rowId xmlns:a16="http://schemas.microsoft.com/office/drawing/2014/main" val="1026525757"/>
                  </a:ext>
                </a:extLst>
              </a:tr>
              <a:tr h="1348294">
                <a:tc>
                  <a:txBody>
                    <a:bodyPr/>
                    <a:lstStyle/>
                    <a:p>
                      <a:pPr>
                        <a:lnSpc>
                          <a:spcPct val="107000"/>
                        </a:lnSpc>
                        <a:spcAft>
                          <a:spcPts val="800"/>
                        </a:spcAft>
                      </a:pPr>
                      <a:r>
                        <a:rPr lang="en-IN" sz="1400" dirty="0">
                          <a:effectLst/>
                        </a:rPr>
                        <a:t>Frequency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dirty="0">
                          <a:effectLst/>
                        </a:rPr>
                        <a:t>0.599 is the mean purchase frequency, 0.386 is the mean One-off purchase frequency and 0.464 is the </a:t>
                      </a:r>
                      <a:r>
                        <a:rPr lang="en-IN" sz="1400" dirty="0" err="1">
                          <a:effectLst/>
                        </a:rPr>
                        <a:t>installment</a:t>
                      </a:r>
                      <a:r>
                        <a:rPr lang="en-IN" sz="1400" dirty="0">
                          <a:effectLst/>
                        </a:rPr>
                        <a:t> purchase frequency.</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dirty="0">
                          <a:effectLst/>
                        </a:rPr>
                        <a:t>0.453 is the mean purchase frequency, 0.124 is the mean One-off purchase frequency and 0.350 is the </a:t>
                      </a:r>
                      <a:r>
                        <a:rPr lang="en-IN" sz="1400" dirty="0" err="1">
                          <a:effectLst/>
                        </a:rPr>
                        <a:t>installment</a:t>
                      </a:r>
                      <a:r>
                        <a:rPr lang="en-IN" sz="1400" dirty="0">
                          <a:effectLst/>
                        </a:rPr>
                        <a:t> purchase frequency.</a:t>
                      </a:r>
                    </a:p>
                    <a:p>
                      <a:pPr>
                        <a:lnSpc>
                          <a:spcPct val="107000"/>
                        </a:lnSpc>
                        <a:spcAft>
                          <a:spcPts val="800"/>
                        </a:spcAft>
                      </a:pPr>
                      <a:r>
                        <a:rPr lang="en-IN" sz="14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dirty="0">
                          <a:effectLst/>
                        </a:rPr>
                        <a:t>0.537 is the mean purchase frequency, 0.289 is the mean One-off purchase frequency and 0.373 is the </a:t>
                      </a:r>
                      <a:r>
                        <a:rPr lang="en-IN" sz="1400" dirty="0" err="1">
                          <a:effectLst/>
                        </a:rPr>
                        <a:t>installment</a:t>
                      </a:r>
                      <a:r>
                        <a:rPr lang="en-IN" sz="1400" dirty="0">
                          <a:effectLst/>
                        </a:rPr>
                        <a:t> purchase frequency.</a:t>
                      </a:r>
                    </a:p>
                    <a:p>
                      <a:pPr>
                        <a:lnSpc>
                          <a:spcPct val="107000"/>
                        </a:lnSpc>
                        <a:spcAft>
                          <a:spcPts val="800"/>
                        </a:spcAft>
                      </a:pPr>
                      <a:r>
                        <a:rPr lang="en-IN" sz="1400" dirty="0">
                          <a:effectLst/>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extLst>
                  <a:ext uri="{0D108BD9-81ED-4DB2-BD59-A6C34878D82A}">
                    <a16:rowId xmlns:a16="http://schemas.microsoft.com/office/drawing/2014/main" val="922428890"/>
                  </a:ext>
                </a:extLst>
              </a:tr>
              <a:tr h="462646">
                <a:tc>
                  <a:txBody>
                    <a:bodyPr/>
                    <a:lstStyle/>
                    <a:p>
                      <a:pPr>
                        <a:lnSpc>
                          <a:spcPct val="107000"/>
                        </a:lnSpc>
                        <a:spcAft>
                          <a:spcPts val="800"/>
                        </a:spcAft>
                      </a:pPr>
                      <a:r>
                        <a:rPr lang="en-IN" sz="1400">
                          <a:effectLst/>
                        </a:rPr>
                        <a:t>PURCHASES_TRX</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40.2 is the mean number of purchase transactions made.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dirty="0">
                          <a:effectLst/>
                        </a:rPr>
                        <a:t>9.3 is the mean number of purchase transactions made.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17.8 is the mean number of purchase transactions made.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extLst>
                  <a:ext uri="{0D108BD9-81ED-4DB2-BD59-A6C34878D82A}">
                    <a16:rowId xmlns:a16="http://schemas.microsoft.com/office/drawing/2014/main" val="1411283916"/>
                  </a:ext>
                </a:extLst>
              </a:tr>
              <a:tr h="444045">
                <a:tc>
                  <a:txBody>
                    <a:bodyPr/>
                    <a:lstStyle/>
                    <a:p>
                      <a:pPr>
                        <a:lnSpc>
                          <a:spcPct val="107000"/>
                        </a:lnSpc>
                        <a:spcAft>
                          <a:spcPts val="800"/>
                        </a:spcAft>
                      </a:pPr>
                      <a:r>
                        <a:rPr lang="en-IN" sz="1400">
                          <a:effectLst/>
                        </a:rPr>
                        <a:t>CREDIT_LIMIT</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11000 Rs is the median credit limit.</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dirty="0">
                          <a:effectLst/>
                        </a:rPr>
                        <a:t>1800 Rs is the median credit limit.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6000 Rs is the median credit limit.</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extLst>
                  <a:ext uri="{0D108BD9-81ED-4DB2-BD59-A6C34878D82A}">
                    <a16:rowId xmlns:a16="http://schemas.microsoft.com/office/drawing/2014/main" val="827570650"/>
                  </a:ext>
                </a:extLst>
              </a:tr>
              <a:tr h="462646">
                <a:tc>
                  <a:txBody>
                    <a:bodyPr/>
                    <a:lstStyle/>
                    <a:p>
                      <a:pPr>
                        <a:lnSpc>
                          <a:spcPct val="107000"/>
                        </a:lnSpc>
                        <a:spcAft>
                          <a:spcPts val="800"/>
                        </a:spcAft>
                      </a:pPr>
                      <a:r>
                        <a:rPr lang="en-IN" sz="1400">
                          <a:effectLst/>
                        </a:rPr>
                        <a:t>PAYMENTS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7228.08 Rs. is the mean amount of payment done.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866.5 Rs. is the mean amount of payment done.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dirty="0">
                          <a:effectLst/>
                        </a:rPr>
                        <a:t>1873.4 Rs. is the mean amount of payment done.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extLst>
                  <a:ext uri="{0D108BD9-81ED-4DB2-BD59-A6C34878D82A}">
                    <a16:rowId xmlns:a16="http://schemas.microsoft.com/office/drawing/2014/main" val="1488943121"/>
                  </a:ext>
                </a:extLst>
              </a:tr>
              <a:tr h="462646">
                <a:tc>
                  <a:txBody>
                    <a:bodyPr/>
                    <a:lstStyle/>
                    <a:p>
                      <a:pPr>
                        <a:lnSpc>
                          <a:spcPct val="107000"/>
                        </a:lnSpc>
                        <a:spcAft>
                          <a:spcPts val="800"/>
                        </a:spcAft>
                      </a:pPr>
                      <a:r>
                        <a:rPr lang="en-IN" sz="1400">
                          <a:effectLst/>
                        </a:rPr>
                        <a:t>PRC_FULL_PAYMENT</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15.1 % is the mean percentage of full payment.</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a:effectLst/>
                        </a:rPr>
                        <a:t>15.2 % is the mean percentage of full payment.</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tc>
                  <a:txBody>
                    <a:bodyPr/>
                    <a:lstStyle/>
                    <a:p>
                      <a:pPr>
                        <a:lnSpc>
                          <a:spcPct val="107000"/>
                        </a:lnSpc>
                        <a:spcAft>
                          <a:spcPts val="800"/>
                        </a:spcAft>
                      </a:pPr>
                      <a:r>
                        <a:rPr lang="en-IN" sz="1400" dirty="0">
                          <a:effectLst/>
                        </a:rPr>
                        <a:t>17.2 % is the mean percentage of full payment.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46757" marR="46757" marT="0" marB="0"/>
                </a:tc>
                <a:extLst>
                  <a:ext uri="{0D108BD9-81ED-4DB2-BD59-A6C34878D82A}">
                    <a16:rowId xmlns:a16="http://schemas.microsoft.com/office/drawing/2014/main" val="831255210"/>
                  </a:ext>
                </a:extLst>
              </a:tr>
            </a:tbl>
          </a:graphicData>
        </a:graphic>
      </p:graphicFrame>
      <p:sp>
        <p:nvSpPr>
          <p:cNvPr id="5" name="TextBox 4">
            <a:extLst>
              <a:ext uri="{FF2B5EF4-FFF2-40B4-BE49-F238E27FC236}">
                <a16:creationId xmlns:a16="http://schemas.microsoft.com/office/drawing/2014/main" id="{C351861A-FE69-55CF-4686-DAEBD263B698}"/>
              </a:ext>
            </a:extLst>
          </p:cNvPr>
          <p:cNvSpPr txBox="1"/>
          <p:nvPr/>
        </p:nvSpPr>
        <p:spPr>
          <a:xfrm>
            <a:off x="675173" y="23925"/>
            <a:ext cx="10495280" cy="1251561"/>
          </a:xfrm>
          <a:prstGeom prst="rect">
            <a:avLst/>
          </a:prstGeom>
          <a:noFill/>
        </p:spPr>
        <p:txBody>
          <a:bodyPr wrap="square">
            <a:spAutoFit/>
          </a:bodyPr>
          <a:lstStyle/>
          <a:p>
            <a:pPr marL="0" indent="0">
              <a:lnSpc>
                <a:spcPct val="107000"/>
              </a:lnSpc>
              <a:spcBef>
                <a:spcPts val="200"/>
              </a:spcBef>
              <a:buNone/>
            </a:pPr>
            <a:r>
              <a:rPr lang="en-IN" sz="1800" b="1" u="sng" dirty="0">
                <a:solidFill>
                  <a:srgbClr val="FFFF00"/>
                </a:solidFill>
                <a:effectLst/>
                <a:latin typeface="Calibri Light" panose="020F0302020204030204" pitchFamily="34" charset="0"/>
                <a:ea typeface="Times New Roman" panose="02020603050405020304" pitchFamily="18" charset="0"/>
                <a:cs typeface="Mangal" panose="02040503050203030202" pitchFamily="18" charset="0"/>
              </a:rPr>
              <a:t>Conclusion from Kernel k-Means:- </a:t>
            </a:r>
          </a:p>
          <a:p>
            <a:pPr marL="0" indent="0">
              <a:buNone/>
            </a:pPr>
            <a:endParaRPr lang="en-US" sz="1800" dirty="0">
              <a:latin typeface="Calibri" panose="020F0502020204030204" pitchFamily="34" charset="0"/>
              <a:ea typeface="Times New Roman" panose="02020603050405020304" pitchFamily="18" charset="0"/>
            </a:endParaRPr>
          </a:p>
          <a:p>
            <a:pPr marL="0" indent="0">
              <a:buNone/>
            </a:pPr>
            <a:r>
              <a:rPr lang="en-US" sz="1800" dirty="0">
                <a:latin typeface="Calibri" panose="020F0502020204030204" pitchFamily="34" charset="0"/>
                <a:ea typeface="Times New Roman" panose="02020603050405020304" pitchFamily="18" charset="0"/>
              </a:rPr>
              <a:t>Summary of different clusters corresponding to important characteristics of the customers:-</a:t>
            </a:r>
          </a:p>
          <a:p>
            <a:pPr marL="0" indent="0">
              <a:lnSpc>
                <a:spcPct val="107000"/>
              </a:lnSpc>
              <a:spcBef>
                <a:spcPts val="200"/>
              </a:spcBef>
              <a:buNone/>
            </a:pPr>
            <a:endParaRPr lang="en-IN" sz="1800" b="1" dirty="0">
              <a:solidFill>
                <a:srgbClr val="FFFF00"/>
              </a:solidFill>
              <a:effectLst/>
              <a:latin typeface="Calibri Light" panose="020F03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01172826"/>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013615" y="2367280"/>
            <a:ext cx="8554473" cy="1456267"/>
          </a:xfrm>
        </p:spPr>
        <p:txBody>
          <a:bodyPr>
            <a:normAutofit fontScale="90000"/>
          </a:bodyPr>
          <a:lstStyle/>
          <a:p>
            <a:pPr>
              <a:lnSpc>
                <a:spcPct val="107000"/>
              </a:lnSpc>
              <a:spcBef>
                <a:spcPts val="1200"/>
              </a:spcBef>
            </a:pPr>
            <a:r>
              <a:rPr lang="en-IN" sz="3100" b="1" u="sng" kern="0" dirty="0">
                <a:solidFill>
                  <a:schemeClr val="accent4">
                    <a:lumMod val="20000"/>
                    <a:lumOff val="80000"/>
                  </a:schemeClr>
                </a:solidFill>
                <a:effectLst/>
                <a:latin typeface="Calibri" panose="020F0502020204030204" pitchFamily="34" charset="0"/>
                <a:ea typeface="Times New Roman" panose="02020603050405020304" pitchFamily="18" charset="0"/>
                <a:cs typeface="Mangal" panose="02040503050203030202" pitchFamily="18" charset="0"/>
              </a:rPr>
              <a:t>Acknowledgement:-</a:t>
            </a:r>
            <a:br>
              <a:rPr lang="en-IN" sz="1800" b="1" kern="0" dirty="0">
                <a:solidFill>
                  <a:schemeClr val="accent4">
                    <a:lumMod val="20000"/>
                    <a:lumOff val="80000"/>
                  </a:schemeClr>
                </a:solidFill>
                <a:effectLst/>
                <a:latin typeface="Calibri Light" panose="020F0302020204030204" pitchFamily="34" charset="0"/>
                <a:ea typeface="Times New Roman" panose="02020603050405020304" pitchFamily="18" charset="0"/>
                <a:cs typeface="Mangal" panose="02040503050203030202" pitchFamily="18" charset="0"/>
              </a:rPr>
            </a:br>
            <a:r>
              <a:rPr lang="en-IN" sz="1800" dirty="0">
                <a:solidFill>
                  <a:schemeClr val="accent4">
                    <a:lumMod val="20000"/>
                    <a:lumOff val="80000"/>
                  </a:schemeClr>
                </a:solidFill>
                <a:effectLst/>
                <a:latin typeface="Calibri" panose="020F0502020204030204" pitchFamily="34" charset="0"/>
                <a:ea typeface="Calibri" panose="020F0502020204030204" pitchFamily="34" charset="0"/>
                <a:cs typeface="Mangal" panose="02040503050203030202" pitchFamily="18" charset="0"/>
              </a:rPr>
              <a:t> </a:t>
            </a:r>
            <a:br>
              <a:rPr lang="en-IN" sz="1800" dirty="0">
                <a:solidFill>
                  <a:schemeClr val="accent4">
                    <a:lumMod val="20000"/>
                    <a:lumOff val="80000"/>
                  </a:schemeClr>
                </a:solidFill>
                <a:effectLst/>
                <a:latin typeface="Calibri" panose="020F0502020204030204" pitchFamily="34" charset="0"/>
                <a:ea typeface="Calibri" panose="020F0502020204030204" pitchFamily="34" charset="0"/>
                <a:cs typeface="Mangal" panose="02040503050203030202" pitchFamily="18" charset="0"/>
              </a:rPr>
            </a:b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We would like to express our deepest gratitude to our project supervisor </a:t>
            </a:r>
            <a:br>
              <a:rPr lang="en-IN" sz="2000" cap="none" dirty="0">
                <a:solidFill>
                  <a:schemeClr val="accent4">
                    <a:lumMod val="20000"/>
                    <a:lumOff val="80000"/>
                  </a:schemeClr>
                </a:solidFill>
                <a:effectLst/>
                <a:latin typeface="Calibri" panose="020F0502020204030204" pitchFamily="34" charset="0"/>
                <a:ea typeface="Calibri" panose="020F0502020204030204" pitchFamily="34" charset="0"/>
                <a:cs typeface="Mangal" panose="02040503050203030202" pitchFamily="18" charset="0"/>
              </a:rPr>
            </a:br>
            <a:r>
              <a:rPr lang="en-IN" sz="2000" cap="none" dirty="0" err="1">
                <a:solidFill>
                  <a:schemeClr val="accent4">
                    <a:lumMod val="20000"/>
                    <a:lumOff val="80000"/>
                  </a:schemeClr>
                </a:solidFill>
                <a:latin typeface="Calibri" panose="020F0502020204030204" pitchFamily="34" charset="0"/>
                <a:ea typeface="Calibri" panose="020F0502020204030204" pitchFamily="34" charset="0"/>
                <a:cs typeface="Calibri" panose="020F0502020204030204" pitchFamily="34" charset="0"/>
              </a:rPr>
              <a:t>D</a:t>
            </a:r>
            <a:r>
              <a:rPr lang="en-IN" sz="2000" cap="none" dirty="0" err="1">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r.</a:t>
            </a: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cap="none" dirty="0" err="1">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Sushovan</a:t>
            </a: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cap="none" dirty="0" err="1">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jana</a:t>
            </a: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 (Maulana </a:t>
            </a:r>
            <a:r>
              <a:rPr lang="en-IN" sz="2000" cap="none" dirty="0">
                <a:solidFill>
                  <a:schemeClr val="accent4">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A</a:t>
            </a: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bul Kalam </a:t>
            </a:r>
            <a:r>
              <a:rPr lang="en-IN" sz="2000" cap="none" dirty="0">
                <a:solidFill>
                  <a:schemeClr val="accent4">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A</a:t>
            </a: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zad </a:t>
            </a:r>
            <a:r>
              <a:rPr lang="en-IN" sz="2000" cap="none" dirty="0">
                <a:solidFill>
                  <a:schemeClr val="accent4">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U</a:t>
            </a: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niversity of </a:t>
            </a:r>
            <a:r>
              <a:rPr lang="en-IN" sz="2000" cap="none" dirty="0">
                <a:solidFill>
                  <a:schemeClr val="accent4">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T</a:t>
            </a: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echnology, West </a:t>
            </a:r>
            <a:r>
              <a:rPr lang="en-IN" sz="2000" cap="none" dirty="0">
                <a:solidFill>
                  <a:schemeClr val="accent4">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B</a:t>
            </a: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engal) for his continuous support and guidance. Without him, it would not have been possible for us to shape and frame this project well enough in this particular field of study. </a:t>
            </a:r>
            <a:br>
              <a:rPr lang="en-IN" sz="2000" cap="none" dirty="0">
                <a:solidFill>
                  <a:schemeClr val="accent4">
                    <a:lumMod val="20000"/>
                    <a:lumOff val="80000"/>
                  </a:schemeClr>
                </a:solidFill>
                <a:effectLst/>
                <a:latin typeface="Calibri" panose="020F0502020204030204" pitchFamily="34" charset="0"/>
                <a:ea typeface="Calibri" panose="020F0502020204030204" pitchFamily="34" charset="0"/>
                <a:cs typeface="Mangal" panose="02040503050203030202" pitchFamily="18" charset="0"/>
              </a:rPr>
            </a:b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 </a:t>
            </a:r>
            <a:br>
              <a:rPr lang="en-IN" sz="2000" cap="none" dirty="0">
                <a:solidFill>
                  <a:schemeClr val="accent4">
                    <a:lumMod val="20000"/>
                    <a:lumOff val="80000"/>
                  </a:schemeClr>
                </a:solidFill>
                <a:effectLst/>
                <a:latin typeface="Calibri" panose="020F0502020204030204" pitchFamily="34" charset="0"/>
                <a:ea typeface="Calibri" panose="020F0502020204030204" pitchFamily="34" charset="0"/>
                <a:cs typeface="Mangal" panose="02040503050203030202" pitchFamily="18" charset="0"/>
              </a:rPr>
            </a:b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We would also wish to express our sincere thanks to our respected HOD </a:t>
            </a:r>
            <a:r>
              <a:rPr lang="en-IN" sz="2000" cap="none" dirty="0" err="1">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Dr.</a:t>
            </a: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cap="none" dirty="0" err="1">
                <a:solidFill>
                  <a:schemeClr val="accent4">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C</a:t>
            </a:r>
            <a:r>
              <a:rPr lang="en-IN" sz="2000" cap="none" dirty="0" err="1">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handranath</a:t>
            </a: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 Pal (Department of Statistics, University of </a:t>
            </a:r>
            <a:r>
              <a:rPr lang="en-IN" sz="2000" cap="none" dirty="0">
                <a:solidFill>
                  <a:schemeClr val="accent4">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K</a:t>
            </a: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alyani) for his constant cooperation in completing our project. Finally, we are thankful to university of </a:t>
            </a:r>
            <a:r>
              <a:rPr lang="en-IN" sz="2000" cap="none" dirty="0">
                <a:solidFill>
                  <a:schemeClr val="accent4">
                    <a:lumMod val="20000"/>
                    <a:lumOff val="80000"/>
                  </a:schemeClr>
                </a:solidFill>
                <a:latin typeface="Calibri" panose="020F0502020204030204" pitchFamily="34" charset="0"/>
                <a:ea typeface="Times New Roman" panose="02020603050405020304" pitchFamily="18" charset="0"/>
                <a:cs typeface="Calibri" panose="020F0502020204030204" pitchFamily="34" charset="0"/>
              </a:rPr>
              <a:t>K</a:t>
            </a:r>
            <a:r>
              <a:rPr lang="en-IN" sz="2000" cap="none" dirty="0">
                <a:solidFill>
                  <a:schemeClr val="accent4">
                    <a:lumMod val="20000"/>
                    <a:lumOff val="80000"/>
                  </a:schemeClr>
                </a:solidFill>
                <a:effectLst/>
                <a:latin typeface="Calibri" panose="020F0502020204030204" pitchFamily="34" charset="0"/>
                <a:ea typeface="Times New Roman" panose="02020603050405020304" pitchFamily="18" charset="0"/>
                <a:cs typeface="Calibri" panose="020F0502020204030204" pitchFamily="34" charset="0"/>
              </a:rPr>
              <a:t>alyani for accepting us into the graduate program and nurturing us with the knowledge. </a:t>
            </a:r>
            <a:br>
              <a:rPr lang="en-IN" sz="2000" cap="none" dirty="0">
                <a:solidFill>
                  <a:schemeClr val="accent4">
                    <a:lumMod val="20000"/>
                    <a:lumOff val="80000"/>
                  </a:schemeClr>
                </a:solidFill>
                <a:effectLst/>
                <a:latin typeface="Calibri" panose="020F0502020204030204" pitchFamily="34" charset="0"/>
                <a:ea typeface="Calibri" panose="020F0502020204030204" pitchFamily="34" charset="0"/>
                <a:cs typeface="Mangal" panose="02040503050203030202" pitchFamily="18" charset="0"/>
              </a:rPr>
            </a:br>
            <a:r>
              <a:rPr lang="en-IN" sz="180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Tree>
    <p:extLst>
      <p:ext uri="{BB962C8B-B14F-4D97-AF65-F5344CB8AC3E}">
        <p14:creationId xmlns:p14="http://schemas.microsoft.com/office/powerpoint/2010/main" val="1429390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4D09A-CA1F-A83B-8A21-3C70FC342994}"/>
              </a:ext>
            </a:extLst>
          </p:cNvPr>
          <p:cNvSpPr>
            <a:spLocks noGrp="1"/>
          </p:cNvSpPr>
          <p:nvPr>
            <p:ph idx="1"/>
          </p:nvPr>
        </p:nvSpPr>
        <p:spPr>
          <a:xfrm>
            <a:off x="104775" y="0"/>
            <a:ext cx="12087225" cy="6857999"/>
          </a:xfrm>
        </p:spPr>
        <p:txBody>
          <a:bodyPr>
            <a:normAutofit/>
          </a:bodyPr>
          <a:lstStyle/>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Cluster 1 has the smallest size among all the clusters. The persons belonging to cluster 1 uses the credit card for purchases more often than the other two clusters with higher credit balance and using cards with higher credit limits. We can assume that this Customer segment uses credit card for business purpose or for loan. Cluster 2 has the minimum purchase record among these subpopulations with credit limit much lower than the other two. Persons of cluster 2 is quite inclined towards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installment</a:t>
            </a:r>
            <a:r>
              <a:rPr lang="en-IN" sz="1800" dirty="0">
                <a:effectLst/>
                <a:latin typeface="Calibri" panose="020F0502020204030204" pitchFamily="34" charset="0"/>
                <a:ea typeface="Times New Roman" panose="02020603050405020304" pitchFamily="18" charset="0"/>
                <a:cs typeface="Calibri" panose="020F0502020204030204" pitchFamily="34" charset="0"/>
              </a:rPr>
              <a:t> purchase compared to one-off purchases which indicates that they might have a low salary compared to other customer segments. Persons of cluster 3 use credit cards moderately. The credit limit and the number of transactions is lower than cluster 1 but higher than cluster 2. The summary of three clusters provides us a great insight of the customer segmentation from the point of view of the companies.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u="sng" dirty="0">
                <a:effectLst/>
                <a:latin typeface="Calibri" panose="020F0502020204030204" pitchFamily="34" charset="0"/>
                <a:ea typeface="Times New Roman" panose="02020603050405020304" pitchFamily="18" charset="0"/>
                <a:cs typeface="Calibri" panose="020F0502020204030204" pitchFamily="34" charset="0"/>
              </a:rPr>
              <a:t>Cluster 1:</a:t>
            </a:r>
            <a:r>
              <a:rPr lang="en-IN" sz="1800" dirty="0">
                <a:effectLst/>
                <a:latin typeface="Calibri" panose="020F0502020204030204" pitchFamily="34" charset="0"/>
                <a:ea typeface="Times New Roman" panose="02020603050405020304" pitchFamily="18" charset="0"/>
                <a:cs typeface="Calibri" panose="020F0502020204030204" pitchFamily="34" charset="0"/>
              </a:rPr>
              <a:t> Factor 1 of cluster 1 includes the frequency measures of the purchases, so we can name it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‘Purchase regularity ‘</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second factor of cluster 1 includes the factors related to purchase amount and one-off purchase amount. So, this factor mainly indicates how much one customer is likely to spend in one go or for any purchase. We can name this factor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‘Impulsive spending’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Factor 3 includes all the term related to Cash Advance. This might happen due to regular requirement of physical money which is an indication of offline spending.  So, this factor can be named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‘Cash requirement ‘</a:t>
            </a:r>
            <a:r>
              <a:rPr lang="en-IN" sz="1800" dirty="0">
                <a:effectLst/>
                <a:latin typeface="Calibri" panose="020F0502020204030204" pitchFamily="34" charset="0"/>
                <a:ea typeface="Times New Roman" panose="02020603050405020304" pitchFamily="18" charset="0"/>
                <a:cs typeface="Calibri" panose="020F0502020204030204" pitchFamily="34" charset="0"/>
              </a:rPr>
              <a:t>. Factor 4 deals is related to the features of maintaining the credit card account. This factor can be named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‘Account maintenance’</a:t>
            </a: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b="1" u="sng" dirty="0">
                <a:effectLst/>
                <a:latin typeface="Calibri" panose="020F0502020204030204" pitchFamily="34" charset="0"/>
                <a:ea typeface="Times New Roman" panose="02020603050405020304" pitchFamily="18" charset="0"/>
                <a:cs typeface="Calibri" panose="020F0502020204030204" pitchFamily="34" charset="0"/>
              </a:rPr>
              <a:t>Cluster 2:</a:t>
            </a:r>
            <a:r>
              <a:rPr lang="en-IN" sz="1800" b="1" dirty="0">
                <a:effectLst/>
                <a:latin typeface="Calibri" panose="020F0502020204030204" pitchFamily="34" charset="0"/>
                <a:ea typeface="Times New Roman" panose="02020603050405020304" pitchFamily="18" charset="0"/>
                <a:cs typeface="Calibri" panose="020F0502020204030204" pitchFamily="34" charset="0"/>
              </a:rPr>
              <a:t> </a:t>
            </a:r>
            <a:r>
              <a:rPr lang="en-IN" sz="1800" dirty="0">
                <a:effectLst/>
                <a:latin typeface="Calibri" panose="020F0502020204030204" pitchFamily="34" charset="0"/>
                <a:ea typeface="Times New Roman" panose="02020603050405020304" pitchFamily="18" charset="0"/>
                <a:cs typeface="Calibri" panose="020F0502020204030204" pitchFamily="34" charset="0"/>
              </a:rPr>
              <a:t>The first factor includes Purchases and Payments. This indicates the amount of money getting used with the help of Credit Card. So this factor can be named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Amount of Expenditure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second factor is named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‘Purchase regularity’</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third factor is named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‘Account maintenance’</a:t>
            </a:r>
            <a:r>
              <a:rPr lang="en-IN" sz="1800" dirty="0">
                <a:effectLst/>
                <a:latin typeface="Calibri" panose="020F0502020204030204" pitchFamily="34" charset="0"/>
                <a:ea typeface="Times New Roman" panose="02020603050405020304" pitchFamily="18" charset="0"/>
                <a:cs typeface="Calibri" panose="020F0502020204030204" pitchFamily="34" charset="0"/>
              </a:rPr>
              <a:t>. Factor 4 can be named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‘Cash requirement’.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4812369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85C66-0271-32B1-FFEA-761E5EB6D305}"/>
              </a:ext>
            </a:extLst>
          </p:cNvPr>
          <p:cNvSpPr>
            <a:spLocks noGrp="1"/>
          </p:cNvSpPr>
          <p:nvPr>
            <p:ph idx="1"/>
          </p:nvPr>
        </p:nvSpPr>
        <p:spPr>
          <a:xfrm>
            <a:off x="0" y="66675"/>
            <a:ext cx="12106275" cy="6791325"/>
          </a:xfrm>
        </p:spPr>
        <p:txBody>
          <a:bodyPr/>
          <a:lstStyle/>
          <a:p>
            <a:pPr>
              <a:lnSpc>
                <a:spcPct val="107000"/>
              </a:lnSpc>
              <a:spcAft>
                <a:spcPts val="800"/>
              </a:spcAft>
            </a:pPr>
            <a:r>
              <a:rPr lang="en-IN" sz="1800" b="1" u="sng" dirty="0">
                <a:effectLst/>
                <a:latin typeface="Calibri" panose="020F0502020204030204" pitchFamily="34" charset="0"/>
                <a:ea typeface="Times New Roman" panose="02020603050405020304" pitchFamily="18" charset="0"/>
                <a:cs typeface="Calibri" panose="020F0502020204030204" pitchFamily="34" charset="0"/>
              </a:rPr>
              <a:t>Cluster 3:</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first factor includes the terms Purchases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Installments</a:t>
            </a:r>
            <a:r>
              <a:rPr lang="en-IN" sz="1800" dirty="0">
                <a:effectLst/>
                <a:latin typeface="Calibri" panose="020F0502020204030204" pitchFamily="34" charset="0"/>
                <a:ea typeface="Times New Roman" panose="02020603050405020304" pitchFamily="18" charset="0"/>
                <a:cs typeface="Calibri" panose="020F0502020204030204" pitchFamily="34" charset="0"/>
              </a:rPr>
              <a:t> frequency and purchases frequency. This indicates that the persons are regularly purchasing things in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installments</a:t>
            </a:r>
            <a:r>
              <a:rPr lang="en-IN" sz="1800" dirty="0">
                <a:effectLst/>
                <a:latin typeface="Calibri" panose="020F0502020204030204" pitchFamily="34" charset="0"/>
                <a:ea typeface="Times New Roman" panose="02020603050405020304" pitchFamily="18" charset="0"/>
                <a:cs typeface="Calibri" panose="020F0502020204030204" pitchFamily="34" charset="0"/>
              </a:rPr>
              <a:t> which indicated their financial constraints. So this factor can be named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a:t>
            </a:r>
            <a:r>
              <a:rPr lang="en-US" sz="1800" b="1" dirty="0">
                <a:effectLst/>
                <a:latin typeface="Calibri" panose="020F0502020204030204" pitchFamily="34" charset="0"/>
                <a:ea typeface="Calibri" panose="020F0502020204030204" pitchFamily="34" charset="0"/>
                <a:cs typeface="Calibri" panose="020F0502020204030204" pitchFamily="34" charset="0"/>
              </a:rPr>
              <a:t>Lack of Affordability</a:t>
            </a:r>
            <a:r>
              <a:rPr lang="en-IN" sz="1800" b="1" dirty="0">
                <a:effectLst/>
                <a:latin typeface="Calibri" panose="020F0502020204030204" pitchFamily="34" charset="0"/>
                <a:ea typeface="Times New Roman" panose="02020603050405020304" pitchFamily="18" charset="0"/>
                <a:cs typeface="Calibri" panose="020F0502020204030204" pitchFamily="34" charset="0"/>
              </a:rPr>
              <a:t>’</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second factor is named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‘Account maintenance’. </a:t>
            </a:r>
            <a:r>
              <a:rPr lang="en-IN" sz="1800" dirty="0">
                <a:effectLst/>
                <a:latin typeface="Calibri" panose="020F0502020204030204" pitchFamily="34" charset="0"/>
                <a:ea typeface="Times New Roman" panose="02020603050405020304" pitchFamily="18" charset="0"/>
                <a:cs typeface="Calibri" panose="020F0502020204030204" pitchFamily="34" charset="0"/>
              </a:rPr>
              <a:t>The third factor includes the frequency of One-off purchases</a:t>
            </a:r>
            <a:r>
              <a:rPr lang="en-IN" sz="1800" b="1" dirty="0">
                <a:effectLst/>
                <a:latin typeface="Calibri" panose="020F0502020204030204" pitchFamily="34" charset="0"/>
                <a:ea typeface="Times New Roman" panose="02020603050405020304" pitchFamily="18" charset="0"/>
                <a:cs typeface="Calibri" panose="020F0502020204030204" pitchFamily="34" charset="0"/>
              </a:rPr>
              <a:t>.</a:t>
            </a:r>
            <a:r>
              <a:rPr lang="en-IN" sz="1800" dirty="0">
                <a:effectLst/>
                <a:latin typeface="Calibri" panose="020F0502020204030204" pitchFamily="34" charset="0"/>
                <a:ea typeface="Times New Roman" panose="02020603050405020304" pitchFamily="18" charset="0"/>
                <a:cs typeface="Calibri" panose="020F0502020204030204" pitchFamily="34" charset="0"/>
              </a:rPr>
              <a:t> In this case the customers are probably are using the credit card for online shopping to avail some offers or discounts. This factor can be named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‘Credit benefits’</a:t>
            </a:r>
            <a:r>
              <a:rPr lang="en-IN" sz="1800" dirty="0">
                <a:effectLst/>
                <a:latin typeface="Calibri" panose="020F0502020204030204" pitchFamily="34" charset="0"/>
                <a:ea typeface="Times New Roman" panose="02020603050405020304" pitchFamily="18" charset="0"/>
                <a:cs typeface="Calibri" panose="020F0502020204030204" pitchFamily="34" charset="0"/>
              </a:rPr>
              <a:t>. Factor 4 can be named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‘Cash requirement’. </a:t>
            </a:r>
            <a:r>
              <a:rPr lang="en-IN" sz="1800" dirty="0">
                <a:effectLst/>
                <a:latin typeface="Calibri" panose="020F0502020204030204" pitchFamily="34" charset="0"/>
                <a:ea typeface="Times New Roman" panose="02020603050405020304" pitchFamily="18" charset="0"/>
                <a:cs typeface="Calibri" panose="020F0502020204030204" pitchFamily="34" charset="0"/>
              </a:rPr>
              <a:t>Factor 5 can be named as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Amount of Expenditure’</a:t>
            </a: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In terms of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Purchase regularity</a:t>
            </a:r>
            <a:r>
              <a:rPr lang="en-IN" sz="1800" dirty="0">
                <a:effectLst/>
                <a:latin typeface="Calibri" panose="020F0502020204030204" pitchFamily="34" charset="0"/>
                <a:ea typeface="Times New Roman" panose="02020603050405020304" pitchFamily="18" charset="0"/>
                <a:cs typeface="Calibri" panose="020F0502020204030204" pitchFamily="34" charset="0"/>
              </a:rPr>
              <a:t>’, persons of cluster 1 can be considered as the most regular spender as they might be using the card for some business purposes and the persons of cluster 2 are the least regular spenders as they might be suffering from low salary or some financial constraints and they are mostly inclined towards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installment</a:t>
            </a:r>
            <a:r>
              <a:rPr lang="en-IN" sz="1800" dirty="0">
                <a:effectLst/>
                <a:latin typeface="Calibri" panose="020F0502020204030204" pitchFamily="34" charset="0"/>
                <a:ea typeface="Times New Roman" panose="02020603050405020304" pitchFamily="18" charset="0"/>
                <a:cs typeface="Calibri" panose="020F0502020204030204" pitchFamily="34" charset="0"/>
              </a:rPr>
              <a:t> purchases. This also suggests that persons of Cluster 2 are most influenced cluster by the factor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a:t>
            </a:r>
            <a:r>
              <a:rPr lang="en-US" sz="1800" b="1" dirty="0">
                <a:effectLst/>
                <a:latin typeface="Calibri" panose="020F0502020204030204" pitchFamily="34" charset="0"/>
                <a:ea typeface="Calibri" panose="020F0502020204030204" pitchFamily="34" charset="0"/>
                <a:cs typeface="Calibri" panose="020F0502020204030204" pitchFamily="34" charset="0"/>
              </a:rPr>
              <a:t>Lack of </a:t>
            </a:r>
            <a:r>
              <a:rPr lang="en-US" sz="1800" b="1" dirty="0" err="1">
                <a:effectLst/>
                <a:latin typeface="Calibri" panose="020F0502020204030204" pitchFamily="34" charset="0"/>
                <a:ea typeface="Calibri" panose="020F0502020204030204" pitchFamily="34" charset="0"/>
                <a:cs typeface="Calibri" panose="020F0502020204030204" pitchFamily="34" charset="0"/>
              </a:rPr>
              <a:t>Affordibility</a:t>
            </a:r>
            <a:r>
              <a:rPr lang="en-IN" sz="1800" b="1" dirty="0">
                <a:effectLst/>
                <a:latin typeface="Calibri" panose="020F0502020204030204" pitchFamily="34" charset="0"/>
                <a:ea typeface="Times New Roman" panose="02020603050405020304" pitchFamily="18" charset="0"/>
                <a:cs typeface="Calibri" panose="020F0502020204030204" pitchFamily="34" charset="0"/>
              </a:rPr>
              <a:t>’</a:t>
            </a:r>
            <a:r>
              <a:rPr lang="en-IN" sz="1800" dirty="0">
                <a:effectLst/>
                <a:latin typeface="Calibri" panose="020F0502020204030204" pitchFamily="34" charset="0"/>
                <a:ea typeface="Times New Roman" panose="02020603050405020304" pitchFamily="18" charset="0"/>
                <a:cs typeface="Calibri" panose="020F0502020204030204" pitchFamily="34" charset="0"/>
              </a:rPr>
              <a:t>. Persons of Cluster 1 has the tendency of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‘Impulsive spending’. </a:t>
            </a:r>
            <a:r>
              <a:rPr lang="en-IN" sz="1800" dirty="0">
                <a:effectLst/>
                <a:latin typeface="Calibri" panose="020F0502020204030204" pitchFamily="34" charset="0"/>
                <a:ea typeface="Times New Roman" panose="02020603050405020304" pitchFamily="18" charset="0"/>
                <a:cs typeface="Calibri" panose="020F0502020204030204" pitchFamily="34" charset="0"/>
              </a:rPr>
              <a:t>Persons of cluster 1 uses the credit card for cash withdrawal</a:t>
            </a:r>
            <a:r>
              <a:rPr lang="en-IN" sz="1800" b="1" dirty="0">
                <a:effectLst/>
                <a:latin typeface="Calibri" panose="020F0502020204030204" pitchFamily="34" charset="0"/>
                <a:ea typeface="Times New Roman" panose="02020603050405020304" pitchFamily="18" charset="0"/>
                <a:cs typeface="Calibri" panose="020F0502020204030204" pitchFamily="34" charset="0"/>
              </a:rPr>
              <a:t> </a:t>
            </a:r>
            <a:r>
              <a:rPr lang="en-IN" sz="1800" dirty="0">
                <a:effectLst/>
                <a:latin typeface="Calibri" panose="020F0502020204030204" pitchFamily="34" charset="0"/>
                <a:ea typeface="Times New Roman" panose="02020603050405020304" pitchFamily="18" charset="0"/>
                <a:cs typeface="Calibri" panose="020F0502020204030204" pitchFamily="34" charset="0"/>
              </a:rPr>
              <a:t>more than the persons of other clusters. As the persons of first cluster are the most frequent users of the Credit card, they are usually most concerned about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Account </a:t>
            </a:r>
            <a:r>
              <a:rPr lang="en-IN" sz="1800" b="1" dirty="0" err="1">
                <a:effectLst/>
                <a:latin typeface="Calibri" panose="020F0502020204030204" pitchFamily="34" charset="0"/>
                <a:ea typeface="Times New Roman" panose="02020603050405020304" pitchFamily="18" charset="0"/>
                <a:cs typeface="Calibri" panose="020F0502020204030204" pitchFamily="34" charset="0"/>
              </a:rPr>
              <a:t>maintainance</a:t>
            </a:r>
            <a:r>
              <a:rPr lang="en-IN" sz="1800" dirty="0">
                <a:effectLst/>
                <a:latin typeface="Calibri" panose="020F0502020204030204" pitchFamily="34" charset="0"/>
                <a:ea typeface="Times New Roman" panose="02020603050405020304" pitchFamily="18" charset="0"/>
                <a:cs typeface="Calibri" panose="020F0502020204030204" pitchFamily="34" charset="0"/>
              </a:rPr>
              <a:t>. Persons of cluster 3 are mostly balanced spenders. They make one-off purchases for availing discounts and also they also make payments in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Installments</a:t>
            </a:r>
            <a:r>
              <a:rPr lang="en-IN" sz="1800" dirty="0">
                <a:effectLst/>
                <a:latin typeface="Calibri" panose="020F0502020204030204" pitchFamily="34" charset="0"/>
                <a:ea typeface="Times New Roman" panose="02020603050405020304" pitchFamily="18" charset="0"/>
                <a:cs typeface="Calibri" panose="020F0502020204030204" pitchFamily="34" charset="0"/>
              </a:rPr>
              <a:t> for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Lack of Affordability’</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31623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Persons in first clusters have high balances and cash advances with high purchase frequency and high credit limit. These customers use credit cards for business purposes. it will be wise to offer them </a:t>
            </a:r>
            <a:r>
              <a:rPr lang="en-US" sz="1800" b="1" dirty="0">
                <a:effectLst/>
                <a:latin typeface="Calibri" panose="020F0502020204030204" pitchFamily="34" charset="0"/>
                <a:ea typeface="Calibri" panose="020F0502020204030204" pitchFamily="34" charset="0"/>
                <a:cs typeface="Calibri" panose="020F0502020204030204" pitchFamily="34" charset="0"/>
              </a:rPr>
              <a:t>‘Business Credit Cards’. </a:t>
            </a:r>
            <a:r>
              <a:rPr lang="en-US" sz="1800" dirty="0">
                <a:effectLst/>
                <a:latin typeface="Calibri" panose="020F0502020204030204" pitchFamily="34" charset="0"/>
                <a:ea typeface="Calibri" panose="020F0502020204030204" pitchFamily="34" charset="0"/>
                <a:cs typeface="Calibri" panose="020F0502020204030204" pitchFamily="34" charset="0"/>
              </a:rPr>
              <a:t>Persons in second cluster are spenders with low purchases and usually make payments in installments. Our strategy will be to offer them ‘</a:t>
            </a:r>
            <a:r>
              <a:rPr lang="en-US" sz="1800" b="1" dirty="0">
                <a:effectLst/>
                <a:latin typeface="Calibri" panose="020F0502020204030204" pitchFamily="34" charset="0"/>
                <a:ea typeface="Calibri" panose="020F0502020204030204" pitchFamily="34" charset="0"/>
                <a:cs typeface="Calibri" panose="020F0502020204030204" pitchFamily="34" charset="0"/>
              </a:rPr>
              <a:t>Low Interest Credit Cards’ </a:t>
            </a:r>
            <a:r>
              <a:rPr lang="en-US" sz="1800" dirty="0">
                <a:effectLst/>
                <a:latin typeface="Calibri" panose="020F0502020204030204" pitchFamily="34" charset="0"/>
                <a:ea typeface="Calibri" panose="020F0502020204030204" pitchFamily="34" charset="0"/>
                <a:cs typeface="Calibri" panose="020F0502020204030204" pitchFamily="34" charset="0"/>
              </a:rPr>
              <a:t>which might help them to make more purchases without having fear of high interest and debts. Persons in cluster 3 have medium balances and moderate purchase frequency with moderately high credit limit. The credit card issuing company may instigate their spending habits by offering them </a:t>
            </a:r>
            <a:r>
              <a:rPr lang="en-US" sz="1800" b="1" dirty="0">
                <a:effectLst/>
                <a:latin typeface="Calibri" panose="020F0502020204030204" pitchFamily="34" charset="0"/>
                <a:ea typeface="Calibri" panose="020F0502020204030204" pitchFamily="34" charset="0"/>
                <a:cs typeface="Calibri" panose="020F0502020204030204" pitchFamily="34" charset="0"/>
              </a:rPr>
              <a:t>‘Rewards Credit Cards’</a:t>
            </a:r>
            <a:r>
              <a:rPr lang="en-US" sz="1800" dirty="0">
                <a:effectLst/>
                <a:latin typeface="Calibri" panose="020F0502020204030204" pitchFamily="34" charset="0"/>
                <a:ea typeface="Calibri" panose="020F0502020204030204" pitchFamily="34" charset="0"/>
                <a:cs typeface="Calibri" panose="020F0502020204030204" pitchFamily="34" charset="0"/>
              </a:rPr>
              <a:t> or </a:t>
            </a:r>
            <a:r>
              <a:rPr lang="en-US" sz="1800" b="1" dirty="0">
                <a:effectLst/>
                <a:latin typeface="Calibri" panose="020F0502020204030204" pitchFamily="34" charset="0"/>
                <a:ea typeface="Calibri" panose="020F0502020204030204" pitchFamily="34" charset="0"/>
                <a:cs typeface="Calibri" panose="020F0502020204030204" pitchFamily="34" charset="0"/>
              </a:rPr>
              <a:t>‘Cashback Credit Cards ’</a:t>
            </a:r>
            <a:r>
              <a:rPr lang="en-US" sz="1800" dirty="0">
                <a:effectLst/>
                <a:latin typeface="Calibri" panose="020F0502020204030204" pitchFamily="34" charset="0"/>
                <a:ea typeface="Calibri" panose="020F0502020204030204" pitchFamily="34" charset="0"/>
                <a:cs typeface="Calibri" panose="020F0502020204030204" pitchFamily="34" charset="0"/>
              </a:rPr>
              <a:t>or</a:t>
            </a:r>
            <a:r>
              <a:rPr lang="en-US" sz="1800" b="1" dirty="0">
                <a:effectLst/>
                <a:latin typeface="Calibri" panose="020F0502020204030204" pitchFamily="34" charset="0"/>
                <a:ea typeface="Calibri" panose="020F0502020204030204" pitchFamily="34" charset="0"/>
                <a:cs typeface="Calibri" panose="020F0502020204030204" pitchFamily="34" charset="0"/>
              </a:rPr>
              <a:t> ‘Lifestyle credit cards</a:t>
            </a:r>
            <a:r>
              <a:rPr lang="en-US" sz="1800" b="1">
                <a:effectLst/>
                <a:latin typeface="Calibri" panose="020F0502020204030204" pitchFamily="34" charset="0"/>
                <a:ea typeface="Calibri" panose="020F0502020204030204" pitchFamily="34" charset="0"/>
                <a:cs typeface="Calibri" panose="020F0502020204030204" pitchFamily="34" charset="0"/>
              </a:rPr>
              <a:t>’</a:t>
            </a:r>
            <a:r>
              <a:rPr lang="en-US" sz="180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2874695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657224" y="1363135"/>
            <a:ext cx="7197726" cy="2421464"/>
          </a:xfrm>
        </p:spPr>
        <p:txBody>
          <a:bodyPr>
            <a:normAutofit/>
          </a:bodyPr>
          <a:lstStyle/>
          <a:p>
            <a:pPr algn="ctr"/>
            <a:r>
              <a:rPr lang="en-US" dirty="0"/>
              <a:t>                  </a:t>
            </a:r>
            <a:r>
              <a:rPr lang="en-US" sz="5400" dirty="0">
                <a:latin typeface="Algerian" panose="04020705040A02060702" pitchFamily="82" charset="0"/>
              </a:rPr>
              <a:t>Thank You!</a:t>
            </a:r>
          </a:p>
        </p:txBody>
      </p:sp>
    </p:spTree>
    <p:extLst>
      <p:ext uri="{BB962C8B-B14F-4D97-AF65-F5344CB8AC3E}">
        <p14:creationId xmlns:p14="http://schemas.microsoft.com/office/powerpoint/2010/main" val="2939930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341B-F7C4-C9E2-9C94-B725B1CDAB2D}"/>
              </a:ext>
            </a:extLst>
          </p:cNvPr>
          <p:cNvSpPr>
            <a:spLocks noGrp="1"/>
          </p:cNvSpPr>
          <p:nvPr>
            <p:ph type="title"/>
          </p:nvPr>
        </p:nvSpPr>
        <p:spPr>
          <a:xfrm>
            <a:off x="589280" y="1"/>
            <a:ext cx="9032240" cy="772160"/>
          </a:xfrm>
        </p:spPr>
        <p:txBody>
          <a:bodyPr/>
          <a:lstStyle/>
          <a:p>
            <a:r>
              <a:rPr lang="en-IN" b="1" u="sng" dirty="0"/>
              <a:t>INTRODUCTION:-</a:t>
            </a:r>
          </a:p>
        </p:txBody>
      </p:sp>
      <p:sp>
        <p:nvSpPr>
          <p:cNvPr id="5" name="TextBox 4">
            <a:extLst>
              <a:ext uri="{FF2B5EF4-FFF2-40B4-BE49-F238E27FC236}">
                <a16:creationId xmlns:a16="http://schemas.microsoft.com/office/drawing/2014/main" id="{BF532548-8DB7-EE54-1947-9730E280F188}"/>
              </a:ext>
            </a:extLst>
          </p:cNvPr>
          <p:cNvSpPr txBox="1"/>
          <p:nvPr/>
        </p:nvSpPr>
        <p:spPr>
          <a:xfrm>
            <a:off x="269240" y="748646"/>
            <a:ext cx="11922760" cy="1632113"/>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US" sz="1800" b="1" dirty="0">
                <a:effectLst/>
                <a:latin typeface="Calibri" panose="020F0502020204030204" pitchFamily="34" charset="0"/>
                <a:ea typeface="Calibri" panose="020F0502020204030204" pitchFamily="34" charset="0"/>
                <a:cs typeface="Calibri" panose="020F0502020204030204" pitchFamily="34" charset="0"/>
              </a:rPr>
              <a:t>A </a:t>
            </a:r>
            <a:r>
              <a:rPr lang="en-US" sz="1800" b="1" u="sng" dirty="0">
                <a:effectLst/>
                <a:latin typeface="Calibri" panose="020F0502020204030204" pitchFamily="34" charset="0"/>
                <a:ea typeface="Calibri" panose="020F0502020204030204" pitchFamily="34" charset="0"/>
                <a:cs typeface="Calibri" panose="020F0502020204030204" pitchFamily="34" charset="0"/>
              </a:rPr>
              <a:t>credit card</a:t>
            </a:r>
            <a:r>
              <a:rPr lang="en-US" sz="1800" u="sng"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is a payment card issued to users (cardholders) to enable the cardholder to pay a merchant for goods and services based on the cardholder's accrued debt. The card issuer (usually a bank or credit union) creates a revolving account and grants a line of credit to the cardholder, from which the cardholder can borrow money for payment to a merchant or as a cash advance. There are two credit card groups: consumer credit cards and business credit cards.</a:t>
            </a:r>
          </a:p>
          <a:p>
            <a:pPr marL="285750" indent="-285750">
              <a:lnSpc>
                <a:spcPct val="107000"/>
              </a:lnSpc>
              <a:spcAft>
                <a:spcPts val="800"/>
              </a:spcAft>
              <a:buFont typeface="Arial" panose="020B0604020202020204" pitchFamily="34" charset="0"/>
              <a:buChar char="•"/>
            </a:pP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666A87FE-8AD9-429F-7823-879C4F04DFEF}"/>
              </a:ext>
            </a:extLst>
          </p:cNvPr>
          <p:cNvSpPr txBox="1"/>
          <p:nvPr/>
        </p:nvSpPr>
        <p:spPr>
          <a:xfrm>
            <a:off x="269240" y="2039229"/>
            <a:ext cx="11922760" cy="1264642"/>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Calibri" panose="020F0502020204030204" pitchFamily="34" charset="0"/>
              </a:rPr>
              <a:t>Credit card providers usually target users using their behavior and demographic information. The behavior of the customers are described by the reports of purchases and pays made by customers. Customer segmentation is a technique of separating a customer base into groups which allows consumers to efficiently discriminate between themselves and provides issuers to decide on marketing plans and strategies.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4BDC6D57-CA92-7C82-C89F-81611BFA8D95}"/>
              </a:ext>
            </a:extLst>
          </p:cNvPr>
          <p:cNvSpPr txBox="1"/>
          <p:nvPr/>
        </p:nvSpPr>
        <p:spPr>
          <a:xfrm>
            <a:off x="269240" y="3303871"/>
            <a:ext cx="11567160" cy="1200329"/>
          </a:xfrm>
          <a:prstGeom prst="rect">
            <a:avLst/>
          </a:prstGeom>
          <a:noFill/>
        </p:spPr>
        <p:txBody>
          <a:bodyPr wrap="square">
            <a:spAutoFit/>
          </a:bodyPr>
          <a:lstStyle/>
          <a:p>
            <a:pPr marL="285750" indent="-285750">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rPr>
              <a:t>Clustering is a famous machine learning tool used for various data analysis. Among all the clustering algorithms K means clustering is widely used. One drawback of K means is that it can not separate the non-linearly separable data. Recent approaches have showed to work better to separate clusters that are non-linearly separable in input space. One of them is Kernel K means approach and other one is Spectral Clustering.</a:t>
            </a:r>
            <a:endParaRPr lang="en-IN" dirty="0"/>
          </a:p>
        </p:txBody>
      </p:sp>
      <p:sp>
        <p:nvSpPr>
          <p:cNvPr id="12" name="Rectangle 11">
            <a:extLst>
              <a:ext uri="{FF2B5EF4-FFF2-40B4-BE49-F238E27FC236}">
                <a16:creationId xmlns:a16="http://schemas.microsoft.com/office/drawing/2014/main" id="{014D5A0E-3A87-B98B-4201-E6124B87424C}"/>
              </a:ext>
            </a:extLst>
          </p:cNvPr>
          <p:cNvSpPr/>
          <p:nvPr/>
        </p:nvSpPr>
        <p:spPr>
          <a:xfrm>
            <a:off x="355600" y="4598195"/>
            <a:ext cx="11480800" cy="608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sz="1800" i="1" dirty="0">
                <a:effectLst/>
                <a:latin typeface="Calibri" panose="020F0502020204030204" pitchFamily="34" charset="0"/>
                <a:ea typeface="Calibri" panose="020F0502020204030204" pitchFamily="34" charset="0"/>
              </a:rPr>
              <a:t>Kernel K means maps the points to a higher dimensional space using some non-linear functions (</a:t>
            </a:r>
            <a:r>
              <a:rPr lang="en-US" sz="1800" i="1" dirty="0" err="1">
                <a:effectLst/>
                <a:latin typeface="Calibri" panose="020F0502020204030204" pitchFamily="34" charset="0"/>
                <a:ea typeface="Calibri" panose="020F0502020204030204" pitchFamily="34" charset="0"/>
              </a:rPr>
              <a:t>e.g</a:t>
            </a:r>
            <a:r>
              <a:rPr lang="en-US" sz="1800" i="1" dirty="0">
                <a:effectLst/>
                <a:latin typeface="Calibri" panose="020F0502020204030204" pitchFamily="34" charset="0"/>
                <a:ea typeface="Calibri" panose="020F0502020204030204" pitchFamily="34" charset="0"/>
              </a:rPr>
              <a:t> Gaussian Kernel, Polynomial Kernel, Sigmoid Kernel etc.) and then separates the points by linear separators in the new space.</a:t>
            </a:r>
            <a:endParaRPr lang="en-IN" i="1" dirty="0"/>
          </a:p>
        </p:txBody>
      </p:sp>
      <p:sp>
        <p:nvSpPr>
          <p:cNvPr id="14" name="Rectangle 13">
            <a:extLst>
              <a:ext uri="{FF2B5EF4-FFF2-40B4-BE49-F238E27FC236}">
                <a16:creationId xmlns:a16="http://schemas.microsoft.com/office/drawing/2014/main" id="{53201612-E373-9DDC-4982-B455D27E795B}"/>
              </a:ext>
            </a:extLst>
          </p:cNvPr>
          <p:cNvSpPr/>
          <p:nvPr/>
        </p:nvSpPr>
        <p:spPr>
          <a:xfrm>
            <a:off x="355600" y="5364481"/>
            <a:ext cx="11551920" cy="1371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q"/>
            </a:pPr>
            <a:r>
              <a:rPr lang="en-US" sz="1800" i="1" dirty="0">
                <a:effectLst/>
                <a:latin typeface="Calibri" panose="020F0502020204030204" pitchFamily="34" charset="0"/>
                <a:ea typeface="Calibri" panose="020F0502020204030204" pitchFamily="34" charset="0"/>
              </a:rPr>
              <a:t>Spectral Clustering algorithm considers the datapoints as nodes of an undirected graph and constructs an affinity matrix based on some similarity measure and hence uses the eigenvectors of the affinity matrix along with k means algorithm to partition the points in different clusters. The new approach uses grouping by splitting vertices of the graph into disjoint sets and keeping the similarity high within a set and low between sets. The partitions are then evaluated based on loss known as normalized cut.</a:t>
            </a:r>
            <a:endParaRPr lang="en-IN" i="1" dirty="0"/>
          </a:p>
        </p:txBody>
      </p:sp>
    </p:spTree>
    <p:extLst>
      <p:ext uri="{BB962C8B-B14F-4D97-AF65-F5344CB8AC3E}">
        <p14:creationId xmlns:p14="http://schemas.microsoft.com/office/powerpoint/2010/main" val="341337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0" y="0"/>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174472876"/>
              </p:ext>
            </p:extLst>
          </p:nvPr>
        </p:nvGraphicFramePr>
        <p:xfrm>
          <a:off x="690880" y="2142067"/>
          <a:ext cx="10901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1246761"/>
            <a:ext cx="7390680" cy="1278467"/>
          </a:xfrm>
        </p:spPr>
        <p:txBody>
          <a:bodyPr vert="horz" lIns="91440" tIns="45720" rIns="91440" bIns="45720" rtlCol="0" anchor="ctr">
            <a:normAutofit/>
          </a:bodyPr>
          <a:lstStyle/>
          <a:p>
            <a:pPr algn="ctr"/>
            <a:r>
              <a:rPr lang="en-US" sz="3200" b="1" u="sng" kern="0" dirty="0">
                <a:solidFill>
                  <a:srgbClr val="FFFF00"/>
                </a:solidFill>
                <a:effectLst/>
                <a:latin typeface="Tw Cen MT Condensed Extra Bold" panose="020B0803020202020204" pitchFamily="34" charset="0"/>
                <a:ea typeface="Times New Roman" panose="02020603050405020304" pitchFamily="18" charset="0"/>
                <a:cs typeface="Mangal" panose="02040503050203030202" pitchFamily="18" charset="0"/>
              </a:rPr>
              <a:t>Objective of the study:-</a:t>
            </a:r>
            <a:r>
              <a:rPr lang="en-US" sz="3200" b="1" kern="0" dirty="0">
                <a:solidFill>
                  <a:srgbClr val="FFFF00"/>
                </a:solidFill>
                <a:effectLst/>
                <a:latin typeface="Tw Cen MT Condensed Extra Bold" panose="020B0803020202020204" pitchFamily="34" charset="0"/>
                <a:ea typeface="Times New Roman" panose="02020603050405020304" pitchFamily="18" charset="0"/>
                <a:cs typeface="Mangal" panose="02040503050203030202" pitchFamily="18" charset="0"/>
              </a:rPr>
              <a:t> </a:t>
            </a:r>
            <a:br>
              <a:rPr lang="en-IN" sz="1800" b="1" kern="0" dirty="0">
                <a:solidFill>
                  <a:srgbClr val="2F5496"/>
                </a:solidFill>
                <a:effectLst/>
                <a:latin typeface="Tw Cen MT Condensed Extra Bold" panose="020B0803020202020204" pitchFamily="34" charset="0"/>
                <a:ea typeface="Times New Roman" panose="02020603050405020304" pitchFamily="18" charset="0"/>
                <a:cs typeface="Mangal" panose="02040503050203030202" pitchFamily="18" charset="0"/>
              </a:rPr>
            </a:br>
            <a:endParaRPr lang="en-US" dirty="0">
              <a:latin typeface="Tw Cen MT Condensed Extra Bold" panose="020B0803020202020204" pitchFamily="34" charset="0"/>
            </a:endParaRPr>
          </a:p>
        </p:txBody>
      </p:sp>
      <p:sp>
        <p:nvSpPr>
          <p:cNvPr id="8" name="TextBox 7">
            <a:extLst>
              <a:ext uri="{FF2B5EF4-FFF2-40B4-BE49-F238E27FC236}">
                <a16:creationId xmlns:a16="http://schemas.microsoft.com/office/drawing/2014/main" id="{FABEEE9A-1292-5877-07F9-1C26CDF98224}"/>
              </a:ext>
            </a:extLst>
          </p:cNvPr>
          <p:cNvSpPr txBox="1"/>
          <p:nvPr/>
        </p:nvSpPr>
        <p:spPr>
          <a:xfrm>
            <a:off x="6693523" y="3189125"/>
            <a:ext cx="4521200" cy="1631216"/>
          </a:xfrm>
          <a:prstGeom prst="rect">
            <a:avLst/>
          </a:prstGeom>
          <a:noFill/>
        </p:spPr>
        <p:txBody>
          <a:bodyPr wrap="square">
            <a:spAutoFit/>
          </a:bodyPr>
          <a:lstStyle/>
          <a:p>
            <a:pPr algn="ctr"/>
            <a:r>
              <a:rPr lang="en-US" sz="2000" dirty="0">
                <a:effectLst/>
                <a:latin typeface="Calibri" panose="020F0502020204030204" pitchFamily="34" charset="0"/>
                <a:ea typeface="Calibri" panose="020F0502020204030204" pitchFamily="34" charset="0"/>
              </a:rPr>
              <a:t>Finding the common factors among the subpopulation of customers as their behavioral style can help study these groups and provide better alternatives and strategies to meet their demands</a:t>
            </a:r>
            <a:endParaRPr lang="en-IN" sz="2000" dirty="0"/>
          </a:p>
        </p:txBody>
      </p:sp>
    </p:spTree>
    <p:extLst>
      <p:ext uri="{BB962C8B-B14F-4D97-AF65-F5344CB8AC3E}">
        <p14:creationId xmlns:p14="http://schemas.microsoft.com/office/powerpoint/2010/main" val="1974828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05149-8B63-FE0A-1175-6C2EA3D45282}"/>
                  </a:ext>
                </a:extLst>
              </p:cNvPr>
              <p:cNvSpPr>
                <a:spLocks noGrp="1"/>
              </p:cNvSpPr>
              <p:nvPr>
                <p:ph idx="1"/>
              </p:nvPr>
            </p:nvSpPr>
            <p:spPr>
              <a:xfrm>
                <a:off x="1" y="285750"/>
                <a:ext cx="12115800" cy="6486525"/>
              </a:xfrm>
            </p:spPr>
            <p:txBody>
              <a:bodyPr>
                <a:normAutofit fontScale="92500" lnSpcReduction="10000"/>
              </a:bodyPr>
              <a:lstStyle/>
              <a:p>
                <a:pPr marL="0" indent="0">
                  <a:buNone/>
                </a:pPr>
                <a:r>
                  <a:rPr lang="en-US" sz="2600" dirty="0">
                    <a:solidFill>
                      <a:srgbClr val="FFFF00"/>
                    </a:solidFill>
                  </a:rPr>
                  <a:t>Methodology Used:-</a:t>
                </a:r>
              </a:p>
              <a:p>
                <a:pPr marL="0" indent="0">
                  <a:buNone/>
                </a:pPr>
                <a:r>
                  <a:rPr lang="en-US" sz="2200" u="sng" dirty="0"/>
                  <a:t>Spectral Clustering:- </a:t>
                </a:r>
              </a:p>
              <a:p>
                <a:r>
                  <a:rPr lang="en-US" sz="1900" dirty="0"/>
                  <a:t>The concept of Spectral Clustering comes handy when the high dimensional data is not linearly separable.</a:t>
                </a:r>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r>
                  <a:rPr lang="en-US" sz="1900" dirty="0">
                    <a:effectLst/>
                    <a:latin typeface="Calibri" panose="020F0502020204030204" pitchFamily="34" charset="0"/>
                    <a:ea typeface="Calibri" panose="020F0502020204030204" pitchFamily="34" charset="0"/>
                    <a:cs typeface="Calibri" panose="020F0502020204030204" pitchFamily="34" charset="0"/>
                  </a:rPr>
                  <a:t>In all of these six instances the clustering based on compactness criteria </a:t>
                </a:r>
                <a:r>
                  <a:rPr lang="en-US" sz="1900" dirty="0" err="1">
                    <a:effectLst/>
                    <a:latin typeface="Calibri" panose="020F0502020204030204" pitchFamily="34" charset="0"/>
                    <a:ea typeface="Calibri" panose="020F0502020204030204" pitchFamily="34" charset="0"/>
                    <a:cs typeface="Calibri" panose="020F0502020204030204" pitchFamily="34" charset="0"/>
                  </a:rPr>
                  <a:t>i.e</a:t>
                </a:r>
                <a:r>
                  <a:rPr lang="en-US" sz="1900" dirty="0">
                    <a:effectLst/>
                    <a:latin typeface="Calibri" panose="020F0502020204030204" pitchFamily="34" charset="0"/>
                    <a:ea typeface="Calibri" panose="020F0502020204030204" pitchFamily="34" charset="0"/>
                    <a:cs typeface="Calibri" panose="020F0502020204030204" pitchFamily="34" charset="0"/>
                  </a:rPr>
                  <a:t> K means fails to model the data even if we select the correct k value by scree plot or any other method.</a:t>
                </a:r>
              </a:p>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Algorithm:-</a:t>
                </a:r>
              </a:p>
              <a:p>
                <a:pPr marL="342900" lvl="0" indent="-342900">
                  <a:lnSpc>
                    <a:spcPct val="107000"/>
                  </a:lnSpc>
                  <a:spcAft>
                    <a:spcPts val="800"/>
                  </a:spcAft>
                  <a:buSzPts val="1000"/>
                  <a:buFont typeface="Symbol" panose="05050102010706020507" pitchFamily="18" charset="2"/>
                  <a:buChar char=""/>
                  <a:tabLst>
                    <a:tab pos="457200" algn="l"/>
                  </a:tabLst>
                </a:pPr>
                <a:r>
                  <a:rPr lang="en-IN" sz="1900" dirty="0">
                    <a:effectLst/>
                    <a:latin typeface="Calibri" panose="020F0502020204030204" pitchFamily="34" charset="0"/>
                    <a:ea typeface="Times New Roman" panose="02020603050405020304" pitchFamily="18" charset="0"/>
                    <a:cs typeface="Calibri" panose="020F0502020204030204" pitchFamily="34" charset="0"/>
                  </a:rPr>
                  <a:t>Project data into </a:t>
                </a:r>
                <a14:m>
                  <m:oMath xmlns:m="http://schemas.openxmlformats.org/officeDocument/2006/math">
                    <m:sSup>
                      <m:sSupPr>
                        <m:ctrlPr>
                          <a:rPr lang="en-IN" sz="19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900" i="1">
                            <a:effectLst/>
                            <a:latin typeface="Cambria Math" panose="02040503050406030204" pitchFamily="18" charset="0"/>
                            <a:ea typeface="Times New Roman" panose="02020603050405020304" pitchFamily="18" charset="0"/>
                            <a:cs typeface="Calibri" panose="020F0502020204030204" pitchFamily="34" charset="0"/>
                          </a:rPr>
                          <m:t>ℜ</m:t>
                        </m:r>
                      </m:e>
                      <m:sup>
                        <m:r>
                          <a:rPr lang="en-IN" sz="1900" i="1">
                            <a:effectLst/>
                            <a:latin typeface="Cambria Math" panose="02040503050406030204" pitchFamily="18" charset="0"/>
                            <a:ea typeface="Times New Roman" panose="02020603050405020304" pitchFamily="18" charset="0"/>
                            <a:cs typeface="Calibri" panose="020F0502020204030204" pitchFamily="34" charset="0"/>
                          </a:rPr>
                          <m:t>𝑛</m:t>
                        </m:r>
                      </m:sup>
                    </m:sSup>
                  </m:oMath>
                </a14:m>
                <a:r>
                  <a:rPr lang="en-IN" sz="1900" dirty="0">
                    <a:effectLst/>
                    <a:latin typeface="Calibri" panose="020F0502020204030204" pitchFamily="34" charset="0"/>
                    <a:ea typeface="Times New Roman" panose="02020603050405020304" pitchFamily="18" charset="0"/>
                    <a:cs typeface="Calibri" panose="020F0502020204030204" pitchFamily="34" charset="0"/>
                  </a:rPr>
                  <a:t> matrix </a:t>
                </a:r>
                <a:endParaRPr lang="en-IN" sz="19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900" dirty="0">
                    <a:effectLst/>
                    <a:latin typeface="Calibri" panose="020F0502020204030204" pitchFamily="34" charset="0"/>
                    <a:ea typeface="Times New Roman" panose="02020603050405020304" pitchFamily="18" charset="0"/>
                    <a:cs typeface="Calibri" panose="020F0502020204030204" pitchFamily="34" charset="0"/>
                  </a:rPr>
                  <a:t>Define an Affinity matrix A , using a Gaussian Kernel K or an Adjacency matrix by creating an undirected graph(epsilon neighbourhood graph ,k-nearest neighbourhood graph ,or fully connected graph. In this project, k-nearest neighbourhood graph has been used to get the affinity matrix.</a:t>
                </a:r>
                <a:endParaRPr lang="en-IN" sz="19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a:p>
                <a:endParaRPr lang="en-IN" dirty="0"/>
              </a:p>
            </p:txBody>
          </p:sp>
        </mc:Choice>
        <mc:Fallback xmlns="">
          <p:sp>
            <p:nvSpPr>
              <p:cNvPr id="3" name="Content Placeholder 2">
                <a:extLst>
                  <a:ext uri="{FF2B5EF4-FFF2-40B4-BE49-F238E27FC236}">
                    <a16:creationId xmlns:a16="http://schemas.microsoft.com/office/drawing/2014/main" id="{76F05149-8B63-FE0A-1175-6C2EA3D45282}"/>
                  </a:ext>
                </a:extLst>
              </p:cNvPr>
              <p:cNvSpPr>
                <a:spLocks noGrp="1" noRot="1" noChangeAspect="1" noMove="1" noResize="1" noEditPoints="1" noAdjustHandles="1" noChangeArrowheads="1" noChangeShapeType="1" noTextEdit="1"/>
              </p:cNvSpPr>
              <p:nvPr>
                <p:ph idx="1"/>
              </p:nvPr>
            </p:nvSpPr>
            <p:spPr>
              <a:xfrm>
                <a:off x="1" y="285750"/>
                <a:ext cx="12115800" cy="6486525"/>
              </a:xfrm>
              <a:blipFill>
                <a:blip r:embed="rId2"/>
                <a:stretch>
                  <a:fillRect l="-755" t="-545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0AA44E8B-4C36-C9FB-B957-F86D623C13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5188" y="1296202"/>
            <a:ext cx="4800600" cy="2762250"/>
          </a:xfrm>
          <a:prstGeom prst="rect">
            <a:avLst/>
          </a:prstGeom>
          <a:noFill/>
          <a:ln>
            <a:noFill/>
          </a:ln>
        </p:spPr>
      </p:pic>
    </p:spTree>
    <p:extLst>
      <p:ext uri="{BB962C8B-B14F-4D97-AF65-F5344CB8AC3E}">
        <p14:creationId xmlns:p14="http://schemas.microsoft.com/office/powerpoint/2010/main" val="1808178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4AB60F-7CC1-D587-92EE-16A58D32D8DA}"/>
                  </a:ext>
                </a:extLst>
              </p:cNvPr>
              <p:cNvSpPr>
                <a:spLocks noGrp="1"/>
              </p:cNvSpPr>
              <p:nvPr>
                <p:ph idx="1"/>
              </p:nvPr>
            </p:nvSpPr>
            <p:spPr>
              <a:xfrm>
                <a:off x="1" y="0"/>
                <a:ext cx="12115800" cy="6857999"/>
              </a:xfrm>
            </p:spPr>
            <p:txBody>
              <a:bodyPr/>
              <a:lstStyle/>
              <a:p>
                <a:pPr marL="342900" lvl="0" indent="-342900">
                  <a:lnSpc>
                    <a:spcPct val="107000"/>
                  </a:lnSpc>
                  <a:spcAft>
                    <a:spcPts val="3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Construct the normalised Graph Laplacian </a:t>
                </a:r>
                <a14:m>
                  <m:oMath xmlns:m="http://schemas.openxmlformats.org/officeDocument/2006/math">
                    <m:sSub>
                      <m:sSubPr>
                        <m:ctrlPr>
                          <a:rPr lang="en-IN" sz="1800" i="1" smtClean="0">
                            <a:effectLst/>
                            <a:latin typeface="Cambria Math" panose="02040503050406030204" pitchFamily="18" charset="0"/>
                            <a:ea typeface="Times New Roman" panose="02020603050405020304" pitchFamily="18" charset="0"/>
                            <a:cs typeface="Calibri" panose="020F0502020204030204" pitchFamily="34" charset="0"/>
                          </a:rPr>
                        </m:ctrlPr>
                      </m:sSubPr>
                      <m:e>
                        <m:r>
                          <a:rPr lang="en-IN" sz="1800" i="1">
                            <a:effectLst/>
                            <a:latin typeface="Cambria Math" panose="02040503050406030204" pitchFamily="18" charset="0"/>
                            <a:ea typeface="Times New Roman" panose="02020603050405020304" pitchFamily="18" charset="0"/>
                            <a:cs typeface="Calibri" panose="020F0502020204030204" pitchFamily="34" charset="0"/>
                          </a:rPr>
                          <m:t>𝐿</m:t>
                        </m:r>
                      </m:e>
                      <m:sub>
                        <m:r>
                          <a:rPr lang="en-IN" sz="1800" i="1">
                            <a:effectLst/>
                            <a:latin typeface="Cambria Math" panose="02040503050406030204" pitchFamily="18" charset="0"/>
                            <a:ea typeface="Times New Roman" panose="02020603050405020304" pitchFamily="18" charset="0"/>
                            <a:cs typeface="Calibri" panose="020F0502020204030204" pitchFamily="34" charset="0"/>
                          </a:rPr>
                          <m:t>𝑁</m:t>
                        </m:r>
                      </m:sub>
                    </m:sSub>
                    <m:r>
                      <a:rPr lang="en-IN" sz="1800" i="1">
                        <a:effectLst/>
                        <a:latin typeface="Cambria Math" panose="02040503050406030204" pitchFamily="18" charset="0"/>
                        <a:ea typeface="Times New Roman" panose="02020603050405020304" pitchFamily="18" charset="0"/>
                        <a:cs typeface="Calibri" panose="020F0502020204030204" pitchFamily="34" charset="0"/>
                      </a:rPr>
                      <m:t> </m:t>
                    </m:r>
                  </m:oMath>
                </a14:m>
                <a:r>
                  <a:rPr lang="en-IN" sz="1800" dirty="0">
                    <a:effectLst/>
                    <a:latin typeface="Calibri" panose="020F0502020204030204" pitchFamily="34" charset="0"/>
                    <a:ea typeface="Times New Roman" panose="02020603050405020304" pitchFamily="18" charset="0"/>
                  </a:rPr>
                  <a:t>= </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800" i="1">
                            <a:effectLst/>
                            <a:latin typeface="Cambria Math" panose="02040503050406030204" pitchFamily="18" charset="0"/>
                            <a:ea typeface="Times New Roman" panose="02020603050405020304" pitchFamily="18" charset="0"/>
                            <a:cs typeface="Calibri" panose="020F0502020204030204" pitchFamily="34" charset="0"/>
                          </a:rPr>
                          <m:t>𝐷</m:t>
                        </m:r>
                      </m:e>
                      <m:sup>
                        <m:r>
                          <a:rPr lang="en-IN" sz="1800" i="1">
                            <a:effectLst/>
                            <a:latin typeface="Cambria Math" panose="02040503050406030204" pitchFamily="18" charset="0"/>
                            <a:ea typeface="Times New Roman" panose="02020603050405020304" pitchFamily="18" charset="0"/>
                            <a:cs typeface="Calibri" panose="020F0502020204030204" pitchFamily="34" charset="0"/>
                          </a:rPr>
                          <m:t>−1/2</m:t>
                        </m:r>
                      </m:sup>
                    </m:sSup>
                  </m:oMath>
                </a14:m>
                <a:r>
                  <a:rPr lang="en-IN" sz="1800" dirty="0">
                    <a:effectLst/>
                    <a:latin typeface="Calibri" panose="020F0502020204030204" pitchFamily="34" charset="0"/>
                    <a:ea typeface="Times New Roman" panose="02020603050405020304" pitchFamily="18" charset="0"/>
                  </a:rPr>
                  <a:t>L</a:t>
                </a:r>
                <a14:m>
                  <m:oMath xmlns:m="http://schemas.openxmlformats.org/officeDocument/2006/math">
                    <m:sSup>
                      <m:sSupPr>
                        <m:ctrlPr>
                          <a:rPr lang="en-IN" sz="18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1800" i="1">
                            <a:effectLst/>
                            <a:latin typeface="Cambria Math" panose="02040503050406030204" pitchFamily="18" charset="0"/>
                            <a:ea typeface="Times New Roman" panose="02020603050405020304" pitchFamily="18" charset="0"/>
                            <a:cs typeface="Calibri" panose="020F0502020204030204" pitchFamily="34" charset="0"/>
                          </a:rPr>
                          <m:t> </m:t>
                        </m:r>
                        <m:r>
                          <a:rPr lang="en-IN" sz="1800" i="1">
                            <a:effectLst/>
                            <a:latin typeface="Cambria Math" panose="02040503050406030204" pitchFamily="18" charset="0"/>
                            <a:ea typeface="Times New Roman" panose="02020603050405020304" pitchFamily="18" charset="0"/>
                            <a:cs typeface="Calibri" panose="020F0502020204030204" pitchFamily="34" charset="0"/>
                          </a:rPr>
                          <m:t>𝐷</m:t>
                        </m:r>
                      </m:e>
                      <m:sup>
                        <m:r>
                          <a:rPr lang="en-IN" sz="1800" i="1">
                            <a:effectLst/>
                            <a:latin typeface="Cambria Math" panose="02040503050406030204" pitchFamily="18" charset="0"/>
                            <a:ea typeface="Times New Roman" panose="02020603050405020304" pitchFamily="18" charset="0"/>
                            <a:cs typeface="Calibri" panose="020F0502020204030204" pitchFamily="34" charset="0"/>
                          </a:rPr>
                          <m:t>−1/2</m:t>
                        </m:r>
                      </m:sup>
                    </m:sSup>
                  </m:oMath>
                </a14:m>
                <a:r>
                  <a:rPr lang="en-IN" sz="1800" dirty="0">
                    <a:effectLst/>
                    <a:latin typeface="Calibri" panose="020F0502020204030204" pitchFamily="34" charset="0"/>
                    <a:ea typeface="Times New Roman" panose="02020603050405020304" pitchFamily="18" charset="0"/>
                    <a:cs typeface="Calibri" panose="020F0502020204030204" pitchFamily="34" charset="0"/>
                  </a:rPr>
                  <a:t>, L=D-A where D is degree matrix from 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Solve the Eigenvalue problem of normalised Graph Laplacian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Select k eigenvectors corresponding to the k lowest (or highest) eigenvalues to define a k-dimensional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subspace.The</a:t>
                </a:r>
                <a:r>
                  <a:rPr lang="en-IN" sz="1800" dirty="0">
                    <a:effectLst/>
                    <a:latin typeface="Calibri" panose="020F0502020204030204" pitchFamily="34" charset="0"/>
                    <a:ea typeface="Times New Roman" panose="02020603050405020304" pitchFamily="18" charset="0"/>
                    <a:cs typeface="Calibri" panose="020F0502020204030204" pitchFamily="34" charset="0"/>
                  </a:rPr>
                  <a:t> value of k is chosen either by eigen gap heuristic method or manually(In this case, the value of k is chosen by trying different combinations of hyperparameters and hereby selecting the combination for which silhouette score is maximum).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Form clusters in this subspace using k-means.</a:t>
                </a:r>
              </a:p>
              <a:p>
                <a:pPr marL="342900" lvl="0" indent="-342900">
                  <a:lnSpc>
                    <a:spcPct val="107000"/>
                  </a:lnSpc>
                  <a:spcAft>
                    <a:spcPts val="300"/>
                  </a:spcAft>
                  <a:buSzPts val="1000"/>
                  <a:buFont typeface="Symbol" panose="05050102010706020507" pitchFamily="18" charset="2"/>
                  <a:buChar char=""/>
                  <a:tabLst>
                    <a:tab pos="457200" algn="l"/>
                  </a:tabLst>
                </a:pPr>
                <a:endParaRPr lang="en-IN"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30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300"/>
                  </a:spcAft>
                  <a:buSzPts val="1000"/>
                  <a:buFont typeface="Symbol" panose="05050102010706020507" pitchFamily="18" charset="2"/>
                  <a:buChar char=""/>
                  <a:tabLst>
                    <a:tab pos="457200" algn="l"/>
                  </a:tabLst>
                </a:pPr>
                <a:endParaRPr lang="en-IN"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30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300"/>
                  </a:spcAft>
                  <a:buSzPts val="1000"/>
                  <a:buFont typeface="Symbol" panose="05050102010706020507" pitchFamily="18" charset="2"/>
                  <a:buChar char=""/>
                  <a:tabLst>
                    <a:tab pos="457200" algn="l"/>
                  </a:tabLst>
                </a:pPr>
                <a:endParaRPr lang="en-IN"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30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300"/>
                  </a:spcAft>
                  <a:buSzPts val="1000"/>
                  <a:buFont typeface="Symbol" panose="05050102010706020507" pitchFamily="18" charset="2"/>
                  <a:buChar char=""/>
                  <a:tabLst>
                    <a:tab pos="457200" algn="l"/>
                  </a:tabLst>
                </a:pPr>
                <a:endParaRPr lang="en-IN"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30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300"/>
                  </a:spcAft>
                  <a:buSzPts val="1000"/>
                  <a:buFont typeface="Symbol" panose="05050102010706020507" pitchFamily="18" charset="2"/>
                  <a:buChar char=""/>
                  <a:tabLst>
                    <a:tab pos="457200" algn="l"/>
                  </a:tabLst>
                </a:pPr>
                <a:endParaRPr lang="en-IN"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30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300"/>
                  </a:spcAft>
                  <a:buSzPts val="1000"/>
                  <a:buFont typeface="Symbol" panose="05050102010706020507" pitchFamily="18" charset="2"/>
                  <a:buChar char=""/>
                  <a:tabLst>
                    <a:tab pos="457200" algn="l"/>
                  </a:tabLst>
                </a:pPr>
                <a:endParaRPr lang="en-IN"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30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300"/>
                  </a:spcAft>
                  <a:buSzPts val="1000"/>
                  <a:buFont typeface="Symbol" panose="05050102010706020507" pitchFamily="18" charset="2"/>
                  <a:buChar char=""/>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mc:Choice>
        <mc:Fallback xmlns="">
          <p:sp>
            <p:nvSpPr>
              <p:cNvPr id="3" name="Content Placeholder 2">
                <a:extLst>
                  <a:ext uri="{FF2B5EF4-FFF2-40B4-BE49-F238E27FC236}">
                    <a16:creationId xmlns:a16="http://schemas.microsoft.com/office/drawing/2014/main" id="{904AB60F-7CC1-D587-92EE-16A58D32D8DA}"/>
                  </a:ext>
                </a:extLst>
              </p:cNvPr>
              <p:cNvSpPr>
                <a:spLocks noGrp="1" noRot="1" noChangeAspect="1" noMove="1" noResize="1" noEditPoints="1" noAdjustHandles="1" noChangeArrowheads="1" noChangeShapeType="1" noTextEdit="1"/>
              </p:cNvSpPr>
              <p:nvPr>
                <p:ph idx="1"/>
              </p:nvPr>
            </p:nvSpPr>
            <p:spPr>
              <a:xfrm>
                <a:off x="1" y="0"/>
                <a:ext cx="12115800" cy="6857999"/>
              </a:xfrm>
              <a:blipFill>
                <a:blip r:embed="rId2"/>
                <a:stretch>
                  <a:fillRect r="-302"/>
                </a:stretch>
              </a:blipFill>
            </p:spPr>
            <p:txBody>
              <a:bodyPr/>
              <a:lstStyle/>
              <a:p>
                <a:r>
                  <a:rPr lang="en-IN">
                    <a:noFill/>
                  </a:rPr>
                  <a:t> </a:t>
                </a:r>
              </a:p>
            </p:txBody>
          </p:sp>
        </mc:Fallback>
      </mc:AlternateContent>
    </p:spTree>
    <p:extLst>
      <p:ext uri="{BB962C8B-B14F-4D97-AF65-F5344CB8AC3E}">
        <p14:creationId xmlns:p14="http://schemas.microsoft.com/office/powerpoint/2010/main" val="2748361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095818478">
            <a:extLst>
              <a:ext uri="{FF2B5EF4-FFF2-40B4-BE49-F238E27FC236}">
                <a16:creationId xmlns:a16="http://schemas.microsoft.com/office/drawing/2014/main" id="{1061D381-479F-62E8-969F-7308BC1CC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27" y="1057057"/>
            <a:ext cx="2774600" cy="632702"/>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91311457">
            <a:extLst>
              <a:ext uri="{FF2B5EF4-FFF2-40B4-BE49-F238E27FC236}">
                <a16:creationId xmlns:a16="http://schemas.microsoft.com/office/drawing/2014/main" id="{E6066E84-3467-48C7-69C6-D89E0D6B1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322" y="1057057"/>
            <a:ext cx="1824979" cy="6055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9BCBC78-9FEC-FA17-79ED-82232B705F46}"/>
              </a:ext>
            </a:extLst>
          </p:cNvPr>
          <p:cNvSpPr>
            <a:spLocks noChangeArrowheads="1"/>
          </p:cNvSpPr>
          <p:nvPr/>
        </p:nvSpPr>
        <p:spPr bwMode="auto">
          <a:xfrm>
            <a:off x="48447" y="-67807"/>
            <a:ext cx="11844208"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FFFF00"/>
                </a:solidFill>
                <a:effectLst/>
                <a:latin typeface="Calibri Light" panose="020F0302020204030204" pitchFamily="34" charset="0"/>
                <a:ea typeface="Times New Roman" panose="02020603050405020304" pitchFamily="18" charset="0"/>
                <a:cs typeface="Calibri" panose="020F0502020204030204" pitchFamily="34" charset="0"/>
              </a:rPr>
              <a:t>K</a:t>
            </a:r>
            <a:r>
              <a:rPr kumimoji="0" lang="en-US" altLang="en-US" sz="2400" b="1" i="0" u="sng" strike="noStrike" cap="none" normalizeH="0" baseline="0" dirty="0" bmk="">
                <a:ln>
                  <a:noFill/>
                </a:ln>
                <a:solidFill>
                  <a:srgbClr val="FFFF00"/>
                </a:solidFill>
                <a:effectLst/>
                <a:latin typeface="Calibri Light" panose="020F0302020204030204" pitchFamily="34" charset="0"/>
                <a:ea typeface="Times New Roman" panose="02020603050405020304" pitchFamily="18" charset="0"/>
                <a:cs typeface="Calibri" panose="020F0502020204030204" pitchFamily="34" charset="0"/>
              </a:rPr>
              <a:t>ernel k-means:</a:t>
            </a:r>
            <a:r>
              <a:rPr lang="en-US" altLang="en-US" sz="2400" b="1" u="sng" dirty="0" bmk="">
                <a:solidFill>
                  <a:srgbClr val="FFFF00"/>
                </a:solidFill>
                <a:latin typeface="Calibri" panose="020F0502020204030204" pitchFamily="34" charset="0"/>
                <a:ea typeface="Times New Roman" panose="02020603050405020304" pitchFamily="18" charset="0"/>
                <a:cs typeface="Calibri" panose="020F0502020204030204" pitchFamily="34" charset="0"/>
              </a:rPr>
              <a:t>-</a:t>
            </a:r>
            <a:endParaRPr kumimoji="0" lang="en-US" altLang="en-US" sz="2400" b="1" i="0" u="sng" strike="noStrike" cap="none" normalizeH="0" baseline="0" dirty="0">
              <a:ln>
                <a:noFill/>
              </a:ln>
              <a:solidFill>
                <a:srgbClr val="FFFF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K-Means aims to partition N observations into K clusters in which each observation belongs to the cluster with the nearest mean (cluster centroid). In other words, it minimizes within-cluster dissimilarity using the following objective function: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D8FC196F-7DF4-045C-E4BF-F195C02205B1}"/>
              </a:ext>
            </a:extLst>
          </p:cNvPr>
          <p:cNvSpPr>
            <a:spLocks noChangeArrowheads="1"/>
          </p:cNvSpPr>
          <p:nvPr/>
        </p:nvSpPr>
        <p:spPr bwMode="auto">
          <a:xfrm>
            <a:off x="3637631" y="956430"/>
            <a:ext cx="9015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where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2C09D2E1-8548-2BCC-B4D3-26371CA5C64E}"/>
              </a:ext>
            </a:extLst>
          </p:cNvPr>
          <p:cNvSpPr>
            <a:spLocks noChangeArrowheads="1"/>
          </p:cNvSpPr>
          <p:nvPr/>
        </p:nvSpPr>
        <p:spPr bwMode="auto">
          <a:xfrm>
            <a:off x="61688" y="1762155"/>
            <a:ext cx="12130312"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objective function is minimized using an iterative approach that converges to a locally optimal solution. We alternate between (a) treating the cluster centroids (</a:t>
            </a:r>
            <a:r>
              <a:rPr kumimoji="0" lang="en-US" altLang="en-US" b="0" i="0" u="none" strike="noStrike" cap="none" normalizeH="0" baseline="0" dirty="0" err="1">
                <a:ln>
                  <a:noFill/>
                </a:ln>
                <a:effectLst/>
                <a:latin typeface="Calibri" panose="020F0502020204030204" pitchFamily="34" charset="0"/>
                <a:ea typeface="Calibri" panose="020F0502020204030204" pitchFamily="34" charset="0"/>
                <a:cs typeface="Calibri" panose="020F0502020204030204" pitchFamily="34" charset="0"/>
              </a:rPr>
              <a:t>uᵢ’s</a:t>
            </a:r>
            <a:r>
              <a:rPr kumimoji="0" lang="en-US" altLang="en-US"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as fixed and computing cluster assignments (Cᵢ’s) and (b) treating the cluster assignments as fixed and computing cluster centroids.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Now Kernel K-means is an extension of the standard k-means clustering algorithm that identifies nonlinearly separable clusters. where in the calculation of distance, kernel method is used instead of the Euclidean distance. In kernel k-means before clustering, points are mapped to a higher-dimensional feature space using a nonlinear transformation </a:t>
            </a:r>
            <a:r>
              <a:rPr kumimoji="0" lang="en-US" altLang="en-US" b="0" i="0" u="none" strike="noStrike" cap="none" normalizeH="0" baseline="0" dirty="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Φ</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then kernel k-means partitions the points by linear separators in the new space.</a:t>
            </a:r>
            <a:endParaRPr kumimoji="0" lang="en-US" altLang="en-US" b="0" i="0" u="none" strike="noStrike" cap="none" normalizeH="0" baseline="0" dirty="0">
              <a:ln>
                <a:noFill/>
              </a:ln>
              <a:solidFill>
                <a:schemeClr val="tx1"/>
              </a:solidFill>
              <a:effectLst/>
            </a:endParaRPr>
          </a:p>
        </p:txBody>
      </p:sp>
      <p:sp>
        <p:nvSpPr>
          <p:cNvPr id="14" name="TextBox 13">
            <a:extLst>
              <a:ext uri="{FF2B5EF4-FFF2-40B4-BE49-F238E27FC236}">
                <a16:creationId xmlns:a16="http://schemas.microsoft.com/office/drawing/2014/main" id="{D0D8B142-DE1B-A2C3-7819-AE219F94E500}"/>
              </a:ext>
            </a:extLst>
          </p:cNvPr>
          <p:cNvSpPr txBox="1"/>
          <p:nvPr/>
        </p:nvSpPr>
        <p:spPr>
          <a:xfrm>
            <a:off x="48447" y="3855036"/>
            <a:ext cx="7716236" cy="2746457"/>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K-Means performs best when clusters are spherical, dense, and linearly separable, like in the image on the right in Figure 1. For non-linearly separable clusters, like in the image on the left in Figure 1, we project our data into a higher dimensional space to make the resulting clusters linearly separable. Projecting to a higher dimension directly and calculating the objective for K-Means can be computationally expensive, as this requires calculating XᵀX where X denotes the Input Space. Kernel trick allows us to project our data into a higher dimensional space to achieve linear separability and solve the K-Means problem in a more efficient way.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15" name="Picture 14">
            <a:extLst>
              <a:ext uri="{FF2B5EF4-FFF2-40B4-BE49-F238E27FC236}">
                <a16:creationId xmlns:a16="http://schemas.microsoft.com/office/drawing/2014/main" id="{A9605B5F-F839-AC0F-877C-DD46E1931A9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4215" y="3756964"/>
            <a:ext cx="4199806" cy="1861898"/>
          </a:xfrm>
          <a:prstGeom prst="rect">
            <a:avLst/>
          </a:prstGeom>
        </p:spPr>
      </p:pic>
      <p:sp>
        <p:nvSpPr>
          <p:cNvPr id="17" name="TextBox 16">
            <a:extLst>
              <a:ext uri="{FF2B5EF4-FFF2-40B4-BE49-F238E27FC236}">
                <a16:creationId xmlns:a16="http://schemas.microsoft.com/office/drawing/2014/main" id="{19C339A3-2D78-09CC-DFD5-1E8822FB380A}"/>
              </a:ext>
            </a:extLst>
          </p:cNvPr>
          <p:cNvSpPr txBox="1"/>
          <p:nvPr/>
        </p:nvSpPr>
        <p:spPr>
          <a:xfrm>
            <a:off x="7722653" y="5742375"/>
            <a:ext cx="3931919" cy="478849"/>
          </a:xfrm>
          <a:prstGeom prst="rect">
            <a:avLst/>
          </a:prstGeom>
          <a:noFill/>
        </p:spPr>
        <p:txBody>
          <a:bodyPr wrap="square">
            <a:spAutoFit/>
          </a:bodyPr>
          <a:lstStyle/>
          <a:p>
            <a:pPr>
              <a:lnSpc>
                <a:spcPct val="107000"/>
              </a:lnSpc>
              <a:spcAft>
                <a:spcPts val="800"/>
              </a:spcAft>
            </a:pPr>
            <a:r>
              <a:rPr lang="en-IN" sz="1200" i="1"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Fig: 1 </a:t>
            </a:r>
            <a:r>
              <a:rPr lang="en-US" sz="1200" i="1"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Example data points for clustering. Where the left is non-linearly separable, and the right is linearly separable</a:t>
            </a:r>
            <a:endParaRPr lang="en-IN" sz="1200" i="1"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950641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C95A814-044C-B153-7903-F11945EBA2D8}"/>
                  </a:ext>
                </a:extLst>
              </p:cNvPr>
              <p:cNvSpPr txBox="1"/>
              <p:nvPr/>
            </p:nvSpPr>
            <p:spPr>
              <a:xfrm>
                <a:off x="115503" y="1715098"/>
                <a:ext cx="11925701" cy="4841390"/>
              </a:xfrm>
              <a:prstGeom prst="rect">
                <a:avLst/>
              </a:prstGeom>
              <a:noFill/>
            </p:spPr>
            <p:txBody>
              <a:bodyPr wrap="square">
                <a:spAutoFit/>
              </a:bodyPr>
              <a:lstStyle/>
              <a:p>
                <a:pPr>
                  <a:lnSpc>
                    <a:spcPct val="107000"/>
                  </a:lnSpc>
                  <a:spcAft>
                    <a:spcPts val="800"/>
                  </a:spcAft>
                </a:pPr>
                <a:r>
                  <a:rPr lang="en-IN" sz="2000" b="1" u="sng"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The mechanics of kernel methods:-</a:t>
                </a:r>
                <a:endParaRPr lang="en-IN" sz="2000" u="sng" dirty="0">
                  <a:solidFill>
                    <a:srgbClr val="FFFF00"/>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K</a:t>
                </a:r>
                <a:r>
                  <a:rPr lang="en-IN" dirty="0">
                    <a:effectLst/>
                    <a:latin typeface="Calibri" panose="020F0502020204030204" pitchFamily="34" charset="0"/>
                    <a:ea typeface="Calibri" panose="020F0502020204030204" pitchFamily="34" charset="0"/>
                    <a:cs typeface="Calibri" panose="020F0502020204030204" pitchFamily="34" charset="0"/>
                  </a:rPr>
                  <a:t>ernel methods allow us to get the result of XᵀX where X may be in a higher dimension without actually calculating X in that higher dimension. Hence anytime X exists in an objective function only in the form of XᵀX, we can apply kernel tricks to easily expand the feature set to higher dimensions.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The objective function that Kernel k-means tries to minimize is the equivalent of the clustering error in the feature space</a:t>
                </a:r>
              </a:p>
              <a:p>
                <a:pPr>
                  <a:lnSpc>
                    <a:spcPct val="107000"/>
                  </a:lnSpc>
                  <a:spcAft>
                    <a:spcPts val="800"/>
                  </a:spcAft>
                </a:pPr>
                <a:r>
                  <a:rPr lang="en-IN" dirty="0">
                    <a:latin typeface="Calibri" panose="020F0502020204030204" pitchFamily="34" charset="0"/>
                    <a:ea typeface="Calibri" panose="020F0502020204030204" pitchFamily="34" charset="0"/>
                    <a:cs typeface="Mangal" panose="02040503050203030202" pitchFamily="18" charset="0"/>
                  </a:rPr>
                  <a:t> </a:t>
                </a:r>
                <a:r>
                  <a:rPr lang="en-IN" dirty="0">
                    <a:effectLst/>
                    <a:latin typeface="Calibri" panose="020F0502020204030204" pitchFamily="34" charset="0"/>
                    <a:ea typeface="Calibri" panose="020F0502020204030204" pitchFamily="34" charset="0"/>
                    <a:cs typeface="Calibri" panose="020F0502020204030204" pitchFamily="34" charset="0"/>
                  </a:rPr>
                  <a:t>E (u</a:t>
                </a:r>
                <a:r>
                  <a:rPr lang="en-IN" baseline="-25000" dirty="0">
                    <a:effectLst/>
                    <a:latin typeface="Calibri" panose="020F0502020204030204" pitchFamily="34" charset="0"/>
                    <a:ea typeface="Calibri" panose="020F0502020204030204" pitchFamily="34" charset="0"/>
                    <a:cs typeface="Calibri" panose="020F0502020204030204" pitchFamily="34" charset="0"/>
                  </a:rPr>
                  <a:t>1</a:t>
                </a:r>
                <a:r>
                  <a:rPr lang="en-IN" dirty="0">
                    <a:effectLst/>
                    <a:latin typeface="Calibri" panose="020F0502020204030204" pitchFamily="34" charset="0"/>
                    <a:ea typeface="Calibri" panose="020F0502020204030204" pitchFamily="34" charset="0"/>
                    <a:cs typeface="Calibri" panose="020F0502020204030204" pitchFamily="34" charset="0"/>
                  </a:rPr>
                  <a:t>, u</a:t>
                </a:r>
                <a:r>
                  <a:rPr lang="en-IN" baseline="-25000" dirty="0">
                    <a:effectLst/>
                    <a:latin typeface="Calibri" panose="020F0502020204030204" pitchFamily="34" charset="0"/>
                    <a:ea typeface="Calibri" panose="020F0502020204030204" pitchFamily="34" charset="0"/>
                    <a:cs typeface="Calibri" panose="020F0502020204030204" pitchFamily="34" charset="0"/>
                  </a:rPr>
                  <a:t>2</a:t>
                </a:r>
                <a:r>
                  <a:rPr lang="en-IN" dirty="0">
                    <a:effectLst/>
                    <a:latin typeface="Calibri" panose="020F0502020204030204" pitchFamily="34" charset="0"/>
                    <a:ea typeface="Calibri" panose="020F0502020204030204" pitchFamily="34" charset="0"/>
                    <a:cs typeface="Calibri" panose="020F0502020204030204" pitchFamily="34" charset="0"/>
                  </a:rPr>
                  <a:t>, u</a:t>
                </a:r>
                <a:r>
                  <a:rPr lang="en-IN" baseline="-25000" dirty="0">
                    <a:effectLst/>
                    <a:latin typeface="Calibri" panose="020F0502020204030204" pitchFamily="34" charset="0"/>
                    <a:ea typeface="Calibri" panose="020F0502020204030204" pitchFamily="34" charset="0"/>
                    <a:cs typeface="Calibri" panose="020F0502020204030204" pitchFamily="34" charset="0"/>
                  </a:rPr>
                  <a:t>3</a:t>
                </a:r>
                <a:r>
                  <a:rPr lang="en-IN" dirty="0">
                    <a:effectLst/>
                    <a:latin typeface="Calibri" panose="020F0502020204030204" pitchFamily="34" charset="0"/>
                    <a:ea typeface="Calibri" panose="020F0502020204030204" pitchFamily="34" charset="0"/>
                    <a:cs typeface="Calibri" panose="020F0502020204030204" pitchFamily="34" charset="0"/>
                  </a:rPr>
                  <a:t>, …..., </a:t>
                </a:r>
                <a:r>
                  <a:rPr lang="en-IN" dirty="0" err="1">
                    <a:effectLst/>
                    <a:latin typeface="Calibri" panose="020F0502020204030204" pitchFamily="34" charset="0"/>
                    <a:ea typeface="Calibri" panose="020F0502020204030204" pitchFamily="34" charset="0"/>
                    <a:cs typeface="Calibri" panose="020F0502020204030204" pitchFamily="34" charset="0"/>
                  </a:rPr>
                  <a:t>u</a:t>
                </a:r>
                <a:r>
                  <a:rPr lang="en-IN" baseline="-25000" dirty="0" err="1">
                    <a:effectLst/>
                    <a:latin typeface="Calibri" panose="020F0502020204030204" pitchFamily="34" charset="0"/>
                    <a:ea typeface="Calibri" panose="020F0502020204030204" pitchFamily="34" charset="0"/>
                    <a:cs typeface="Calibri" panose="020F0502020204030204" pitchFamily="34" charset="0"/>
                  </a:rPr>
                  <a:t>k</a:t>
                </a:r>
                <a:r>
                  <a:rPr lang="en-IN" baseline="-25000" dirty="0">
                    <a:effectLst/>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nary>
                      <m:naryPr>
                        <m:chr m:val="∑"/>
                        <m:ctrlPr>
                          <a:rPr lang="en-IN" i="1">
                            <a:effectLst/>
                            <a:latin typeface="Cambria Math" panose="02040503050406030204" pitchFamily="18" charset="0"/>
                            <a:ea typeface="Calibri" panose="020F0502020204030204" pitchFamily="34" charset="0"/>
                            <a:cs typeface="Calibri" panose="020F0502020204030204" pitchFamily="34" charset="0"/>
                          </a:rPr>
                        </m:ctrlPr>
                      </m:naryPr>
                      <m:sub>
                        <m:r>
                          <a:rPr lang="en-IN" i="1">
                            <a:effectLst/>
                            <a:latin typeface="Cambria Math" panose="02040503050406030204" pitchFamily="18" charset="0"/>
                            <a:ea typeface="Calibri" panose="020F0502020204030204" pitchFamily="34" charset="0"/>
                            <a:cs typeface="Calibri" panose="020F0502020204030204" pitchFamily="34" charset="0"/>
                          </a:rPr>
                          <m:t>𝑖</m:t>
                        </m:r>
                        <m:r>
                          <a:rPr lang="en-IN" i="1">
                            <a:effectLst/>
                            <a:latin typeface="Cambria Math" panose="02040503050406030204" pitchFamily="18" charset="0"/>
                            <a:ea typeface="Calibri" panose="020F0502020204030204" pitchFamily="34" charset="0"/>
                            <a:cs typeface="Calibri" panose="020F0502020204030204" pitchFamily="34" charset="0"/>
                          </a:rPr>
                          <m:t> = 1</m:t>
                        </m:r>
                      </m:sub>
                      <m:sup>
                        <m:r>
                          <a:rPr lang="en-IN" i="1">
                            <a:effectLst/>
                            <a:latin typeface="Cambria Math" panose="02040503050406030204" pitchFamily="18" charset="0"/>
                            <a:ea typeface="Calibri" panose="020F0502020204030204" pitchFamily="34" charset="0"/>
                            <a:cs typeface="Calibri" panose="020F0502020204030204" pitchFamily="34" charset="0"/>
                          </a:rPr>
                          <m:t>𝑁</m:t>
                        </m:r>
                      </m:sup>
                      <m:e>
                        <m:nary>
                          <m:naryPr>
                            <m:chr m:val="∑"/>
                            <m:ctrlPr>
                              <a:rPr lang="en-IN" i="1">
                                <a:effectLst/>
                                <a:latin typeface="Cambria Math" panose="02040503050406030204" pitchFamily="18" charset="0"/>
                                <a:ea typeface="Calibri" panose="020F0502020204030204" pitchFamily="34" charset="0"/>
                                <a:cs typeface="Calibri" panose="020F0502020204030204" pitchFamily="34" charset="0"/>
                              </a:rPr>
                            </m:ctrlPr>
                          </m:naryPr>
                          <m:sub>
                            <m:r>
                              <a:rPr lang="en-IN" i="1">
                                <a:effectLst/>
                                <a:latin typeface="Cambria Math" panose="02040503050406030204" pitchFamily="18" charset="0"/>
                                <a:ea typeface="Calibri" panose="020F0502020204030204" pitchFamily="34" charset="0"/>
                                <a:cs typeface="Calibri" panose="020F0502020204030204" pitchFamily="34" charset="0"/>
                              </a:rPr>
                              <m:t>𝑗</m:t>
                            </m:r>
                            <m:r>
                              <a:rPr lang="en-IN" i="1">
                                <a:effectLst/>
                                <a:latin typeface="Cambria Math" panose="02040503050406030204" pitchFamily="18" charset="0"/>
                                <a:ea typeface="Calibri" panose="020F0502020204030204" pitchFamily="34" charset="0"/>
                                <a:cs typeface="Calibri" panose="020F0502020204030204" pitchFamily="34" charset="0"/>
                              </a:rPr>
                              <m:t> = 1 </m:t>
                            </m:r>
                          </m:sub>
                          <m:sup>
                            <m:r>
                              <a:rPr lang="en-IN" i="1">
                                <a:effectLst/>
                                <a:latin typeface="Cambria Math" panose="02040503050406030204" pitchFamily="18" charset="0"/>
                                <a:ea typeface="Calibri" panose="020F0502020204030204" pitchFamily="34" charset="0"/>
                                <a:cs typeface="Calibri" panose="020F0502020204030204" pitchFamily="34" charset="0"/>
                              </a:rPr>
                              <m:t>𝐾</m:t>
                            </m:r>
                          </m:sup>
                          <m:e>
                            <m:r>
                              <a:rPr lang="en-IN" i="1">
                                <a:effectLst/>
                                <a:latin typeface="Cambria Math" panose="02040503050406030204" pitchFamily="18" charset="0"/>
                                <a:ea typeface="Calibri" panose="020F0502020204030204" pitchFamily="34" charset="0"/>
                                <a:cs typeface="Calibri" panose="020F0502020204030204" pitchFamily="34" charset="0"/>
                              </a:rPr>
                              <m:t>𝐼</m:t>
                            </m:r>
                          </m:e>
                        </m:nary>
                      </m:e>
                    </m:nary>
                    <m:r>
                      <a:rPr lang="en-IN" i="1">
                        <a:effectLst/>
                        <a:latin typeface="Cambria Math" panose="02040503050406030204" pitchFamily="18" charset="0"/>
                        <a:ea typeface="Calibri" panose="020F0502020204030204" pitchFamily="34" charset="0"/>
                        <a:cs typeface="Calibri" panose="020F0502020204030204" pitchFamily="34" charset="0"/>
                      </a:rPr>
                      <m:t> </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𝑖</m:t>
                            </m:r>
                            <m:r>
                              <a:rPr lang="en-IN" i="1">
                                <a:effectLst/>
                                <a:latin typeface="Cambria Math" panose="02040503050406030204" pitchFamily="18" charset="0"/>
                                <a:ea typeface="Calibri" panose="020F0502020204030204" pitchFamily="34" charset="0"/>
                                <a:cs typeface="Calibri" panose="020F0502020204030204" pitchFamily="34" charset="0"/>
                              </a:rPr>
                              <m:t> </m:t>
                            </m:r>
                          </m:sub>
                        </m:sSub>
                        <m:r>
                          <a:rPr lang="en-IN" i="1">
                            <a:effectLst/>
                            <a:latin typeface="Cambria Math" panose="02040503050406030204" pitchFamily="18" charset="0"/>
                            <a:ea typeface="Calibri" panose="020F0502020204030204" pitchFamily="34" charset="0"/>
                            <a:cs typeface="Calibri" panose="020F0502020204030204" pitchFamily="34" charset="0"/>
                          </a:rPr>
                          <m:t> ∈ 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𝐶</m:t>
                            </m:r>
                          </m:e>
                          <m:sub>
                            <m:r>
                              <a:rPr lang="en-IN" i="1">
                                <a:effectLst/>
                                <a:latin typeface="Cambria Math" panose="02040503050406030204" pitchFamily="18" charset="0"/>
                                <a:ea typeface="Calibri" panose="020F0502020204030204" pitchFamily="34" charset="0"/>
                                <a:cs typeface="Calibri" panose="020F0502020204030204" pitchFamily="34" charset="0"/>
                              </a:rPr>
                              <m:t>𝑗</m:t>
                            </m:r>
                          </m:sub>
                        </m:sSub>
                      </m:e>
                    </m:d>
                    <m:d>
                      <m:dPr>
                        <m:begChr m:val="|"/>
                        <m:endChr m:val="|"/>
                        <m:ctrlPr>
                          <a:rPr lang="en-IN" i="1">
                            <a:effectLst/>
                            <a:latin typeface="Cambria Math" panose="02040503050406030204" pitchFamily="18" charset="0"/>
                            <a:ea typeface="Calibri" panose="020F0502020204030204" pitchFamily="34" charset="0"/>
                            <a:cs typeface="Calibri" panose="020F0502020204030204" pitchFamily="34" charset="0"/>
                          </a:rPr>
                        </m:ctrlPr>
                      </m:dPr>
                      <m:e>
                        <m:d>
                          <m:dPr>
                            <m:begChr m:val="|"/>
                            <m:endChr m:val="|"/>
                            <m:ctrlPr>
                              <a:rPr lang="en-IN" i="1">
                                <a:effectLst/>
                                <a:latin typeface="Cambria Math" panose="02040503050406030204" pitchFamily="18" charset="0"/>
                                <a:ea typeface="Calibri" panose="020F0502020204030204" pitchFamily="34" charset="0"/>
                                <a:cs typeface="Calibri" panose="020F0502020204030204" pitchFamily="34" charset="0"/>
                              </a:rPr>
                            </m:ctrlPr>
                          </m:dPr>
                          <m:e>
                            <m:r>
                              <a:rPr lang="en-IN" i="1">
                                <a:effectLst/>
                                <a:latin typeface="Cambria Math" panose="02040503050406030204" pitchFamily="18" charset="0"/>
                                <a:ea typeface="Calibri" panose="020F0502020204030204" pitchFamily="34" charset="0"/>
                                <a:cs typeface="Calibri" panose="020F0502020204030204" pitchFamily="34" charset="0"/>
                              </a:rPr>
                              <m:t>𝜙</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𝑖</m:t>
                                    </m:r>
                                  </m:sub>
                                </m:sSub>
                              </m:e>
                            </m:d>
                            <m:r>
                              <a:rPr lang="en-IN" i="1">
                                <a:effectLst/>
                                <a:latin typeface="Cambria Math" panose="02040503050406030204" pitchFamily="18" charset="0"/>
                                <a:ea typeface="Calibri" panose="020F0502020204030204" pitchFamily="34" charset="0"/>
                                <a:cs typeface="Calibri" panose="020F0502020204030204" pitchFamily="34" charset="0"/>
                              </a:rPr>
                              <m:t> − 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𝑢</m:t>
                                </m:r>
                              </m:e>
                              <m:sub>
                                <m:r>
                                  <a:rPr lang="en-IN" i="1">
                                    <a:effectLst/>
                                    <a:latin typeface="Cambria Math" panose="02040503050406030204" pitchFamily="18" charset="0"/>
                                    <a:ea typeface="Calibri" panose="020F0502020204030204" pitchFamily="34" charset="0"/>
                                    <a:cs typeface="Calibri" panose="020F0502020204030204" pitchFamily="34" charset="0"/>
                                  </a:rPr>
                                  <m:t>𝑗</m:t>
                                </m:r>
                              </m:sub>
                            </m:sSub>
                          </m:e>
                        </m:d>
                      </m:e>
                    </m:d>
                    <m:r>
                      <a:rPr lang="en-IN" i="1">
                        <a:effectLst/>
                        <a:latin typeface="Cambria Math" panose="02040503050406030204" pitchFamily="18" charset="0"/>
                        <a:ea typeface="Calibri" panose="020F0502020204030204" pitchFamily="34" charset="0"/>
                        <a:cs typeface="Calibri" panose="020F0502020204030204" pitchFamily="34" charset="0"/>
                      </a:rPr>
                      <m:t>    </m:t>
                    </m:r>
                    <m:r>
                      <a:rPr lang="en-IN" i="1">
                        <a:effectLst/>
                        <a:latin typeface="Cambria Math" panose="02040503050406030204" pitchFamily="18" charset="0"/>
                        <a:ea typeface="Calibri" panose="020F0502020204030204" pitchFamily="34" charset="0"/>
                        <a:cs typeface="Calibri" panose="020F0502020204030204" pitchFamily="34" charset="0"/>
                      </a:rPr>
                      <m:t>𝑤h𝑒𝑟𝑒</m:t>
                    </m:r>
                    <m:r>
                      <a:rPr lang="en-IN" i="1">
                        <a:effectLst/>
                        <a:latin typeface="Cambria Math" panose="02040503050406030204" pitchFamily="18" charset="0"/>
                        <a:ea typeface="Calibri" panose="020F0502020204030204" pitchFamily="34" charset="0"/>
                        <a:cs typeface="Calibri" panose="020F0502020204030204" pitchFamily="34" charset="0"/>
                      </a:rPr>
                      <m:t>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𝑢</m:t>
                        </m:r>
                      </m:e>
                      <m:sub>
                        <m:r>
                          <a:rPr lang="en-IN" i="1">
                            <a:effectLst/>
                            <a:latin typeface="Cambria Math" panose="02040503050406030204" pitchFamily="18" charset="0"/>
                            <a:ea typeface="Calibri" panose="020F0502020204030204" pitchFamily="34" charset="0"/>
                            <a:cs typeface="Calibri" panose="020F0502020204030204" pitchFamily="34" charset="0"/>
                          </a:rPr>
                          <m:t>𝑗</m:t>
                        </m:r>
                        <m:r>
                          <a:rPr lang="en-IN" i="1">
                            <a:effectLst/>
                            <a:latin typeface="Cambria Math" panose="02040503050406030204" pitchFamily="18" charset="0"/>
                            <a:ea typeface="Calibri" panose="020F0502020204030204" pitchFamily="34" charset="0"/>
                            <a:cs typeface="Calibri" panose="020F0502020204030204" pitchFamily="34" charset="0"/>
                          </a:rPr>
                          <m:t> </m:t>
                        </m:r>
                      </m:sub>
                    </m:sSub>
                    <m:r>
                      <a:rPr lang="en-IN" i="1">
                        <a:effectLst/>
                        <a:latin typeface="Cambria Math" panose="02040503050406030204" pitchFamily="18" charset="0"/>
                        <a:ea typeface="Calibri" panose="020F0502020204030204" pitchFamily="34" charset="0"/>
                        <a:cs typeface="Calibri" panose="020F0502020204030204" pitchFamily="34" charset="0"/>
                      </a:rPr>
                      <m:t>=</m:t>
                    </m:r>
                    <m:f>
                      <m:fPr>
                        <m:ctrlPr>
                          <a:rPr lang="en-IN" i="1">
                            <a:effectLst/>
                            <a:latin typeface="Cambria Math" panose="02040503050406030204" pitchFamily="18" charset="0"/>
                            <a:ea typeface="Calibri" panose="020F0502020204030204" pitchFamily="34" charset="0"/>
                            <a:cs typeface="Calibri" panose="020F0502020204030204" pitchFamily="34" charset="0"/>
                          </a:rPr>
                        </m:ctrlPr>
                      </m:fPr>
                      <m:num>
                        <m:nary>
                          <m:naryPr>
                            <m:chr m:val="∑"/>
                            <m:ctrlPr>
                              <a:rPr lang="en-IN" i="1">
                                <a:effectLst/>
                                <a:latin typeface="Cambria Math" panose="02040503050406030204" pitchFamily="18" charset="0"/>
                                <a:ea typeface="Calibri" panose="020F0502020204030204" pitchFamily="34" charset="0"/>
                                <a:cs typeface="Calibri" panose="020F0502020204030204" pitchFamily="34" charset="0"/>
                              </a:rPr>
                            </m:ctrlPr>
                          </m:naryPr>
                          <m:sub>
                            <m:r>
                              <a:rPr lang="en-IN" i="1">
                                <a:effectLst/>
                                <a:latin typeface="Cambria Math" panose="02040503050406030204" pitchFamily="18" charset="0"/>
                                <a:ea typeface="Calibri" panose="020F0502020204030204" pitchFamily="34" charset="0"/>
                                <a:cs typeface="Calibri" panose="020F0502020204030204" pitchFamily="34" charset="0"/>
                              </a:rPr>
                              <m:t>𝑖</m:t>
                            </m:r>
                            <m:r>
                              <a:rPr lang="en-IN" i="1">
                                <a:effectLst/>
                                <a:latin typeface="Cambria Math" panose="02040503050406030204" pitchFamily="18" charset="0"/>
                                <a:ea typeface="Calibri" panose="020F0502020204030204" pitchFamily="34" charset="0"/>
                                <a:cs typeface="Calibri" panose="020F0502020204030204" pitchFamily="34" charset="0"/>
                              </a:rPr>
                              <m:t>=1</m:t>
                            </m:r>
                          </m:sub>
                          <m:sup>
                            <m:r>
                              <a:rPr lang="en-IN" i="1">
                                <a:effectLst/>
                                <a:latin typeface="Cambria Math" panose="02040503050406030204" pitchFamily="18" charset="0"/>
                                <a:ea typeface="Calibri" panose="020F0502020204030204" pitchFamily="34" charset="0"/>
                                <a:cs typeface="Calibri" panose="020F0502020204030204" pitchFamily="34" charset="0"/>
                              </a:rPr>
                              <m:t>𝑁</m:t>
                            </m:r>
                          </m:sup>
                          <m:e>
                            <m:r>
                              <a:rPr lang="en-IN" i="1">
                                <a:effectLst/>
                                <a:latin typeface="Cambria Math" panose="02040503050406030204" pitchFamily="18" charset="0"/>
                                <a:ea typeface="Calibri" panose="020F0502020204030204" pitchFamily="34" charset="0"/>
                                <a:cs typeface="Calibri" panose="020F0502020204030204" pitchFamily="34" charset="0"/>
                              </a:rPr>
                              <m:t>𝐼</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𝑖</m:t>
                                    </m:r>
                                    <m:r>
                                      <a:rPr lang="en-IN" i="1">
                                        <a:effectLst/>
                                        <a:latin typeface="Cambria Math" panose="02040503050406030204" pitchFamily="18" charset="0"/>
                                        <a:ea typeface="Calibri" panose="020F0502020204030204" pitchFamily="34" charset="0"/>
                                        <a:cs typeface="Calibri" panose="020F0502020204030204" pitchFamily="34" charset="0"/>
                                      </a:rPr>
                                      <m:t> </m:t>
                                    </m:r>
                                  </m:sub>
                                </m:sSub>
                                <m:r>
                                  <a:rPr lang="en-IN" i="1">
                                    <a:effectLst/>
                                    <a:latin typeface="Cambria Math" panose="02040503050406030204" pitchFamily="18" charset="0"/>
                                    <a:ea typeface="Calibri" panose="020F0502020204030204" pitchFamily="34" charset="0"/>
                                    <a:cs typeface="Calibri" panose="020F0502020204030204" pitchFamily="34" charset="0"/>
                                  </a:rPr>
                                  <m:t> ∈ 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𝐶</m:t>
                                    </m:r>
                                  </m:e>
                                  <m:sub>
                                    <m:r>
                                      <a:rPr lang="en-IN" i="1">
                                        <a:effectLst/>
                                        <a:latin typeface="Cambria Math" panose="02040503050406030204" pitchFamily="18" charset="0"/>
                                        <a:ea typeface="Calibri" panose="020F0502020204030204" pitchFamily="34" charset="0"/>
                                        <a:cs typeface="Calibri" panose="020F0502020204030204" pitchFamily="34" charset="0"/>
                                      </a:rPr>
                                      <m:t>𝑗</m:t>
                                    </m:r>
                                  </m:sub>
                                </m:sSub>
                              </m:e>
                            </m:d>
                            <m:r>
                              <a:rPr lang="en-IN" i="1">
                                <a:effectLst/>
                                <a:latin typeface="Cambria Math" panose="02040503050406030204" pitchFamily="18" charset="0"/>
                                <a:ea typeface="Calibri" panose="020F0502020204030204" pitchFamily="34" charset="0"/>
                                <a:cs typeface="Calibri" panose="020F0502020204030204" pitchFamily="34" charset="0"/>
                              </a:rPr>
                              <m:t>𝜙</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𝑖</m:t>
                                    </m:r>
                                  </m:sub>
                                </m:sSub>
                              </m:e>
                            </m:d>
                          </m:e>
                        </m:nary>
                      </m:num>
                      <m:den>
                        <m:nary>
                          <m:naryPr>
                            <m:chr m:val="∑"/>
                            <m:ctrlPr>
                              <a:rPr lang="en-IN" i="1">
                                <a:effectLst/>
                                <a:latin typeface="Cambria Math" panose="02040503050406030204" pitchFamily="18" charset="0"/>
                                <a:ea typeface="Calibri" panose="020F0502020204030204" pitchFamily="34" charset="0"/>
                                <a:cs typeface="Calibri" panose="020F0502020204030204" pitchFamily="34" charset="0"/>
                              </a:rPr>
                            </m:ctrlPr>
                          </m:naryPr>
                          <m:sub>
                            <m:r>
                              <a:rPr lang="en-IN" i="1">
                                <a:effectLst/>
                                <a:latin typeface="Cambria Math" panose="02040503050406030204" pitchFamily="18" charset="0"/>
                                <a:ea typeface="Calibri" panose="020F0502020204030204" pitchFamily="34" charset="0"/>
                                <a:cs typeface="Calibri" panose="020F0502020204030204" pitchFamily="34" charset="0"/>
                              </a:rPr>
                              <m:t>𝑖</m:t>
                            </m:r>
                            <m:r>
                              <a:rPr lang="en-IN" i="1">
                                <a:effectLst/>
                                <a:latin typeface="Cambria Math" panose="02040503050406030204" pitchFamily="18" charset="0"/>
                                <a:ea typeface="Calibri" panose="020F0502020204030204" pitchFamily="34" charset="0"/>
                                <a:cs typeface="Calibri" panose="020F0502020204030204" pitchFamily="34" charset="0"/>
                              </a:rPr>
                              <m:t>=1</m:t>
                            </m:r>
                          </m:sub>
                          <m:sup>
                            <m:r>
                              <a:rPr lang="en-IN" i="1">
                                <a:effectLst/>
                                <a:latin typeface="Cambria Math" panose="02040503050406030204" pitchFamily="18" charset="0"/>
                                <a:ea typeface="Calibri" panose="020F0502020204030204" pitchFamily="34" charset="0"/>
                                <a:cs typeface="Calibri" panose="020F0502020204030204" pitchFamily="34" charset="0"/>
                              </a:rPr>
                              <m:t>𝑁</m:t>
                            </m:r>
                          </m:sup>
                          <m:e>
                            <m:r>
                              <a:rPr lang="en-IN" i="1">
                                <a:effectLst/>
                                <a:latin typeface="Cambria Math" panose="02040503050406030204" pitchFamily="18" charset="0"/>
                                <a:ea typeface="Calibri" panose="020F0502020204030204" pitchFamily="34" charset="0"/>
                                <a:cs typeface="Calibri" panose="020F0502020204030204" pitchFamily="34" charset="0"/>
                              </a:rPr>
                              <m:t>𝐼</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𝑖</m:t>
                                    </m:r>
                                    <m:r>
                                      <a:rPr lang="en-IN" i="1">
                                        <a:effectLst/>
                                        <a:latin typeface="Cambria Math" panose="02040503050406030204" pitchFamily="18" charset="0"/>
                                        <a:ea typeface="Calibri" panose="020F0502020204030204" pitchFamily="34" charset="0"/>
                                        <a:cs typeface="Calibri" panose="020F0502020204030204" pitchFamily="34" charset="0"/>
                                      </a:rPr>
                                      <m:t> </m:t>
                                    </m:r>
                                  </m:sub>
                                </m:sSub>
                                <m:r>
                                  <a:rPr lang="en-IN" i="1">
                                    <a:effectLst/>
                                    <a:latin typeface="Cambria Math" panose="02040503050406030204" pitchFamily="18" charset="0"/>
                                    <a:ea typeface="Calibri" panose="020F0502020204030204" pitchFamily="34" charset="0"/>
                                    <a:cs typeface="Calibri" panose="020F0502020204030204" pitchFamily="34" charset="0"/>
                                  </a:rPr>
                                  <m:t> ∈ 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𝐶</m:t>
                                    </m:r>
                                  </m:e>
                                  <m:sub>
                                    <m:r>
                                      <a:rPr lang="en-IN" i="1">
                                        <a:effectLst/>
                                        <a:latin typeface="Cambria Math" panose="02040503050406030204" pitchFamily="18" charset="0"/>
                                        <a:ea typeface="Calibri" panose="020F0502020204030204" pitchFamily="34" charset="0"/>
                                        <a:cs typeface="Calibri" panose="020F0502020204030204" pitchFamily="34" charset="0"/>
                                      </a:rPr>
                                      <m:t>𝑗</m:t>
                                    </m:r>
                                  </m:sub>
                                </m:sSub>
                              </m:e>
                            </m:d>
                          </m:e>
                        </m:nary>
                      </m:den>
                    </m:f>
                  </m:oMath>
                </a14:m>
                <a:r>
                  <a:rPr lang="en-IN" baseline="-25000" dirty="0">
                    <a:effectLst/>
                    <a:latin typeface="Calibri" panose="020F0502020204030204" pitchFamily="34" charset="0"/>
                    <a:ea typeface="Calibri" panose="020F0502020204030204" pitchFamily="34" charset="0"/>
                    <a:cs typeface="Calibri" panose="020F0502020204030204" pitchFamily="34" charset="0"/>
                  </a:rPr>
                  <a:t> …... (</a:t>
                </a:r>
                <a:r>
                  <a:rPr lang="en-IN" baseline="-25000" dirty="0" err="1">
                    <a:effectLst/>
                    <a:latin typeface="Calibri" panose="020F0502020204030204" pitchFamily="34" charset="0"/>
                    <a:ea typeface="Calibri" panose="020F0502020204030204" pitchFamily="34" charset="0"/>
                    <a:cs typeface="Calibri" panose="020F0502020204030204" pitchFamily="34" charset="0"/>
                  </a:rPr>
                  <a:t>i</a:t>
                </a:r>
                <a:r>
                  <a:rPr lang="en-IN" baseline="-25000" dirty="0">
                    <a:effectLst/>
                    <a:latin typeface="Calibri" panose="020F0502020204030204" pitchFamily="34" charset="0"/>
                    <a:ea typeface="Calibri" panose="020F0502020204030204" pitchFamily="34" charset="0"/>
                    <a:cs typeface="Calibri" panose="020F0502020204030204" pitchFamily="34" charset="0"/>
                  </a:rPr>
                  <a: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We can define a kernel matrix where </a:t>
                </a:r>
                <a14:m>
                  <m:oMath xmlns:m="http://schemas.openxmlformats.org/officeDocument/2006/math">
                    <m:r>
                      <a:rPr lang="en-IN" i="1">
                        <a:effectLst/>
                        <a:latin typeface="Cambria Math" panose="02040503050406030204" pitchFamily="18" charset="0"/>
                        <a:ea typeface="Calibri" panose="020F0502020204030204" pitchFamily="34" charset="0"/>
                        <a:cs typeface="Calibri" panose="020F0502020204030204" pitchFamily="34" charset="0"/>
                      </a:rPr>
                      <m:t>𝐾</m:t>
                    </m:r>
                    <m:r>
                      <a:rPr lang="en-IN" i="1">
                        <a:effectLst/>
                        <a:latin typeface="Cambria Math" panose="02040503050406030204" pitchFamily="18" charset="0"/>
                        <a:ea typeface="Calibri" panose="020F0502020204030204" pitchFamily="34" charset="0"/>
                        <a:cs typeface="Calibri" panose="020F0502020204030204" pitchFamily="34" charset="0"/>
                      </a:rPr>
                      <m:t> ∈ </m:t>
                    </m:r>
                    <m:sSup>
                      <m:sSupPr>
                        <m:ctrlPr>
                          <a:rPr lang="en-IN" i="1">
                            <a:effectLst/>
                            <a:latin typeface="Cambria Math" panose="02040503050406030204" pitchFamily="18" charset="0"/>
                            <a:ea typeface="Calibri" panose="020F0502020204030204" pitchFamily="34" charset="0"/>
                            <a:cs typeface="Calibri" panose="020F0502020204030204" pitchFamily="34" charset="0"/>
                          </a:rPr>
                        </m:ctrlPr>
                      </m:sSupPr>
                      <m:e>
                        <m:r>
                          <a:rPr lang="en-IN" i="1">
                            <a:effectLst/>
                            <a:latin typeface="Cambria Math" panose="02040503050406030204" pitchFamily="18" charset="0"/>
                            <a:ea typeface="Calibri" panose="020F0502020204030204" pitchFamily="34" charset="0"/>
                            <a:cs typeface="Calibri" panose="020F0502020204030204" pitchFamily="34" charset="0"/>
                          </a:rPr>
                          <m:t>ℝ</m:t>
                        </m:r>
                      </m:e>
                      <m:sup>
                        <m:r>
                          <a:rPr lang="en-IN" i="1">
                            <a:effectLst/>
                            <a:latin typeface="Cambria Math" panose="02040503050406030204" pitchFamily="18" charset="0"/>
                            <a:ea typeface="Calibri" panose="020F0502020204030204" pitchFamily="34" charset="0"/>
                            <a:cs typeface="Calibri" panose="020F0502020204030204" pitchFamily="34" charset="0"/>
                          </a:rPr>
                          <m:t>𝑁</m:t>
                        </m:r>
                        <m:r>
                          <a:rPr lang="en-IN" i="1">
                            <a:effectLst/>
                            <a:latin typeface="Cambria Math" panose="02040503050406030204" pitchFamily="18" charset="0"/>
                            <a:ea typeface="Calibri" panose="020F0502020204030204" pitchFamily="34" charset="0"/>
                            <a:cs typeface="Calibri" panose="020F0502020204030204" pitchFamily="34" charset="0"/>
                          </a:rPr>
                          <m:t>×</m:t>
                        </m:r>
                        <m:r>
                          <a:rPr lang="en-IN" i="1">
                            <a:effectLst/>
                            <a:latin typeface="Cambria Math" panose="02040503050406030204" pitchFamily="18" charset="0"/>
                            <a:ea typeface="Calibri" panose="020F0502020204030204" pitchFamily="34" charset="0"/>
                            <a:cs typeface="Calibri" panose="020F0502020204030204" pitchFamily="34" charset="0"/>
                          </a:rPr>
                          <m:t>𝑁</m:t>
                        </m:r>
                      </m:sup>
                    </m:sSup>
                    <m:r>
                      <a:rPr lang="en-IN" i="1">
                        <a:effectLst/>
                        <a:latin typeface="Cambria Math" panose="02040503050406030204" pitchFamily="18" charset="0"/>
                        <a:ea typeface="Calibri" panose="020F0502020204030204" pitchFamily="34" charset="0"/>
                        <a:cs typeface="Calibri" panose="020F0502020204030204" pitchFamily="34" charset="0"/>
                      </a:rPr>
                      <m:t>𝑤h𝑒𝑟𝑒</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𝐾</m:t>
                        </m:r>
                      </m:e>
                      <m:sub>
                        <m:r>
                          <a:rPr lang="en-IN" i="1">
                            <a:effectLst/>
                            <a:latin typeface="Cambria Math" panose="02040503050406030204" pitchFamily="18" charset="0"/>
                            <a:ea typeface="Calibri" panose="020F0502020204030204" pitchFamily="34" charset="0"/>
                            <a:cs typeface="Calibri" panose="020F0502020204030204" pitchFamily="34" charset="0"/>
                          </a:rPr>
                          <m:t>𝑖𝑟</m:t>
                        </m:r>
                      </m:sub>
                    </m:sSub>
                    <m:r>
                      <a:rPr lang="en-IN" i="1">
                        <a:effectLst/>
                        <a:latin typeface="Cambria Math" panose="02040503050406030204" pitchFamily="18" charset="0"/>
                        <a:ea typeface="Calibri" panose="020F0502020204030204" pitchFamily="34" charset="0"/>
                        <a:cs typeface="Calibri" panose="020F0502020204030204" pitchFamily="34" charset="0"/>
                      </a:rPr>
                      <m:t>=</m:t>
                    </m:r>
                    <m:r>
                      <a:rPr lang="en-IN" i="1">
                        <a:effectLst/>
                        <a:latin typeface="Cambria Math" panose="02040503050406030204" pitchFamily="18" charset="0"/>
                        <a:ea typeface="Calibri" panose="020F0502020204030204" pitchFamily="34" charset="0"/>
                        <a:cs typeface="Calibri" panose="020F0502020204030204" pitchFamily="34" charset="0"/>
                      </a:rPr>
                      <m:t>𝜙</m:t>
                    </m:r>
                    <m:sSup>
                      <m:sSupPr>
                        <m:ctrlPr>
                          <a:rPr lang="en-IN" i="1">
                            <a:effectLst/>
                            <a:latin typeface="Cambria Math" panose="02040503050406030204" pitchFamily="18" charset="0"/>
                            <a:ea typeface="Calibri" panose="020F0502020204030204" pitchFamily="34" charset="0"/>
                            <a:cs typeface="Calibri" panose="020F0502020204030204" pitchFamily="34" charset="0"/>
                          </a:rPr>
                        </m:ctrlPr>
                      </m:sSupPr>
                      <m:e>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𝑖</m:t>
                                </m:r>
                              </m:sub>
                            </m:sSub>
                          </m:e>
                        </m:d>
                      </m:e>
                      <m:sup>
                        <m:r>
                          <a:rPr lang="en-IN" i="1">
                            <a:effectLst/>
                            <a:latin typeface="Cambria Math" panose="02040503050406030204" pitchFamily="18" charset="0"/>
                            <a:ea typeface="Calibri" panose="020F0502020204030204" pitchFamily="34" charset="0"/>
                            <a:cs typeface="Calibri" panose="020F0502020204030204" pitchFamily="34" charset="0"/>
                          </a:rPr>
                          <m:t>𝑇</m:t>
                        </m:r>
                      </m:sup>
                    </m:sSup>
                    <m:r>
                      <a:rPr lang="en-IN" i="1">
                        <a:effectLst/>
                        <a:latin typeface="Cambria Math" panose="02040503050406030204" pitchFamily="18" charset="0"/>
                        <a:ea typeface="Calibri" panose="020F0502020204030204" pitchFamily="34" charset="0"/>
                        <a:cs typeface="Calibri" panose="020F0502020204030204" pitchFamily="34" charset="0"/>
                      </a:rPr>
                      <m:t>𝜙</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𝑟</m:t>
                            </m:r>
                          </m:sub>
                        </m:sSub>
                      </m:e>
                    </m:d>
                  </m:oMath>
                </a14:m>
                <a:r>
                  <a:rPr lang="en-IN" dirty="0">
                    <a:effectLst/>
                    <a:latin typeface="Calibri" panose="020F0502020204030204" pitchFamily="34" charset="0"/>
                    <a:ea typeface="Calibri" panose="020F0502020204030204" pitchFamily="34" charset="0"/>
                    <a:cs typeface="Calibri" panose="020F0502020204030204" pitchFamily="34" charset="0"/>
                  </a:rPr>
                  <a:t> and by taking advantage of the kernel trick, we can compute the squared Euclidian distances in (</a:t>
                </a:r>
                <a:r>
                  <a:rPr lang="en-IN" dirty="0" err="1">
                    <a:effectLst/>
                    <a:latin typeface="Calibri" panose="020F0502020204030204" pitchFamily="34" charset="0"/>
                    <a:ea typeface="Calibri" panose="020F0502020204030204" pitchFamily="34" charset="0"/>
                    <a:cs typeface="Calibri" panose="020F0502020204030204" pitchFamily="34" charset="0"/>
                  </a:rPr>
                  <a:t>i</a:t>
                </a:r>
                <a:r>
                  <a:rPr lang="en-IN" dirty="0">
                    <a:effectLst/>
                    <a:latin typeface="Calibri" panose="020F0502020204030204" pitchFamily="34" charset="0"/>
                    <a:ea typeface="Calibri" panose="020F0502020204030204" pitchFamily="34" charset="0"/>
                    <a:cs typeface="Calibri" panose="020F0502020204030204" pitchFamily="34" charset="0"/>
                  </a:rPr>
                  <a:t>) without explicit knowledge of the transformation using</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14:m>
                  <m:oMath xmlns:m="http://schemas.openxmlformats.org/officeDocument/2006/math">
                    <m:sSup>
                      <m:sSupPr>
                        <m:ctrlPr>
                          <a:rPr lang="en-IN" i="1">
                            <a:effectLst/>
                            <a:latin typeface="Cambria Math" panose="02040503050406030204" pitchFamily="18" charset="0"/>
                            <a:ea typeface="Calibri" panose="020F0502020204030204" pitchFamily="34" charset="0"/>
                            <a:cs typeface="Calibri" panose="020F0502020204030204" pitchFamily="34" charset="0"/>
                          </a:rPr>
                        </m:ctrlPr>
                      </m:sSupPr>
                      <m:e>
                        <m:d>
                          <m:dPr>
                            <m:begChr m:val="|"/>
                            <m:endChr m:val="|"/>
                            <m:ctrlPr>
                              <a:rPr lang="en-IN" i="1">
                                <a:effectLst/>
                                <a:latin typeface="Cambria Math" panose="02040503050406030204" pitchFamily="18" charset="0"/>
                                <a:ea typeface="Calibri" panose="020F0502020204030204" pitchFamily="34" charset="0"/>
                                <a:cs typeface="Calibri" panose="020F0502020204030204" pitchFamily="34" charset="0"/>
                              </a:rPr>
                            </m:ctrlPr>
                          </m:dPr>
                          <m:e>
                            <m:d>
                              <m:dPr>
                                <m:begChr m:val="|"/>
                                <m:endChr m:val="|"/>
                                <m:ctrlPr>
                                  <a:rPr lang="en-IN" i="1">
                                    <a:effectLst/>
                                    <a:latin typeface="Cambria Math" panose="02040503050406030204" pitchFamily="18" charset="0"/>
                                    <a:ea typeface="Calibri" panose="020F0502020204030204" pitchFamily="34" charset="0"/>
                                    <a:cs typeface="Calibri" panose="020F0502020204030204" pitchFamily="34" charset="0"/>
                                  </a:rPr>
                                </m:ctrlPr>
                              </m:dPr>
                              <m:e>
                                <m:r>
                                  <a:rPr lang="en-IN" i="1">
                                    <a:effectLst/>
                                    <a:latin typeface="Cambria Math" panose="02040503050406030204" pitchFamily="18" charset="0"/>
                                    <a:ea typeface="Calibri" panose="020F0502020204030204" pitchFamily="34" charset="0"/>
                                    <a:cs typeface="Calibri" panose="020F0502020204030204" pitchFamily="34" charset="0"/>
                                  </a:rPr>
                                  <m:t>𝜙</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𝑖</m:t>
                                        </m:r>
                                      </m:sub>
                                    </m:sSub>
                                  </m:e>
                                </m:d>
                                <m:r>
                                  <a:rPr lang="en-IN" i="1">
                                    <a:effectLst/>
                                    <a:latin typeface="Cambria Math" panose="02040503050406030204" pitchFamily="18" charset="0"/>
                                    <a:ea typeface="Calibri" panose="020F0502020204030204" pitchFamily="34" charset="0"/>
                                    <a:cs typeface="Calibri" panose="020F0502020204030204" pitchFamily="34" charset="0"/>
                                  </a:rPr>
                                  <m:t> − 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𝑢</m:t>
                                    </m:r>
                                  </m:e>
                                  <m:sub>
                                    <m:r>
                                      <a:rPr lang="en-IN" i="1">
                                        <a:effectLst/>
                                        <a:latin typeface="Cambria Math" panose="02040503050406030204" pitchFamily="18" charset="0"/>
                                        <a:ea typeface="Calibri" panose="020F0502020204030204" pitchFamily="34" charset="0"/>
                                        <a:cs typeface="Calibri" panose="020F0502020204030204" pitchFamily="34" charset="0"/>
                                      </a:rPr>
                                      <m:t>𝑗</m:t>
                                    </m:r>
                                  </m:sub>
                                </m:sSub>
                              </m:e>
                            </m:d>
                          </m:e>
                        </m:d>
                      </m:e>
                      <m:sup>
                        <m:r>
                          <a:rPr lang="en-IN" i="1">
                            <a:effectLst/>
                            <a:latin typeface="Cambria Math" panose="02040503050406030204" pitchFamily="18" charset="0"/>
                            <a:ea typeface="Calibri" panose="020F0502020204030204" pitchFamily="34" charset="0"/>
                            <a:cs typeface="Calibri" panose="020F0502020204030204" pitchFamily="34" charset="0"/>
                          </a:rPr>
                          <m:t>2</m:t>
                        </m:r>
                      </m:sup>
                    </m:sSup>
                    <m:r>
                      <a:rPr lang="en-IN" i="1">
                        <a:effectLst/>
                        <a:latin typeface="Cambria Math" panose="02040503050406030204" pitchFamily="18" charset="0"/>
                        <a:ea typeface="Calibri" panose="020F0502020204030204" pitchFamily="34" charset="0"/>
                        <a:cs typeface="Calibri" panose="020F0502020204030204" pitchFamily="34" charset="0"/>
                      </a:rPr>
                      <m:t> = 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𝐾</m:t>
                        </m:r>
                      </m:e>
                      <m:sub>
                        <m:r>
                          <a:rPr lang="en-IN" i="1">
                            <a:effectLst/>
                            <a:latin typeface="Cambria Math" panose="02040503050406030204" pitchFamily="18" charset="0"/>
                            <a:ea typeface="Calibri" panose="020F0502020204030204" pitchFamily="34" charset="0"/>
                            <a:cs typeface="Calibri" panose="020F0502020204030204" pitchFamily="34" charset="0"/>
                          </a:rPr>
                          <m:t>𝑖𝑖</m:t>
                        </m:r>
                      </m:sub>
                    </m:sSub>
                    <m:r>
                      <a:rPr lang="en-IN" i="1">
                        <a:effectLst/>
                        <a:latin typeface="Cambria Math" panose="02040503050406030204" pitchFamily="18" charset="0"/>
                        <a:ea typeface="Calibri" panose="020F0502020204030204" pitchFamily="34" charset="0"/>
                        <a:cs typeface="Calibri" panose="020F0502020204030204" pitchFamily="34" charset="0"/>
                      </a:rPr>
                      <m:t> − </m:t>
                    </m:r>
                    <m:f>
                      <m:fPr>
                        <m:ctrlPr>
                          <a:rPr lang="en-IN" i="1">
                            <a:effectLst/>
                            <a:latin typeface="Cambria Math" panose="02040503050406030204" pitchFamily="18" charset="0"/>
                            <a:ea typeface="Calibri" panose="020F0502020204030204" pitchFamily="34" charset="0"/>
                            <a:cs typeface="Calibri" panose="020F0502020204030204" pitchFamily="34" charset="0"/>
                          </a:rPr>
                        </m:ctrlPr>
                      </m:fPr>
                      <m:num>
                        <m:r>
                          <a:rPr lang="en-IN" i="1">
                            <a:effectLst/>
                            <a:latin typeface="Cambria Math" panose="02040503050406030204" pitchFamily="18" charset="0"/>
                            <a:ea typeface="Calibri" panose="020F0502020204030204" pitchFamily="34" charset="0"/>
                            <a:cs typeface="Calibri" panose="020F0502020204030204" pitchFamily="34" charset="0"/>
                          </a:rPr>
                          <m:t>2</m:t>
                        </m:r>
                        <m:nary>
                          <m:naryPr>
                            <m:chr m:val="∑"/>
                            <m:ctrlPr>
                              <a:rPr lang="en-IN" i="1">
                                <a:effectLst/>
                                <a:latin typeface="Cambria Math" panose="02040503050406030204" pitchFamily="18" charset="0"/>
                                <a:ea typeface="Calibri" panose="020F0502020204030204" pitchFamily="34" charset="0"/>
                                <a:cs typeface="Calibri" panose="020F0502020204030204" pitchFamily="34" charset="0"/>
                              </a:rPr>
                            </m:ctrlPr>
                          </m:naryPr>
                          <m:sub>
                            <m:r>
                              <a:rPr lang="en-IN" i="1">
                                <a:effectLst/>
                                <a:latin typeface="Cambria Math" panose="02040503050406030204" pitchFamily="18" charset="0"/>
                                <a:ea typeface="Calibri" panose="020F0502020204030204" pitchFamily="34" charset="0"/>
                                <a:cs typeface="Calibri" panose="020F0502020204030204" pitchFamily="34" charset="0"/>
                              </a:rPr>
                              <m:t>𝑟</m:t>
                            </m:r>
                            <m:r>
                              <a:rPr lang="en-IN" i="1">
                                <a:effectLst/>
                                <a:latin typeface="Cambria Math" panose="02040503050406030204" pitchFamily="18" charset="0"/>
                                <a:ea typeface="Calibri" panose="020F0502020204030204" pitchFamily="34" charset="0"/>
                                <a:cs typeface="Calibri" panose="020F0502020204030204" pitchFamily="34" charset="0"/>
                              </a:rPr>
                              <m:t> = 1</m:t>
                            </m:r>
                          </m:sub>
                          <m:sup>
                            <m:r>
                              <a:rPr lang="en-IN" i="1">
                                <a:effectLst/>
                                <a:latin typeface="Cambria Math" panose="02040503050406030204" pitchFamily="18" charset="0"/>
                                <a:ea typeface="Calibri" panose="020F0502020204030204" pitchFamily="34" charset="0"/>
                                <a:cs typeface="Calibri" panose="020F0502020204030204" pitchFamily="34" charset="0"/>
                              </a:rPr>
                              <m:t>𝑁</m:t>
                            </m:r>
                          </m:sup>
                          <m:e>
                            <m:r>
                              <a:rPr lang="en-IN" i="1">
                                <a:effectLst/>
                                <a:latin typeface="Cambria Math" panose="02040503050406030204" pitchFamily="18" charset="0"/>
                                <a:ea typeface="Calibri" panose="020F0502020204030204" pitchFamily="34" charset="0"/>
                                <a:cs typeface="Calibri" panose="020F0502020204030204" pitchFamily="34" charset="0"/>
                              </a:rPr>
                              <m:t>𝐼</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𝑟</m:t>
                                    </m:r>
                                    <m:r>
                                      <a:rPr lang="en-IN" i="1">
                                        <a:effectLst/>
                                        <a:latin typeface="Cambria Math" panose="02040503050406030204" pitchFamily="18" charset="0"/>
                                        <a:ea typeface="Calibri" panose="020F0502020204030204" pitchFamily="34" charset="0"/>
                                        <a:cs typeface="Calibri" panose="020F0502020204030204" pitchFamily="34" charset="0"/>
                                      </a:rPr>
                                      <m:t> </m:t>
                                    </m:r>
                                  </m:sub>
                                </m:sSub>
                                <m:r>
                                  <a:rPr lang="en-IN" i="1">
                                    <a:effectLst/>
                                    <a:latin typeface="Cambria Math" panose="02040503050406030204" pitchFamily="18" charset="0"/>
                                    <a:ea typeface="Calibri" panose="020F0502020204030204" pitchFamily="34" charset="0"/>
                                    <a:cs typeface="Calibri" panose="020F0502020204030204" pitchFamily="34" charset="0"/>
                                  </a:rPr>
                                  <m:t>∈ 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𝐶</m:t>
                                    </m:r>
                                  </m:e>
                                  <m:sub>
                                    <m:r>
                                      <a:rPr lang="en-IN" i="1">
                                        <a:effectLst/>
                                        <a:latin typeface="Cambria Math" panose="02040503050406030204" pitchFamily="18" charset="0"/>
                                        <a:ea typeface="Calibri" panose="020F0502020204030204" pitchFamily="34" charset="0"/>
                                        <a:cs typeface="Calibri" panose="020F0502020204030204" pitchFamily="34" charset="0"/>
                                      </a:rPr>
                                      <m:t>𝑗</m:t>
                                    </m:r>
                                  </m:sub>
                                </m:sSub>
                              </m:e>
                            </m:d>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𝐾</m:t>
                                </m:r>
                              </m:e>
                              <m:sub>
                                <m:r>
                                  <a:rPr lang="en-IN" i="1">
                                    <a:effectLst/>
                                    <a:latin typeface="Cambria Math" panose="02040503050406030204" pitchFamily="18" charset="0"/>
                                    <a:ea typeface="Calibri" panose="020F0502020204030204" pitchFamily="34" charset="0"/>
                                    <a:cs typeface="Calibri" panose="020F0502020204030204" pitchFamily="34" charset="0"/>
                                  </a:rPr>
                                  <m:t>𝑖𝑟</m:t>
                                </m:r>
                              </m:sub>
                            </m:sSub>
                          </m:e>
                        </m:nary>
                      </m:num>
                      <m:den>
                        <m:nary>
                          <m:naryPr>
                            <m:chr m:val="∑"/>
                            <m:ctrlPr>
                              <a:rPr lang="en-IN" i="1">
                                <a:effectLst/>
                                <a:latin typeface="Cambria Math" panose="02040503050406030204" pitchFamily="18" charset="0"/>
                                <a:ea typeface="Calibri" panose="020F0502020204030204" pitchFamily="34" charset="0"/>
                                <a:cs typeface="Calibri" panose="020F0502020204030204" pitchFamily="34" charset="0"/>
                              </a:rPr>
                            </m:ctrlPr>
                          </m:naryPr>
                          <m:sub>
                            <m:r>
                              <a:rPr lang="en-IN" i="1">
                                <a:effectLst/>
                                <a:latin typeface="Cambria Math" panose="02040503050406030204" pitchFamily="18" charset="0"/>
                                <a:ea typeface="Calibri" panose="020F0502020204030204" pitchFamily="34" charset="0"/>
                                <a:cs typeface="Calibri" panose="020F0502020204030204" pitchFamily="34" charset="0"/>
                              </a:rPr>
                              <m:t>𝑟</m:t>
                            </m:r>
                            <m:r>
                              <a:rPr lang="en-IN" i="1">
                                <a:effectLst/>
                                <a:latin typeface="Cambria Math" panose="02040503050406030204" pitchFamily="18" charset="0"/>
                                <a:ea typeface="Calibri" panose="020F0502020204030204" pitchFamily="34" charset="0"/>
                                <a:cs typeface="Calibri" panose="020F0502020204030204" pitchFamily="34" charset="0"/>
                              </a:rPr>
                              <m:t> = 1</m:t>
                            </m:r>
                          </m:sub>
                          <m:sup>
                            <m:r>
                              <a:rPr lang="en-IN" i="1">
                                <a:effectLst/>
                                <a:latin typeface="Cambria Math" panose="02040503050406030204" pitchFamily="18" charset="0"/>
                                <a:ea typeface="Calibri" panose="020F0502020204030204" pitchFamily="34" charset="0"/>
                                <a:cs typeface="Calibri" panose="020F0502020204030204" pitchFamily="34" charset="0"/>
                              </a:rPr>
                              <m:t>𝑁</m:t>
                            </m:r>
                          </m:sup>
                          <m:e>
                            <m:r>
                              <a:rPr lang="en-IN" i="1">
                                <a:effectLst/>
                                <a:latin typeface="Cambria Math" panose="02040503050406030204" pitchFamily="18" charset="0"/>
                                <a:ea typeface="Calibri" panose="020F0502020204030204" pitchFamily="34" charset="0"/>
                                <a:cs typeface="Calibri" panose="020F0502020204030204" pitchFamily="34" charset="0"/>
                              </a:rPr>
                              <m:t>𝐼</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𝑟</m:t>
                                    </m:r>
                                    <m:r>
                                      <a:rPr lang="en-IN" i="1">
                                        <a:effectLst/>
                                        <a:latin typeface="Cambria Math" panose="02040503050406030204" pitchFamily="18" charset="0"/>
                                        <a:ea typeface="Calibri" panose="020F0502020204030204" pitchFamily="34" charset="0"/>
                                        <a:cs typeface="Calibri" panose="020F0502020204030204" pitchFamily="34" charset="0"/>
                                      </a:rPr>
                                      <m:t> </m:t>
                                    </m:r>
                                  </m:sub>
                                </m:sSub>
                                <m:r>
                                  <a:rPr lang="en-IN" i="1">
                                    <a:effectLst/>
                                    <a:latin typeface="Cambria Math" panose="02040503050406030204" pitchFamily="18" charset="0"/>
                                    <a:ea typeface="Calibri" panose="020F0502020204030204" pitchFamily="34" charset="0"/>
                                    <a:cs typeface="Calibri" panose="020F0502020204030204" pitchFamily="34" charset="0"/>
                                  </a:rPr>
                                  <m:t>∈ 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𝐶</m:t>
                                    </m:r>
                                  </m:e>
                                  <m:sub>
                                    <m:r>
                                      <a:rPr lang="en-IN" i="1">
                                        <a:effectLst/>
                                        <a:latin typeface="Cambria Math" panose="02040503050406030204" pitchFamily="18" charset="0"/>
                                        <a:ea typeface="Calibri" panose="020F0502020204030204" pitchFamily="34" charset="0"/>
                                        <a:cs typeface="Calibri" panose="020F0502020204030204" pitchFamily="34" charset="0"/>
                                      </a:rPr>
                                      <m:t>𝑗</m:t>
                                    </m:r>
                                  </m:sub>
                                </m:sSub>
                              </m:e>
                            </m:d>
                          </m:e>
                        </m:nary>
                      </m:den>
                    </m:f>
                    <m:r>
                      <a:rPr lang="en-IN" i="1">
                        <a:effectLst/>
                        <a:latin typeface="Cambria Math" panose="02040503050406030204" pitchFamily="18" charset="0"/>
                        <a:ea typeface="Calibri" panose="020F0502020204030204" pitchFamily="34" charset="0"/>
                        <a:cs typeface="Calibri" panose="020F0502020204030204" pitchFamily="34" charset="0"/>
                      </a:rPr>
                      <m:t> + </m:t>
                    </m:r>
                    <m:f>
                      <m:fPr>
                        <m:ctrlPr>
                          <a:rPr lang="en-IN" i="1">
                            <a:effectLst/>
                            <a:latin typeface="Cambria Math" panose="02040503050406030204" pitchFamily="18" charset="0"/>
                            <a:ea typeface="Calibri" panose="020F0502020204030204" pitchFamily="34" charset="0"/>
                            <a:cs typeface="Calibri" panose="020F0502020204030204" pitchFamily="34" charset="0"/>
                          </a:rPr>
                        </m:ctrlPr>
                      </m:fPr>
                      <m:num>
                        <m:nary>
                          <m:naryPr>
                            <m:chr m:val="∑"/>
                            <m:ctrlPr>
                              <a:rPr lang="en-IN" i="1">
                                <a:effectLst/>
                                <a:latin typeface="Cambria Math" panose="02040503050406030204" pitchFamily="18" charset="0"/>
                                <a:ea typeface="Calibri" panose="020F0502020204030204" pitchFamily="34" charset="0"/>
                                <a:cs typeface="Calibri" panose="020F0502020204030204" pitchFamily="34" charset="0"/>
                              </a:rPr>
                            </m:ctrlPr>
                          </m:naryPr>
                          <m:sub>
                            <m:r>
                              <a:rPr lang="en-IN" i="1">
                                <a:effectLst/>
                                <a:latin typeface="Cambria Math" panose="02040503050406030204" pitchFamily="18" charset="0"/>
                                <a:ea typeface="Calibri" panose="020F0502020204030204" pitchFamily="34" charset="0"/>
                                <a:cs typeface="Calibri" panose="020F0502020204030204" pitchFamily="34" charset="0"/>
                              </a:rPr>
                              <m:t>𝑟</m:t>
                            </m:r>
                            <m:r>
                              <a:rPr lang="en-IN" i="1">
                                <a:effectLst/>
                                <a:latin typeface="Cambria Math" panose="02040503050406030204" pitchFamily="18" charset="0"/>
                                <a:ea typeface="Calibri" panose="020F0502020204030204" pitchFamily="34" charset="0"/>
                                <a:cs typeface="Calibri" panose="020F0502020204030204" pitchFamily="34" charset="0"/>
                              </a:rPr>
                              <m:t> = 1</m:t>
                            </m:r>
                          </m:sub>
                          <m:sup>
                            <m:r>
                              <a:rPr lang="en-IN" i="1">
                                <a:effectLst/>
                                <a:latin typeface="Cambria Math" panose="02040503050406030204" pitchFamily="18" charset="0"/>
                                <a:ea typeface="Calibri" panose="020F0502020204030204" pitchFamily="34" charset="0"/>
                                <a:cs typeface="Calibri" panose="020F0502020204030204" pitchFamily="34" charset="0"/>
                              </a:rPr>
                              <m:t>𝑁</m:t>
                            </m:r>
                          </m:sup>
                          <m:e>
                            <m:nary>
                              <m:naryPr>
                                <m:chr m:val="∑"/>
                                <m:ctrlPr>
                                  <a:rPr lang="en-IN" i="1">
                                    <a:effectLst/>
                                    <a:latin typeface="Cambria Math" panose="02040503050406030204" pitchFamily="18" charset="0"/>
                                    <a:ea typeface="Calibri" panose="020F0502020204030204" pitchFamily="34" charset="0"/>
                                    <a:cs typeface="Calibri" panose="020F0502020204030204" pitchFamily="34" charset="0"/>
                                  </a:rPr>
                                </m:ctrlPr>
                              </m:naryPr>
                              <m:sub>
                                <m:r>
                                  <a:rPr lang="en-IN" i="1">
                                    <a:effectLst/>
                                    <a:latin typeface="Cambria Math" panose="02040503050406030204" pitchFamily="18" charset="0"/>
                                    <a:ea typeface="Calibri" panose="020F0502020204030204" pitchFamily="34" charset="0"/>
                                    <a:cs typeface="Calibri" panose="020F0502020204030204" pitchFamily="34" charset="0"/>
                                  </a:rPr>
                                  <m:t>𝑙</m:t>
                                </m:r>
                                <m:r>
                                  <a:rPr lang="en-IN" i="1">
                                    <a:effectLst/>
                                    <a:latin typeface="Cambria Math" panose="02040503050406030204" pitchFamily="18" charset="0"/>
                                    <a:ea typeface="Calibri" panose="020F0502020204030204" pitchFamily="34" charset="0"/>
                                    <a:cs typeface="Calibri" panose="020F0502020204030204" pitchFamily="34" charset="0"/>
                                  </a:rPr>
                                  <m:t>= 1</m:t>
                                </m:r>
                              </m:sub>
                              <m:sup>
                                <m:r>
                                  <a:rPr lang="en-IN" i="1">
                                    <a:effectLst/>
                                    <a:latin typeface="Cambria Math" panose="02040503050406030204" pitchFamily="18" charset="0"/>
                                    <a:ea typeface="Calibri" panose="020F0502020204030204" pitchFamily="34" charset="0"/>
                                    <a:cs typeface="Calibri" panose="020F0502020204030204" pitchFamily="34" charset="0"/>
                                  </a:rPr>
                                  <m:t>𝑁</m:t>
                                </m:r>
                              </m:sup>
                              <m:e>
                                <m:r>
                                  <a:rPr lang="en-IN" i="1">
                                    <a:effectLst/>
                                    <a:latin typeface="Cambria Math" panose="02040503050406030204" pitchFamily="18" charset="0"/>
                                    <a:ea typeface="Calibri" panose="020F0502020204030204" pitchFamily="34" charset="0"/>
                                    <a:cs typeface="Calibri" panose="020F0502020204030204" pitchFamily="34" charset="0"/>
                                  </a:rPr>
                                  <m:t>𝐼</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𝑟</m:t>
                                        </m:r>
                                        <m:r>
                                          <a:rPr lang="en-IN" i="1">
                                            <a:effectLst/>
                                            <a:latin typeface="Cambria Math" panose="02040503050406030204" pitchFamily="18" charset="0"/>
                                            <a:ea typeface="Calibri" panose="020F0502020204030204" pitchFamily="34" charset="0"/>
                                            <a:cs typeface="Calibri" panose="020F0502020204030204" pitchFamily="34" charset="0"/>
                                          </a:rPr>
                                          <m:t> </m:t>
                                        </m:r>
                                      </m:sub>
                                    </m:sSub>
                                    <m:r>
                                      <a:rPr lang="en-IN" i="1">
                                        <a:effectLst/>
                                        <a:latin typeface="Cambria Math" panose="02040503050406030204" pitchFamily="18" charset="0"/>
                                        <a:ea typeface="Calibri" panose="020F0502020204030204" pitchFamily="34" charset="0"/>
                                        <a:cs typeface="Calibri" panose="020F0502020204030204" pitchFamily="34" charset="0"/>
                                      </a:rPr>
                                      <m:t>∈ 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𝐶</m:t>
                                        </m:r>
                                      </m:e>
                                      <m:sub>
                                        <m:r>
                                          <a:rPr lang="en-IN" i="1">
                                            <a:effectLst/>
                                            <a:latin typeface="Cambria Math" panose="02040503050406030204" pitchFamily="18" charset="0"/>
                                            <a:ea typeface="Calibri" panose="020F0502020204030204" pitchFamily="34" charset="0"/>
                                            <a:cs typeface="Calibri" panose="020F0502020204030204" pitchFamily="34" charset="0"/>
                                          </a:rPr>
                                          <m:t>𝑗</m:t>
                                        </m:r>
                                      </m:sub>
                                    </m:sSub>
                                  </m:e>
                                </m:d>
                                <m:r>
                                  <a:rPr lang="en-IN" i="1">
                                    <a:effectLst/>
                                    <a:latin typeface="Cambria Math" panose="02040503050406030204" pitchFamily="18" charset="0"/>
                                    <a:ea typeface="Calibri" panose="020F0502020204030204" pitchFamily="34" charset="0"/>
                                    <a:cs typeface="Calibri" panose="020F0502020204030204" pitchFamily="34" charset="0"/>
                                  </a:rPr>
                                  <m:t>𝐼</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𝑙</m:t>
                                        </m:r>
                                        <m:r>
                                          <a:rPr lang="en-IN" i="1">
                                            <a:effectLst/>
                                            <a:latin typeface="Cambria Math" panose="02040503050406030204" pitchFamily="18" charset="0"/>
                                            <a:ea typeface="Calibri" panose="020F0502020204030204" pitchFamily="34" charset="0"/>
                                            <a:cs typeface="Calibri" panose="020F0502020204030204" pitchFamily="34" charset="0"/>
                                          </a:rPr>
                                          <m:t> </m:t>
                                        </m:r>
                                      </m:sub>
                                    </m:sSub>
                                    <m:r>
                                      <a:rPr lang="en-IN" i="1">
                                        <a:effectLst/>
                                        <a:latin typeface="Cambria Math" panose="02040503050406030204" pitchFamily="18" charset="0"/>
                                        <a:ea typeface="Calibri" panose="020F0502020204030204" pitchFamily="34" charset="0"/>
                                        <a:cs typeface="Calibri" panose="020F0502020204030204" pitchFamily="34" charset="0"/>
                                      </a:rPr>
                                      <m:t>∈ 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𝐶</m:t>
                                        </m:r>
                                      </m:e>
                                      <m:sub>
                                        <m:r>
                                          <a:rPr lang="en-IN" i="1">
                                            <a:effectLst/>
                                            <a:latin typeface="Cambria Math" panose="02040503050406030204" pitchFamily="18" charset="0"/>
                                            <a:ea typeface="Calibri" panose="020F0502020204030204" pitchFamily="34" charset="0"/>
                                            <a:cs typeface="Calibri" panose="020F0502020204030204" pitchFamily="34" charset="0"/>
                                          </a:rPr>
                                          <m:t>𝑗</m:t>
                                        </m:r>
                                      </m:sub>
                                    </m:sSub>
                                  </m:e>
                                </m:d>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𝐾</m:t>
                                    </m:r>
                                  </m:e>
                                  <m:sub>
                                    <m:r>
                                      <a:rPr lang="en-IN" i="1">
                                        <a:effectLst/>
                                        <a:latin typeface="Cambria Math" panose="02040503050406030204" pitchFamily="18" charset="0"/>
                                        <a:ea typeface="Calibri" panose="020F0502020204030204" pitchFamily="34" charset="0"/>
                                        <a:cs typeface="Calibri" panose="020F0502020204030204" pitchFamily="34" charset="0"/>
                                      </a:rPr>
                                      <m:t>𝑟𝑙</m:t>
                                    </m:r>
                                  </m:sub>
                                </m:sSub>
                              </m:e>
                            </m:nary>
                          </m:e>
                        </m:nary>
                      </m:num>
                      <m:den>
                        <m:nary>
                          <m:naryPr>
                            <m:chr m:val="∑"/>
                            <m:ctrlPr>
                              <a:rPr lang="en-IN" i="1">
                                <a:effectLst/>
                                <a:latin typeface="Cambria Math" panose="02040503050406030204" pitchFamily="18" charset="0"/>
                                <a:ea typeface="Calibri" panose="020F0502020204030204" pitchFamily="34" charset="0"/>
                                <a:cs typeface="Calibri" panose="020F0502020204030204" pitchFamily="34" charset="0"/>
                              </a:rPr>
                            </m:ctrlPr>
                          </m:naryPr>
                          <m:sub>
                            <m:r>
                              <a:rPr lang="en-IN" i="1">
                                <a:effectLst/>
                                <a:latin typeface="Cambria Math" panose="02040503050406030204" pitchFamily="18" charset="0"/>
                                <a:ea typeface="Calibri" panose="020F0502020204030204" pitchFamily="34" charset="0"/>
                                <a:cs typeface="Calibri" panose="020F0502020204030204" pitchFamily="34" charset="0"/>
                              </a:rPr>
                              <m:t>𝑟</m:t>
                            </m:r>
                            <m:r>
                              <a:rPr lang="en-IN" i="1">
                                <a:effectLst/>
                                <a:latin typeface="Cambria Math" panose="02040503050406030204" pitchFamily="18" charset="0"/>
                                <a:ea typeface="Calibri" panose="020F0502020204030204" pitchFamily="34" charset="0"/>
                                <a:cs typeface="Calibri" panose="020F0502020204030204" pitchFamily="34" charset="0"/>
                              </a:rPr>
                              <m:t> = 1</m:t>
                            </m:r>
                          </m:sub>
                          <m:sup>
                            <m:r>
                              <a:rPr lang="en-IN" i="1">
                                <a:effectLst/>
                                <a:latin typeface="Cambria Math" panose="02040503050406030204" pitchFamily="18" charset="0"/>
                                <a:ea typeface="Calibri" panose="020F0502020204030204" pitchFamily="34" charset="0"/>
                                <a:cs typeface="Calibri" panose="020F0502020204030204" pitchFamily="34" charset="0"/>
                              </a:rPr>
                              <m:t>𝑁</m:t>
                            </m:r>
                          </m:sup>
                          <m:e>
                            <m:nary>
                              <m:naryPr>
                                <m:chr m:val="∑"/>
                                <m:ctrlPr>
                                  <a:rPr lang="en-IN" i="1">
                                    <a:effectLst/>
                                    <a:latin typeface="Cambria Math" panose="02040503050406030204" pitchFamily="18" charset="0"/>
                                    <a:ea typeface="Calibri" panose="020F0502020204030204" pitchFamily="34" charset="0"/>
                                    <a:cs typeface="Calibri" panose="020F0502020204030204" pitchFamily="34" charset="0"/>
                                  </a:rPr>
                                </m:ctrlPr>
                              </m:naryPr>
                              <m:sub>
                                <m:r>
                                  <a:rPr lang="en-IN" i="1">
                                    <a:effectLst/>
                                    <a:latin typeface="Cambria Math" panose="02040503050406030204" pitchFamily="18" charset="0"/>
                                    <a:ea typeface="Calibri" panose="020F0502020204030204" pitchFamily="34" charset="0"/>
                                    <a:cs typeface="Calibri" panose="020F0502020204030204" pitchFamily="34" charset="0"/>
                                  </a:rPr>
                                  <m:t>𝑙</m:t>
                                </m:r>
                                <m:r>
                                  <a:rPr lang="en-IN" i="1">
                                    <a:effectLst/>
                                    <a:latin typeface="Cambria Math" panose="02040503050406030204" pitchFamily="18" charset="0"/>
                                    <a:ea typeface="Calibri" panose="020F0502020204030204" pitchFamily="34" charset="0"/>
                                    <a:cs typeface="Calibri" panose="020F0502020204030204" pitchFamily="34" charset="0"/>
                                  </a:rPr>
                                  <m:t>= 1</m:t>
                                </m:r>
                              </m:sub>
                              <m:sup>
                                <m:r>
                                  <a:rPr lang="en-IN" i="1">
                                    <a:effectLst/>
                                    <a:latin typeface="Cambria Math" panose="02040503050406030204" pitchFamily="18" charset="0"/>
                                    <a:ea typeface="Calibri" panose="020F0502020204030204" pitchFamily="34" charset="0"/>
                                    <a:cs typeface="Calibri" panose="020F0502020204030204" pitchFamily="34" charset="0"/>
                                  </a:rPr>
                                  <m:t>𝑁</m:t>
                                </m:r>
                              </m:sup>
                              <m:e>
                                <m:r>
                                  <a:rPr lang="en-IN" i="1">
                                    <a:effectLst/>
                                    <a:latin typeface="Cambria Math" panose="02040503050406030204" pitchFamily="18" charset="0"/>
                                    <a:ea typeface="Calibri" panose="020F0502020204030204" pitchFamily="34" charset="0"/>
                                    <a:cs typeface="Calibri" panose="020F0502020204030204" pitchFamily="34" charset="0"/>
                                  </a:rPr>
                                  <m:t>𝐼</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𝑟</m:t>
                                        </m:r>
                                        <m:r>
                                          <a:rPr lang="en-IN" i="1">
                                            <a:effectLst/>
                                            <a:latin typeface="Cambria Math" panose="02040503050406030204" pitchFamily="18" charset="0"/>
                                            <a:ea typeface="Calibri" panose="020F0502020204030204" pitchFamily="34" charset="0"/>
                                            <a:cs typeface="Calibri" panose="020F0502020204030204" pitchFamily="34" charset="0"/>
                                          </a:rPr>
                                          <m:t> </m:t>
                                        </m:r>
                                      </m:sub>
                                    </m:sSub>
                                    <m:r>
                                      <a:rPr lang="en-IN" i="1">
                                        <a:effectLst/>
                                        <a:latin typeface="Cambria Math" panose="02040503050406030204" pitchFamily="18" charset="0"/>
                                        <a:ea typeface="Calibri" panose="020F0502020204030204" pitchFamily="34" charset="0"/>
                                        <a:cs typeface="Calibri" panose="020F0502020204030204" pitchFamily="34" charset="0"/>
                                      </a:rPr>
                                      <m:t>∈ 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𝐶</m:t>
                                        </m:r>
                                      </m:e>
                                      <m:sub>
                                        <m:r>
                                          <a:rPr lang="en-IN" i="1">
                                            <a:effectLst/>
                                            <a:latin typeface="Cambria Math" panose="02040503050406030204" pitchFamily="18" charset="0"/>
                                            <a:ea typeface="Calibri" panose="020F0502020204030204" pitchFamily="34" charset="0"/>
                                            <a:cs typeface="Calibri" panose="020F0502020204030204" pitchFamily="34" charset="0"/>
                                          </a:rPr>
                                          <m:t>𝑗</m:t>
                                        </m:r>
                                      </m:sub>
                                    </m:sSub>
                                  </m:e>
                                </m:d>
                                <m:r>
                                  <a:rPr lang="en-IN" i="1">
                                    <a:effectLst/>
                                    <a:latin typeface="Cambria Math" panose="02040503050406030204" pitchFamily="18" charset="0"/>
                                    <a:ea typeface="Calibri" panose="020F0502020204030204" pitchFamily="34" charset="0"/>
                                    <a:cs typeface="Calibri" panose="020F0502020204030204" pitchFamily="34" charset="0"/>
                                  </a:rPr>
                                  <m:t>𝐼</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𝑥</m:t>
                                        </m:r>
                                      </m:e>
                                      <m:sub>
                                        <m:r>
                                          <a:rPr lang="en-IN" i="1">
                                            <a:effectLst/>
                                            <a:latin typeface="Cambria Math" panose="02040503050406030204" pitchFamily="18" charset="0"/>
                                            <a:ea typeface="Calibri" panose="020F0502020204030204" pitchFamily="34" charset="0"/>
                                            <a:cs typeface="Calibri" panose="020F0502020204030204" pitchFamily="34" charset="0"/>
                                          </a:rPr>
                                          <m:t>𝑙</m:t>
                                        </m:r>
                                        <m:r>
                                          <a:rPr lang="en-IN" i="1">
                                            <a:effectLst/>
                                            <a:latin typeface="Cambria Math" panose="02040503050406030204" pitchFamily="18" charset="0"/>
                                            <a:ea typeface="Calibri" panose="020F0502020204030204" pitchFamily="34" charset="0"/>
                                            <a:cs typeface="Calibri" panose="020F0502020204030204" pitchFamily="34" charset="0"/>
                                          </a:rPr>
                                          <m:t> </m:t>
                                        </m:r>
                                      </m:sub>
                                    </m:sSub>
                                    <m:r>
                                      <a:rPr lang="en-IN" i="1">
                                        <a:effectLst/>
                                        <a:latin typeface="Cambria Math" panose="02040503050406030204" pitchFamily="18" charset="0"/>
                                        <a:ea typeface="Calibri" panose="020F0502020204030204" pitchFamily="34" charset="0"/>
                                        <a:cs typeface="Calibri" panose="020F0502020204030204" pitchFamily="34" charset="0"/>
                                      </a:rPr>
                                      <m:t>∈ </m:t>
                                    </m:r>
                                    <m:sSub>
                                      <m:sSubPr>
                                        <m:ctrlPr>
                                          <a:rPr lang="en-IN" i="1">
                                            <a:effectLst/>
                                            <a:latin typeface="Cambria Math" panose="02040503050406030204" pitchFamily="18" charset="0"/>
                                            <a:ea typeface="Calibri" panose="020F0502020204030204" pitchFamily="34" charset="0"/>
                                            <a:cs typeface="Calibri" panose="020F0502020204030204" pitchFamily="34" charset="0"/>
                                          </a:rPr>
                                        </m:ctrlPr>
                                      </m:sSubPr>
                                      <m:e>
                                        <m:r>
                                          <a:rPr lang="en-IN" i="1">
                                            <a:effectLst/>
                                            <a:latin typeface="Cambria Math" panose="02040503050406030204" pitchFamily="18" charset="0"/>
                                            <a:ea typeface="Calibri" panose="020F0502020204030204" pitchFamily="34" charset="0"/>
                                            <a:cs typeface="Calibri" panose="020F0502020204030204" pitchFamily="34" charset="0"/>
                                          </a:rPr>
                                          <m:t>𝐶</m:t>
                                        </m:r>
                                      </m:e>
                                      <m:sub>
                                        <m:r>
                                          <a:rPr lang="en-IN" i="1">
                                            <a:effectLst/>
                                            <a:latin typeface="Cambria Math" panose="02040503050406030204" pitchFamily="18" charset="0"/>
                                            <a:ea typeface="Calibri" panose="020F0502020204030204" pitchFamily="34" charset="0"/>
                                            <a:cs typeface="Calibri" panose="020F0502020204030204" pitchFamily="34" charset="0"/>
                                          </a:rPr>
                                          <m:t>𝑗</m:t>
                                        </m:r>
                                      </m:sub>
                                    </m:sSub>
                                  </m:e>
                                </m:d>
                              </m:e>
                            </m:nary>
                          </m:e>
                        </m:nary>
                      </m:den>
                    </m:f>
                    <m:r>
                      <a:rPr lang="en-IN" i="1">
                        <a:effectLst/>
                        <a:latin typeface="Cambria Math" panose="02040503050406030204" pitchFamily="18" charset="0"/>
                        <a:ea typeface="Calibri" panose="020F0502020204030204" pitchFamily="34" charset="0"/>
                        <a:cs typeface="Calibri" panose="020F0502020204030204" pitchFamily="34" charset="0"/>
                      </a:rPr>
                      <m:t>……</m:t>
                    </m:r>
                    <m:d>
                      <m:dPr>
                        <m:ctrlPr>
                          <a:rPr lang="en-IN" i="1">
                            <a:effectLst/>
                            <a:latin typeface="Cambria Math" panose="02040503050406030204" pitchFamily="18" charset="0"/>
                            <a:ea typeface="Calibri" panose="020F0502020204030204" pitchFamily="34" charset="0"/>
                            <a:cs typeface="Calibri" panose="020F0502020204030204" pitchFamily="34" charset="0"/>
                          </a:rPr>
                        </m:ctrlPr>
                      </m:dPr>
                      <m:e>
                        <m:r>
                          <a:rPr lang="en-IN" i="1">
                            <a:effectLst/>
                            <a:latin typeface="Cambria Math" panose="02040503050406030204" pitchFamily="18" charset="0"/>
                            <a:ea typeface="Calibri" panose="020F0502020204030204" pitchFamily="34" charset="0"/>
                            <a:cs typeface="Calibri" panose="020F0502020204030204" pitchFamily="34" charset="0"/>
                          </a:rPr>
                          <m:t>𝑖𝑖</m:t>
                        </m:r>
                      </m:e>
                    </m:d>
                  </m:oMath>
                </a14:m>
                <a:r>
                  <a:rPr lang="en-IN" dirty="0">
                    <a:effectLst/>
                    <a:latin typeface="Calibri" panose="020F0502020204030204" pitchFamily="34" charset="0"/>
                    <a:ea typeface="Times New Roman" panose="02020603050405020304" pitchFamily="18" charset="0"/>
                    <a:cs typeface="Calibri" panose="020F0502020204030204" pitchFamily="34"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effectLst/>
                    <a:latin typeface="Calibri" panose="020F0502020204030204" pitchFamily="34" charset="0"/>
                    <a:ea typeface="Times New Roman" panose="02020603050405020304" pitchFamily="18" charset="0"/>
                    <a:cs typeface="Calibri" panose="020F0502020204030204" pitchFamily="34" charset="0"/>
                  </a:rPr>
                  <a:t>It must be noted that, by associating a weight with each data point, the weighted kernel k-means algorithm is derived and it is proven that its objective function is equivalent to that of many graph partitioning problems such as ratio association, normalized cut etc. if the weights and kernel are set appropriately.</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12" name="TextBox 11">
                <a:extLst>
                  <a:ext uri="{FF2B5EF4-FFF2-40B4-BE49-F238E27FC236}">
                    <a16:creationId xmlns:a16="http://schemas.microsoft.com/office/drawing/2014/main" id="{0C95A814-044C-B153-7903-F11945EBA2D8}"/>
                  </a:ext>
                </a:extLst>
              </p:cNvPr>
              <p:cNvSpPr txBox="1">
                <a:spLocks noRot="1" noChangeAspect="1" noMove="1" noResize="1" noEditPoints="1" noAdjustHandles="1" noChangeArrowheads="1" noChangeShapeType="1" noTextEdit="1"/>
              </p:cNvSpPr>
              <p:nvPr/>
            </p:nvSpPr>
            <p:spPr>
              <a:xfrm>
                <a:off x="115503" y="1715098"/>
                <a:ext cx="11925701" cy="4841390"/>
              </a:xfrm>
              <a:prstGeom prst="rect">
                <a:avLst/>
              </a:prstGeom>
              <a:blipFill>
                <a:blip r:embed="rId2"/>
                <a:stretch>
                  <a:fillRect l="-562" t="-503" r="-307" b="-1006"/>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ACB441E5-9289-5549-0255-70A48B9B28D7}"/>
              </a:ext>
            </a:extLst>
          </p:cNvPr>
          <p:cNvSpPr txBox="1"/>
          <p:nvPr/>
        </p:nvSpPr>
        <p:spPr>
          <a:xfrm>
            <a:off x="2608446" y="-26306"/>
            <a:ext cx="6179419" cy="774507"/>
          </a:xfrm>
          <a:prstGeom prst="rect">
            <a:avLst/>
          </a:prstGeom>
          <a:noFill/>
        </p:spPr>
        <p:txBody>
          <a:bodyPr wrap="square">
            <a:spAutoFit/>
          </a:bodyPr>
          <a:lstStyle/>
          <a:p>
            <a:pPr algn="ctr">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TABLE I</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EXAMPLES OF KERNEL FUNCTIONS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5" name="Table 14">
            <a:extLst>
              <a:ext uri="{FF2B5EF4-FFF2-40B4-BE49-F238E27FC236}">
                <a16:creationId xmlns:a16="http://schemas.microsoft.com/office/drawing/2014/main" id="{C25600F6-5899-8BBB-3B8F-7B1B0BFC868F}"/>
              </a:ext>
            </a:extLst>
          </p:cNvPr>
          <p:cNvGraphicFramePr>
            <a:graphicFrameLocks noGrp="1"/>
          </p:cNvGraphicFramePr>
          <p:nvPr/>
        </p:nvGraphicFramePr>
        <p:xfrm>
          <a:off x="3089709" y="664203"/>
          <a:ext cx="5476774" cy="747903"/>
        </p:xfrm>
        <a:graphic>
          <a:graphicData uri="http://schemas.openxmlformats.org/drawingml/2006/table">
            <a:tbl>
              <a:tblPr bandCol="1">
                <a:tableStyleId>{5C22544A-7EE6-4342-B048-85BDC9FD1C3A}</a:tableStyleId>
              </a:tblPr>
              <a:tblGrid>
                <a:gridCol w="2732499">
                  <a:extLst>
                    <a:ext uri="{9D8B030D-6E8A-4147-A177-3AD203B41FA5}">
                      <a16:colId xmlns:a16="http://schemas.microsoft.com/office/drawing/2014/main" val="1755004589"/>
                    </a:ext>
                  </a:extLst>
                </a:gridCol>
                <a:gridCol w="2744275">
                  <a:extLst>
                    <a:ext uri="{9D8B030D-6E8A-4147-A177-3AD203B41FA5}">
                      <a16:colId xmlns:a16="http://schemas.microsoft.com/office/drawing/2014/main" val="2287106367"/>
                    </a:ext>
                  </a:extLst>
                </a:gridCol>
              </a:tblGrid>
              <a:tr h="214945">
                <a:tc>
                  <a:txBody>
                    <a:bodyPr/>
                    <a:lstStyle/>
                    <a:p>
                      <a:pPr>
                        <a:lnSpc>
                          <a:spcPct val="107000"/>
                        </a:lnSpc>
                        <a:spcAft>
                          <a:spcPts val="800"/>
                        </a:spcAft>
                      </a:pPr>
                      <a:r>
                        <a:rPr lang="en-US" sz="1600" dirty="0">
                          <a:effectLst/>
                        </a:rPr>
                        <a:t>Polynomial Kernel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600">
                          <a:effectLst/>
                        </a:rPr>
                        <a:t>κ(a,b)=(a·b+c)</a:t>
                      </a:r>
                      <a:r>
                        <a:rPr lang="en-US" sz="1600" baseline="30000">
                          <a:effectLst/>
                        </a:rPr>
                        <a:t>d</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1406304"/>
                  </a:ext>
                </a:extLst>
              </a:tr>
              <a:tr h="214945">
                <a:tc>
                  <a:txBody>
                    <a:bodyPr/>
                    <a:lstStyle/>
                    <a:p>
                      <a:pPr>
                        <a:lnSpc>
                          <a:spcPct val="107000"/>
                        </a:lnSpc>
                        <a:spcAft>
                          <a:spcPts val="800"/>
                        </a:spcAft>
                      </a:pPr>
                      <a:r>
                        <a:rPr lang="en-US" sz="1600">
                          <a:effectLst/>
                        </a:rPr>
                        <a:t>Gaussian Kernel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600" dirty="0">
                          <a:effectLst/>
                        </a:rPr>
                        <a:t>κ(</a:t>
                      </a:r>
                      <a:r>
                        <a:rPr lang="en-US" sz="1600" dirty="0" err="1">
                          <a:effectLst/>
                        </a:rPr>
                        <a:t>a,b</a:t>
                      </a:r>
                      <a:r>
                        <a:rPr lang="en-US" sz="1600" dirty="0">
                          <a:effectLst/>
                        </a:rPr>
                        <a:t>)=exp (−||a−b ||</a:t>
                      </a:r>
                      <a:r>
                        <a:rPr lang="en-US" sz="1600" baseline="30000" dirty="0">
                          <a:effectLst/>
                        </a:rPr>
                        <a:t> 2/</a:t>
                      </a:r>
                      <a:r>
                        <a:rPr lang="en-US" sz="1600" dirty="0">
                          <a:effectLst/>
                        </a:rPr>
                        <a:t>2σ</a:t>
                      </a:r>
                      <a:r>
                        <a:rPr lang="en-US" sz="1600" baseline="30000" dirty="0">
                          <a:effectLst/>
                        </a:rPr>
                        <a:t>2</a:t>
                      </a:r>
                      <a:r>
                        <a:rPr lang="en-US" sz="1600" dirty="0">
                          <a:effectLst/>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16790234"/>
                  </a:ext>
                </a:extLst>
              </a:tr>
              <a:tr h="214945">
                <a:tc>
                  <a:txBody>
                    <a:bodyPr/>
                    <a:lstStyle/>
                    <a:p>
                      <a:pPr>
                        <a:lnSpc>
                          <a:spcPct val="107000"/>
                        </a:lnSpc>
                        <a:spcAft>
                          <a:spcPts val="800"/>
                        </a:spcAft>
                      </a:pPr>
                      <a:r>
                        <a:rPr lang="en-US" sz="1600" dirty="0">
                          <a:effectLst/>
                        </a:rPr>
                        <a:t>Sigmoid Kernel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US" sz="1600" dirty="0">
                          <a:effectLst/>
                        </a:rPr>
                        <a:t>κ(</a:t>
                      </a:r>
                      <a:r>
                        <a:rPr lang="en-US" sz="1600" dirty="0" err="1">
                          <a:effectLst/>
                        </a:rPr>
                        <a:t>a,b</a:t>
                      </a:r>
                      <a:r>
                        <a:rPr lang="en-US" sz="1600" dirty="0">
                          <a:effectLst/>
                        </a:rPr>
                        <a:t>)=tanh(c(</a:t>
                      </a:r>
                      <a:r>
                        <a:rPr lang="en-US" sz="1600" dirty="0" err="1">
                          <a:effectLst/>
                        </a:rPr>
                        <a:t>a·b</a:t>
                      </a:r>
                      <a:r>
                        <a:rPr lang="en-US" sz="1600" dirty="0">
                          <a:effectLst/>
                        </a:rPr>
                        <a:t>)+θ)</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71611894"/>
                  </a:ext>
                </a:extLst>
              </a:tr>
            </a:tbl>
          </a:graphicData>
        </a:graphic>
      </p:graphicFrame>
    </p:spTree>
    <p:extLst>
      <p:ext uri="{BB962C8B-B14F-4D97-AF65-F5344CB8AC3E}">
        <p14:creationId xmlns:p14="http://schemas.microsoft.com/office/powerpoint/2010/main" val="4859396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645</TotalTime>
  <Words>6264</Words>
  <Application>Microsoft Office PowerPoint</Application>
  <PresentationFormat>Widescreen</PresentationFormat>
  <Paragraphs>576</Paragraphs>
  <Slides>32</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Algerian</vt:lpstr>
      <vt:lpstr>Arial</vt:lpstr>
      <vt:lpstr>Calibri</vt:lpstr>
      <vt:lpstr>Calibri Light</vt:lpstr>
      <vt:lpstr>Cambria Math</vt:lpstr>
      <vt:lpstr>Colonna MT</vt:lpstr>
      <vt:lpstr>Symbol</vt:lpstr>
      <vt:lpstr>Tw Cen MT Condensed Extra Bold</vt:lpstr>
      <vt:lpstr>Wingdings</vt:lpstr>
      <vt:lpstr>Celestial</vt:lpstr>
      <vt:lpstr>PowerPoint Presentation</vt:lpstr>
      <vt:lpstr>CONTENTS:-</vt:lpstr>
      <vt:lpstr>Acknowledgement:-   We would like to express our deepest gratitude to our project supervisor  Dr. Sushovan jana (Maulana Abul Kalam Azad University of Technology, West Bengal) for his continuous support and guidance. Without him, it would not have been possible for us to shape and frame this project well enough in this particular field of study.    We would also wish to express our sincere thanks to our respected HOD Dr. Chandranath Pal (Department of Statistics, University of Kalyani) for his constant cooperation in completing our project. Finally, we are thankful to university of Kalyani for accepting us into the graduate program and nurturing us with the knowledge.    </vt:lpstr>
      <vt:lpstr>INTRODUCTION:-</vt:lpstr>
      <vt:lpstr>Objective of the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Ankan Ghosh</dc:creator>
  <cp:lastModifiedBy>Pritam Saha</cp:lastModifiedBy>
  <cp:revision>30</cp:revision>
  <dcterms:created xsi:type="dcterms:W3CDTF">2022-08-10T19:34:20Z</dcterms:created>
  <dcterms:modified xsi:type="dcterms:W3CDTF">2022-08-12T08:28:34Z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