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6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A763A-7AAE-214B-9272-E4DB86D75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7426DF-87DC-411D-4E2E-16DB14C41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BBCBF-3592-E7BA-7A6A-EE6F8C355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4EE1-1093-4FA2-9579-8AF7FCDA34CA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99F5C-4FE8-6290-DD6A-E697D85CE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13F4F-48C9-AF5A-057A-6CA32988F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FD33-C0E7-4250-94FF-C0273C268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18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8E3CC-17F2-70B2-387C-BB3966F0E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C5274-672A-E2D4-2869-64C23E631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745B0-1029-53D6-A0E7-19314BFB3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4EE1-1093-4FA2-9579-8AF7FCDA34CA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283F-2870-DD01-375A-85D4DD32B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36204-7DDA-5659-3424-6458D6E07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FD33-C0E7-4250-94FF-C0273C268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66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AAB8F-C8D5-288C-B716-39918FBAB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5E12FE-E295-9654-FCD5-967292824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DDCC0-128C-E724-A05A-D3F01386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4EE1-1093-4FA2-9579-8AF7FCDA34CA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9B256-4044-DBF8-4824-E8129B37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F33AF-81B4-7932-D7FF-800B1980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FD33-C0E7-4250-94FF-C0273C268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388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A697B-189E-8A21-69D5-074F6972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4AEA5-D8FB-E9F3-A5B1-7B3262B42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D7D06-12E5-1761-1C1F-9CCE80AA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4EE1-1093-4FA2-9579-8AF7FCDA34CA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789FD-7021-AA8B-3C8C-81682E1AB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C4787-1705-CE76-C49A-B5D992EB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FD33-C0E7-4250-94FF-C0273C268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37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310F-D032-8EBD-F8CB-905F58DE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E0380-D0B8-F7B3-6B2D-5ADAD3B5A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E9F85-B069-F822-4E79-D7018386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4EE1-1093-4FA2-9579-8AF7FCDA34CA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F01DB-65FC-FAC2-AC38-EC4C05391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02D18-0D70-E145-D4C3-AE9E07D1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FD33-C0E7-4250-94FF-C0273C268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061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55A1-DA1F-7478-59E0-0F66ABD6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A38CA-ACB4-19CF-081F-B7FFAD3C1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E8EC4-3DB2-A6E2-E058-2EAFD3E4D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9A101-9FC1-B025-4A3D-17925A00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4EE1-1093-4FA2-9579-8AF7FCDA34CA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A3F58-FBAC-EC21-2FAE-B713A5267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D66F4-E8F4-F140-C79D-84DCA4EED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FD33-C0E7-4250-94FF-C0273C268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02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D3B3D-8359-5E0B-D401-68BFA39A8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6BD91-2B18-E4A6-26DC-FA176E79B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03E64-97C7-2C39-BCDA-1F205AD74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9D8DB-0D17-613F-183A-985447D3C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17812-FA31-A811-F8A7-8AF5A47F50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472843-0453-2293-FC62-943B20DA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4EE1-1093-4FA2-9579-8AF7FCDA34CA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12AD6-EC92-B87B-5AFA-E995D70F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15AC8-27FE-C179-3FDA-D503AF32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FD33-C0E7-4250-94FF-C0273C268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14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B5539-8EBF-3A59-D31D-92183F98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DB144-213D-5A44-FAFB-5EB80A354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4EE1-1093-4FA2-9579-8AF7FCDA34CA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EE1AE-7B78-0536-0609-14DAA6FB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65DCCA-9149-2D6C-3433-03B642C52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FD33-C0E7-4250-94FF-C0273C268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547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C6AFE-2650-D7AD-375C-33F391AF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4EE1-1093-4FA2-9579-8AF7FCDA34CA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2A25B-4C07-A119-30BE-E1F25B6D0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E692F-AA47-D710-04C9-E476345FE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FD33-C0E7-4250-94FF-C0273C268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667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0812-19B2-1E85-D648-FC160D21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1C952-D8B7-A7AE-66FC-74F1B675D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8A75D-0CF8-FFF4-84E6-19D4E6D0B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20661-7E1B-2F7D-4C1A-2C06DC24F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4EE1-1093-4FA2-9579-8AF7FCDA34CA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6C45C-C39E-247F-92C6-6F8B91DF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FC4A7-9B64-306B-E33B-60A186FC8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FD33-C0E7-4250-94FF-C0273C268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52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8FA47-8285-01DC-BE54-D4A894E7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9A784-D6D6-B82C-FC90-E87BB35D2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804AF-E7B3-45CB-4C9E-4E757F9A1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3B881-6C4F-F2B5-0236-755B25A4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94EE1-1093-4FA2-9579-8AF7FCDA34CA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85421-664C-18B4-2EE2-9713BD30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2340B-C79F-5756-F526-404A21C5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5FD33-C0E7-4250-94FF-C0273C268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488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D4844E-2E06-8ACC-4EFA-6B243543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B548C-5625-0206-FB75-6C0853678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FC26C-B64B-F08D-3AF6-B14CC9CC0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94EE1-1093-4FA2-9579-8AF7FCDA34CA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8D78A-92A5-F752-6290-618A3139B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41E33-B4B2-FAFD-D82D-5C99F5CF6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5FD33-C0E7-4250-94FF-C0273C268D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99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8AD300-1108-D37A-0E01-EE463C1668C9}"/>
              </a:ext>
            </a:extLst>
          </p:cNvPr>
          <p:cNvSpPr txBox="1"/>
          <p:nvPr/>
        </p:nvSpPr>
        <p:spPr>
          <a:xfrm>
            <a:off x="603849" y="414068"/>
            <a:ext cx="10558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Perpetual Exploration of a Ring in Presence of a Byzantine Black Hole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E22A7-2895-5023-622E-36553C0A87E8}"/>
              </a:ext>
            </a:extLst>
          </p:cNvPr>
          <p:cNvSpPr txBox="1"/>
          <p:nvPr/>
        </p:nvSpPr>
        <p:spPr>
          <a:xfrm>
            <a:off x="1692215" y="2322110"/>
            <a:ext cx="880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Pritam Goswami</a:t>
            </a:r>
            <a:r>
              <a:rPr lang="en-US" i="1" baseline="30000" dirty="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i="1" dirty="0"/>
              <a:t>, Adri Bhattacharya</a:t>
            </a:r>
            <a:r>
              <a:rPr lang="en-US" i="1" baseline="30000" dirty="0"/>
              <a:t>2</a:t>
            </a:r>
            <a:r>
              <a:rPr lang="en-US" i="1" dirty="0"/>
              <a:t>, Raja Das</a:t>
            </a:r>
            <a:r>
              <a:rPr lang="en-US" i="1" baseline="30000" dirty="0"/>
              <a:t>3</a:t>
            </a:r>
            <a:r>
              <a:rPr lang="en-US" i="1" dirty="0"/>
              <a:t>, Partha </a:t>
            </a:r>
            <a:r>
              <a:rPr lang="en-US" i="1" dirty="0" err="1"/>
              <a:t>Sarathi</a:t>
            </a:r>
            <a:r>
              <a:rPr lang="en-US" i="1" dirty="0"/>
              <a:t> Mandal</a:t>
            </a:r>
            <a:r>
              <a:rPr lang="en-US" i="1" baseline="30000" dirty="0"/>
              <a:t>2</a:t>
            </a:r>
            <a:endParaRPr lang="en-IN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54F311-3099-927B-8418-5928FCC1B975}"/>
              </a:ext>
            </a:extLst>
          </p:cNvPr>
          <p:cNvSpPr txBox="1"/>
          <p:nvPr/>
        </p:nvSpPr>
        <p:spPr>
          <a:xfrm>
            <a:off x="10071748" y="6170111"/>
            <a:ext cx="2053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</a:t>
            </a:r>
            <a:r>
              <a:rPr lang="en-US" sz="2400" dirty="0">
                <a:solidFill>
                  <a:srgbClr val="FF0000"/>
                </a:solidFill>
              </a:rPr>
              <a:t>P</a:t>
            </a:r>
            <a:r>
              <a:rPr lang="en-US" sz="2400" dirty="0"/>
              <a:t>O</a:t>
            </a:r>
            <a:r>
              <a:rPr lang="en-US" sz="2400" dirty="0">
                <a:solidFill>
                  <a:srgbClr val="FF0000"/>
                </a:solidFill>
              </a:rPr>
              <a:t>D</a:t>
            </a:r>
            <a:r>
              <a:rPr lang="en-US" sz="2400" dirty="0"/>
              <a:t>I</a:t>
            </a:r>
            <a:r>
              <a:rPr lang="en-US" sz="2400" dirty="0">
                <a:solidFill>
                  <a:srgbClr val="FF0000"/>
                </a:solidFill>
              </a:rPr>
              <a:t>S</a:t>
            </a:r>
            <a:r>
              <a:rPr lang="en-US" dirty="0"/>
              <a:t> 2024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D8AFF0-879A-CED3-29B1-2866A757B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97" y="5535318"/>
            <a:ext cx="1273318" cy="12860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EE4A4B-3CBF-66E6-13AC-FB1A80568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252" y="5766149"/>
            <a:ext cx="918223" cy="9212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7ECF79-6207-C821-676F-DC1B013C9C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512" y="5766150"/>
            <a:ext cx="921287" cy="92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106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17A5954-3CBA-A32C-7C5C-84B5AD354325}"/>
              </a:ext>
            </a:extLst>
          </p:cNvPr>
          <p:cNvSpPr txBox="1"/>
          <p:nvPr/>
        </p:nvSpPr>
        <p:spPr>
          <a:xfrm>
            <a:off x="595223" y="414068"/>
            <a:ext cx="1055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Our Results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3" name="Table 40">
            <a:extLst>
              <a:ext uri="{FF2B5EF4-FFF2-40B4-BE49-F238E27FC236}">
                <a16:creationId xmlns:a16="http://schemas.microsoft.com/office/drawing/2014/main" id="{6BA75EFB-EDFF-A907-E88D-6EB7E019B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349785"/>
              </p:ext>
            </p:extLst>
          </p:nvPr>
        </p:nvGraphicFramePr>
        <p:xfrm>
          <a:off x="883489" y="2415116"/>
          <a:ext cx="10270465" cy="23198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093">
                  <a:extLst>
                    <a:ext uri="{9D8B030D-6E8A-4147-A177-3AD203B41FA5}">
                      <a16:colId xmlns:a16="http://schemas.microsoft.com/office/drawing/2014/main" val="1799036115"/>
                    </a:ext>
                  </a:extLst>
                </a:gridCol>
                <a:gridCol w="2054093">
                  <a:extLst>
                    <a:ext uri="{9D8B030D-6E8A-4147-A177-3AD203B41FA5}">
                      <a16:colId xmlns:a16="http://schemas.microsoft.com/office/drawing/2014/main" val="3089903279"/>
                    </a:ext>
                  </a:extLst>
                </a:gridCol>
                <a:gridCol w="2054093">
                  <a:extLst>
                    <a:ext uri="{9D8B030D-6E8A-4147-A177-3AD203B41FA5}">
                      <a16:colId xmlns:a16="http://schemas.microsoft.com/office/drawing/2014/main" val="2410160743"/>
                    </a:ext>
                  </a:extLst>
                </a:gridCol>
                <a:gridCol w="2054093">
                  <a:extLst>
                    <a:ext uri="{9D8B030D-6E8A-4147-A177-3AD203B41FA5}">
                      <a16:colId xmlns:a16="http://schemas.microsoft.com/office/drawing/2014/main" val="3312357178"/>
                    </a:ext>
                  </a:extLst>
                </a:gridCol>
                <a:gridCol w="2054093">
                  <a:extLst>
                    <a:ext uri="{9D8B030D-6E8A-4147-A177-3AD203B41FA5}">
                      <a16:colId xmlns:a16="http://schemas.microsoft.com/office/drawing/2014/main" val="1121338783"/>
                    </a:ext>
                  </a:extLst>
                </a:gridCol>
              </a:tblGrid>
              <a:tr h="198544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Starting Config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 Type on # Agents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Communication Models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613617"/>
                  </a:ext>
                </a:extLst>
              </a:tr>
              <a:tr h="19854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Whiteboard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Pebble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F2F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962864"/>
                  </a:ext>
                </a:extLst>
              </a:tr>
              <a:tr h="39708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Co-Located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Upper Bound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492740"/>
                  </a:ext>
                </a:extLst>
              </a:tr>
              <a:tr h="39708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Lower Bound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7183084"/>
                  </a:ext>
                </a:extLst>
              </a:tr>
              <a:tr h="397087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Scattered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Upper Bound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244420"/>
                  </a:ext>
                </a:extLst>
              </a:tr>
              <a:tr h="397087">
                <a:tc vMerge="1"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Lower Bound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Non-Constant 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[1]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6355795"/>
                  </a:ext>
                </a:extLst>
              </a:tr>
            </a:tbl>
          </a:graphicData>
        </a:graphic>
      </p:graphicFrame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60D1D34-CD38-A632-EBC6-66CEB55D56C7}"/>
              </a:ext>
            </a:extLst>
          </p:cNvPr>
          <p:cNvCxnSpPr>
            <a:cxnSpLocks/>
          </p:cNvCxnSpPr>
          <p:nvPr/>
        </p:nvCxnSpPr>
        <p:spPr>
          <a:xfrm>
            <a:off x="0" y="607156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8565A45-AF28-DB6B-7B97-E11718AB8AAF}"/>
              </a:ext>
            </a:extLst>
          </p:cNvPr>
          <p:cNvSpPr txBox="1"/>
          <p:nvPr/>
        </p:nvSpPr>
        <p:spPr>
          <a:xfrm>
            <a:off x="276225" y="6122740"/>
            <a:ext cx="1191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rgbClr val="0070C0"/>
                </a:solidFill>
              </a:rPr>
              <a:t>[1] </a:t>
            </a:r>
            <a:r>
              <a:rPr lang="it-IT" sz="1200" b="0" i="0" u="none" strike="noStrike" baseline="0" dirty="0">
                <a:latin typeface="LMRoman9-Regular"/>
              </a:rPr>
              <a:t>Giuseppe A Di Luna, Paola Flocchini, Giuseppe Prencipe, and Nicola Santoro. Black hole</a:t>
            </a:r>
            <a:r>
              <a:rPr lang="en-US" sz="1200" b="0" i="0" u="none" strike="noStrike" baseline="0" dirty="0">
                <a:latin typeface="LMSans8-Regular"/>
              </a:rPr>
              <a:t> </a:t>
            </a:r>
            <a:r>
              <a:rPr lang="en-US" sz="1200" b="0" i="0" u="none" strike="noStrike" baseline="0" dirty="0">
                <a:latin typeface="LMRoman9-Regular"/>
              </a:rPr>
              <a:t>search in dynamic rings: The scattered case. In </a:t>
            </a:r>
            <a:r>
              <a:rPr lang="en-US" sz="1200" b="0" i="1" u="none" strike="noStrike" baseline="0" dirty="0">
                <a:latin typeface="LMRoman9-Italic"/>
              </a:rPr>
              <a:t>27th International Conference on Principles of</a:t>
            </a:r>
            <a:r>
              <a:rPr lang="en-IN" sz="1200" b="0" i="0" u="none" strike="noStrike" baseline="0" dirty="0">
                <a:latin typeface="LMSans8-Regular"/>
              </a:rPr>
              <a:t> </a:t>
            </a:r>
            <a:r>
              <a:rPr lang="en-IN" sz="1200" b="0" i="1" u="none" strike="noStrike" baseline="0" dirty="0">
                <a:latin typeface="LMRoman9-Italic"/>
              </a:rPr>
              <a:t>Distributed Systems (OPODIS 2023)</a:t>
            </a:r>
            <a:r>
              <a:rPr lang="en-IN" sz="1200" b="0" i="0" u="none" strike="noStrike" baseline="0" dirty="0">
                <a:latin typeface="LMRoman9-Regular"/>
              </a:rPr>
              <a:t>. Schloss-</a:t>
            </a:r>
            <a:r>
              <a:rPr lang="en-IN" sz="1200" b="0" i="0" u="none" strike="noStrike" baseline="0" dirty="0" err="1">
                <a:latin typeface="LMRoman9-Regular"/>
              </a:rPr>
              <a:t>Dagstuhl</a:t>
            </a:r>
            <a:r>
              <a:rPr lang="en-IN" sz="1200" b="0" i="0" u="none" strike="noStrike" baseline="0" dirty="0">
                <a:latin typeface="LMRoman9-Regular"/>
              </a:rPr>
              <a:t>-Leibniz </a:t>
            </a:r>
            <a:r>
              <a:rPr lang="en-IN" sz="1200" b="0" i="0" u="none" strike="noStrike" baseline="0" dirty="0" err="1">
                <a:latin typeface="LMRoman9-Regular"/>
              </a:rPr>
              <a:t>Zentrum</a:t>
            </a:r>
            <a:r>
              <a:rPr lang="en-IN" sz="1200" b="0" i="0" u="none" strike="noStrike" baseline="0" dirty="0">
                <a:latin typeface="LMRoman9-Regular"/>
              </a:rPr>
              <a:t> für </a:t>
            </a:r>
            <a:r>
              <a:rPr lang="en-IN" sz="1200" b="0" i="0" u="none" strike="noStrike" baseline="0" dirty="0" err="1">
                <a:latin typeface="LMRoman9-Regular"/>
              </a:rPr>
              <a:t>Informatik</a:t>
            </a:r>
            <a:r>
              <a:rPr lang="en-IN" sz="1200" b="0" i="0" u="none" strike="noStrike" baseline="0" dirty="0">
                <a:latin typeface="LMRoman9-Regular"/>
              </a:rPr>
              <a:t>, 2024.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87775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17A5954-3CBA-A32C-7C5C-84B5AD354325}"/>
              </a:ext>
            </a:extLst>
          </p:cNvPr>
          <p:cNvSpPr txBox="1"/>
          <p:nvPr/>
        </p:nvSpPr>
        <p:spPr>
          <a:xfrm>
            <a:off x="595223" y="414068"/>
            <a:ext cx="1055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Sketch of lower Bounds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E296C9-BB86-3522-8120-BA6B3F5B7E63}"/>
              </a:ext>
            </a:extLst>
          </p:cNvPr>
          <p:cNvGrpSpPr/>
          <p:nvPr/>
        </p:nvGrpSpPr>
        <p:grpSpPr>
          <a:xfrm>
            <a:off x="3843327" y="2145266"/>
            <a:ext cx="3135206" cy="3000261"/>
            <a:chOff x="8071055" y="2296210"/>
            <a:chExt cx="3135206" cy="300026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89E9438-158F-3A0A-6062-2E4C18E97364}"/>
                </a:ext>
              </a:extLst>
            </p:cNvPr>
            <p:cNvGrpSpPr/>
            <p:nvPr/>
          </p:nvGrpSpPr>
          <p:grpSpPr>
            <a:xfrm>
              <a:off x="8623179" y="2503816"/>
              <a:ext cx="2530776" cy="2564921"/>
              <a:chOff x="3343813" y="577969"/>
              <a:chExt cx="4656109" cy="5109714"/>
            </a:xfrm>
          </p:grpSpPr>
          <p:sp>
            <p:nvSpPr>
              <p:cNvPr id="4" name="Star: 5 Points 3">
                <a:extLst>
                  <a:ext uri="{FF2B5EF4-FFF2-40B4-BE49-F238E27FC236}">
                    <a16:creationId xmlns:a16="http://schemas.microsoft.com/office/drawing/2014/main" id="{62695516-84D7-8EDF-4689-10E69788BA0A}"/>
                  </a:ext>
                </a:extLst>
              </p:cNvPr>
              <p:cNvSpPr/>
              <p:nvPr/>
            </p:nvSpPr>
            <p:spPr>
              <a:xfrm>
                <a:off x="3416061" y="655607"/>
                <a:ext cx="4511615" cy="4494363"/>
              </a:xfrm>
              <a:prstGeom prst="star5">
                <a:avLst>
                  <a:gd name="adj" fmla="val 50000"/>
                  <a:gd name="hf" fmla="val 105146"/>
                  <a:gd name="vf" fmla="val 11055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A5C5616-465A-065D-1450-1B7C97E19838}"/>
                  </a:ext>
                </a:extLst>
              </p:cNvPr>
              <p:cNvSpPr/>
              <p:nvPr/>
            </p:nvSpPr>
            <p:spPr>
              <a:xfrm>
                <a:off x="5609326" y="577969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8FF000E-B3EA-7E81-D727-15660256D2DB}"/>
                  </a:ext>
                </a:extLst>
              </p:cNvPr>
              <p:cNvSpPr/>
              <p:nvPr/>
            </p:nvSpPr>
            <p:spPr>
              <a:xfrm>
                <a:off x="3343813" y="2326256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0CDD3C0-6789-C2FB-ED3F-FF122C2C6224}"/>
                  </a:ext>
                </a:extLst>
              </p:cNvPr>
              <p:cNvSpPr/>
              <p:nvPr/>
            </p:nvSpPr>
            <p:spPr>
              <a:xfrm>
                <a:off x="3343814" y="3841629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F33BDB-39D9-8CD8-5FA0-FD6F81FFA4D4}"/>
                  </a:ext>
                </a:extLst>
              </p:cNvPr>
              <p:cNvSpPr/>
              <p:nvPr/>
            </p:nvSpPr>
            <p:spPr>
              <a:xfrm>
                <a:off x="4194594" y="5063705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549D110-8017-4FCF-77B5-C195E0E85D56}"/>
                  </a:ext>
                </a:extLst>
              </p:cNvPr>
              <p:cNvSpPr/>
              <p:nvPr/>
            </p:nvSpPr>
            <p:spPr>
              <a:xfrm>
                <a:off x="7855429" y="2257245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794B9F5-31F2-DFA5-FC7B-2EF19C01E3EF}"/>
                  </a:ext>
                </a:extLst>
              </p:cNvPr>
              <p:cNvSpPr/>
              <p:nvPr/>
            </p:nvSpPr>
            <p:spPr>
              <a:xfrm>
                <a:off x="5599621" y="5523780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8F15D65-28E2-ED8E-252E-2A6343B23AF2}"/>
                  </a:ext>
                </a:extLst>
              </p:cNvPr>
              <p:cNvSpPr/>
              <p:nvPr/>
            </p:nvSpPr>
            <p:spPr>
              <a:xfrm>
                <a:off x="7015431" y="5075207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962B6C9-AEC0-9F10-3E55-DE8F15407857}"/>
                  </a:ext>
                </a:extLst>
              </p:cNvPr>
              <p:cNvSpPr/>
              <p:nvPr/>
            </p:nvSpPr>
            <p:spPr>
              <a:xfrm>
                <a:off x="7855428" y="3841629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2325EF1-9659-9F28-40CA-B769D49F85BC}"/>
                  </a:ext>
                </a:extLst>
              </p:cNvPr>
              <p:cNvSpPr/>
              <p:nvPr/>
            </p:nvSpPr>
            <p:spPr>
              <a:xfrm>
                <a:off x="7015431" y="1046671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92503B8-3351-B28C-8771-5662B5634794}"/>
                  </a:ext>
                </a:extLst>
              </p:cNvPr>
              <p:cNvSpPr/>
              <p:nvPr/>
            </p:nvSpPr>
            <p:spPr>
              <a:xfrm>
                <a:off x="4194593" y="1046672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7D2032A-02DD-D70C-F68D-08E6EAAC6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9502" y="2326786"/>
              <a:ext cx="474453" cy="47445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C8B199EA-8680-F5F0-F9E6-F8A9122F8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1055" y="2983342"/>
              <a:ext cx="474453" cy="474453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1FF2FB-A375-A32F-EA14-753F50E081ED}"/>
                </a:ext>
              </a:extLst>
            </p:cNvPr>
            <p:cNvSpPr txBox="1"/>
            <p:nvPr/>
          </p:nvSpPr>
          <p:spPr>
            <a:xfrm>
              <a:off x="9201945" y="2431907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B52B5AC-8BE9-CCBB-FF60-D3A8D7954E32}"/>
                </a:ext>
              </a:extLst>
            </p:cNvPr>
            <p:cNvSpPr txBox="1"/>
            <p:nvPr/>
          </p:nvSpPr>
          <p:spPr>
            <a:xfrm>
              <a:off x="9984113" y="2296210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76C4174-71E0-3E1E-D876-2D9D5CC7A5CC}"/>
                </a:ext>
              </a:extLst>
            </p:cNvPr>
            <p:cNvSpPr txBox="1"/>
            <p:nvPr/>
          </p:nvSpPr>
          <p:spPr>
            <a:xfrm>
              <a:off x="8856647" y="4523311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72D0515-FFAC-1728-9C48-EE23769B9F6A}"/>
                </a:ext>
              </a:extLst>
            </p:cNvPr>
            <p:cNvSpPr txBox="1"/>
            <p:nvPr/>
          </p:nvSpPr>
          <p:spPr>
            <a:xfrm>
              <a:off x="10786183" y="2713369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0E10C0-D99E-7401-5E9E-B78D8517B57F}"/>
                </a:ext>
              </a:extLst>
            </p:cNvPr>
            <p:cNvSpPr txBox="1"/>
            <p:nvPr/>
          </p:nvSpPr>
          <p:spPr>
            <a:xfrm>
              <a:off x="11131095" y="3329612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6E353D-8BC2-F4B1-BE3C-8A867C27FA12}"/>
                </a:ext>
              </a:extLst>
            </p:cNvPr>
            <p:cNvSpPr txBox="1"/>
            <p:nvPr/>
          </p:nvSpPr>
          <p:spPr>
            <a:xfrm>
              <a:off x="10977392" y="4207160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1E4162-D706-6468-1E7F-B7FFA1C97CC5}"/>
                </a:ext>
              </a:extLst>
            </p:cNvPr>
            <p:cNvSpPr txBox="1"/>
            <p:nvPr/>
          </p:nvSpPr>
          <p:spPr>
            <a:xfrm>
              <a:off x="10496985" y="4749114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5B331EE-CF75-49C1-E219-483212FAA5E7}"/>
                </a:ext>
              </a:extLst>
            </p:cNvPr>
            <p:cNvSpPr txBox="1"/>
            <p:nvPr/>
          </p:nvSpPr>
          <p:spPr>
            <a:xfrm>
              <a:off x="9598498" y="4927139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8F5739-F981-8D75-013D-FCBB370C201C}"/>
                </a:ext>
              </a:extLst>
            </p:cNvPr>
            <p:cNvSpPr txBox="1"/>
            <p:nvPr/>
          </p:nvSpPr>
          <p:spPr>
            <a:xfrm>
              <a:off x="8572675" y="3041507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814B772-72CF-F9DB-CBD1-D88D66AF1A66}"/>
                </a:ext>
              </a:extLst>
            </p:cNvPr>
            <p:cNvSpPr txBox="1"/>
            <p:nvPr/>
          </p:nvSpPr>
          <p:spPr>
            <a:xfrm>
              <a:off x="9646369" y="2326786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E66463B-C862-A123-AB67-974C8E6437CD}"/>
                </a:ext>
              </a:extLst>
            </p:cNvPr>
            <p:cNvSpPr txBox="1"/>
            <p:nvPr/>
          </p:nvSpPr>
          <p:spPr>
            <a:xfrm>
              <a:off x="8901580" y="2662119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FC722F-48B9-509F-DB56-53BD30DCBFFF}"/>
                </a:ext>
              </a:extLst>
            </p:cNvPr>
            <p:cNvSpPr txBox="1"/>
            <p:nvPr/>
          </p:nvSpPr>
          <p:spPr>
            <a:xfrm>
              <a:off x="8523127" y="3439361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8BC2EE3-361A-B6E9-9304-75C5F6038715}"/>
                </a:ext>
              </a:extLst>
            </p:cNvPr>
            <p:cNvSpPr txBox="1"/>
            <p:nvPr/>
          </p:nvSpPr>
          <p:spPr>
            <a:xfrm>
              <a:off x="8608744" y="4153979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CEA770-F0DD-6A65-28E1-9C7199084A02}"/>
                </a:ext>
              </a:extLst>
            </p:cNvPr>
            <p:cNvSpPr txBox="1"/>
            <p:nvPr/>
          </p:nvSpPr>
          <p:spPr>
            <a:xfrm>
              <a:off x="8523243" y="3786366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BE9407D-6DF5-E156-7579-80BCBAFEE1E2}"/>
                </a:ext>
              </a:extLst>
            </p:cNvPr>
            <p:cNvSpPr txBox="1"/>
            <p:nvPr/>
          </p:nvSpPr>
          <p:spPr>
            <a:xfrm>
              <a:off x="9157680" y="4557807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872E98-86DC-E32A-417B-C360F27A3962}"/>
                </a:ext>
              </a:extLst>
            </p:cNvPr>
            <p:cNvSpPr txBox="1"/>
            <p:nvPr/>
          </p:nvSpPr>
          <p:spPr>
            <a:xfrm>
              <a:off x="10056167" y="4860734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2449FEC-F708-4ACF-94D4-A9B4F380C5AA}"/>
                </a:ext>
              </a:extLst>
            </p:cNvPr>
            <p:cNvSpPr txBox="1"/>
            <p:nvPr/>
          </p:nvSpPr>
          <p:spPr>
            <a:xfrm>
              <a:off x="10722069" y="4576492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38B89CA-2441-835C-CFD0-9A7118979E62}"/>
                </a:ext>
              </a:extLst>
            </p:cNvPr>
            <p:cNvSpPr txBox="1"/>
            <p:nvPr/>
          </p:nvSpPr>
          <p:spPr>
            <a:xfrm>
              <a:off x="11160542" y="3837828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DE1D886-8612-7E7E-9358-918EBD67B067}"/>
                </a:ext>
              </a:extLst>
            </p:cNvPr>
            <p:cNvSpPr txBox="1"/>
            <p:nvPr/>
          </p:nvSpPr>
          <p:spPr>
            <a:xfrm>
              <a:off x="10999970" y="3012071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1256C84-565F-EC77-3087-589F55740117}"/>
                </a:ext>
              </a:extLst>
            </p:cNvPr>
            <p:cNvSpPr txBox="1"/>
            <p:nvPr/>
          </p:nvSpPr>
          <p:spPr>
            <a:xfrm>
              <a:off x="10444557" y="2448967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BEEA3E56-4993-AD65-E4A2-B273CFA03777}"/>
                </a:ext>
              </a:extLst>
            </p:cNvPr>
            <p:cNvSpPr/>
            <p:nvPr/>
          </p:nvSpPr>
          <p:spPr>
            <a:xfrm>
              <a:off x="8556267" y="3337994"/>
              <a:ext cx="206108" cy="18508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219534E-C73F-F5EA-6310-19A10330C835}"/>
                </a:ext>
              </a:extLst>
            </p:cNvPr>
            <p:cNvSpPr txBox="1"/>
            <p:nvPr/>
          </p:nvSpPr>
          <p:spPr>
            <a:xfrm>
              <a:off x="8694822" y="3295429"/>
              <a:ext cx="675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</a:t>
              </a:r>
              <a:r>
                <a:rPr lang="en-US" b="1" baseline="-25000" dirty="0"/>
                <a:t>2</a:t>
              </a:r>
              <a:endParaRPr lang="en-IN" b="1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D43F14A-D4EB-A45E-68C7-0C842CD650BD}"/>
              </a:ext>
            </a:extLst>
          </p:cNvPr>
          <p:cNvSpPr txBox="1"/>
          <p:nvPr/>
        </p:nvSpPr>
        <p:spPr>
          <a:xfrm>
            <a:off x="361950" y="1381125"/>
            <a:ext cx="7286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Theorem:  </a:t>
            </a:r>
            <a:r>
              <a:rPr lang="en-US" dirty="0"/>
              <a:t>A set of 2  synchronous agents  can not solve </a:t>
            </a:r>
            <a:r>
              <a:rPr lang="en-US" cap="small" dirty="0" err="1"/>
              <a:t>PerpExplore</a:t>
            </a:r>
            <a:r>
              <a:rPr lang="en-US" cap="small" dirty="0"/>
              <a:t>-BBH</a:t>
            </a:r>
            <a:r>
              <a:rPr lang="en-US" dirty="0"/>
              <a:t> on a ring of n (n&gt;3) nodes even under Whiteboard Model. </a:t>
            </a:r>
            <a:endParaRPr lang="en-IN" b="1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798FE74-94DB-F926-C2F1-50C85A4F7D05}"/>
              </a:ext>
            </a:extLst>
          </p:cNvPr>
          <p:cNvGrpSpPr/>
          <p:nvPr/>
        </p:nvGrpSpPr>
        <p:grpSpPr>
          <a:xfrm>
            <a:off x="929728" y="2060422"/>
            <a:ext cx="2683134" cy="3143732"/>
            <a:chOff x="8523127" y="2152739"/>
            <a:chExt cx="2683134" cy="314373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8F0D5498-8959-72C7-1DB4-62E6F07B9E9A}"/>
                </a:ext>
              </a:extLst>
            </p:cNvPr>
            <p:cNvGrpSpPr/>
            <p:nvPr/>
          </p:nvGrpSpPr>
          <p:grpSpPr>
            <a:xfrm>
              <a:off x="8623179" y="2503816"/>
              <a:ext cx="2530776" cy="2564921"/>
              <a:chOff x="3343813" y="577969"/>
              <a:chExt cx="4656109" cy="5109714"/>
            </a:xfrm>
          </p:grpSpPr>
          <p:sp>
            <p:nvSpPr>
              <p:cNvPr id="106" name="Star: 5 Points 105">
                <a:extLst>
                  <a:ext uri="{FF2B5EF4-FFF2-40B4-BE49-F238E27FC236}">
                    <a16:creationId xmlns:a16="http://schemas.microsoft.com/office/drawing/2014/main" id="{3D59C5A7-E53F-9B90-FADB-0DE72C652404}"/>
                  </a:ext>
                </a:extLst>
              </p:cNvPr>
              <p:cNvSpPr/>
              <p:nvPr/>
            </p:nvSpPr>
            <p:spPr>
              <a:xfrm>
                <a:off x="3416061" y="655607"/>
                <a:ext cx="4511615" cy="4494363"/>
              </a:xfrm>
              <a:prstGeom prst="star5">
                <a:avLst>
                  <a:gd name="adj" fmla="val 50000"/>
                  <a:gd name="hf" fmla="val 105146"/>
                  <a:gd name="vf" fmla="val 11055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DEEDD4AE-0DBA-87C8-8B55-D2A478988F07}"/>
                  </a:ext>
                </a:extLst>
              </p:cNvPr>
              <p:cNvSpPr/>
              <p:nvPr/>
            </p:nvSpPr>
            <p:spPr>
              <a:xfrm>
                <a:off x="5609326" y="577969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1D961472-D3C5-0282-744A-E418DDF3118F}"/>
                  </a:ext>
                </a:extLst>
              </p:cNvPr>
              <p:cNvSpPr/>
              <p:nvPr/>
            </p:nvSpPr>
            <p:spPr>
              <a:xfrm>
                <a:off x="3343813" y="2326256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529C751E-07C0-50BE-71D2-77A3D656B2B9}"/>
                  </a:ext>
                </a:extLst>
              </p:cNvPr>
              <p:cNvSpPr/>
              <p:nvPr/>
            </p:nvSpPr>
            <p:spPr>
              <a:xfrm>
                <a:off x="3343814" y="3841629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786F76E-8B9E-0D4B-FA96-D3D898179996}"/>
                  </a:ext>
                </a:extLst>
              </p:cNvPr>
              <p:cNvSpPr/>
              <p:nvPr/>
            </p:nvSpPr>
            <p:spPr>
              <a:xfrm>
                <a:off x="4194594" y="5063705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5736BD3-9FED-A20D-EC1C-F87BFB63C335}"/>
                  </a:ext>
                </a:extLst>
              </p:cNvPr>
              <p:cNvSpPr/>
              <p:nvPr/>
            </p:nvSpPr>
            <p:spPr>
              <a:xfrm>
                <a:off x="7855429" y="2257245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A0ECC36F-3CA5-2048-6140-57DF8D67999D}"/>
                  </a:ext>
                </a:extLst>
              </p:cNvPr>
              <p:cNvSpPr/>
              <p:nvPr/>
            </p:nvSpPr>
            <p:spPr>
              <a:xfrm>
                <a:off x="5599621" y="5523780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3969FDB7-60B9-88B4-7E6F-FE2FD921984C}"/>
                  </a:ext>
                </a:extLst>
              </p:cNvPr>
              <p:cNvSpPr/>
              <p:nvPr/>
            </p:nvSpPr>
            <p:spPr>
              <a:xfrm>
                <a:off x="7015431" y="5075207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5A1CC6E5-2851-6647-9FA6-EF3CDA5B16B4}"/>
                  </a:ext>
                </a:extLst>
              </p:cNvPr>
              <p:cNvSpPr/>
              <p:nvPr/>
            </p:nvSpPr>
            <p:spPr>
              <a:xfrm>
                <a:off x="7855428" y="3841629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144AF9DC-B371-7173-6FC1-95EAFE93B066}"/>
                  </a:ext>
                </a:extLst>
              </p:cNvPr>
              <p:cNvSpPr/>
              <p:nvPr/>
            </p:nvSpPr>
            <p:spPr>
              <a:xfrm>
                <a:off x="7015431" y="1046671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B0DFB490-FC74-FE21-4930-BDDFC4FE46CA}"/>
                  </a:ext>
                </a:extLst>
              </p:cNvPr>
              <p:cNvSpPr/>
              <p:nvPr/>
            </p:nvSpPr>
            <p:spPr>
              <a:xfrm>
                <a:off x="4194593" y="1046672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02EFD521-9BC3-4D54-52F0-9F148B009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79502" y="2326786"/>
              <a:ext cx="474453" cy="474453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A36612C-DA66-2802-B1BB-8700C45A9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20241" y="2152739"/>
              <a:ext cx="474453" cy="474453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BE3C75D-1D85-1F43-BBF9-F5C1F0FA9D48}"/>
                </a:ext>
              </a:extLst>
            </p:cNvPr>
            <p:cNvSpPr txBox="1"/>
            <p:nvPr/>
          </p:nvSpPr>
          <p:spPr>
            <a:xfrm>
              <a:off x="9201945" y="2431907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6921B0C-D157-8CB8-496B-DFF6D18D35D3}"/>
                </a:ext>
              </a:extLst>
            </p:cNvPr>
            <p:cNvSpPr txBox="1"/>
            <p:nvPr/>
          </p:nvSpPr>
          <p:spPr>
            <a:xfrm>
              <a:off x="9984113" y="2296210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10A08BE-643F-FD18-0FDA-C1D7A3A8BD22}"/>
                </a:ext>
              </a:extLst>
            </p:cNvPr>
            <p:cNvSpPr txBox="1"/>
            <p:nvPr/>
          </p:nvSpPr>
          <p:spPr>
            <a:xfrm>
              <a:off x="8856647" y="4523311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D962A90-255A-0C83-4BB4-0A2FEDD6E562}"/>
                </a:ext>
              </a:extLst>
            </p:cNvPr>
            <p:cNvSpPr txBox="1"/>
            <p:nvPr/>
          </p:nvSpPr>
          <p:spPr>
            <a:xfrm>
              <a:off x="10786183" y="2713369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EB8451B-30F9-273D-8AB3-C52F03AE4158}"/>
                </a:ext>
              </a:extLst>
            </p:cNvPr>
            <p:cNvSpPr txBox="1"/>
            <p:nvPr/>
          </p:nvSpPr>
          <p:spPr>
            <a:xfrm>
              <a:off x="11131095" y="3329612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F4E68E-5710-B735-FC76-D2F9880DC6EE}"/>
                </a:ext>
              </a:extLst>
            </p:cNvPr>
            <p:cNvSpPr txBox="1"/>
            <p:nvPr/>
          </p:nvSpPr>
          <p:spPr>
            <a:xfrm>
              <a:off x="10977392" y="4207160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9806C96-1F75-5F85-599A-2B13589F7337}"/>
                </a:ext>
              </a:extLst>
            </p:cNvPr>
            <p:cNvSpPr txBox="1"/>
            <p:nvPr/>
          </p:nvSpPr>
          <p:spPr>
            <a:xfrm>
              <a:off x="10496985" y="4749114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DD67032-9E72-F2CA-11D7-E1F8B68E1641}"/>
                </a:ext>
              </a:extLst>
            </p:cNvPr>
            <p:cNvSpPr txBox="1"/>
            <p:nvPr/>
          </p:nvSpPr>
          <p:spPr>
            <a:xfrm>
              <a:off x="9598498" y="4927139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1BED88C7-8716-7273-47FA-1E14259B1F21}"/>
                </a:ext>
              </a:extLst>
            </p:cNvPr>
            <p:cNvSpPr txBox="1"/>
            <p:nvPr/>
          </p:nvSpPr>
          <p:spPr>
            <a:xfrm>
              <a:off x="8572675" y="3041507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33A8F02-ED84-09A3-4691-4F620B7E5665}"/>
                </a:ext>
              </a:extLst>
            </p:cNvPr>
            <p:cNvSpPr txBox="1"/>
            <p:nvPr/>
          </p:nvSpPr>
          <p:spPr>
            <a:xfrm>
              <a:off x="9646369" y="2326786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956AC9F-3725-7ABB-9B8F-ED5D42E9E6C2}"/>
                </a:ext>
              </a:extLst>
            </p:cNvPr>
            <p:cNvSpPr txBox="1"/>
            <p:nvPr/>
          </p:nvSpPr>
          <p:spPr>
            <a:xfrm>
              <a:off x="8901580" y="2662119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3040848-18AB-B1FC-0DB5-AEBBFBCAC1E9}"/>
                </a:ext>
              </a:extLst>
            </p:cNvPr>
            <p:cNvSpPr txBox="1"/>
            <p:nvPr/>
          </p:nvSpPr>
          <p:spPr>
            <a:xfrm>
              <a:off x="8523127" y="3439361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D8C14F4-4734-EA6F-4750-E785217E5A31}"/>
                </a:ext>
              </a:extLst>
            </p:cNvPr>
            <p:cNvSpPr txBox="1"/>
            <p:nvPr/>
          </p:nvSpPr>
          <p:spPr>
            <a:xfrm>
              <a:off x="8608744" y="4153979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0F54002-7724-80B9-0BAB-384595FCD323}"/>
                </a:ext>
              </a:extLst>
            </p:cNvPr>
            <p:cNvSpPr txBox="1"/>
            <p:nvPr/>
          </p:nvSpPr>
          <p:spPr>
            <a:xfrm>
              <a:off x="8523243" y="3786366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  <a:endParaRPr lang="en-IN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4416E80-E9B3-9279-CC12-18B30A774452}"/>
                </a:ext>
              </a:extLst>
            </p:cNvPr>
            <p:cNvSpPr txBox="1"/>
            <p:nvPr/>
          </p:nvSpPr>
          <p:spPr>
            <a:xfrm>
              <a:off x="9157680" y="4557807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7CAFBEA-03AD-3003-8CF4-09DD93293E9A}"/>
                </a:ext>
              </a:extLst>
            </p:cNvPr>
            <p:cNvSpPr txBox="1"/>
            <p:nvPr/>
          </p:nvSpPr>
          <p:spPr>
            <a:xfrm>
              <a:off x="10056167" y="4860734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03FC8C0-8B12-5775-2352-60D8E82D42B6}"/>
                </a:ext>
              </a:extLst>
            </p:cNvPr>
            <p:cNvSpPr txBox="1"/>
            <p:nvPr/>
          </p:nvSpPr>
          <p:spPr>
            <a:xfrm>
              <a:off x="10722069" y="4576492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66A1B1F-9B3E-A3E5-E788-DBB78C554CAF}"/>
                </a:ext>
              </a:extLst>
            </p:cNvPr>
            <p:cNvSpPr txBox="1"/>
            <p:nvPr/>
          </p:nvSpPr>
          <p:spPr>
            <a:xfrm>
              <a:off x="11160542" y="3837828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110A16C-53B5-B992-4E29-9BA0AAF58948}"/>
                </a:ext>
              </a:extLst>
            </p:cNvPr>
            <p:cNvSpPr txBox="1"/>
            <p:nvPr/>
          </p:nvSpPr>
          <p:spPr>
            <a:xfrm>
              <a:off x="10999970" y="3012071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D36EDF6-DC73-B8A9-AD60-E5087DBDE72A}"/>
                </a:ext>
              </a:extLst>
            </p:cNvPr>
            <p:cNvSpPr txBox="1"/>
            <p:nvPr/>
          </p:nvSpPr>
          <p:spPr>
            <a:xfrm>
              <a:off x="10444557" y="2448967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en-IN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12C1A5F-3245-8194-FD91-4CBE60C9713F}"/>
                </a:ext>
              </a:extLst>
            </p:cNvPr>
            <p:cNvSpPr/>
            <p:nvPr/>
          </p:nvSpPr>
          <p:spPr>
            <a:xfrm>
              <a:off x="9031090" y="2661701"/>
              <a:ext cx="206108" cy="185084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BBBE7B7-68DA-3D61-F53C-5D96F8D8DAC5}"/>
                </a:ext>
              </a:extLst>
            </p:cNvPr>
            <p:cNvSpPr txBox="1"/>
            <p:nvPr/>
          </p:nvSpPr>
          <p:spPr>
            <a:xfrm>
              <a:off x="9122192" y="2781032"/>
              <a:ext cx="6757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V</a:t>
              </a:r>
              <a:r>
                <a:rPr lang="en-US" b="1" baseline="-25000" dirty="0"/>
                <a:t>1</a:t>
              </a:r>
              <a:endParaRPr lang="en-IN" b="1" dirty="0"/>
            </a:p>
          </p:txBody>
        </p:sp>
      </p:grp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9F7B7A0-024B-88A6-5D5A-3C1185476A99}"/>
              </a:ext>
            </a:extLst>
          </p:cNvPr>
          <p:cNvCxnSpPr>
            <a:cxnSpLocks/>
          </p:cNvCxnSpPr>
          <p:nvPr/>
        </p:nvCxnSpPr>
        <p:spPr>
          <a:xfrm>
            <a:off x="7391400" y="2023871"/>
            <a:ext cx="0" cy="312165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436331F7-9181-EF75-26D8-2C2D89A85451}"/>
              </a:ext>
            </a:extLst>
          </p:cNvPr>
          <p:cNvSpPr txBox="1"/>
          <p:nvPr/>
        </p:nvSpPr>
        <p:spPr>
          <a:xfrm>
            <a:off x="981295" y="5450839"/>
            <a:ext cx="9952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Corollary:  </a:t>
            </a:r>
            <a:r>
              <a:rPr lang="en-US" dirty="0"/>
              <a:t>A set of 3 synchronous agents  are necessary to solve </a:t>
            </a:r>
            <a:r>
              <a:rPr lang="en-US" cap="small" dirty="0" err="1"/>
              <a:t>PerpExplore</a:t>
            </a:r>
            <a:r>
              <a:rPr lang="en-US" cap="small" dirty="0"/>
              <a:t>-BBH</a:t>
            </a:r>
            <a:r>
              <a:rPr lang="en-US" dirty="0"/>
              <a:t> on a ring of n (n&gt;3) nodes even under Whiteboard Model and Pebble model of communication if the agents are initially co-located. </a:t>
            </a:r>
            <a:endParaRPr lang="en-IN" b="1" dirty="0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63662A2-6F65-3EA8-10B3-CFA9B0ACBA11}"/>
              </a:ext>
            </a:extLst>
          </p:cNvPr>
          <p:cNvGrpSpPr/>
          <p:nvPr/>
        </p:nvGrpSpPr>
        <p:grpSpPr>
          <a:xfrm>
            <a:off x="7667952" y="1952559"/>
            <a:ext cx="2922054" cy="3192968"/>
            <a:chOff x="7667952" y="1952559"/>
            <a:chExt cx="2922054" cy="3192968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CD5192CE-B4AD-8D83-59BB-182C70D4C1E9}"/>
                </a:ext>
              </a:extLst>
            </p:cNvPr>
            <p:cNvGrpSpPr/>
            <p:nvPr/>
          </p:nvGrpSpPr>
          <p:grpSpPr>
            <a:xfrm>
              <a:off x="7667952" y="2145266"/>
              <a:ext cx="2683134" cy="3000261"/>
              <a:chOff x="7667952" y="2145266"/>
              <a:chExt cx="2683134" cy="3000261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AC47BB94-E8FD-4FAB-AB0D-360A58939BA1}"/>
                  </a:ext>
                </a:extLst>
              </p:cNvPr>
              <p:cNvGrpSpPr/>
              <p:nvPr/>
            </p:nvGrpSpPr>
            <p:grpSpPr>
              <a:xfrm>
                <a:off x="7667952" y="2145266"/>
                <a:ext cx="2683134" cy="3000261"/>
                <a:chOff x="8523127" y="2296210"/>
                <a:chExt cx="2683134" cy="3000261"/>
              </a:xfrm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1228841A-36BF-E1FA-F396-12BAB91BCBB9}"/>
                    </a:ext>
                  </a:extLst>
                </p:cNvPr>
                <p:cNvGrpSpPr/>
                <p:nvPr/>
              </p:nvGrpSpPr>
              <p:grpSpPr>
                <a:xfrm>
                  <a:off x="8623179" y="2503816"/>
                  <a:ext cx="2530776" cy="2564921"/>
                  <a:chOff x="3343813" y="577969"/>
                  <a:chExt cx="4656109" cy="5109714"/>
                </a:xfrm>
              </p:grpSpPr>
              <p:sp>
                <p:nvSpPr>
                  <p:cNvPr id="143" name="Star: 5 Points 142">
                    <a:extLst>
                      <a:ext uri="{FF2B5EF4-FFF2-40B4-BE49-F238E27FC236}">
                        <a16:creationId xmlns:a16="http://schemas.microsoft.com/office/drawing/2014/main" id="{975FF8B7-C96E-EF4A-07B0-0E0476B9BB89}"/>
                      </a:ext>
                    </a:extLst>
                  </p:cNvPr>
                  <p:cNvSpPr/>
                  <p:nvPr/>
                </p:nvSpPr>
                <p:spPr>
                  <a:xfrm>
                    <a:off x="3416061" y="655607"/>
                    <a:ext cx="4511615" cy="4494363"/>
                  </a:xfrm>
                  <a:prstGeom prst="star5">
                    <a:avLst>
                      <a:gd name="adj" fmla="val 50000"/>
                      <a:gd name="hf" fmla="val 105146"/>
                      <a:gd name="vf" fmla="val 110557"/>
                    </a:avLst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81385405-85E3-3537-2E6C-50760D5EBC2F}"/>
                      </a:ext>
                    </a:extLst>
                  </p:cNvPr>
                  <p:cNvSpPr/>
                  <p:nvPr/>
                </p:nvSpPr>
                <p:spPr>
                  <a:xfrm>
                    <a:off x="5609326" y="577969"/>
                    <a:ext cx="144493" cy="16390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45" name="Oval 144">
                    <a:extLst>
                      <a:ext uri="{FF2B5EF4-FFF2-40B4-BE49-F238E27FC236}">
                        <a16:creationId xmlns:a16="http://schemas.microsoft.com/office/drawing/2014/main" id="{553DB935-99E7-AB71-E3CC-0A886D4D4F98}"/>
                      </a:ext>
                    </a:extLst>
                  </p:cNvPr>
                  <p:cNvSpPr/>
                  <p:nvPr/>
                </p:nvSpPr>
                <p:spPr>
                  <a:xfrm>
                    <a:off x="3343813" y="2326256"/>
                    <a:ext cx="144493" cy="16390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5BD53BF3-D94B-45F7-6170-F23930985A62}"/>
                      </a:ext>
                    </a:extLst>
                  </p:cNvPr>
                  <p:cNvSpPr/>
                  <p:nvPr/>
                </p:nvSpPr>
                <p:spPr>
                  <a:xfrm>
                    <a:off x="3343814" y="3841629"/>
                    <a:ext cx="144493" cy="16390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47" name="Oval 146">
                    <a:extLst>
                      <a:ext uri="{FF2B5EF4-FFF2-40B4-BE49-F238E27FC236}">
                        <a16:creationId xmlns:a16="http://schemas.microsoft.com/office/drawing/2014/main" id="{069A4ECE-20C8-4647-3677-F548F1416507}"/>
                      </a:ext>
                    </a:extLst>
                  </p:cNvPr>
                  <p:cNvSpPr/>
                  <p:nvPr/>
                </p:nvSpPr>
                <p:spPr>
                  <a:xfrm>
                    <a:off x="4194594" y="5063705"/>
                    <a:ext cx="144493" cy="16390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CD91560F-91DA-F0DC-2B36-E52EACA61C79}"/>
                      </a:ext>
                    </a:extLst>
                  </p:cNvPr>
                  <p:cNvSpPr/>
                  <p:nvPr/>
                </p:nvSpPr>
                <p:spPr>
                  <a:xfrm>
                    <a:off x="7855429" y="2257245"/>
                    <a:ext cx="144493" cy="16390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F42C924A-20AF-538B-4434-D029EEBF6647}"/>
                      </a:ext>
                    </a:extLst>
                  </p:cNvPr>
                  <p:cNvSpPr/>
                  <p:nvPr/>
                </p:nvSpPr>
                <p:spPr>
                  <a:xfrm>
                    <a:off x="5599621" y="5523780"/>
                    <a:ext cx="144493" cy="16390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50" name="Oval 149">
                    <a:extLst>
                      <a:ext uri="{FF2B5EF4-FFF2-40B4-BE49-F238E27FC236}">
                        <a16:creationId xmlns:a16="http://schemas.microsoft.com/office/drawing/2014/main" id="{7DD892A4-1E0B-528E-D084-957FDA58CB93}"/>
                      </a:ext>
                    </a:extLst>
                  </p:cNvPr>
                  <p:cNvSpPr/>
                  <p:nvPr/>
                </p:nvSpPr>
                <p:spPr>
                  <a:xfrm>
                    <a:off x="7015431" y="5075207"/>
                    <a:ext cx="144493" cy="16390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76C3EC88-1D86-573A-AAC3-323463196073}"/>
                      </a:ext>
                    </a:extLst>
                  </p:cNvPr>
                  <p:cNvSpPr/>
                  <p:nvPr/>
                </p:nvSpPr>
                <p:spPr>
                  <a:xfrm>
                    <a:off x="7855428" y="3841629"/>
                    <a:ext cx="144493" cy="16390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4E4A0D1F-4BBE-10E6-8EAD-16F70F724C27}"/>
                      </a:ext>
                    </a:extLst>
                  </p:cNvPr>
                  <p:cNvSpPr/>
                  <p:nvPr/>
                </p:nvSpPr>
                <p:spPr>
                  <a:xfrm>
                    <a:off x="7015431" y="1046671"/>
                    <a:ext cx="144493" cy="16390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C423EF2A-5A7C-BDAF-D9DD-A7C74FB6E08D}"/>
                      </a:ext>
                    </a:extLst>
                  </p:cNvPr>
                  <p:cNvSpPr/>
                  <p:nvPr/>
                </p:nvSpPr>
                <p:spPr>
                  <a:xfrm>
                    <a:off x="4194593" y="1046672"/>
                    <a:ext cx="144493" cy="16390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  <p:pic>
              <p:nvPicPr>
                <p:cNvPr id="119" name="Picture 118">
                  <a:extLst>
                    <a:ext uri="{FF2B5EF4-FFF2-40B4-BE49-F238E27FC236}">
                      <a16:creationId xmlns:a16="http://schemas.microsoft.com/office/drawing/2014/main" id="{1E7E4E5B-254E-F476-D3F6-44B5811975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79502" y="2326786"/>
                  <a:ext cx="474453" cy="474453"/>
                </a:xfrm>
                <a:prstGeom prst="rect">
                  <a:avLst/>
                </a:prstGeom>
              </p:spPr>
            </p:pic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FF212428-6F0C-919B-898D-596DBC133BE7}"/>
                    </a:ext>
                  </a:extLst>
                </p:cNvPr>
                <p:cNvSpPr txBox="1"/>
                <p:nvPr/>
              </p:nvSpPr>
              <p:spPr>
                <a:xfrm>
                  <a:off x="9201945" y="2431907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  <a:endParaRPr lang="en-IN" dirty="0"/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0594BCA1-251E-1FF2-8AAB-DED5A7677E25}"/>
                    </a:ext>
                  </a:extLst>
                </p:cNvPr>
                <p:cNvSpPr txBox="1"/>
                <p:nvPr/>
              </p:nvSpPr>
              <p:spPr>
                <a:xfrm>
                  <a:off x="9984113" y="2296210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  <a:endParaRPr lang="en-IN" dirty="0"/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F24DB42B-2B52-C03D-A33E-E5EDEA757E6F}"/>
                    </a:ext>
                  </a:extLst>
                </p:cNvPr>
                <p:cNvSpPr txBox="1"/>
                <p:nvPr/>
              </p:nvSpPr>
              <p:spPr>
                <a:xfrm>
                  <a:off x="8856647" y="4523311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  <a:endParaRPr lang="en-IN" dirty="0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8881768B-A9ED-4B1E-B826-1C15CCB3BF26}"/>
                    </a:ext>
                  </a:extLst>
                </p:cNvPr>
                <p:cNvSpPr txBox="1"/>
                <p:nvPr/>
              </p:nvSpPr>
              <p:spPr>
                <a:xfrm>
                  <a:off x="10786183" y="2713369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  <a:endParaRPr lang="en-IN" dirty="0"/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F9E77F3A-CEA0-11A6-973F-2C424FEA1D69}"/>
                    </a:ext>
                  </a:extLst>
                </p:cNvPr>
                <p:cNvSpPr txBox="1"/>
                <p:nvPr/>
              </p:nvSpPr>
              <p:spPr>
                <a:xfrm>
                  <a:off x="11131095" y="3329612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  <a:endParaRPr lang="en-IN" dirty="0"/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1CF798C5-F188-1480-2C21-F0FCCF1428BB}"/>
                    </a:ext>
                  </a:extLst>
                </p:cNvPr>
                <p:cNvSpPr txBox="1"/>
                <p:nvPr/>
              </p:nvSpPr>
              <p:spPr>
                <a:xfrm>
                  <a:off x="10977392" y="4207160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  <a:endParaRPr lang="en-IN" dirty="0"/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191C4A68-F1B2-57AE-4073-40816DFCC2D4}"/>
                    </a:ext>
                  </a:extLst>
                </p:cNvPr>
                <p:cNvSpPr txBox="1"/>
                <p:nvPr/>
              </p:nvSpPr>
              <p:spPr>
                <a:xfrm>
                  <a:off x="10496985" y="4749114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  <a:endParaRPr lang="en-IN" dirty="0"/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C84F16C8-CBA1-F576-7884-90313E846423}"/>
                    </a:ext>
                  </a:extLst>
                </p:cNvPr>
                <p:cNvSpPr txBox="1"/>
                <p:nvPr/>
              </p:nvSpPr>
              <p:spPr>
                <a:xfrm>
                  <a:off x="9598498" y="4927139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  <a:endParaRPr lang="en-IN" dirty="0"/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421A3B0C-D818-3A5C-01C7-C87A7D0A8EE0}"/>
                    </a:ext>
                  </a:extLst>
                </p:cNvPr>
                <p:cNvSpPr txBox="1"/>
                <p:nvPr/>
              </p:nvSpPr>
              <p:spPr>
                <a:xfrm>
                  <a:off x="8572675" y="3041507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  <a:endParaRPr lang="en-IN" dirty="0"/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886BD33F-F704-D08B-86E4-625E007717E4}"/>
                    </a:ext>
                  </a:extLst>
                </p:cNvPr>
                <p:cNvSpPr txBox="1"/>
                <p:nvPr/>
              </p:nvSpPr>
              <p:spPr>
                <a:xfrm>
                  <a:off x="9646369" y="2326786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IN" dirty="0"/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3623A20B-99F5-7D0B-699C-1575F4AEF7D3}"/>
                    </a:ext>
                  </a:extLst>
                </p:cNvPr>
                <p:cNvSpPr txBox="1"/>
                <p:nvPr/>
              </p:nvSpPr>
              <p:spPr>
                <a:xfrm>
                  <a:off x="8901580" y="2662119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IN" dirty="0"/>
                </a:p>
              </p:txBody>
            </p: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7D5775AA-2BE5-263A-F735-2BC2DBA61EBE}"/>
                    </a:ext>
                  </a:extLst>
                </p:cNvPr>
                <p:cNvSpPr txBox="1"/>
                <p:nvPr/>
              </p:nvSpPr>
              <p:spPr>
                <a:xfrm>
                  <a:off x="8523127" y="3439361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IN" dirty="0"/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1638C55F-A35A-260E-4D74-A1DDE90FEFF1}"/>
                    </a:ext>
                  </a:extLst>
                </p:cNvPr>
                <p:cNvSpPr txBox="1"/>
                <p:nvPr/>
              </p:nvSpPr>
              <p:spPr>
                <a:xfrm>
                  <a:off x="8608744" y="4153979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IN" dirty="0"/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E72B8B8F-5834-6CC4-4C79-1E36C379D032}"/>
                    </a:ext>
                  </a:extLst>
                </p:cNvPr>
                <p:cNvSpPr txBox="1"/>
                <p:nvPr/>
              </p:nvSpPr>
              <p:spPr>
                <a:xfrm>
                  <a:off x="8523243" y="3786366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  <a:endParaRPr lang="en-IN" dirty="0"/>
                </a:p>
              </p:txBody>
            </p: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A70A61F9-10C1-D6C7-43B5-960BB56B0550}"/>
                    </a:ext>
                  </a:extLst>
                </p:cNvPr>
                <p:cNvSpPr txBox="1"/>
                <p:nvPr/>
              </p:nvSpPr>
              <p:spPr>
                <a:xfrm>
                  <a:off x="9157680" y="4557807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IN" dirty="0"/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D0F06604-883E-3618-A6AF-442CCA618C28}"/>
                    </a:ext>
                  </a:extLst>
                </p:cNvPr>
                <p:cNvSpPr txBox="1"/>
                <p:nvPr/>
              </p:nvSpPr>
              <p:spPr>
                <a:xfrm>
                  <a:off x="10056167" y="4860734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IN" dirty="0"/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035222F1-7D21-B50D-7D32-5CAF0FF8191A}"/>
                    </a:ext>
                  </a:extLst>
                </p:cNvPr>
                <p:cNvSpPr txBox="1"/>
                <p:nvPr/>
              </p:nvSpPr>
              <p:spPr>
                <a:xfrm>
                  <a:off x="10722069" y="4576492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IN" dirty="0"/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035F384D-2B19-2A83-C454-EE3F15DD2555}"/>
                    </a:ext>
                  </a:extLst>
                </p:cNvPr>
                <p:cNvSpPr txBox="1"/>
                <p:nvPr/>
              </p:nvSpPr>
              <p:spPr>
                <a:xfrm>
                  <a:off x="11160542" y="3837828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IN" dirty="0"/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FB105D49-8300-88AF-48FC-0515EF97EF28}"/>
                    </a:ext>
                  </a:extLst>
                </p:cNvPr>
                <p:cNvSpPr txBox="1"/>
                <p:nvPr/>
              </p:nvSpPr>
              <p:spPr>
                <a:xfrm>
                  <a:off x="10999970" y="3012071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IN" dirty="0"/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2C969153-7CC0-4577-647D-98788312C4E9}"/>
                    </a:ext>
                  </a:extLst>
                </p:cNvPr>
                <p:cNvSpPr txBox="1"/>
                <p:nvPr/>
              </p:nvSpPr>
              <p:spPr>
                <a:xfrm>
                  <a:off x="10444557" y="2448967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  <a:endParaRPr lang="en-IN" dirty="0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3515F97C-5668-C183-5FC2-95E4B8C10637}"/>
                    </a:ext>
                  </a:extLst>
                </p:cNvPr>
                <p:cNvSpPr/>
                <p:nvPr/>
              </p:nvSpPr>
              <p:spPr>
                <a:xfrm>
                  <a:off x="8575246" y="3346819"/>
                  <a:ext cx="206108" cy="185084"/>
                </a:xfrm>
                <a:prstGeom prst="ellipse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6BD9E151-10D9-FDDA-CF79-E4AE75EA955A}"/>
                    </a:ext>
                  </a:extLst>
                </p:cNvPr>
                <p:cNvSpPr txBox="1"/>
                <p:nvPr/>
              </p:nvSpPr>
              <p:spPr>
                <a:xfrm>
                  <a:off x="8694151" y="3326512"/>
                  <a:ext cx="67572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V</a:t>
                  </a:r>
                  <a:r>
                    <a:rPr lang="en-US" b="1" baseline="-25000" dirty="0"/>
                    <a:t>2</a:t>
                  </a:r>
                  <a:endParaRPr lang="en-IN" b="1" dirty="0"/>
                </a:p>
              </p:txBody>
            </p:sp>
          </p:grp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F6AA7C7E-E9CC-E4EB-453E-12F6544FD986}"/>
                  </a:ext>
                </a:extLst>
              </p:cNvPr>
              <p:cNvSpPr txBox="1"/>
              <p:nvPr/>
            </p:nvSpPr>
            <p:spPr>
              <a:xfrm>
                <a:off x="8321932" y="2651742"/>
                <a:ext cx="4852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V</a:t>
                </a:r>
                <a:r>
                  <a:rPr lang="en-US" b="1" baseline="-25000" dirty="0"/>
                  <a:t>1</a:t>
                </a:r>
                <a:endParaRPr lang="en-IN" dirty="0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4386195F-B3FE-6EB5-78DB-BD1D579AE4B2}"/>
                  </a:ext>
                </a:extLst>
              </p:cNvPr>
              <p:cNvSpPr/>
              <p:nvPr/>
            </p:nvSpPr>
            <p:spPr>
              <a:xfrm>
                <a:off x="8179431" y="2590067"/>
                <a:ext cx="206108" cy="185084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178E6C9-45CD-8DD8-FA2A-3BE562ACB8B3}"/>
                </a:ext>
              </a:extLst>
            </p:cNvPr>
            <p:cNvSpPr txBox="1"/>
            <p:nvPr/>
          </p:nvSpPr>
          <p:spPr>
            <a:xfrm>
              <a:off x="10040877" y="1952559"/>
              <a:ext cx="5491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!!!!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409300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17A5954-3CBA-A32C-7C5C-84B5AD354325}"/>
              </a:ext>
            </a:extLst>
          </p:cNvPr>
          <p:cNvSpPr txBox="1"/>
          <p:nvPr/>
        </p:nvSpPr>
        <p:spPr>
          <a:xfrm>
            <a:off x="595223" y="414068"/>
            <a:ext cx="1055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Sketch of lower Bounds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43F14A-D4EB-A45E-68C7-0C842CD650BD}"/>
              </a:ext>
            </a:extLst>
          </p:cNvPr>
          <p:cNvSpPr txBox="1"/>
          <p:nvPr/>
        </p:nvSpPr>
        <p:spPr>
          <a:xfrm>
            <a:off x="476432" y="1134153"/>
            <a:ext cx="10677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dirty="0"/>
              <a:t>Theorem:  </a:t>
            </a:r>
            <a:r>
              <a:rPr lang="en-US" sz="1800" b="0" u="none" strike="noStrike" baseline="0" dirty="0">
                <a:latin typeface="LMRoman10-Italic"/>
              </a:rPr>
              <a:t>A set of 3 scattered agents, each equipped with a pebble, can not solve the </a:t>
            </a:r>
            <a:r>
              <a:rPr lang="en-US" sz="1800" b="0" u="none" strike="noStrike" cap="small" dirty="0" err="1">
                <a:latin typeface="LMRomanCaps10-Oblique"/>
              </a:rPr>
              <a:t>PerpExploration</a:t>
            </a:r>
            <a:r>
              <a:rPr lang="en-US" sz="1800" b="0" u="none" strike="noStrike" cap="small" dirty="0">
                <a:latin typeface="LMRomanCaps10-Oblique"/>
              </a:rPr>
              <a:t>-BBH</a:t>
            </a:r>
            <a:r>
              <a:rPr lang="en-US" sz="1800" b="0" u="none" strike="noStrike" baseline="0" dirty="0">
                <a:latin typeface="LMRomanCaps10-Oblique"/>
              </a:rPr>
              <a:t> </a:t>
            </a:r>
            <a:r>
              <a:rPr lang="en-US" sz="1800" b="0" u="none" strike="noStrike" baseline="0" dirty="0">
                <a:latin typeface="LMRoman10-Italic"/>
              </a:rPr>
              <a:t>problem on a ring </a:t>
            </a:r>
            <a:r>
              <a:rPr lang="en-US" sz="1800" b="0" u="none" strike="noStrike" baseline="0" dirty="0">
                <a:latin typeface="LMMathItalic10-Regular"/>
              </a:rPr>
              <a:t>R </a:t>
            </a:r>
            <a:r>
              <a:rPr lang="en-US" sz="1800" b="0" u="none" strike="noStrike" baseline="0" dirty="0">
                <a:latin typeface="LMRoman10-Italic"/>
              </a:rPr>
              <a:t>with </a:t>
            </a:r>
            <a:r>
              <a:rPr lang="en-US" sz="1800" b="0" u="none" strike="noStrike" baseline="0" dirty="0">
                <a:latin typeface="LMMathItalic10-Regular"/>
              </a:rPr>
              <a:t>n </a:t>
            </a:r>
            <a:r>
              <a:rPr lang="en-US" sz="1800" b="0" u="none" strike="noStrike" baseline="0" dirty="0">
                <a:latin typeface="LMRoman10-Italic"/>
              </a:rPr>
              <a:t>nodes.</a:t>
            </a:r>
            <a:endParaRPr lang="en-IN" b="1"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36331F7-9181-EF75-26D8-2C2D89A85451}"/>
              </a:ext>
            </a:extLst>
          </p:cNvPr>
          <p:cNvSpPr txBox="1"/>
          <p:nvPr/>
        </p:nvSpPr>
        <p:spPr>
          <a:xfrm>
            <a:off x="981295" y="5450839"/>
            <a:ext cx="995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Corollary:  </a:t>
            </a:r>
            <a:r>
              <a:rPr lang="en-US" dirty="0"/>
              <a:t>A set of 4 synchronous agents  are necessary to solve </a:t>
            </a:r>
            <a:r>
              <a:rPr lang="en-US" dirty="0" err="1"/>
              <a:t>PerpExplore</a:t>
            </a:r>
            <a:r>
              <a:rPr lang="en-US" dirty="0"/>
              <a:t>-BBH on a ring under Pebble Model of communication if the agents are initially Scattered. </a:t>
            </a:r>
            <a:endParaRPr lang="en-IN" b="1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7B306B1-098D-9E76-EF74-43D9326B46BA}"/>
              </a:ext>
            </a:extLst>
          </p:cNvPr>
          <p:cNvGrpSpPr/>
          <p:nvPr/>
        </p:nvGrpSpPr>
        <p:grpSpPr>
          <a:xfrm>
            <a:off x="855806" y="2087550"/>
            <a:ext cx="2771775" cy="2682900"/>
            <a:chOff x="1123950" y="2051710"/>
            <a:chExt cx="2771775" cy="26829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D4A1F60-8C53-3EE8-D09B-0F3DFA67443B}"/>
                </a:ext>
              </a:extLst>
            </p:cNvPr>
            <p:cNvSpPr/>
            <p:nvPr/>
          </p:nvSpPr>
          <p:spPr>
            <a:xfrm>
              <a:off x="1123950" y="2123390"/>
              <a:ext cx="2771775" cy="26112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09CCC4D-CA78-9E47-2207-97E16E7221A4}"/>
                </a:ext>
              </a:extLst>
            </p:cNvPr>
            <p:cNvSpPr/>
            <p:nvPr/>
          </p:nvSpPr>
          <p:spPr>
            <a:xfrm>
              <a:off x="2443162" y="2051710"/>
              <a:ext cx="133350" cy="1433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772DA31-771A-9C4C-BA41-72DB28FD8283}"/>
                </a:ext>
              </a:extLst>
            </p:cNvPr>
            <p:cNvSpPr/>
            <p:nvPr/>
          </p:nvSpPr>
          <p:spPr>
            <a:xfrm>
              <a:off x="3576637" y="4095264"/>
              <a:ext cx="133350" cy="1433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7B922BC-93CA-4288-2122-EC648966B811}"/>
                </a:ext>
              </a:extLst>
            </p:cNvPr>
            <p:cNvSpPr/>
            <p:nvPr/>
          </p:nvSpPr>
          <p:spPr>
            <a:xfrm>
              <a:off x="1262062" y="4043319"/>
              <a:ext cx="133350" cy="1433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42EBA92-98A6-496A-7B1F-2FCE6E26CD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2122" y="2202947"/>
              <a:ext cx="474453" cy="474453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A75298D-FFBD-D441-CD67-E08D45653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5412" y="3806092"/>
              <a:ext cx="474453" cy="474453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1C6799C-1122-208C-D4DC-9052438E0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2184" y="3806092"/>
              <a:ext cx="474453" cy="474453"/>
            </a:xfrm>
            <a:prstGeom prst="rect">
              <a:avLst/>
            </a:prstGeom>
          </p:spPr>
        </p:pic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D58C98-A487-E8C2-078B-101C6804CD72}"/>
                </a:ext>
              </a:extLst>
            </p:cNvPr>
            <p:cNvSpPr/>
            <p:nvPr/>
          </p:nvSpPr>
          <p:spPr>
            <a:xfrm>
              <a:off x="2850940" y="2099136"/>
              <a:ext cx="133350" cy="14336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6BDFFC13-AB26-BF2C-4B3D-1677B87EC997}"/>
                </a:ext>
              </a:extLst>
            </p:cNvPr>
            <p:cNvSpPr/>
            <p:nvPr/>
          </p:nvSpPr>
          <p:spPr>
            <a:xfrm>
              <a:off x="3206060" y="2288936"/>
              <a:ext cx="133350" cy="1433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3BCE8A8-823B-42E1-FDF7-431086E3D105}"/>
                </a:ext>
              </a:extLst>
            </p:cNvPr>
            <p:cNvSpPr/>
            <p:nvPr/>
          </p:nvSpPr>
          <p:spPr>
            <a:xfrm>
              <a:off x="3576637" y="2590498"/>
              <a:ext cx="133350" cy="1433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5DA18A3-02C9-FB67-152F-C57251F6A25A}"/>
              </a:ext>
            </a:extLst>
          </p:cNvPr>
          <p:cNvGrpSpPr/>
          <p:nvPr/>
        </p:nvGrpSpPr>
        <p:grpSpPr>
          <a:xfrm>
            <a:off x="4561706" y="2031092"/>
            <a:ext cx="2771775" cy="2682900"/>
            <a:chOff x="1123950" y="2051710"/>
            <a:chExt cx="2771775" cy="26829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C8444AC-5ADF-3F9C-F7F3-D5B21D6CC093}"/>
                </a:ext>
              </a:extLst>
            </p:cNvPr>
            <p:cNvSpPr/>
            <p:nvPr/>
          </p:nvSpPr>
          <p:spPr>
            <a:xfrm>
              <a:off x="1123950" y="2123390"/>
              <a:ext cx="2771775" cy="26112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7EE16AE-E937-8FC0-7E7C-6CD29833C58C}"/>
                </a:ext>
              </a:extLst>
            </p:cNvPr>
            <p:cNvSpPr/>
            <p:nvPr/>
          </p:nvSpPr>
          <p:spPr>
            <a:xfrm>
              <a:off x="2443162" y="2051710"/>
              <a:ext cx="133350" cy="1433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FE26AAF-9A45-5125-3D43-FFD59765C448}"/>
                </a:ext>
              </a:extLst>
            </p:cNvPr>
            <p:cNvSpPr/>
            <p:nvPr/>
          </p:nvSpPr>
          <p:spPr>
            <a:xfrm>
              <a:off x="3576637" y="4095264"/>
              <a:ext cx="133350" cy="1433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FD39454-F420-851D-1EA9-51CBB88D5639}"/>
                </a:ext>
              </a:extLst>
            </p:cNvPr>
            <p:cNvSpPr/>
            <p:nvPr/>
          </p:nvSpPr>
          <p:spPr>
            <a:xfrm>
              <a:off x="1262062" y="4043319"/>
              <a:ext cx="133350" cy="1433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3A8BF5A-195C-CF30-0812-1B65FC19C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0940" y="2335479"/>
              <a:ext cx="474453" cy="474453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CB13325-2E6B-5DE2-FDFD-0B4AFD0B9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5412" y="3806092"/>
              <a:ext cx="474453" cy="474453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B055ECF1-01BD-42BF-348B-0BD1EFD31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2184" y="3806092"/>
              <a:ext cx="474453" cy="474453"/>
            </a:xfrm>
            <a:prstGeom prst="rect">
              <a:avLst/>
            </a:prstGeom>
          </p:spPr>
        </p:pic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B10D060-2568-2B33-4318-4222BA04A2F7}"/>
                </a:ext>
              </a:extLst>
            </p:cNvPr>
            <p:cNvSpPr/>
            <p:nvPr/>
          </p:nvSpPr>
          <p:spPr>
            <a:xfrm>
              <a:off x="2850940" y="2099136"/>
              <a:ext cx="133350" cy="1433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613BC2B-1928-BB87-65BF-F2EC3551824A}"/>
                </a:ext>
              </a:extLst>
            </p:cNvPr>
            <p:cNvSpPr/>
            <p:nvPr/>
          </p:nvSpPr>
          <p:spPr>
            <a:xfrm>
              <a:off x="3206060" y="2288936"/>
              <a:ext cx="133350" cy="14336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042E8B9-ACE9-3E97-2D25-311115555ECD}"/>
                </a:ext>
              </a:extLst>
            </p:cNvPr>
            <p:cNvSpPr/>
            <p:nvPr/>
          </p:nvSpPr>
          <p:spPr>
            <a:xfrm>
              <a:off x="3576637" y="2590498"/>
              <a:ext cx="133350" cy="1433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173C245-C1B9-4C14-4AF1-6D61E842B98C}"/>
              </a:ext>
            </a:extLst>
          </p:cNvPr>
          <p:cNvGrpSpPr/>
          <p:nvPr/>
        </p:nvGrpSpPr>
        <p:grpSpPr>
          <a:xfrm>
            <a:off x="8185742" y="2031092"/>
            <a:ext cx="2771775" cy="2682900"/>
            <a:chOff x="1123950" y="2051710"/>
            <a:chExt cx="2771775" cy="2682900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2635508-FEB0-455A-8110-B37CACB89D96}"/>
                </a:ext>
              </a:extLst>
            </p:cNvPr>
            <p:cNvSpPr/>
            <p:nvPr/>
          </p:nvSpPr>
          <p:spPr>
            <a:xfrm>
              <a:off x="1123950" y="2123390"/>
              <a:ext cx="2771775" cy="261122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AE4CC3D-04DD-F8AF-F995-FDB4C3A439B2}"/>
                </a:ext>
              </a:extLst>
            </p:cNvPr>
            <p:cNvSpPr/>
            <p:nvPr/>
          </p:nvSpPr>
          <p:spPr>
            <a:xfrm>
              <a:off x="2443162" y="2051710"/>
              <a:ext cx="133350" cy="1433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FCC1DAA-3D81-A42C-14E0-6331326AB5EA}"/>
                </a:ext>
              </a:extLst>
            </p:cNvPr>
            <p:cNvSpPr/>
            <p:nvPr/>
          </p:nvSpPr>
          <p:spPr>
            <a:xfrm>
              <a:off x="3576637" y="4095264"/>
              <a:ext cx="133350" cy="1433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4F8B4AB-A6E8-0B52-B374-201B6FA5055E}"/>
                </a:ext>
              </a:extLst>
            </p:cNvPr>
            <p:cNvSpPr/>
            <p:nvPr/>
          </p:nvSpPr>
          <p:spPr>
            <a:xfrm>
              <a:off x="1262062" y="4043319"/>
              <a:ext cx="133350" cy="1433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E5E77E3-EFDE-2AA5-EF11-883B1DC51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2183" y="2481409"/>
              <a:ext cx="474453" cy="474453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65BA687-205D-706D-7840-A334F0B36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5412" y="3806092"/>
              <a:ext cx="474453" cy="474453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64D459E-025B-4F13-CE05-E8BAC2AEA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2184" y="3806092"/>
              <a:ext cx="474453" cy="474453"/>
            </a:xfrm>
            <a:prstGeom prst="rect">
              <a:avLst/>
            </a:prstGeom>
          </p:spPr>
        </p:pic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38259B2-C9C7-77A6-AE80-8C50E1B84324}"/>
                </a:ext>
              </a:extLst>
            </p:cNvPr>
            <p:cNvSpPr/>
            <p:nvPr/>
          </p:nvSpPr>
          <p:spPr>
            <a:xfrm>
              <a:off x="2850940" y="2099136"/>
              <a:ext cx="133350" cy="1433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FCE5F17-555B-8F26-4782-784ED51D52F6}"/>
                </a:ext>
              </a:extLst>
            </p:cNvPr>
            <p:cNvSpPr/>
            <p:nvPr/>
          </p:nvSpPr>
          <p:spPr>
            <a:xfrm>
              <a:off x="3206060" y="2288936"/>
              <a:ext cx="133350" cy="14336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1847396-B7E1-8536-F3C1-3927774D50CB}"/>
                </a:ext>
              </a:extLst>
            </p:cNvPr>
            <p:cNvSpPr/>
            <p:nvPr/>
          </p:nvSpPr>
          <p:spPr>
            <a:xfrm>
              <a:off x="3576637" y="2590498"/>
              <a:ext cx="133350" cy="14336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717034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17A5954-3CBA-A32C-7C5C-84B5AD354325}"/>
              </a:ext>
            </a:extLst>
          </p:cNvPr>
          <p:cNvSpPr txBox="1"/>
          <p:nvPr/>
        </p:nvSpPr>
        <p:spPr>
          <a:xfrm>
            <a:off x="595223" y="414068"/>
            <a:ext cx="1055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Algorithm Overview: </a:t>
            </a:r>
            <a:r>
              <a:rPr lang="en-US" sz="3600" b="1" cap="small" dirty="0" err="1">
                <a:solidFill>
                  <a:schemeClr val="accent1">
                    <a:lumMod val="75000"/>
                  </a:schemeClr>
                </a:solidFill>
              </a:rPr>
              <a:t>PerpExplore-Coloc-Pbl</a:t>
            </a:r>
            <a:endParaRPr lang="en-IN" sz="3600" b="1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AF9B80-ED68-486A-DD22-63E4F2B5CD24}"/>
              </a:ext>
            </a:extLst>
          </p:cNvPr>
          <p:cNvSpPr txBox="1"/>
          <p:nvPr/>
        </p:nvSpPr>
        <p:spPr>
          <a:xfrm>
            <a:off x="2628900" y="116205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Solves </a:t>
            </a:r>
            <a:r>
              <a:rPr lang="en-US" cap="small" dirty="0" err="1"/>
              <a:t>PerpExplore</a:t>
            </a:r>
            <a:r>
              <a:rPr lang="en-US" cap="small" dirty="0"/>
              <a:t>-BBH </a:t>
            </a:r>
            <a:r>
              <a:rPr lang="en-US" dirty="0"/>
              <a:t>with 3 co-located agents and two pebbles at the home</a:t>
            </a:r>
            <a:endParaRPr lang="en-IN" cap="smal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D2FD1D4-430C-993B-13B6-3E5A4E4CE64C}"/>
              </a:ext>
            </a:extLst>
          </p:cNvPr>
          <p:cNvGrpSpPr/>
          <p:nvPr/>
        </p:nvGrpSpPr>
        <p:grpSpPr>
          <a:xfrm>
            <a:off x="4881602" y="2494291"/>
            <a:ext cx="2530776" cy="2564921"/>
            <a:chOff x="3343813" y="577969"/>
            <a:chExt cx="4656109" cy="5109714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74E41379-8A58-78A1-2FA7-4FD4EF0255A1}"/>
                </a:ext>
              </a:extLst>
            </p:cNvPr>
            <p:cNvSpPr/>
            <p:nvPr/>
          </p:nvSpPr>
          <p:spPr>
            <a:xfrm>
              <a:off x="3416061" y="655607"/>
              <a:ext cx="4511615" cy="4494363"/>
            </a:xfrm>
            <a:prstGeom prst="star5">
              <a:avLst>
                <a:gd name="adj" fmla="val 50000"/>
                <a:gd name="hf" fmla="val 105146"/>
                <a:gd name="vf" fmla="val 1105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C031E86-B6A0-7AD6-9792-93E95DD4983C}"/>
                </a:ext>
              </a:extLst>
            </p:cNvPr>
            <p:cNvSpPr/>
            <p:nvPr/>
          </p:nvSpPr>
          <p:spPr>
            <a:xfrm>
              <a:off x="5609326" y="577969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381E9AC-50DF-BACB-6CFC-B997248968B5}"/>
                </a:ext>
              </a:extLst>
            </p:cNvPr>
            <p:cNvSpPr/>
            <p:nvPr/>
          </p:nvSpPr>
          <p:spPr>
            <a:xfrm>
              <a:off x="3343813" y="2326256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B77DF1-AA36-0936-1266-397A3944B7CC}"/>
                </a:ext>
              </a:extLst>
            </p:cNvPr>
            <p:cNvSpPr/>
            <p:nvPr/>
          </p:nvSpPr>
          <p:spPr>
            <a:xfrm>
              <a:off x="3343814" y="3841629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ABD4D64-1F91-F702-83C5-8A8040B20F64}"/>
                </a:ext>
              </a:extLst>
            </p:cNvPr>
            <p:cNvSpPr/>
            <p:nvPr/>
          </p:nvSpPr>
          <p:spPr>
            <a:xfrm>
              <a:off x="4194594" y="5063705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255C6CF-C48F-EDDE-E322-978D618E200C}"/>
                </a:ext>
              </a:extLst>
            </p:cNvPr>
            <p:cNvSpPr/>
            <p:nvPr/>
          </p:nvSpPr>
          <p:spPr>
            <a:xfrm>
              <a:off x="7855429" y="2257245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9D8381E-125B-982D-505E-BD4EAC939490}"/>
                </a:ext>
              </a:extLst>
            </p:cNvPr>
            <p:cNvSpPr/>
            <p:nvPr/>
          </p:nvSpPr>
          <p:spPr>
            <a:xfrm>
              <a:off x="5599621" y="5523780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A70BE1-1F1B-8C28-C687-A4D3645EBA5A}"/>
                </a:ext>
              </a:extLst>
            </p:cNvPr>
            <p:cNvSpPr/>
            <p:nvPr/>
          </p:nvSpPr>
          <p:spPr>
            <a:xfrm>
              <a:off x="7015431" y="5075207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73FB237-1B44-EB75-B838-699BF00DF929}"/>
                </a:ext>
              </a:extLst>
            </p:cNvPr>
            <p:cNvSpPr/>
            <p:nvPr/>
          </p:nvSpPr>
          <p:spPr>
            <a:xfrm>
              <a:off x="7855428" y="3841629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F13AB8-8C23-B05A-A247-27F94BC2A916}"/>
                </a:ext>
              </a:extLst>
            </p:cNvPr>
            <p:cNvSpPr/>
            <p:nvPr/>
          </p:nvSpPr>
          <p:spPr>
            <a:xfrm>
              <a:off x="7015431" y="1046671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B245BDC-DA1D-4F87-F827-2FA4A74FD8F3}"/>
                </a:ext>
              </a:extLst>
            </p:cNvPr>
            <p:cNvSpPr/>
            <p:nvPr/>
          </p:nvSpPr>
          <p:spPr>
            <a:xfrm>
              <a:off x="4194593" y="1046672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9277F69-0E91-0645-D8AC-545AC88A0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157" y="3881589"/>
            <a:ext cx="474453" cy="474453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4D8E77-0125-4E76-F50D-E71C3D6B8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705" y="3867857"/>
            <a:ext cx="474453" cy="474453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628FF9C-E526-BA66-B3BF-CBB6871F5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180" y="3890229"/>
            <a:ext cx="474453" cy="474453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6EAF6C06-E091-F81A-0DB9-33FB9DFA6CA4}"/>
              </a:ext>
            </a:extLst>
          </p:cNvPr>
          <p:cNvSpPr/>
          <p:nvPr/>
        </p:nvSpPr>
        <p:spPr>
          <a:xfrm>
            <a:off x="6955807" y="4010179"/>
            <a:ext cx="246533" cy="189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E349EF2-FE03-E6F1-9248-EBE500A77735}"/>
              </a:ext>
            </a:extLst>
          </p:cNvPr>
          <p:cNvSpPr/>
          <p:nvPr/>
        </p:nvSpPr>
        <p:spPr>
          <a:xfrm>
            <a:off x="6689639" y="4016228"/>
            <a:ext cx="246533" cy="189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12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96296E-6 L -0.11198 0.1134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99" y="56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44444E-6 L -0.01106 0.081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7 L -0.03971 0.1393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92" y="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06 0.08125 L -0.05781 0.1046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1157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98 0.11343 L -0.1944 0.1884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71 0.13935 L -6.25E-7 3.7037E-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7 L -0.07318 0.1155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9" y="5764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11111E-6 L -0.03294 0.08195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4" y="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18 0.11551 L -0.12226 0.21551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61" y="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781 0.10463 L -0.11067 0.074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-1528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944 0.18843 L -0.26354 0.1372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64" y="-2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226 0.21551 L -0.07305 0.1155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1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05 0.11551 L -0.15547 0.1905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28" y="375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94 0.08195 L -0.07969 0.1053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547 0.19051 L -0.23945 0.216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6" y="13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9" grpId="1" animBg="1"/>
      <p:bldP spid="40" grpId="0" animBg="1"/>
      <p:bldP spid="40" grpId="1" animBg="1"/>
      <p:bldP spid="40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17A5954-3CBA-A32C-7C5C-84B5AD354325}"/>
              </a:ext>
            </a:extLst>
          </p:cNvPr>
          <p:cNvSpPr txBox="1"/>
          <p:nvPr/>
        </p:nvSpPr>
        <p:spPr>
          <a:xfrm>
            <a:off x="595223" y="414068"/>
            <a:ext cx="1055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Algorithm Overview: </a:t>
            </a:r>
            <a:r>
              <a:rPr lang="en-US" sz="3600" b="1" cap="small" dirty="0" err="1">
                <a:solidFill>
                  <a:schemeClr val="accent1">
                    <a:lumMod val="75000"/>
                  </a:schemeClr>
                </a:solidFill>
              </a:rPr>
              <a:t>PerpExplore-Coloc-Pbl</a:t>
            </a:r>
            <a:endParaRPr lang="en-IN" sz="3600" b="1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296006-0BCC-6013-8E0F-8F5FD243A333}"/>
              </a:ext>
            </a:extLst>
          </p:cNvPr>
          <p:cNvGrpSpPr/>
          <p:nvPr/>
        </p:nvGrpSpPr>
        <p:grpSpPr>
          <a:xfrm>
            <a:off x="744955" y="1799610"/>
            <a:ext cx="3491703" cy="2861367"/>
            <a:chOff x="4031080" y="2075835"/>
            <a:chExt cx="3491703" cy="286136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14D72C9-BC55-4627-02B6-57BE280D412C}"/>
                </a:ext>
              </a:extLst>
            </p:cNvPr>
            <p:cNvGrpSpPr/>
            <p:nvPr/>
          </p:nvGrpSpPr>
          <p:grpSpPr>
            <a:xfrm>
              <a:off x="4517554" y="2075835"/>
              <a:ext cx="2530776" cy="2564921"/>
              <a:chOff x="3343813" y="577969"/>
              <a:chExt cx="4656109" cy="5109714"/>
            </a:xfrm>
          </p:grpSpPr>
          <p:sp>
            <p:nvSpPr>
              <p:cNvPr id="3" name="Star: 5 Points 2">
                <a:extLst>
                  <a:ext uri="{FF2B5EF4-FFF2-40B4-BE49-F238E27FC236}">
                    <a16:creationId xmlns:a16="http://schemas.microsoft.com/office/drawing/2014/main" id="{5D8270E1-5038-3B60-BD06-86F5D086ECFB}"/>
                  </a:ext>
                </a:extLst>
              </p:cNvPr>
              <p:cNvSpPr/>
              <p:nvPr/>
            </p:nvSpPr>
            <p:spPr>
              <a:xfrm>
                <a:off x="3416061" y="655607"/>
                <a:ext cx="4511615" cy="4494363"/>
              </a:xfrm>
              <a:prstGeom prst="star5">
                <a:avLst>
                  <a:gd name="adj" fmla="val 50000"/>
                  <a:gd name="hf" fmla="val 105146"/>
                  <a:gd name="vf" fmla="val 11055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204FED6-3ACA-A4B5-CC1A-F207FDF1FF0D}"/>
                  </a:ext>
                </a:extLst>
              </p:cNvPr>
              <p:cNvSpPr/>
              <p:nvPr/>
            </p:nvSpPr>
            <p:spPr>
              <a:xfrm>
                <a:off x="5609326" y="577969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9946482-E8F1-F8C3-52CA-AAE728CD4511}"/>
                  </a:ext>
                </a:extLst>
              </p:cNvPr>
              <p:cNvSpPr/>
              <p:nvPr/>
            </p:nvSpPr>
            <p:spPr>
              <a:xfrm>
                <a:off x="3343813" y="2326256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A10FBF1E-A9CD-8DBA-2DA3-B35B7A01C9D9}"/>
                  </a:ext>
                </a:extLst>
              </p:cNvPr>
              <p:cNvSpPr/>
              <p:nvPr/>
            </p:nvSpPr>
            <p:spPr>
              <a:xfrm>
                <a:off x="3343814" y="3841629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3E197BC-AF08-CA9C-95E1-B69D9ADB2604}"/>
                  </a:ext>
                </a:extLst>
              </p:cNvPr>
              <p:cNvSpPr/>
              <p:nvPr/>
            </p:nvSpPr>
            <p:spPr>
              <a:xfrm>
                <a:off x="4086527" y="5013429"/>
                <a:ext cx="317096" cy="27308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3CF67FF-0BDC-F79E-8116-81FF82D0E167}"/>
                  </a:ext>
                </a:extLst>
              </p:cNvPr>
              <p:cNvSpPr/>
              <p:nvPr/>
            </p:nvSpPr>
            <p:spPr>
              <a:xfrm>
                <a:off x="7855429" y="2257245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CC35D1F-BF85-D83E-56F8-1EC545091570}"/>
                  </a:ext>
                </a:extLst>
              </p:cNvPr>
              <p:cNvSpPr/>
              <p:nvPr/>
            </p:nvSpPr>
            <p:spPr>
              <a:xfrm>
                <a:off x="5599621" y="5523780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3AC369C-3789-FAF7-8B96-8322133A58E8}"/>
                  </a:ext>
                </a:extLst>
              </p:cNvPr>
              <p:cNvSpPr/>
              <p:nvPr/>
            </p:nvSpPr>
            <p:spPr>
              <a:xfrm>
                <a:off x="7015431" y="5075207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AF365BF5-C8E8-6D85-B541-8BE516F7DBC1}"/>
                  </a:ext>
                </a:extLst>
              </p:cNvPr>
              <p:cNvSpPr/>
              <p:nvPr/>
            </p:nvSpPr>
            <p:spPr>
              <a:xfrm>
                <a:off x="7855428" y="3841629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9A87314B-4EC0-989E-FD45-2C339AB2EACD}"/>
                  </a:ext>
                </a:extLst>
              </p:cNvPr>
              <p:cNvSpPr/>
              <p:nvPr/>
            </p:nvSpPr>
            <p:spPr>
              <a:xfrm>
                <a:off x="7015431" y="1046671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EBBDAB2-22E2-F0B3-E99A-1D1CF85C894C}"/>
                  </a:ext>
                </a:extLst>
              </p:cNvPr>
              <p:cNvSpPr/>
              <p:nvPr/>
            </p:nvSpPr>
            <p:spPr>
              <a:xfrm>
                <a:off x="4194593" y="1046672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2358D55-4155-3218-8D1F-30004DCE5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05533" y="4462749"/>
              <a:ext cx="474453" cy="474453"/>
            </a:xfrm>
            <a:prstGeom prst="rect">
              <a:avLst/>
            </a:prstGeom>
            <a:solidFill>
              <a:srgbClr val="00B050"/>
            </a:solidFill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D7F3F09-09B3-D6AA-E99F-91BC12806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1080" y="4462749"/>
              <a:ext cx="474453" cy="474453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526243E-162E-3601-9464-1AE715110D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330" y="3499704"/>
              <a:ext cx="474453" cy="474453"/>
            </a:xfrm>
            <a:prstGeom prst="rect">
              <a:avLst/>
            </a:prstGeom>
            <a:solidFill>
              <a:srgbClr val="FF0000"/>
            </a:solidFill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D8A056-7F79-BC54-11D6-F75E094E9187}"/>
                </a:ext>
              </a:extLst>
            </p:cNvPr>
            <p:cNvSpPr/>
            <p:nvPr/>
          </p:nvSpPr>
          <p:spPr>
            <a:xfrm>
              <a:off x="5698944" y="4747395"/>
              <a:ext cx="246533" cy="189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80B540C-C276-1D63-3C65-B04E40BFA7E7}"/>
                </a:ext>
              </a:extLst>
            </p:cNvPr>
            <p:cNvSpPr/>
            <p:nvPr/>
          </p:nvSpPr>
          <p:spPr>
            <a:xfrm>
              <a:off x="4970335" y="4066540"/>
              <a:ext cx="246533" cy="189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0" name="Multiplication Sign 19">
            <a:extLst>
              <a:ext uri="{FF2B5EF4-FFF2-40B4-BE49-F238E27FC236}">
                <a16:creationId xmlns:a16="http://schemas.microsoft.com/office/drawing/2014/main" id="{DD7919DE-0E6A-FD85-B5DC-BE1FB2CEB196}"/>
              </a:ext>
            </a:extLst>
          </p:cNvPr>
          <p:cNvSpPr/>
          <p:nvPr/>
        </p:nvSpPr>
        <p:spPr>
          <a:xfrm>
            <a:off x="494456" y="4126682"/>
            <a:ext cx="1449904" cy="646331"/>
          </a:xfrm>
          <a:prstGeom prst="mathMultiply">
            <a:avLst>
              <a:gd name="adj1" fmla="val 1159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05B816F9-3A33-A0B8-1425-C9D519CD490D}"/>
              </a:ext>
            </a:extLst>
          </p:cNvPr>
          <p:cNvSpPr/>
          <p:nvPr/>
        </p:nvSpPr>
        <p:spPr>
          <a:xfrm>
            <a:off x="1521200" y="3632751"/>
            <a:ext cx="572552" cy="493931"/>
          </a:xfrm>
          <a:prstGeom prst="mathMultiply">
            <a:avLst>
              <a:gd name="adj1" fmla="val 1159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E23BDF-AA02-CE55-19EC-845722498753}"/>
              </a:ext>
            </a:extLst>
          </p:cNvPr>
          <p:cNvGrpSpPr/>
          <p:nvPr/>
        </p:nvGrpSpPr>
        <p:grpSpPr>
          <a:xfrm>
            <a:off x="5005673" y="1799610"/>
            <a:ext cx="3017250" cy="3202509"/>
            <a:chOff x="7020133" y="1609803"/>
            <a:chExt cx="3017250" cy="320250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6A63FC5-F3CD-A408-0DF4-5D7EF5713730}"/>
                </a:ext>
              </a:extLst>
            </p:cNvPr>
            <p:cNvGrpSpPr/>
            <p:nvPr/>
          </p:nvGrpSpPr>
          <p:grpSpPr>
            <a:xfrm>
              <a:off x="7020133" y="1609803"/>
              <a:ext cx="3017250" cy="3139945"/>
              <a:chOff x="4505533" y="2075835"/>
              <a:chExt cx="3017250" cy="3139945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B1F9BB1-D317-CB9B-2B7A-256CE1295DBE}"/>
                  </a:ext>
                </a:extLst>
              </p:cNvPr>
              <p:cNvGrpSpPr/>
              <p:nvPr/>
            </p:nvGrpSpPr>
            <p:grpSpPr>
              <a:xfrm>
                <a:off x="4517554" y="2075835"/>
                <a:ext cx="2530776" cy="2614155"/>
                <a:chOff x="3343813" y="577969"/>
                <a:chExt cx="4656109" cy="5207795"/>
              </a:xfrm>
            </p:grpSpPr>
            <p:sp>
              <p:nvSpPr>
                <p:cNvPr id="29" name="Star: 5 Points 28">
                  <a:extLst>
                    <a:ext uri="{FF2B5EF4-FFF2-40B4-BE49-F238E27FC236}">
                      <a16:creationId xmlns:a16="http://schemas.microsoft.com/office/drawing/2014/main" id="{889A158C-E411-5449-4F6E-196F2D9B704D}"/>
                    </a:ext>
                  </a:extLst>
                </p:cNvPr>
                <p:cNvSpPr/>
                <p:nvPr/>
              </p:nvSpPr>
              <p:spPr>
                <a:xfrm>
                  <a:off x="3416061" y="655607"/>
                  <a:ext cx="4511615" cy="4494363"/>
                </a:xfrm>
                <a:prstGeom prst="star5">
                  <a:avLst>
                    <a:gd name="adj" fmla="val 50000"/>
                    <a:gd name="hf" fmla="val 105146"/>
                    <a:gd name="vf" fmla="val 110557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C9E6478-4A50-46CD-990A-9C4B7AC5AE3A}"/>
                    </a:ext>
                  </a:extLst>
                </p:cNvPr>
                <p:cNvSpPr/>
                <p:nvPr/>
              </p:nvSpPr>
              <p:spPr>
                <a:xfrm>
                  <a:off x="5609326" y="577969"/>
                  <a:ext cx="144493" cy="16390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877C03E1-BC11-A261-1005-2BAB194249B0}"/>
                    </a:ext>
                  </a:extLst>
                </p:cNvPr>
                <p:cNvSpPr/>
                <p:nvPr/>
              </p:nvSpPr>
              <p:spPr>
                <a:xfrm>
                  <a:off x="3343813" y="2326256"/>
                  <a:ext cx="144493" cy="16390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5BD00B55-19E5-9167-9E2A-036C66782DDF}"/>
                    </a:ext>
                  </a:extLst>
                </p:cNvPr>
                <p:cNvSpPr/>
                <p:nvPr/>
              </p:nvSpPr>
              <p:spPr>
                <a:xfrm>
                  <a:off x="3343814" y="3841629"/>
                  <a:ext cx="144493" cy="16390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40B3C1F7-6519-617B-4A13-8F16E831815A}"/>
                    </a:ext>
                  </a:extLst>
                </p:cNvPr>
                <p:cNvSpPr/>
                <p:nvPr/>
              </p:nvSpPr>
              <p:spPr>
                <a:xfrm>
                  <a:off x="5573483" y="5512682"/>
                  <a:ext cx="317096" cy="27308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F433F04-DDAC-B475-8362-58A045DCA4CF}"/>
                    </a:ext>
                  </a:extLst>
                </p:cNvPr>
                <p:cNvSpPr/>
                <p:nvPr/>
              </p:nvSpPr>
              <p:spPr>
                <a:xfrm>
                  <a:off x="7855429" y="2257245"/>
                  <a:ext cx="144493" cy="16390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58A32F66-B409-E9CD-A7BB-E8ADCF809A85}"/>
                    </a:ext>
                  </a:extLst>
                </p:cNvPr>
                <p:cNvSpPr/>
                <p:nvPr/>
              </p:nvSpPr>
              <p:spPr>
                <a:xfrm>
                  <a:off x="4182239" y="5090258"/>
                  <a:ext cx="144494" cy="1639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A772EBEF-CD92-5820-7D80-BE6B90DCADAC}"/>
                    </a:ext>
                  </a:extLst>
                </p:cNvPr>
                <p:cNvSpPr/>
                <p:nvPr/>
              </p:nvSpPr>
              <p:spPr>
                <a:xfrm>
                  <a:off x="7015431" y="5075207"/>
                  <a:ext cx="144493" cy="16390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CD75B26-76D0-D2DD-7362-A6682C4E9B78}"/>
                    </a:ext>
                  </a:extLst>
                </p:cNvPr>
                <p:cNvSpPr/>
                <p:nvPr/>
              </p:nvSpPr>
              <p:spPr>
                <a:xfrm>
                  <a:off x="7855428" y="3841629"/>
                  <a:ext cx="144493" cy="16390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3DDFFA10-D303-6BAC-D6AB-65522D2B3D68}"/>
                    </a:ext>
                  </a:extLst>
                </p:cNvPr>
                <p:cNvSpPr/>
                <p:nvPr/>
              </p:nvSpPr>
              <p:spPr>
                <a:xfrm>
                  <a:off x="7015431" y="1046671"/>
                  <a:ext cx="144493" cy="16390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2677BE0C-E911-833E-EFFE-824E04717D8B}"/>
                    </a:ext>
                  </a:extLst>
                </p:cNvPr>
                <p:cNvSpPr/>
                <p:nvPr/>
              </p:nvSpPr>
              <p:spPr>
                <a:xfrm>
                  <a:off x="4194593" y="1046672"/>
                  <a:ext cx="144493" cy="16390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AB4B1E8F-6578-37FA-C7E9-BBEDE45592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5533" y="4462749"/>
                <a:ext cx="474453" cy="474453"/>
              </a:xfrm>
              <a:prstGeom prst="rect">
                <a:avLst/>
              </a:prstGeom>
              <a:solidFill>
                <a:srgbClr val="00B050"/>
              </a:solidFill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85DCDD23-6F70-6EBA-B4A0-1A1D055D38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07984" y="4741327"/>
                <a:ext cx="474453" cy="474453"/>
              </a:xfrm>
              <a:prstGeom prst="rect">
                <a:avLst/>
              </a:prstGeom>
              <a:solidFill>
                <a:srgbClr val="FFFF00"/>
              </a:solidFill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FDEA4FAD-DA28-3858-AD56-DC70A5C098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30" y="3499704"/>
                <a:ext cx="474453" cy="474453"/>
              </a:xfrm>
              <a:prstGeom prst="rect">
                <a:avLst/>
              </a:prstGeom>
              <a:solidFill>
                <a:srgbClr val="FF0000"/>
              </a:solidFill>
            </p:spPr>
          </p:pic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2E45EB87-5D34-DB38-A01E-929825033815}"/>
                  </a:ext>
                </a:extLst>
              </p:cNvPr>
              <p:cNvSpPr/>
              <p:nvPr/>
            </p:nvSpPr>
            <p:spPr>
              <a:xfrm>
                <a:off x="6677144" y="4409813"/>
                <a:ext cx="246533" cy="189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3D435A1-92B1-55D4-DDF6-E7A41950AF23}"/>
                  </a:ext>
                </a:extLst>
              </p:cNvPr>
              <p:cNvSpPr/>
              <p:nvPr/>
            </p:nvSpPr>
            <p:spPr>
              <a:xfrm>
                <a:off x="4970335" y="4066540"/>
                <a:ext cx="246533" cy="189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42" name="Multiplication Sign 41">
              <a:extLst>
                <a:ext uri="{FF2B5EF4-FFF2-40B4-BE49-F238E27FC236}">
                  <a16:creationId xmlns:a16="http://schemas.microsoft.com/office/drawing/2014/main" id="{78C3BC3F-1195-0DA9-8731-09859C809EEC}"/>
                </a:ext>
              </a:extLst>
            </p:cNvPr>
            <p:cNvSpPr/>
            <p:nvPr/>
          </p:nvSpPr>
          <p:spPr>
            <a:xfrm>
              <a:off x="8073534" y="4318381"/>
              <a:ext cx="572552" cy="493931"/>
            </a:xfrm>
            <a:prstGeom prst="mathMultiply">
              <a:avLst>
                <a:gd name="adj1" fmla="val 11596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570683B-179F-27A4-A104-F8B0B41654E3}"/>
              </a:ext>
            </a:extLst>
          </p:cNvPr>
          <p:cNvGrpSpPr/>
          <p:nvPr/>
        </p:nvGrpSpPr>
        <p:grpSpPr>
          <a:xfrm>
            <a:off x="8288891" y="1843042"/>
            <a:ext cx="3017250" cy="2861367"/>
            <a:chOff x="7020133" y="1609803"/>
            <a:chExt cx="3017250" cy="2861367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D470697C-7A49-A5B5-F016-33AC5730F649}"/>
                </a:ext>
              </a:extLst>
            </p:cNvPr>
            <p:cNvGrpSpPr/>
            <p:nvPr/>
          </p:nvGrpSpPr>
          <p:grpSpPr>
            <a:xfrm>
              <a:off x="7020133" y="1609803"/>
              <a:ext cx="3017250" cy="2861367"/>
              <a:chOff x="4505533" y="2075835"/>
              <a:chExt cx="3017250" cy="2861367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85E09827-EDBE-AA05-803F-C08057A86E93}"/>
                  </a:ext>
                </a:extLst>
              </p:cNvPr>
              <p:cNvGrpSpPr/>
              <p:nvPr/>
            </p:nvGrpSpPr>
            <p:grpSpPr>
              <a:xfrm>
                <a:off x="4517554" y="2075835"/>
                <a:ext cx="2530776" cy="2564921"/>
                <a:chOff x="3343813" y="577969"/>
                <a:chExt cx="4656109" cy="5109714"/>
              </a:xfrm>
            </p:grpSpPr>
            <p:sp>
              <p:nvSpPr>
                <p:cNvPr id="54" name="Star: 5 Points 53">
                  <a:extLst>
                    <a:ext uri="{FF2B5EF4-FFF2-40B4-BE49-F238E27FC236}">
                      <a16:creationId xmlns:a16="http://schemas.microsoft.com/office/drawing/2014/main" id="{E7CDC5D4-93A9-A074-40FB-66920E8593D4}"/>
                    </a:ext>
                  </a:extLst>
                </p:cNvPr>
                <p:cNvSpPr/>
                <p:nvPr/>
              </p:nvSpPr>
              <p:spPr>
                <a:xfrm>
                  <a:off x="3416061" y="655607"/>
                  <a:ext cx="4511615" cy="4494363"/>
                </a:xfrm>
                <a:prstGeom prst="star5">
                  <a:avLst>
                    <a:gd name="adj" fmla="val 50000"/>
                    <a:gd name="hf" fmla="val 105146"/>
                    <a:gd name="vf" fmla="val 110557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59C2687-BC9E-ADE3-035A-213857E37792}"/>
                    </a:ext>
                  </a:extLst>
                </p:cNvPr>
                <p:cNvSpPr/>
                <p:nvPr/>
              </p:nvSpPr>
              <p:spPr>
                <a:xfrm>
                  <a:off x="5609326" y="577969"/>
                  <a:ext cx="144493" cy="16390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0BC39C84-7D89-7B8D-335B-6CC46416F2B3}"/>
                    </a:ext>
                  </a:extLst>
                </p:cNvPr>
                <p:cNvSpPr/>
                <p:nvPr/>
              </p:nvSpPr>
              <p:spPr>
                <a:xfrm>
                  <a:off x="3343813" y="2326256"/>
                  <a:ext cx="144493" cy="16390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67DB3928-B6E0-4F43-C89B-E30FF93AE5E4}"/>
                    </a:ext>
                  </a:extLst>
                </p:cNvPr>
                <p:cNvSpPr/>
                <p:nvPr/>
              </p:nvSpPr>
              <p:spPr>
                <a:xfrm>
                  <a:off x="3343814" y="3841629"/>
                  <a:ext cx="144493" cy="16390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D8E5BF0-7FA1-E76D-2355-F03C3F2119A9}"/>
                    </a:ext>
                  </a:extLst>
                </p:cNvPr>
                <p:cNvSpPr/>
                <p:nvPr/>
              </p:nvSpPr>
              <p:spPr>
                <a:xfrm>
                  <a:off x="6941786" y="4982481"/>
                  <a:ext cx="322680" cy="2994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ACFCEBEC-4551-E577-558C-BA4F3818B823}"/>
                    </a:ext>
                  </a:extLst>
                </p:cNvPr>
                <p:cNvSpPr/>
                <p:nvPr/>
              </p:nvSpPr>
              <p:spPr>
                <a:xfrm>
                  <a:off x="7855429" y="2257245"/>
                  <a:ext cx="144493" cy="16390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F214E365-49C8-6787-1F2F-83185E07EB18}"/>
                    </a:ext>
                  </a:extLst>
                </p:cNvPr>
                <p:cNvSpPr/>
                <p:nvPr/>
              </p:nvSpPr>
              <p:spPr>
                <a:xfrm>
                  <a:off x="5599621" y="5523780"/>
                  <a:ext cx="144493" cy="16390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6D20DCF9-8D9E-6CFC-BCCC-DD46C0454E27}"/>
                    </a:ext>
                  </a:extLst>
                </p:cNvPr>
                <p:cNvSpPr/>
                <p:nvPr/>
              </p:nvSpPr>
              <p:spPr>
                <a:xfrm>
                  <a:off x="4210103" y="5098725"/>
                  <a:ext cx="144494" cy="16390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4C71A6BD-8303-AF8C-0B0E-95E8056B6DBC}"/>
                    </a:ext>
                  </a:extLst>
                </p:cNvPr>
                <p:cNvSpPr/>
                <p:nvPr/>
              </p:nvSpPr>
              <p:spPr>
                <a:xfrm>
                  <a:off x="7855428" y="3841629"/>
                  <a:ext cx="144493" cy="16390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48F6B531-CB22-ADBF-9AB7-0802F0CC34DF}"/>
                    </a:ext>
                  </a:extLst>
                </p:cNvPr>
                <p:cNvSpPr/>
                <p:nvPr/>
              </p:nvSpPr>
              <p:spPr>
                <a:xfrm>
                  <a:off x="7015431" y="1046671"/>
                  <a:ext cx="144493" cy="16390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F6566193-5D75-7D63-5CBF-DC0BEE4DA40C}"/>
                    </a:ext>
                  </a:extLst>
                </p:cNvPr>
                <p:cNvSpPr/>
                <p:nvPr/>
              </p:nvSpPr>
              <p:spPr>
                <a:xfrm>
                  <a:off x="4194593" y="1046672"/>
                  <a:ext cx="144493" cy="16390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D394B861-623A-615A-10A8-A4F25F2F6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05533" y="4462749"/>
                <a:ext cx="474453" cy="474453"/>
              </a:xfrm>
              <a:prstGeom prst="rect">
                <a:avLst/>
              </a:prstGeom>
              <a:solidFill>
                <a:srgbClr val="00B050"/>
              </a:solidFill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8FA795F6-C25E-1EB1-C9BA-C7EDCADC4F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95293" y="4333312"/>
                <a:ext cx="474453" cy="474453"/>
              </a:xfrm>
              <a:prstGeom prst="rect">
                <a:avLst/>
              </a:prstGeom>
              <a:solidFill>
                <a:srgbClr val="FFFF00"/>
              </a:solidFill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C8AE38D8-32D7-F52D-2C56-9822AFF6B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30" y="3499704"/>
                <a:ext cx="474453" cy="474453"/>
              </a:xfrm>
              <a:prstGeom prst="rect">
                <a:avLst/>
              </a:prstGeom>
              <a:solidFill>
                <a:srgbClr val="FF0000"/>
              </a:solidFill>
            </p:spPr>
          </p:pic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59C6BC1-5F05-6752-BD14-5AFF6A7A76B7}"/>
                  </a:ext>
                </a:extLst>
              </p:cNvPr>
              <p:cNvSpPr/>
              <p:nvPr/>
            </p:nvSpPr>
            <p:spPr>
              <a:xfrm>
                <a:off x="6677144" y="4409813"/>
                <a:ext cx="246533" cy="189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40AB99C5-3A9C-9439-5859-B6011B9E3F86}"/>
                  </a:ext>
                </a:extLst>
              </p:cNvPr>
              <p:cNvSpPr/>
              <p:nvPr/>
            </p:nvSpPr>
            <p:spPr>
              <a:xfrm>
                <a:off x="4970335" y="4066540"/>
                <a:ext cx="246533" cy="189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47" name="Multiplication Sign 46">
              <a:extLst>
                <a:ext uri="{FF2B5EF4-FFF2-40B4-BE49-F238E27FC236}">
                  <a16:creationId xmlns:a16="http://schemas.microsoft.com/office/drawing/2014/main" id="{1B4C8703-C62D-5BA7-42E9-1221E34384A0}"/>
                </a:ext>
              </a:extLst>
            </p:cNvPr>
            <p:cNvSpPr/>
            <p:nvPr/>
          </p:nvSpPr>
          <p:spPr>
            <a:xfrm>
              <a:off x="9197834" y="3834575"/>
              <a:ext cx="572552" cy="493931"/>
            </a:xfrm>
            <a:prstGeom prst="mathMultiply">
              <a:avLst>
                <a:gd name="adj1" fmla="val 11596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27482AF-6C97-EC11-C2B4-82105BEA7408}"/>
              </a:ext>
            </a:extLst>
          </p:cNvPr>
          <p:cNvCxnSpPr>
            <a:cxnSpLocks/>
          </p:cNvCxnSpPr>
          <p:nvPr/>
        </p:nvCxnSpPr>
        <p:spPr>
          <a:xfrm>
            <a:off x="4552950" y="1615943"/>
            <a:ext cx="0" cy="312165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205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17A5954-3CBA-A32C-7C5C-84B5AD354325}"/>
              </a:ext>
            </a:extLst>
          </p:cNvPr>
          <p:cNvSpPr txBox="1"/>
          <p:nvPr/>
        </p:nvSpPr>
        <p:spPr>
          <a:xfrm>
            <a:off x="595223" y="414068"/>
            <a:ext cx="1055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Algorithm Overview: </a:t>
            </a:r>
            <a:r>
              <a:rPr lang="en-US" sz="3600" b="1" cap="small" dirty="0" err="1">
                <a:solidFill>
                  <a:schemeClr val="accent1">
                    <a:lumMod val="75000"/>
                  </a:schemeClr>
                </a:solidFill>
              </a:rPr>
              <a:t>PerpExplore-Coloc-Pbl</a:t>
            </a:r>
            <a:endParaRPr lang="en-IN" sz="3600" b="1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5E73E7D-4AAB-102F-1B67-755D5E12158F}"/>
              </a:ext>
            </a:extLst>
          </p:cNvPr>
          <p:cNvGrpSpPr/>
          <p:nvPr/>
        </p:nvGrpSpPr>
        <p:grpSpPr>
          <a:xfrm>
            <a:off x="948023" y="1666260"/>
            <a:ext cx="3017250" cy="2861367"/>
            <a:chOff x="948023" y="1666260"/>
            <a:chExt cx="3017250" cy="2861367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4966247-45B1-4C2F-25A6-66ADDEBF07FE}"/>
                </a:ext>
              </a:extLst>
            </p:cNvPr>
            <p:cNvGrpSpPr/>
            <p:nvPr/>
          </p:nvGrpSpPr>
          <p:grpSpPr>
            <a:xfrm>
              <a:off x="960044" y="1666260"/>
              <a:ext cx="2530776" cy="2624140"/>
              <a:chOff x="3343813" y="577969"/>
              <a:chExt cx="4656109" cy="5227687"/>
            </a:xfrm>
          </p:grpSpPr>
          <p:sp>
            <p:nvSpPr>
              <p:cNvPr id="73" name="Star: 5 Points 72">
                <a:extLst>
                  <a:ext uri="{FF2B5EF4-FFF2-40B4-BE49-F238E27FC236}">
                    <a16:creationId xmlns:a16="http://schemas.microsoft.com/office/drawing/2014/main" id="{E8DA5B6F-C3D4-1B0B-4559-98400F3A2CAF}"/>
                  </a:ext>
                </a:extLst>
              </p:cNvPr>
              <p:cNvSpPr/>
              <p:nvPr/>
            </p:nvSpPr>
            <p:spPr>
              <a:xfrm>
                <a:off x="3416061" y="655607"/>
                <a:ext cx="4511615" cy="4494363"/>
              </a:xfrm>
              <a:prstGeom prst="star5">
                <a:avLst>
                  <a:gd name="adj" fmla="val 50000"/>
                  <a:gd name="hf" fmla="val 105146"/>
                  <a:gd name="vf" fmla="val 11055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C85495C4-3D2A-FF4D-E55E-2E3685C23D2E}"/>
                  </a:ext>
                </a:extLst>
              </p:cNvPr>
              <p:cNvSpPr/>
              <p:nvPr/>
            </p:nvSpPr>
            <p:spPr>
              <a:xfrm>
                <a:off x="5609326" y="577969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FCF06784-6F5F-72C9-BF36-539BD633E47C}"/>
                  </a:ext>
                </a:extLst>
              </p:cNvPr>
              <p:cNvSpPr/>
              <p:nvPr/>
            </p:nvSpPr>
            <p:spPr>
              <a:xfrm>
                <a:off x="3343813" y="2326256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553EF73D-6EB9-891E-F914-1BE316069EBC}"/>
                  </a:ext>
                </a:extLst>
              </p:cNvPr>
              <p:cNvSpPr/>
              <p:nvPr/>
            </p:nvSpPr>
            <p:spPr>
              <a:xfrm>
                <a:off x="3343814" y="3841629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2897E08-95C5-99C0-CC26-D52A86400C72}"/>
                  </a:ext>
                </a:extLst>
              </p:cNvPr>
              <p:cNvSpPr/>
              <p:nvPr/>
            </p:nvSpPr>
            <p:spPr>
              <a:xfrm>
                <a:off x="5595271" y="5532574"/>
                <a:ext cx="317096" cy="27308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E391512B-5EC5-50C2-A787-26EC09711AAB}"/>
                  </a:ext>
                </a:extLst>
              </p:cNvPr>
              <p:cNvSpPr/>
              <p:nvPr/>
            </p:nvSpPr>
            <p:spPr>
              <a:xfrm>
                <a:off x="7855429" y="2257245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834DDDF6-DD57-2DF1-DD62-240320D50BE1}"/>
                  </a:ext>
                </a:extLst>
              </p:cNvPr>
              <p:cNvSpPr/>
              <p:nvPr/>
            </p:nvSpPr>
            <p:spPr>
              <a:xfrm>
                <a:off x="4217395" y="5077616"/>
                <a:ext cx="144494" cy="16390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26AD5EDD-48EB-1442-B696-2B3735EBBCA9}"/>
                  </a:ext>
                </a:extLst>
              </p:cNvPr>
              <p:cNvSpPr/>
              <p:nvPr/>
            </p:nvSpPr>
            <p:spPr>
              <a:xfrm>
                <a:off x="7015431" y="5075207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5DB2F1CA-2049-DBCD-A63B-DF35D6915812}"/>
                  </a:ext>
                </a:extLst>
              </p:cNvPr>
              <p:cNvSpPr/>
              <p:nvPr/>
            </p:nvSpPr>
            <p:spPr>
              <a:xfrm>
                <a:off x="7855428" y="3841629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B55088DA-77D2-2FF4-C6ED-E0C394DD0EC1}"/>
                  </a:ext>
                </a:extLst>
              </p:cNvPr>
              <p:cNvSpPr/>
              <p:nvPr/>
            </p:nvSpPr>
            <p:spPr>
              <a:xfrm>
                <a:off x="7015431" y="1046671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DC66F06-1AEF-9DC7-5C20-10648D011A26}"/>
                  </a:ext>
                </a:extLst>
              </p:cNvPr>
              <p:cNvSpPr/>
              <p:nvPr/>
            </p:nvSpPr>
            <p:spPr>
              <a:xfrm>
                <a:off x="4194593" y="1046672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3D532D7C-3046-E5F9-8534-8F8DB0494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023" y="4053174"/>
              <a:ext cx="474453" cy="474453"/>
            </a:xfrm>
            <a:prstGeom prst="rect">
              <a:avLst/>
            </a:prstGeom>
            <a:solidFill>
              <a:srgbClr val="00B050"/>
            </a:solidFill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DAC2F0E8-059D-262D-F953-E54AAE1FD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820" y="3090129"/>
              <a:ext cx="474453" cy="474453"/>
            </a:xfrm>
            <a:prstGeom prst="rect">
              <a:avLst/>
            </a:prstGeom>
            <a:solidFill>
              <a:srgbClr val="FF0000"/>
            </a:solidFill>
          </p:spPr>
        </p:pic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1ABD580-451B-29FF-116F-AA7CD2BFD5A0}"/>
                </a:ext>
              </a:extLst>
            </p:cNvPr>
            <p:cNvSpPr/>
            <p:nvPr/>
          </p:nvSpPr>
          <p:spPr>
            <a:xfrm>
              <a:off x="1412825" y="3656965"/>
              <a:ext cx="246533" cy="189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0683634A-CBB4-5BD5-AE88-7D72E20EAF52}"/>
                </a:ext>
              </a:extLst>
            </p:cNvPr>
            <p:cNvSpPr/>
            <p:nvPr/>
          </p:nvSpPr>
          <p:spPr>
            <a:xfrm>
              <a:off x="2908803" y="3915099"/>
              <a:ext cx="172354" cy="13707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B7835CEE-B568-67E6-F6D5-5E1B4619EAEB}"/>
              </a:ext>
            </a:extLst>
          </p:cNvPr>
          <p:cNvGrpSpPr/>
          <p:nvPr/>
        </p:nvGrpSpPr>
        <p:grpSpPr>
          <a:xfrm>
            <a:off x="4694965" y="1653956"/>
            <a:ext cx="3518950" cy="2624140"/>
            <a:chOff x="960044" y="1666260"/>
            <a:chExt cx="3518950" cy="2624140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2089B025-E9B4-F4F7-B4BB-5294E2B68FF3}"/>
                </a:ext>
              </a:extLst>
            </p:cNvPr>
            <p:cNvGrpSpPr/>
            <p:nvPr/>
          </p:nvGrpSpPr>
          <p:grpSpPr>
            <a:xfrm>
              <a:off x="960044" y="1666260"/>
              <a:ext cx="2530776" cy="2624140"/>
              <a:chOff x="3343813" y="577969"/>
              <a:chExt cx="4656109" cy="5227687"/>
            </a:xfrm>
          </p:grpSpPr>
          <p:sp>
            <p:nvSpPr>
              <p:cNvPr id="128" name="Star: 5 Points 127">
                <a:extLst>
                  <a:ext uri="{FF2B5EF4-FFF2-40B4-BE49-F238E27FC236}">
                    <a16:creationId xmlns:a16="http://schemas.microsoft.com/office/drawing/2014/main" id="{9821BDE3-3A8B-3FC2-8A41-0CCDB3F15509}"/>
                  </a:ext>
                </a:extLst>
              </p:cNvPr>
              <p:cNvSpPr/>
              <p:nvPr/>
            </p:nvSpPr>
            <p:spPr>
              <a:xfrm>
                <a:off x="3416061" y="655607"/>
                <a:ext cx="4511615" cy="4494363"/>
              </a:xfrm>
              <a:prstGeom prst="star5">
                <a:avLst>
                  <a:gd name="adj" fmla="val 50000"/>
                  <a:gd name="hf" fmla="val 105146"/>
                  <a:gd name="vf" fmla="val 11055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A5CD170-41F4-44E6-F422-D3BA3DC0E6F7}"/>
                  </a:ext>
                </a:extLst>
              </p:cNvPr>
              <p:cNvSpPr/>
              <p:nvPr/>
            </p:nvSpPr>
            <p:spPr>
              <a:xfrm>
                <a:off x="5609326" y="577969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F1E0C3C3-3723-6F07-5635-272167CF3854}"/>
                  </a:ext>
                </a:extLst>
              </p:cNvPr>
              <p:cNvSpPr/>
              <p:nvPr/>
            </p:nvSpPr>
            <p:spPr>
              <a:xfrm>
                <a:off x="3343813" y="2326256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6739BF47-E716-BA6B-D090-C223BF5A00A0}"/>
                  </a:ext>
                </a:extLst>
              </p:cNvPr>
              <p:cNvSpPr/>
              <p:nvPr/>
            </p:nvSpPr>
            <p:spPr>
              <a:xfrm>
                <a:off x="3343814" y="3841629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54D7C4C-04E5-9554-F5DA-BD3797DCBE7E}"/>
                  </a:ext>
                </a:extLst>
              </p:cNvPr>
              <p:cNvSpPr/>
              <p:nvPr/>
            </p:nvSpPr>
            <p:spPr>
              <a:xfrm>
                <a:off x="5595271" y="5532574"/>
                <a:ext cx="317096" cy="27308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D8865B38-0448-3CB3-3D1B-158F3547A4EA}"/>
                  </a:ext>
                </a:extLst>
              </p:cNvPr>
              <p:cNvSpPr/>
              <p:nvPr/>
            </p:nvSpPr>
            <p:spPr>
              <a:xfrm>
                <a:off x="7855429" y="2257245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E4517E9-4DDB-B848-56A6-14B40C02E9AC}"/>
                  </a:ext>
                </a:extLst>
              </p:cNvPr>
              <p:cNvSpPr/>
              <p:nvPr/>
            </p:nvSpPr>
            <p:spPr>
              <a:xfrm>
                <a:off x="4217395" y="5077616"/>
                <a:ext cx="144494" cy="16390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765A1154-9B9B-64D2-E241-BC2883639549}"/>
                  </a:ext>
                </a:extLst>
              </p:cNvPr>
              <p:cNvSpPr/>
              <p:nvPr/>
            </p:nvSpPr>
            <p:spPr>
              <a:xfrm>
                <a:off x="7015431" y="5075207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AE5F49A5-021B-DC3B-4A43-E84483B0DD0B}"/>
                  </a:ext>
                </a:extLst>
              </p:cNvPr>
              <p:cNvSpPr/>
              <p:nvPr/>
            </p:nvSpPr>
            <p:spPr>
              <a:xfrm>
                <a:off x="7855428" y="3841629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3D608A09-5A34-AD55-E86C-3C34AE0243E6}"/>
                  </a:ext>
                </a:extLst>
              </p:cNvPr>
              <p:cNvSpPr/>
              <p:nvPr/>
            </p:nvSpPr>
            <p:spPr>
              <a:xfrm>
                <a:off x="7015431" y="1046671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230AB3E5-5783-DBFC-49ED-EEFDAAA01701}"/>
                  </a:ext>
                </a:extLst>
              </p:cNvPr>
              <p:cNvSpPr/>
              <p:nvPr/>
            </p:nvSpPr>
            <p:spPr>
              <a:xfrm>
                <a:off x="4194593" y="1046672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1D047F42-82D3-4A9A-A4FD-5A922A9CD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541" y="2830065"/>
              <a:ext cx="474453" cy="474453"/>
            </a:xfrm>
            <a:prstGeom prst="rect">
              <a:avLst/>
            </a:prstGeom>
            <a:solidFill>
              <a:srgbClr val="00B050"/>
            </a:solidFill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0088B285-AAB6-2383-55E3-D679B8EBE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0820" y="3090129"/>
              <a:ext cx="474453" cy="474453"/>
            </a:xfrm>
            <a:prstGeom prst="rect">
              <a:avLst/>
            </a:prstGeom>
            <a:solidFill>
              <a:srgbClr val="FF0000"/>
            </a:solidFill>
          </p:spPr>
        </p:pic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51F99D6E-BDB7-E158-B546-C2C81D7E5B0F}"/>
                </a:ext>
              </a:extLst>
            </p:cNvPr>
            <p:cNvSpPr/>
            <p:nvPr/>
          </p:nvSpPr>
          <p:spPr>
            <a:xfrm>
              <a:off x="1412825" y="3656965"/>
              <a:ext cx="246533" cy="189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CBE063FD-E734-A1FE-2704-393A21ED7152}"/>
                </a:ext>
              </a:extLst>
            </p:cNvPr>
            <p:cNvSpPr/>
            <p:nvPr/>
          </p:nvSpPr>
          <p:spPr>
            <a:xfrm>
              <a:off x="2908803" y="3915099"/>
              <a:ext cx="172354" cy="13707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506A421C-27D4-8763-3CAD-C5F45D7EC8C6}"/>
              </a:ext>
            </a:extLst>
          </p:cNvPr>
          <p:cNvCxnSpPr>
            <a:cxnSpLocks/>
            <a:stCxn id="68" idx="0"/>
          </p:cNvCxnSpPr>
          <p:nvPr/>
        </p:nvCxnSpPr>
        <p:spPr>
          <a:xfrm flipH="1" flipV="1">
            <a:off x="859836" y="3552278"/>
            <a:ext cx="325414" cy="500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1D12B94F-F726-B14E-C6D2-AB86CE819028}"/>
              </a:ext>
            </a:extLst>
          </p:cNvPr>
          <p:cNvCxnSpPr>
            <a:cxnSpLocks/>
          </p:cNvCxnSpPr>
          <p:nvPr/>
        </p:nvCxnSpPr>
        <p:spPr>
          <a:xfrm flipV="1">
            <a:off x="858369" y="1736230"/>
            <a:ext cx="576501" cy="78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F8540F2-4A2A-46AF-DEB4-83EA5D840D85}"/>
              </a:ext>
            </a:extLst>
          </p:cNvPr>
          <p:cNvCxnSpPr>
            <a:cxnSpLocks/>
          </p:cNvCxnSpPr>
          <p:nvPr/>
        </p:nvCxnSpPr>
        <p:spPr>
          <a:xfrm>
            <a:off x="3728046" y="2496902"/>
            <a:ext cx="0" cy="476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6AB34BE7-C0B0-0F17-ADB7-88524E49C9F2}"/>
              </a:ext>
            </a:extLst>
          </p:cNvPr>
          <p:cNvCxnSpPr>
            <a:cxnSpLocks/>
          </p:cNvCxnSpPr>
          <p:nvPr/>
        </p:nvCxnSpPr>
        <p:spPr>
          <a:xfrm>
            <a:off x="2323794" y="1566172"/>
            <a:ext cx="819244" cy="253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Arrow: Right 158">
            <a:extLst>
              <a:ext uri="{FF2B5EF4-FFF2-40B4-BE49-F238E27FC236}">
                <a16:creationId xmlns:a16="http://schemas.microsoft.com/office/drawing/2014/main" id="{5D073E07-495A-47C9-CC92-6E142E7F608E}"/>
              </a:ext>
            </a:extLst>
          </p:cNvPr>
          <p:cNvSpPr/>
          <p:nvPr/>
        </p:nvSpPr>
        <p:spPr>
          <a:xfrm>
            <a:off x="4010425" y="2627941"/>
            <a:ext cx="571100" cy="345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0" name="Arrow: Right 159">
            <a:extLst>
              <a:ext uri="{FF2B5EF4-FFF2-40B4-BE49-F238E27FC236}">
                <a16:creationId xmlns:a16="http://schemas.microsoft.com/office/drawing/2014/main" id="{7FBCA321-FBE2-9375-C177-8A9C6DE459E5}"/>
              </a:ext>
            </a:extLst>
          </p:cNvPr>
          <p:cNvSpPr/>
          <p:nvPr/>
        </p:nvSpPr>
        <p:spPr>
          <a:xfrm>
            <a:off x="8469156" y="2833249"/>
            <a:ext cx="571100" cy="3455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C4C2E049-050D-8095-987A-828E945BD919}"/>
              </a:ext>
            </a:extLst>
          </p:cNvPr>
          <p:cNvGrpSpPr/>
          <p:nvPr/>
        </p:nvGrpSpPr>
        <p:grpSpPr>
          <a:xfrm>
            <a:off x="8601447" y="1666517"/>
            <a:ext cx="3081270" cy="2737793"/>
            <a:chOff x="409550" y="1666260"/>
            <a:chExt cx="3081270" cy="2737793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FE175AD-3793-BCC7-03EA-C45C4F8543AA}"/>
                </a:ext>
              </a:extLst>
            </p:cNvPr>
            <p:cNvGrpSpPr/>
            <p:nvPr/>
          </p:nvGrpSpPr>
          <p:grpSpPr>
            <a:xfrm>
              <a:off x="960044" y="1666260"/>
              <a:ext cx="2530776" cy="2624140"/>
              <a:chOff x="3343813" y="577969"/>
              <a:chExt cx="4656109" cy="5227687"/>
            </a:xfrm>
          </p:grpSpPr>
          <p:sp>
            <p:nvSpPr>
              <p:cNvPr id="167" name="Star: 5 Points 166">
                <a:extLst>
                  <a:ext uri="{FF2B5EF4-FFF2-40B4-BE49-F238E27FC236}">
                    <a16:creationId xmlns:a16="http://schemas.microsoft.com/office/drawing/2014/main" id="{060AB112-3F14-5A6F-815A-2064CB812D77}"/>
                  </a:ext>
                </a:extLst>
              </p:cNvPr>
              <p:cNvSpPr/>
              <p:nvPr/>
            </p:nvSpPr>
            <p:spPr>
              <a:xfrm>
                <a:off x="3416061" y="655607"/>
                <a:ext cx="4511615" cy="4494363"/>
              </a:xfrm>
              <a:prstGeom prst="star5">
                <a:avLst>
                  <a:gd name="adj" fmla="val 50000"/>
                  <a:gd name="hf" fmla="val 105146"/>
                  <a:gd name="vf" fmla="val 110557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91ED105F-6C0A-3CC8-152E-8FE2E253793B}"/>
                  </a:ext>
                </a:extLst>
              </p:cNvPr>
              <p:cNvSpPr/>
              <p:nvPr/>
            </p:nvSpPr>
            <p:spPr>
              <a:xfrm>
                <a:off x="5609326" y="577969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5B3C568E-7FB7-8FFD-BAE2-91BA6CAD9906}"/>
                  </a:ext>
                </a:extLst>
              </p:cNvPr>
              <p:cNvSpPr/>
              <p:nvPr/>
            </p:nvSpPr>
            <p:spPr>
              <a:xfrm>
                <a:off x="3343813" y="2326256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0" name="Oval 169">
                <a:extLst>
                  <a:ext uri="{FF2B5EF4-FFF2-40B4-BE49-F238E27FC236}">
                    <a16:creationId xmlns:a16="http://schemas.microsoft.com/office/drawing/2014/main" id="{B2090925-984B-E0C2-3BC8-8F029B307EA1}"/>
                  </a:ext>
                </a:extLst>
              </p:cNvPr>
              <p:cNvSpPr/>
              <p:nvPr/>
            </p:nvSpPr>
            <p:spPr>
              <a:xfrm>
                <a:off x="3343814" y="3841629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D3FFFA9A-B67F-3788-8CFD-3DB3E599067E}"/>
                  </a:ext>
                </a:extLst>
              </p:cNvPr>
              <p:cNvSpPr/>
              <p:nvPr/>
            </p:nvSpPr>
            <p:spPr>
              <a:xfrm>
                <a:off x="5595271" y="5532574"/>
                <a:ext cx="317096" cy="273082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7DA8CE62-A2DF-3B6B-9FB0-582B61155008}"/>
                  </a:ext>
                </a:extLst>
              </p:cNvPr>
              <p:cNvSpPr/>
              <p:nvPr/>
            </p:nvSpPr>
            <p:spPr>
              <a:xfrm>
                <a:off x="7855429" y="2257245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B9A3A0C9-A9FD-456E-C774-51563CF2B876}"/>
                  </a:ext>
                </a:extLst>
              </p:cNvPr>
              <p:cNvSpPr/>
              <p:nvPr/>
            </p:nvSpPr>
            <p:spPr>
              <a:xfrm>
                <a:off x="4217395" y="5077616"/>
                <a:ext cx="144494" cy="16390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87FF027D-4FC9-BDDE-FAF0-1EB20A635D21}"/>
                  </a:ext>
                </a:extLst>
              </p:cNvPr>
              <p:cNvSpPr/>
              <p:nvPr/>
            </p:nvSpPr>
            <p:spPr>
              <a:xfrm>
                <a:off x="7015431" y="5075207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56362EE1-8CC5-002B-71CC-D253C966763B}"/>
                  </a:ext>
                </a:extLst>
              </p:cNvPr>
              <p:cNvSpPr/>
              <p:nvPr/>
            </p:nvSpPr>
            <p:spPr>
              <a:xfrm>
                <a:off x="7855428" y="3841629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98EBE29C-FB11-F487-A1B3-9CF19263EDAD}"/>
                  </a:ext>
                </a:extLst>
              </p:cNvPr>
              <p:cNvSpPr/>
              <p:nvPr/>
            </p:nvSpPr>
            <p:spPr>
              <a:xfrm>
                <a:off x="7015431" y="1046671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E2737199-D2E5-200D-9A54-C0FA44AF4FFB}"/>
                  </a:ext>
                </a:extLst>
              </p:cNvPr>
              <p:cNvSpPr/>
              <p:nvPr/>
            </p:nvSpPr>
            <p:spPr>
              <a:xfrm>
                <a:off x="4194593" y="1046672"/>
                <a:ext cx="144493" cy="16390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D227CF9B-642C-F331-8051-EB7F7C27E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550" y="3923737"/>
              <a:ext cx="474453" cy="474453"/>
            </a:xfrm>
            <a:prstGeom prst="rect">
              <a:avLst/>
            </a:prstGeom>
            <a:solidFill>
              <a:srgbClr val="00B050"/>
            </a:solidFill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65F40646-A6FF-CAA5-2081-56E21BE5C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2484" y="3929600"/>
              <a:ext cx="474453" cy="474453"/>
            </a:xfrm>
            <a:prstGeom prst="rect">
              <a:avLst/>
            </a:prstGeom>
            <a:solidFill>
              <a:srgbClr val="FF0000"/>
            </a:solidFill>
          </p:spPr>
        </p:pic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65231406-0F9A-1DB4-5D6B-CF6AA41D4F49}"/>
                </a:ext>
              </a:extLst>
            </p:cNvPr>
            <p:cNvSpPr/>
            <p:nvPr/>
          </p:nvSpPr>
          <p:spPr>
            <a:xfrm>
              <a:off x="1412825" y="3656965"/>
              <a:ext cx="246533" cy="18980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3B45330F-A2E4-70F1-5DAD-980C48F580A2}"/>
                </a:ext>
              </a:extLst>
            </p:cNvPr>
            <p:cNvSpPr/>
            <p:nvPr/>
          </p:nvSpPr>
          <p:spPr>
            <a:xfrm>
              <a:off x="2908803" y="3915099"/>
              <a:ext cx="172354" cy="13707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0C4EC3C-94AB-7334-3C99-8A66C8F28D47}"/>
              </a:ext>
            </a:extLst>
          </p:cNvPr>
          <p:cNvCxnSpPr>
            <a:cxnSpLocks/>
          </p:cNvCxnSpPr>
          <p:nvPr/>
        </p:nvCxnSpPr>
        <p:spPr>
          <a:xfrm flipH="1" flipV="1">
            <a:off x="6991391" y="1769300"/>
            <a:ext cx="468699" cy="68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59CFCACA-B5A0-4C9E-E084-401FECBD8C5F}"/>
              </a:ext>
            </a:extLst>
          </p:cNvPr>
          <p:cNvCxnSpPr>
            <a:cxnSpLocks/>
          </p:cNvCxnSpPr>
          <p:nvPr/>
        </p:nvCxnSpPr>
        <p:spPr>
          <a:xfrm flipH="1">
            <a:off x="4625446" y="1817074"/>
            <a:ext cx="396997" cy="558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45078A3-14CB-4D0B-CE55-9DF45C8A8021}"/>
              </a:ext>
            </a:extLst>
          </p:cNvPr>
          <p:cNvCxnSpPr>
            <a:cxnSpLocks/>
          </p:cNvCxnSpPr>
          <p:nvPr/>
        </p:nvCxnSpPr>
        <p:spPr>
          <a:xfrm>
            <a:off x="4566246" y="3394484"/>
            <a:ext cx="456197" cy="632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46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animBg="1"/>
      <p:bldP spid="16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17A5954-3CBA-A32C-7C5C-84B5AD354325}"/>
              </a:ext>
            </a:extLst>
          </p:cNvPr>
          <p:cNvSpPr txBox="1"/>
          <p:nvPr/>
        </p:nvSpPr>
        <p:spPr>
          <a:xfrm>
            <a:off x="595223" y="414068"/>
            <a:ext cx="1055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Algorithm Overview: </a:t>
            </a:r>
            <a:r>
              <a:rPr lang="en-US" sz="3600" b="1" cap="small" dirty="0" err="1">
                <a:solidFill>
                  <a:schemeClr val="accent1">
                    <a:lumMod val="75000"/>
                  </a:schemeClr>
                </a:solidFill>
              </a:rPr>
              <a:t>PerpExplore-Coloc-Pbl</a:t>
            </a:r>
            <a:endParaRPr lang="en-IN" sz="3600" b="1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FE175AD-3793-BCC7-03EA-C45C4F8543AA}"/>
              </a:ext>
            </a:extLst>
          </p:cNvPr>
          <p:cNvGrpSpPr/>
          <p:nvPr/>
        </p:nvGrpSpPr>
        <p:grpSpPr>
          <a:xfrm>
            <a:off x="4332291" y="1961792"/>
            <a:ext cx="2530776" cy="2624140"/>
            <a:chOff x="3343813" y="577969"/>
            <a:chExt cx="4656109" cy="5227687"/>
          </a:xfrm>
        </p:grpSpPr>
        <p:sp>
          <p:nvSpPr>
            <p:cNvPr id="167" name="Star: 5 Points 166">
              <a:extLst>
                <a:ext uri="{FF2B5EF4-FFF2-40B4-BE49-F238E27FC236}">
                  <a16:creationId xmlns:a16="http://schemas.microsoft.com/office/drawing/2014/main" id="{060AB112-3F14-5A6F-815A-2064CB812D77}"/>
                </a:ext>
              </a:extLst>
            </p:cNvPr>
            <p:cNvSpPr/>
            <p:nvPr/>
          </p:nvSpPr>
          <p:spPr>
            <a:xfrm>
              <a:off x="3416061" y="655607"/>
              <a:ext cx="4511615" cy="4494363"/>
            </a:xfrm>
            <a:prstGeom prst="star5">
              <a:avLst>
                <a:gd name="adj" fmla="val 50000"/>
                <a:gd name="hf" fmla="val 105146"/>
                <a:gd name="vf" fmla="val 1105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91ED105F-6C0A-3CC8-152E-8FE2E253793B}"/>
                </a:ext>
              </a:extLst>
            </p:cNvPr>
            <p:cNvSpPr/>
            <p:nvPr/>
          </p:nvSpPr>
          <p:spPr>
            <a:xfrm>
              <a:off x="5609326" y="577969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5B3C568E-7FB7-8FFD-BAE2-91BA6CAD9906}"/>
                </a:ext>
              </a:extLst>
            </p:cNvPr>
            <p:cNvSpPr/>
            <p:nvPr/>
          </p:nvSpPr>
          <p:spPr>
            <a:xfrm>
              <a:off x="3343813" y="2326256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B2090925-984B-E0C2-3BC8-8F029B307EA1}"/>
                </a:ext>
              </a:extLst>
            </p:cNvPr>
            <p:cNvSpPr/>
            <p:nvPr/>
          </p:nvSpPr>
          <p:spPr>
            <a:xfrm>
              <a:off x="3343814" y="3841629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D3FFFA9A-B67F-3788-8CFD-3DB3E599067E}"/>
                </a:ext>
              </a:extLst>
            </p:cNvPr>
            <p:cNvSpPr/>
            <p:nvPr/>
          </p:nvSpPr>
          <p:spPr>
            <a:xfrm>
              <a:off x="5595271" y="5532574"/>
              <a:ext cx="317096" cy="273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7DA8CE62-A2DF-3B6B-9FB0-582B61155008}"/>
                </a:ext>
              </a:extLst>
            </p:cNvPr>
            <p:cNvSpPr/>
            <p:nvPr/>
          </p:nvSpPr>
          <p:spPr>
            <a:xfrm>
              <a:off x="7855429" y="2257245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B9A3A0C9-A9FD-456E-C774-51563CF2B876}"/>
                </a:ext>
              </a:extLst>
            </p:cNvPr>
            <p:cNvSpPr/>
            <p:nvPr/>
          </p:nvSpPr>
          <p:spPr>
            <a:xfrm>
              <a:off x="4217395" y="5077616"/>
              <a:ext cx="144494" cy="1639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87FF027D-4FC9-BDDE-FAF0-1EB20A635D21}"/>
                </a:ext>
              </a:extLst>
            </p:cNvPr>
            <p:cNvSpPr/>
            <p:nvPr/>
          </p:nvSpPr>
          <p:spPr>
            <a:xfrm>
              <a:off x="7015431" y="5075207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56362EE1-8CC5-002B-71CC-D253C966763B}"/>
                </a:ext>
              </a:extLst>
            </p:cNvPr>
            <p:cNvSpPr/>
            <p:nvPr/>
          </p:nvSpPr>
          <p:spPr>
            <a:xfrm>
              <a:off x="7855428" y="3841629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98EBE29C-FB11-F487-A1B3-9CF19263EDAD}"/>
                </a:ext>
              </a:extLst>
            </p:cNvPr>
            <p:cNvSpPr/>
            <p:nvPr/>
          </p:nvSpPr>
          <p:spPr>
            <a:xfrm>
              <a:off x="7015431" y="1046671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E2737199-D2E5-200D-9A54-C0FA44AF4FFB}"/>
                </a:ext>
              </a:extLst>
            </p:cNvPr>
            <p:cNvSpPr/>
            <p:nvPr/>
          </p:nvSpPr>
          <p:spPr>
            <a:xfrm>
              <a:off x="4194593" y="1046672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63" name="Picture 162">
            <a:extLst>
              <a:ext uri="{FF2B5EF4-FFF2-40B4-BE49-F238E27FC236}">
                <a16:creationId xmlns:a16="http://schemas.microsoft.com/office/drawing/2014/main" id="{D227CF9B-642C-F331-8051-EB7F7C27E8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797" y="4219269"/>
            <a:ext cx="474453" cy="474453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65F40646-A6FF-CAA5-2081-56E21BE5C6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4731" y="4225132"/>
            <a:ext cx="474453" cy="474453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165" name="Oval 164">
            <a:extLst>
              <a:ext uri="{FF2B5EF4-FFF2-40B4-BE49-F238E27FC236}">
                <a16:creationId xmlns:a16="http://schemas.microsoft.com/office/drawing/2014/main" id="{65231406-0F9A-1DB4-5D6B-CF6AA41D4F49}"/>
              </a:ext>
            </a:extLst>
          </p:cNvPr>
          <p:cNvSpPr/>
          <p:nvPr/>
        </p:nvSpPr>
        <p:spPr>
          <a:xfrm>
            <a:off x="4785072" y="3952497"/>
            <a:ext cx="246533" cy="189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B45330F-A2E4-70F1-5DAD-980C48F580A2}"/>
              </a:ext>
            </a:extLst>
          </p:cNvPr>
          <p:cNvSpPr/>
          <p:nvPr/>
        </p:nvSpPr>
        <p:spPr>
          <a:xfrm>
            <a:off x="6281050" y="4210631"/>
            <a:ext cx="172354" cy="13707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07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48148E-6 L -0.00143 -0.1247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625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4.44444E-6 L 0.09687 0.04908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2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687 0.04908 L -3.75E-6 -1.11111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83" y="-256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12477 L 0.01315 -0.24074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" y="-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15 -0.24075 L 0.05586 -0.35162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92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86 -0.35162 L 0.1332 -0.39398 " pathEditMode="relative" rAng="0" ptsTypes="AA">
                                      <p:cBhvr>
                                        <p:cTn id="1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7" y="-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2 -0.39398 L 0.20117 -0.3460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7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17 -0.34607 L 0.24218 -0.2474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" y="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18 -0.24746 L 0.24857 -0.12477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857 -0.12477 L 0.20963 -0.00116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963 -0.00116 L 0.24857 -0.12477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5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857 -0.12477 L 0.24218 -0.24745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" y="-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218 -0.24746 L 0.20117 -0.34606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7" y="-5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500"/>
                            </p:stCondLst>
                            <p:childTnLst>
                              <p:par>
                                <p:cTn id="4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117 -0.34607 L 0.1332 -0.39398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8" y="-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2 -0.39398 L 0.05586 -0.35162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7" y="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500"/>
                            </p:stCondLst>
                            <p:childTnLst>
                              <p:par>
                                <p:cTn id="4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86 -0.35162 L 0.01315 -0.24075 " pathEditMode="relative" rAng="0" ptsTypes="AA">
                                      <p:cBhvr>
                                        <p:cTn id="4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0"/>
                            </p:stCondLst>
                            <p:childTnLst>
                              <p:par>
                                <p:cTn id="5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15 -0.24074 L -0.00143 -0.12477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1" y="5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-0.12477 L 5E-6 -1.11111E-6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17A5954-3CBA-A32C-7C5C-84B5AD354325}"/>
              </a:ext>
            </a:extLst>
          </p:cNvPr>
          <p:cNvSpPr txBox="1"/>
          <p:nvPr/>
        </p:nvSpPr>
        <p:spPr>
          <a:xfrm>
            <a:off x="595223" y="414068"/>
            <a:ext cx="1055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Algorithm for F2F and Whiteboard</a:t>
            </a:r>
            <a:endParaRPr lang="en-IN" sz="3600" b="1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22C62B-7BEE-1CEE-F8F4-76A4FE5A1647}"/>
              </a:ext>
            </a:extLst>
          </p:cNvPr>
          <p:cNvSpPr txBox="1"/>
          <p:nvPr/>
        </p:nvSpPr>
        <p:spPr>
          <a:xfrm>
            <a:off x="1305105" y="2690336"/>
            <a:ext cx="98488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F2F: </a:t>
            </a:r>
            <a:r>
              <a:rPr lang="en-US" cap="small" dirty="0" err="1"/>
              <a:t>PerpExplore-Coloc-Pbl</a:t>
            </a:r>
            <a:r>
              <a:rPr lang="en-US" dirty="0"/>
              <a:t> simulated using 2 extra agents as pebbles. (Total 5 agents)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Whitboard</a:t>
            </a:r>
            <a:r>
              <a:rPr lang="en-US" b="1" dirty="0"/>
              <a:t>: </a:t>
            </a:r>
            <a:r>
              <a:rPr lang="en-US" cap="small" dirty="0" err="1"/>
              <a:t>PerpExplore-Coloc-Pbl</a:t>
            </a:r>
            <a:r>
              <a:rPr lang="en-US" cap="small" dirty="0"/>
              <a:t> </a:t>
            </a:r>
            <a:r>
              <a:rPr lang="en-US" dirty="0"/>
              <a:t>simulated on whiteboard pebbles are simulated by </a:t>
            </a:r>
            <a:r>
              <a:rPr lang="en-US" dirty="0" err="1"/>
              <a:t>messeges</a:t>
            </a:r>
            <a:r>
              <a:rPr lang="en-US" dirty="0"/>
              <a:t> on whiteboards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1660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17A5954-3CBA-A32C-7C5C-84B5AD354325}"/>
              </a:ext>
            </a:extLst>
          </p:cNvPr>
          <p:cNvSpPr txBox="1"/>
          <p:nvPr/>
        </p:nvSpPr>
        <p:spPr>
          <a:xfrm>
            <a:off x="595223" y="414068"/>
            <a:ext cx="1055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Algorithm Overview: </a:t>
            </a:r>
            <a:r>
              <a:rPr lang="en-US" sz="3600" b="1" cap="small" dirty="0" err="1">
                <a:solidFill>
                  <a:schemeClr val="accent1">
                    <a:lumMod val="75000"/>
                  </a:schemeClr>
                </a:solidFill>
              </a:rPr>
              <a:t>PerpExplore</a:t>
            </a:r>
            <a:r>
              <a:rPr lang="en-US" sz="3600" b="1" cap="small" dirty="0">
                <a:solidFill>
                  <a:schemeClr val="accent1">
                    <a:lumMod val="75000"/>
                  </a:schemeClr>
                </a:solidFill>
              </a:rPr>
              <a:t>-Scat-</a:t>
            </a:r>
            <a:r>
              <a:rPr lang="en-US" sz="3600" b="1" cap="small" dirty="0" err="1">
                <a:solidFill>
                  <a:schemeClr val="accent1">
                    <a:lumMod val="75000"/>
                  </a:schemeClr>
                </a:solidFill>
              </a:rPr>
              <a:t>Pbl</a:t>
            </a:r>
            <a:endParaRPr lang="en-IN" sz="3600" b="1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AF9B80-ED68-486A-DD22-63E4F2B5CD24}"/>
              </a:ext>
            </a:extLst>
          </p:cNvPr>
          <p:cNvSpPr txBox="1"/>
          <p:nvPr/>
        </p:nvSpPr>
        <p:spPr>
          <a:xfrm>
            <a:off x="2628900" y="116205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Solves </a:t>
            </a:r>
            <a:r>
              <a:rPr lang="en-US" cap="small" dirty="0" err="1"/>
              <a:t>PerpExplore</a:t>
            </a:r>
            <a:r>
              <a:rPr lang="en-US" cap="small" dirty="0"/>
              <a:t>-BBH </a:t>
            </a:r>
            <a:r>
              <a:rPr lang="en-US" dirty="0"/>
              <a:t>with 4 scattered synchronous each carrying one pebble.</a:t>
            </a:r>
            <a:endParaRPr lang="en-IN" cap="small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6401C9-3AF9-C57A-B47B-4CA48C463BD2}"/>
              </a:ext>
            </a:extLst>
          </p:cNvPr>
          <p:cNvSpPr/>
          <p:nvPr/>
        </p:nvSpPr>
        <p:spPr>
          <a:xfrm>
            <a:off x="4786223" y="2368780"/>
            <a:ext cx="2771775" cy="261122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FF73B5D-9C4F-4034-D2E2-F7E8A132FEE6}"/>
              </a:ext>
            </a:extLst>
          </p:cNvPr>
          <p:cNvSpPr/>
          <p:nvPr/>
        </p:nvSpPr>
        <p:spPr>
          <a:xfrm>
            <a:off x="6105435" y="2297100"/>
            <a:ext cx="133350" cy="1433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B412466-CDBA-7CF0-6C99-DA6FDE518FD6}"/>
              </a:ext>
            </a:extLst>
          </p:cNvPr>
          <p:cNvSpPr/>
          <p:nvPr/>
        </p:nvSpPr>
        <p:spPr>
          <a:xfrm>
            <a:off x="7491323" y="3407204"/>
            <a:ext cx="133350" cy="1433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DE859C-49FE-1F8E-9A5D-C8BC74049CBC}"/>
              </a:ext>
            </a:extLst>
          </p:cNvPr>
          <p:cNvSpPr/>
          <p:nvPr/>
        </p:nvSpPr>
        <p:spPr>
          <a:xfrm>
            <a:off x="4738508" y="3602908"/>
            <a:ext cx="133350" cy="1433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1A85349-B45F-03BE-2094-7124EFFE0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883" y="1786807"/>
            <a:ext cx="474453" cy="4744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D4E7CE8-87B0-9963-F262-AF7E4C8333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770" y="3602710"/>
            <a:ext cx="474453" cy="4744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E2AE28B-FB15-B28E-49DD-529C6807A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593" y="5051680"/>
            <a:ext cx="474453" cy="474453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8223F710-B355-B0C7-DCE8-771ECE08B925}"/>
              </a:ext>
            </a:extLst>
          </p:cNvPr>
          <p:cNvSpPr/>
          <p:nvPr/>
        </p:nvSpPr>
        <p:spPr>
          <a:xfrm>
            <a:off x="6095820" y="4908320"/>
            <a:ext cx="133350" cy="14336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E7336E4-3C4F-7A4C-714F-1FB18F555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673" y="3199310"/>
            <a:ext cx="474453" cy="474453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9481EEFD-98FE-507A-9B39-454AE8F659BF}"/>
              </a:ext>
            </a:extLst>
          </p:cNvPr>
          <p:cNvSpPr/>
          <p:nvPr/>
        </p:nvSpPr>
        <p:spPr>
          <a:xfrm>
            <a:off x="6049093" y="2547980"/>
            <a:ext cx="246533" cy="189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B1E2BC0-D643-D3FB-F9B0-A8F3238C7C8A}"/>
              </a:ext>
            </a:extLst>
          </p:cNvPr>
          <p:cNvSpPr/>
          <p:nvPr/>
        </p:nvSpPr>
        <p:spPr>
          <a:xfrm>
            <a:off x="4947659" y="3597011"/>
            <a:ext cx="246533" cy="189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FD1A72-BA31-0C4C-BF68-E33706243296}"/>
              </a:ext>
            </a:extLst>
          </p:cNvPr>
          <p:cNvSpPr/>
          <p:nvPr/>
        </p:nvSpPr>
        <p:spPr>
          <a:xfrm>
            <a:off x="6029644" y="4610993"/>
            <a:ext cx="246533" cy="189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64117BD-0B12-E6F2-6C71-8054E9C0A4CC}"/>
              </a:ext>
            </a:extLst>
          </p:cNvPr>
          <p:cNvSpPr/>
          <p:nvPr/>
        </p:nvSpPr>
        <p:spPr>
          <a:xfrm>
            <a:off x="7136235" y="3407204"/>
            <a:ext cx="246533" cy="189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39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88 0.00347 L 0.02188 0.00347 C 0.02813 0.0044 0.03477 0.00208 0.04063 0.00625 C 0.04661 0.01042 0.05091 0.02014 0.05625 0.02708 C 0.07057 0.0456 0.04505 0.00903 0.07188 0.0493 C 0.07305 0.05116 0.07448 0.05255 0.07578 0.05486 C 0.07656 0.05625 0.07721 0.05787 0.07813 0.05903 C 0.07995 0.06134 0.08307 0.06273 0.08516 0.06458 C 0.08646 0.06574 0.08763 0.06736 0.08906 0.06875 C 0.09505 0.07454 0.09258 0.06944 0.10078 0.08403 C 0.10182 0.08588 0.10299 0.08727 0.10391 0.08958 C 0.10534 0.09329 0.10638 0.09792 0.10781 0.10208 C 0.10872 0.10486 0.1099 0.10764 0.11094 0.11042 C 0.1112 0.11273 0.11133 0.11505 0.11172 0.11736 C 0.1125 0.12268 0.11419 0.13055 0.11563 0.13542 C 0.11927 0.14861 0.11458 0.12708 0.11875 0.14653 C 0.11901 0.14768 0.11914 0.1493 0.11953 0.15069 C 0.11992 0.15301 0.1207 0.15509 0.12109 0.15764 C 0.12383 0.175 0.12122 0.16528 0.12344 0.17292 L 0.12344 0.17292 " pathEditMode="relative" ptsTypes="AAAAAAAAAAAAAAAAA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3 0.01713 L 0.0013 0.01713 C -1.66667E-6 0.0493 -0.00026 0.08194 -0.0026 0.11412 C -0.00312 0.12037 -0.00573 0.12546 -0.00729 0.13078 C -0.0082 0.13379 -0.0125 0.14791 -0.01432 0.15301 C -0.01536 0.15578 -0.0164 0.15879 -0.01745 0.16134 C -0.01875 0.16435 -0.02018 0.16689 -0.02135 0.16967 C -0.02278 0.17291 -0.02422 0.17708 -0.02604 0.17939 C -0.0289 0.1831 -0.0319 0.18588 -0.03463 0.18912 C -0.03802 0.19328 -0.04166 0.19699 -0.04479 0.20162 C -0.05403 0.21527 -0.04479 0.20208 -0.05495 0.21551 C -0.05742 0.21875 -0.05885 0.22129 -0.0612 0.22384 C -0.06849 0.23125 -0.05924 0.2206 -0.07135 0.23078 C -0.07526 0.23402 -0.07825 0.23981 -0.08229 0.24189 C -0.08411 0.24282 -0.08607 0.24351 -0.08776 0.24467 C -0.09153 0.24722 -0.09401 0.25138 -0.09791 0.25301 C -0.10026 0.25416 -0.1026 0.25416 -0.10495 0.25439 C -0.11041 0.25509 -0.11588 0.25532 -0.12135 0.25578 C -0.1237 0.25856 -0.12357 0.25879 -0.12604 0.25995 C -0.1263 0.26018 -0.12656 0.25995 -0.12682 0.25995 L -0.12682 0.25995 " pathEditMode="relative" ptsTypes="AAAAAAAAAAAAAAAAAAAAA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862 0.01366 L -0.01862 0.01366 C -0.03854 0.00579 -0.02669 0.0125 -0.03893 0.00255 C -0.04336 -0.00115 -0.04674 -0.00162 -0.05065 -0.00856 C -0.05195 -0.01087 -0.05313 -0.01365 -0.05456 -0.0155 C -0.06068 -0.02314 -0.06042 -0.01851 -0.06549 -0.02662 C -0.0694 -0.03287 -0.0724 -0.04074 -0.07643 -0.04606 C -0.08802 -0.06157 -0.07865 -0.04745 -0.08581 -0.06134 C -0.08815 -0.06574 -0.09102 -0.06898 -0.09284 -0.07384 C -0.09831 -0.08842 -0.09388 -0.07592 -0.09831 -0.0905 C -0.09935 -0.09398 -0.10052 -0.09699 -0.10143 -0.10023 C -0.10495 -0.11203 -0.10443 -0.11226 -0.10768 -0.12106 C -0.10977 -0.12685 -0.11237 -0.13194 -0.11393 -0.13773 C -0.11497 -0.14143 -0.11589 -0.14537 -0.11706 -0.14884 C -0.12617 -0.17407 -0.11667 -0.14166 -0.12331 -0.1655 L -0.12253 -0.19189 L -0.12253 -0.19189 " pathEditMode="relative" ptsTypes="AAAAAAAAAAAAAAA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 -0.00555 L -0.0043 -0.00555 C -0.00378 -0.03773 -0.00352 -0.06967 -0.00274 -0.10162 C -0.00274 -0.10717 -0.00287 -0.11273 -0.00196 -0.11828 C -0.00144 -0.12176 0.00013 -0.12477 0.00117 -0.12801 C 0.00169 -0.12986 0.00221 -0.13148 0.00273 -0.13356 C 0.00442 -0.14166 0.00521 -0.15139 0.0082 -0.15856 C 0.0095 -0.1618 0.0108 -0.16481 0.01211 -0.16828 C 0.01289 -0.1706 0.01341 -0.17315 0.01445 -0.17523 C 0.01797 -0.1831 0.01771 -0.18078 0.02148 -0.18634 C 0.02226 -0.1875 0.02291 -0.18912 0.02383 -0.19051 C 0.025 -0.19236 0.02643 -0.19398 0.02773 -0.19606 C 0.02838 -0.19722 0.02864 -0.19884 0.02929 -0.20023 C 0.03021 -0.20254 0.03112 -0.20509 0.03242 -0.20717 C 0.03359 -0.20926 0.03502 -0.21065 0.03633 -0.21273 C 0.03698 -0.21389 0.03711 -0.21574 0.03789 -0.2169 C 0.03906 -0.21921 0.04635 -0.22847 0.04726 -0.2294 C 0.05026 -0.23217 0.05351 -0.23379 0.05664 -0.23634 C 0.06002 -0.23889 0.06328 -0.24236 0.06679 -0.24467 C 0.06823 -0.2456 0.06979 -0.24583 0.07148 -0.24606 C 0.08359 -0.24676 0.09596 -0.24699 0.1082 -0.24745 C 0.11133 -0.25116 0.1095 -0.25023 0.11367 -0.25023 L 0.11367 -0.25023 " pathEditMode="relative" ptsTypes="AAAAAAAAAAAAAAAAAAAAA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 0.17292 L 0.125 0.17292 C 0.1224 0.1625 0.12018 0.15208 0.11719 0.14213 C 0.11549 0.13704 0.11263 0.13333 0.11094 0.12824 C 0.10872 0.12268 0.10755 0.11597 0.10547 0.11018 C 0.09089 0.0706 0.10299 0.10694 0.09375 0.0838 C 0.08802 0.06991 0.09141 0.07685 0.08359 0.06296 C 0.08255 0.06111 0.08164 0.0588 0.08047 0.05741 C 0.07969 0.05648 0.07878 0.05579 0.07813 0.05463 C 0.07409 0.04884 0.0776 0.05139 0.07266 0.04907 C 0.06745 0.04005 0.07331 0.04954 0.06719 0.04213 C 0.06497 0.03958 0.06315 0.03611 0.06094 0.0338 L 0.05313 0.02546 C 0.05182 0.02407 0.05065 0.02222 0.04922 0.0213 C 0.04766 0.02037 0.04609 0.01944 0.04453 0.01852 C 0.04245 0.01759 0.0401 0.01736 0.03828 0.01574 C 0.03073 0.00903 0.03945 0.0162 0.03203 0.01157 C 0.0293 0.00995 0.02682 0.00764 0.02422 0.00602 C 0.02344 0.00555 0.02266 0.00486 0.02188 0.00463 C 0.02083 0.0044 0.01979 0.00463 0.01875 0.00463 L 0.01875 0.00463 " pathEditMode="relative" ptsTypes="AAAAAAAAAAAAAAAAAAA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11111E-6 L 5E-6 0.00023 C -0.00065 -0.0088 -0.00065 -0.01759 -0.00182 -0.02592 C -0.00247 -0.03009 -0.0073 -0.04329 -0.00937 -0.04745 C -0.01055 -0.04954 -0.01172 -0.05116 -0.01277 -0.05301 C -0.02136 -0.06898 -0.01588 -0.06412 -0.02382 -0.06921 C -0.03112 -0.08079 -0.02331 -0.06967 -0.0306 -0.07731 C -0.03217 -0.07917 -0.03333 -0.08125 -0.03477 -0.08264 C -0.03646 -0.08449 -0.03829 -0.08518 -0.03985 -0.0868 C -0.04141 -0.08842 -0.0427 -0.09074 -0.04415 -0.09213 C -0.04558 -0.09352 -0.04714 -0.09398 -0.04831 -0.09491 C -0.04987 -0.0963 -0.05118 -0.09768 -0.0526 -0.09884 C -0.05365 -0.1 -0.05495 -0.10046 -0.05598 -0.10162 C -0.0569 -0.10278 -0.05756 -0.10486 -0.05847 -0.10579 C -0.0599 -0.10694 -0.06146 -0.10717 -0.06277 -0.10833 C -0.06407 -0.10949 -0.06485 -0.11157 -0.06615 -0.1125 C -0.06758 -0.11366 -0.06915 -0.11319 -0.07032 -0.11389 C -0.07435 -0.11574 -0.07383 -0.11667 -0.07709 -0.11782 C -0.07852 -0.11852 -0.08008 -0.11875 -0.08139 -0.11921 C -0.08243 -0.11967 -0.08321 -0.12014 -0.08385 -0.1206 C -0.0849 -0.12153 -0.08555 -0.12315 -0.08646 -0.12338 C -0.0879 -0.12384 -0.08933 -0.12338 -0.09063 -0.12338 L -0.09063 -0.12315 " pathEditMode="relative" rAng="0" ptsTypes="AAAAAAAAAAAAAAAAAAAAAAA">
                                      <p:cBhvr>
                                        <p:cTn id="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-6181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323 0.27685 L -0.14323 0.27685 C -0.12825 0.27199 -0.12161 0.27222 -0.10885 0.26157 C -0.10273 0.25625 -0.10091 0.25069 -0.09557 0.24351 C -0.09414 0.24143 -0.09245 0.23981 -0.09088 0.23796 C -0.07487 0.21643 -0.1 0.24791 -0.07995 0.22268 C -0.07851 0.2206 -0.07682 0.21921 -0.07526 0.21713 C -0.07396 0.21504 -0.07291 0.21203 -0.07135 0.21018 C -0.06979 0.20787 -0.06758 0.20694 -0.06588 0.20463 C -0.06263 0.19953 -0.05898 0.19444 -0.05651 0.18796 C -0.05599 0.18657 -0.05573 0.18472 -0.05495 0.18379 C -0.04609 0.17013 -0.05638 0.19166 -0.04713 0.17129 C -0.04166 0.15902 -0.04883 0.17268 -0.03854 0.15463 C -0.0375 0.15277 -0.03685 0.15023 -0.03541 0.14907 C -0.02721 0.14166 -0.03893 0.15231 -0.0276 0.14074 C -0.02617 0.13912 -0.02448 0.13796 -0.02291 0.13657 C -0.02161 0.13287 -0.02005 0.12939 -0.01901 0.12546 C -0.01797 0.12083 -0.01745 0.1162 -0.01666 0.11157 C -0.01588 0.10601 -0.0151 0.10046 -0.01432 0.0949 C -0.0138 0.09074 -0.01354 0.08634 -0.01276 0.0824 C -0.01081 0.0706 -0.01133 0.07569 -0.00885 0.06851 C -0.00833 0.06666 -0.00807 0.06458 -0.00729 0.06296 C -0.00482 0.05648 -0.00495 0.06134 -0.00338 0.05324 C -0.00221 0.04629 -0.00156 0.03912 -0.00026 0.0324 C -1.66667E-6 0.03078 0.00078 0.02963 0.0013 0.02824 C 0.00156 0.02731 0.00182 0.02638 0.00209 0.02546 L 0.00209 0.02546 " pathEditMode="relative" ptsTypes="AAAAAAAAAAAAAAAAAAAAAAAAAAA">
                                      <p:cBhvr>
                                        <p:cTn id="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-0.00139 L 0.00247 -0.00139 C 0.00781 -0.00463 0.01328 -0.00833 0.01875 -0.01111 C 0.0233 -0.01342 0.02825 -0.01435 0.03281 -0.01528 C 0.03841 -0.01875 0.03919 -0.01829 0.04453 -0.02639 C 0.04609 -0.02893 0.04713 -0.03217 0.04843 -0.03472 C 0.05104 -0.03958 0.05351 -0.04444 0.05625 -0.04861 C 0.05807 -0.05139 0.06002 -0.05417 0.06172 -0.05694 C 0.06745 -0.06643 0.06927 -0.06967 0.07343 -0.07917 C 0.07435 -0.08102 0.07513 -0.08287 0.07578 -0.08472 C 0.07669 -0.08704 0.07734 -0.08935 0.07812 -0.09167 C 0.07838 -0.09444 0.07851 -0.09745 0.0789 -0.1 C 0.07955 -0.10301 0.0806 -0.10555 0.08125 -0.10833 C 0.08515 -0.12338 0.08177 -0.11319 0.08672 -0.12639 C 0.08724 -0.1294 0.08906 -0.1412 0.08984 -0.14444 C 0.09049 -0.14699 0.0914 -0.14907 0.09218 -0.15139 C 0.09323 -0.16667 0.09297 -0.15972 0.09297 -0.17222 L 0.09297 -0.17222 " pathEditMode="relative" ptsTypes="AAAAAAAAAAAAAAAAAA">
                                      <p:cBhvr>
                                        <p:cTn id="2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878 -0.19606 L -0.12878 -0.19606 C -0.12852 -0.18101 -0.12878 -0.15949 -0.12643 -0.14351 C -0.12604 -0.14004 -0.12487 -0.13703 -0.12409 -0.13379 C -0.12266 -0.12708 -0.1224 -0.12199 -0.12018 -0.11574 C -0.11719 -0.10625 -0.11706 -0.11064 -0.11315 -0.10185 C -0.1099 -0.09398 -0.11055 -0.09074 -0.1069 -0.08379 C -0.10586 -0.08148 -0.1043 -0.08009 -0.10299 -0.07824 C -0.09831 -0.0706 -0.09701 -0.06527 -0.09049 -0.05879 C -0.08685 -0.05509 -0.08307 -0.05185 -0.07956 -0.04768 C -0.07591 -0.04305 -0.07253 -0.03773 -0.06862 -0.03379 C -0.0668 -0.03194 -0.06497 -0.03009 -0.06315 -0.02824 C -0.06133 -0.02592 -0.05951 -0.02384 -0.05768 -0.02129 C -0.05612 -0.01875 -0.05482 -0.01504 -0.05299 -0.01296 C -0.04792 -0.00625 -0.03854 0.00325 -0.0319 0.00649 C -0.03008 0.00741 -0.02826 0.00834 -0.02643 0.00926 C -0.02487 0.01019 -0.02344 0.01158 -0.02174 0.01204 C -0.01706 0.01366 -0.01497 0.01343 -0.01081 0.01343 L -0.01081 0.01343 " pathEditMode="relative" ptsTypes="AAAAAAAAAAAAAAAAA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069 L 0.00052 -0.00069 C 0.00234 0.00834 0.00429 0.0176 0.00599 0.02686 C 0.01224 0.0632 0.00481 0.0294 0.01067 0.05186 C 0.01119 0.05417 0.01145 0.05672 0.01224 0.0588 C 0.01367 0.06297 0.0194 0.07524 0.02161 0.07963 C 0.02304 0.08311 0.02474 0.08612 0.0263 0.08936 C 0.0276 0.09213 0.02864 0.09514 0.0302 0.09769 C 0.03203 0.10093 0.03372 0.1044 0.03567 0.10741 C 0.03841 0.11227 0.04231 0.11806 0.04583 0.1213 C 0.05507 0.13033 0.04739 0.12153 0.05599 0.12825 C 0.05716 0.1294 0.06132 0.1345 0.06302 0.13519 C 0.07109 0.13889 0.06666 0.13473 0.07239 0.13797 C 0.07369 0.13889 0.075 0.13982 0.0763 0.14075 C 0.07708 0.14167 0.07773 0.14329 0.07864 0.14352 C 0.08203 0.14514 0.08463 0.14491 0.08802 0.14491 L 0.08802 0.14491 " pathEditMode="relative" ptsTypes="AAAAAAAAAAAAAAAAA">
                                      <p:cBhvr>
                                        <p:cTn id="2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461 -0.2625 L 0.12461 -0.2625 C 0.11393 -0.25509 0.10234 -0.25092 0.09258 -0.24028 C 0.06705 -0.21319 0.09192 -0.24143 0.07383 -0.21666 C 0.06849 -0.20949 0.0625 -0.20347 0.05742 -0.19583 L 0.04414 -0.17639 C 0.04153 -0.17268 0.03854 -0.16991 0.03633 -0.16528 C 0.03138 -0.15578 0.02526 -0.14444 0.02148 -0.13333 C 0.02018 -0.12963 0.01875 -0.12616 0.01758 -0.12222 C 0.01614 -0.11782 0.01367 -0.10833 0.01367 -0.10833 C 0.01341 -0.10416 0.01302 -0.10023 0.01289 -0.09583 C 0.0125 -0.09004 0.01276 -0.08379 0.01211 -0.07778 C 0.01172 -0.07477 0.01041 -0.07245 0.00976 -0.06944 C 0.00911 -0.06643 0.00859 -0.06319 0.0082 -0.05972 C 0.00781 -0.05671 0.00781 -0.05324 0.00742 -0.05 C 0.00703 -0.04676 0.00599 -0.04375 0.00586 -0.04028 C 0.00547 -0.03171 0.00586 -0.02268 0.00586 -0.01389 L 0.00586 -0.01389 " pathEditMode="relative" ptsTypes="AAAAAAAAAAAAAAAAAA">
                                      <p:cBhvr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7 0.0118 L -0.00937 0.0118 C -0.01914 0.01805 -0.01589 0.01504 -0.02734 0.02986 C -0.03008 0.0331 -0.03281 0.03657 -0.03516 0.04097 C -0.03711 0.04421 -0.03828 0.04838 -0.03984 0.05208 C -0.04167 0.05578 -0.04362 0.05926 -0.04531 0.06319 C -0.04701 0.06666 -0.05039 0.07639 -0.05312 0.07986 C -0.05456 0.08148 -0.05625 0.08264 -0.05781 0.08402 C -0.07031 0.11551 -0.05703 0.08032 -0.06719 0.1118 C -0.06862 0.11597 -0.07044 0.1199 -0.07187 0.1243 C -0.07279 0.12639 -0.07331 0.12893 -0.07422 0.13125 C -0.07513 0.1331 -0.07669 0.13449 -0.07734 0.1368 C -0.07982 0.14375 -0.08112 0.15208 -0.08359 0.15902 L -0.08516 0.16319 L -0.08516 0.16319 " pathEditMode="relative" ptsTypes="AAAAAAAAAAAAAAA">
                                      <p:cBhvr>
                                        <p:cTn id="3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17A5954-3CBA-A32C-7C5C-84B5AD354325}"/>
              </a:ext>
            </a:extLst>
          </p:cNvPr>
          <p:cNvSpPr txBox="1"/>
          <p:nvPr/>
        </p:nvSpPr>
        <p:spPr>
          <a:xfrm>
            <a:off x="595223" y="414068"/>
            <a:ext cx="1055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Algorithm Overview: </a:t>
            </a:r>
            <a:r>
              <a:rPr lang="en-US" sz="3600" b="1" cap="small" dirty="0" err="1">
                <a:solidFill>
                  <a:schemeClr val="accent1">
                    <a:lumMod val="75000"/>
                  </a:schemeClr>
                </a:solidFill>
              </a:rPr>
              <a:t>PerpExplore</a:t>
            </a:r>
            <a:r>
              <a:rPr lang="en-US" sz="3600" b="1" cap="small" dirty="0">
                <a:solidFill>
                  <a:schemeClr val="accent1">
                    <a:lumMod val="75000"/>
                  </a:schemeClr>
                </a:solidFill>
              </a:rPr>
              <a:t>-Scat-</a:t>
            </a:r>
            <a:r>
              <a:rPr lang="en-US" sz="3600" b="1" cap="small" dirty="0" err="1">
                <a:solidFill>
                  <a:schemeClr val="accent1">
                    <a:lumMod val="75000"/>
                  </a:schemeClr>
                </a:solidFill>
              </a:rPr>
              <a:t>Pbl</a:t>
            </a:r>
            <a:endParaRPr lang="en-IN" sz="3600" b="1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25510-ED8A-309C-6A40-19A0DE546EA0}"/>
              </a:ext>
            </a:extLst>
          </p:cNvPr>
          <p:cNvSpPr txBox="1"/>
          <p:nvPr/>
        </p:nvSpPr>
        <p:spPr>
          <a:xfrm>
            <a:off x="2247900" y="6259266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Scenario-I: </a:t>
            </a:r>
            <a:r>
              <a:rPr lang="en-US" dirty="0"/>
              <a:t>destroyed while moving clockwise</a:t>
            </a:r>
            <a:endParaRPr lang="en-IN" cap="smal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B13028-C57C-696C-D59F-9EF6F1C43BE8}"/>
              </a:ext>
            </a:extLst>
          </p:cNvPr>
          <p:cNvGrpSpPr/>
          <p:nvPr/>
        </p:nvGrpSpPr>
        <p:grpSpPr>
          <a:xfrm>
            <a:off x="797244" y="1865717"/>
            <a:ext cx="3114254" cy="2817552"/>
            <a:chOff x="797244" y="1381361"/>
            <a:chExt cx="3815642" cy="3269139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D4E7CE8-87B0-9963-F262-AF7E4C833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318" y="1381361"/>
              <a:ext cx="474453" cy="474453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A47567B-874F-7BEC-6DF1-F301EF7228F2}"/>
                </a:ext>
              </a:extLst>
            </p:cNvPr>
            <p:cNvGrpSpPr/>
            <p:nvPr/>
          </p:nvGrpSpPr>
          <p:grpSpPr>
            <a:xfrm>
              <a:off x="797244" y="1895920"/>
              <a:ext cx="3815642" cy="2754580"/>
              <a:chOff x="4273869" y="2297100"/>
              <a:chExt cx="3815642" cy="2754580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36401C9-3AF9-C57A-B47B-4CA48C463BD2}"/>
                  </a:ext>
                </a:extLst>
              </p:cNvPr>
              <p:cNvSpPr/>
              <p:nvPr/>
            </p:nvSpPr>
            <p:spPr>
              <a:xfrm>
                <a:off x="4786223" y="2368780"/>
                <a:ext cx="2771775" cy="26112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FF73B5D-9C4F-4034-D2E2-F7E8A132FEE6}"/>
                  </a:ext>
                </a:extLst>
              </p:cNvPr>
              <p:cNvSpPr/>
              <p:nvPr/>
            </p:nvSpPr>
            <p:spPr>
              <a:xfrm>
                <a:off x="6105435" y="2297100"/>
                <a:ext cx="133350" cy="1433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B412466-CDBA-7CF0-6C99-DA6FDE518FD6}"/>
                  </a:ext>
                </a:extLst>
              </p:cNvPr>
              <p:cNvSpPr/>
              <p:nvPr/>
            </p:nvSpPr>
            <p:spPr>
              <a:xfrm>
                <a:off x="7491323" y="3407204"/>
                <a:ext cx="133350" cy="1433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2DE859C-49FE-1F8E-9A5D-C8BC74049CBC}"/>
                  </a:ext>
                </a:extLst>
              </p:cNvPr>
              <p:cNvSpPr/>
              <p:nvPr/>
            </p:nvSpPr>
            <p:spPr>
              <a:xfrm>
                <a:off x="4738508" y="3602908"/>
                <a:ext cx="133350" cy="1433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B1A85349-B45F-03BE-2094-7124EFFE0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15058" y="3241657"/>
                <a:ext cx="474453" cy="474453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8E2AE28B-FB15-B28E-49DD-529C6807AC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3869" y="3355727"/>
                <a:ext cx="474453" cy="474453"/>
              </a:xfrm>
              <a:prstGeom prst="rect">
                <a:avLst/>
              </a:prstGeom>
            </p:spPr>
          </p:pic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223F710-B355-B0C7-DCE8-771ECE08B925}"/>
                  </a:ext>
                </a:extLst>
              </p:cNvPr>
              <p:cNvSpPr/>
              <p:nvPr/>
            </p:nvSpPr>
            <p:spPr>
              <a:xfrm>
                <a:off x="6095820" y="4908320"/>
                <a:ext cx="133350" cy="1433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8E7336E4-3C4F-7A4C-714F-1FB18F5553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82371" y="4199200"/>
                <a:ext cx="474453" cy="474453"/>
              </a:xfrm>
              <a:prstGeom prst="rect">
                <a:avLst/>
              </a:prstGeom>
            </p:spPr>
          </p:pic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481EEFD-98FE-507A-9B39-454AE8F659BF}"/>
                  </a:ext>
                </a:extLst>
              </p:cNvPr>
              <p:cNvSpPr/>
              <p:nvPr/>
            </p:nvSpPr>
            <p:spPr>
              <a:xfrm>
                <a:off x="6049093" y="2547980"/>
                <a:ext cx="246533" cy="189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B1E2BC0-D643-D3FB-F9B0-A8F3238C7C8A}"/>
                  </a:ext>
                </a:extLst>
              </p:cNvPr>
              <p:cNvSpPr/>
              <p:nvPr/>
            </p:nvSpPr>
            <p:spPr>
              <a:xfrm>
                <a:off x="4947659" y="3597011"/>
                <a:ext cx="246533" cy="189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EFD1A72-BA31-0C4C-BF68-E33706243296}"/>
                  </a:ext>
                </a:extLst>
              </p:cNvPr>
              <p:cNvSpPr/>
              <p:nvPr/>
            </p:nvSpPr>
            <p:spPr>
              <a:xfrm>
                <a:off x="6029644" y="4610993"/>
                <a:ext cx="246533" cy="189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64117BD-0B12-E6F2-6C71-8054E9C0A4CC}"/>
                  </a:ext>
                </a:extLst>
              </p:cNvPr>
              <p:cNvSpPr/>
              <p:nvPr/>
            </p:nvSpPr>
            <p:spPr>
              <a:xfrm>
                <a:off x="7136235" y="3407204"/>
                <a:ext cx="246533" cy="189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67592B55-8D55-A88D-64DD-1C0130DF578E}"/>
              </a:ext>
            </a:extLst>
          </p:cNvPr>
          <p:cNvSpPr/>
          <p:nvPr/>
        </p:nvSpPr>
        <p:spPr>
          <a:xfrm>
            <a:off x="3183528" y="4094584"/>
            <a:ext cx="101064" cy="1168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D1278F81-F453-7066-DFEA-AC6DAE1E1539}"/>
              </a:ext>
            </a:extLst>
          </p:cNvPr>
          <p:cNvSpPr/>
          <p:nvPr/>
        </p:nvSpPr>
        <p:spPr>
          <a:xfrm>
            <a:off x="3234059" y="3988579"/>
            <a:ext cx="467306" cy="425701"/>
          </a:xfrm>
          <a:prstGeom prst="mathMultiply">
            <a:avLst>
              <a:gd name="adj1" fmla="val 1159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EDC8DC1-B979-6908-8583-7B7EC6FF5751}"/>
              </a:ext>
            </a:extLst>
          </p:cNvPr>
          <p:cNvSpPr/>
          <p:nvPr/>
        </p:nvSpPr>
        <p:spPr>
          <a:xfrm>
            <a:off x="3984581" y="3159531"/>
            <a:ext cx="730768" cy="434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458F98-4B03-B58A-A6EE-442BA242FC53}"/>
              </a:ext>
            </a:extLst>
          </p:cNvPr>
          <p:cNvGrpSpPr/>
          <p:nvPr/>
        </p:nvGrpSpPr>
        <p:grpSpPr>
          <a:xfrm>
            <a:off x="4876488" y="1714500"/>
            <a:ext cx="2733987" cy="3173226"/>
            <a:chOff x="798317" y="1381361"/>
            <a:chExt cx="3349731" cy="368181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4FFB504-C036-4159-C37B-6665565CC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317" y="3018633"/>
              <a:ext cx="474453" cy="474453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B39F475-502D-83D8-15F8-EB1DCE1568F5}"/>
                </a:ext>
              </a:extLst>
            </p:cNvPr>
            <p:cNvGrpSpPr/>
            <p:nvPr/>
          </p:nvGrpSpPr>
          <p:grpSpPr>
            <a:xfrm>
              <a:off x="1261883" y="1381361"/>
              <a:ext cx="2886165" cy="3681819"/>
              <a:chOff x="4738508" y="1782541"/>
              <a:chExt cx="2886165" cy="3681819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A65B8BF-2DCC-385A-3A84-6835613301BE}"/>
                  </a:ext>
                </a:extLst>
              </p:cNvPr>
              <p:cNvSpPr/>
              <p:nvPr/>
            </p:nvSpPr>
            <p:spPr>
              <a:xfrm>
                <a:off x="4786223" y="2368780"/>
                <a:ext cx="2771775" cy="26112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37DA27-C193-7058-8C77-3E33CA3E91D5}"/>
                  </a:ext>
                </a:extLst>
              </p:cNvPr>
              <p:cNvSpPr/>
              <p:nvPr/>
            </p:nvSpPr>
            <p:spPr>
              <a:xfrm>
                <a:off x="6105435" y="2297100"/>
                <a:ext cx="133350" cy="1433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266E5FC-540B-7398-3980-32522EF29EB0}"/>
                  </a:ext>
                </a:extLst>
              </p:cNvPr>
              <p:cNvSpPr/>
              <p:nvPr/>
            </p:nvSpPr>
            <p:spPr>
              <a:xfrm>
                <a:off x="7491323" y="3407204"/>
                <a:ext cx="133350" cy="1433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F117930-1F57-7BBD-68E6-3600DF80F9B7}"/>
                  </a:ext>
                </a:extLst>
              </p:cNvPr>
              <p:cNvSpPr/>
              <p:nvPr/>
            </p:nvSpPr>
            <p:spPr>
              <a:xfrm>
                <a:off x="4738508" y="3602908"/>
                <a:ext cx="133350" cy="1433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0C8DE59-9896-8238-4E76-CD5E7B94E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8208" y="1782541"/>
                <a:ext cx="474453" cy="474453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2084BEF-23AA-924C-F36C-21AAF49DA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1942" y="4989907"/>
                <a:ext cx="474453" cy="474453"/>
              </a:xfrm>
              <a:prstGeom prst="rect">
                <a:avLst/>
              </a:prstGeom>
            </p:spPr>
          </p:pic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E9BAAEC-1523-6C31-42D9-9136E1C48865}"/>
                  </a:ext>
                </a:extLst>
              </p:cNvPr>
              <p:cNvSpPr/>
              <p:nvPr/>
            </p:nvSpPr>
            <p:spPr>
              <a:xfrm>
                <a:off x="6095820" y="4908320"/>
                <a:ext cx="133350" cy="1433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5F69BA2-2364-B9EC-F2BA-E5C876CA40B0}"/>
                  </a:ext>
                </a:extLst>
              </p:cNvPr>
              <p:cNvSpPr/>
              <p:nvPr/>
            </p:nvSpPr>
            <p:spPr>
              <a:xfrm>
                <a:off x="4980413" y="3550564"/>
                <a:ext cx="246533" cy="189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8E63CED-EBFC-E7DB-F3EB-23929D818CA0}"/>
                  </a:ext>
                </a:extLst>
              </p:cNvPr>
              <p:cNvSpPr/>
              <p:nvPr/>
            </p:nvSpPr>
            <p:spPr>
              <a:xfrm>
                <a:off x="5726304" y="4544096"/>
                <a:ext cx="246533" cy="189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B8C9A9D-E94F-FB81-D3BB-122B5492F837}"/>
                  </a:ext>
                </a:extLst>
              </p:cNvPr>
              <p:cNvSpPr/>
              <p:nvPr/>
            </p:nvSpPr>
            <p:spPr>
              <a:xfrm>
                <a:off x="6029644" y="4610993"/>
                <a:ext cx="246533" cy="189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A2FA72B-42E7-9892-A777-A4D153EF1985}"/>
                  </a:ext>
                </a:extLst>
              </p:cNvPr>
              <p:cNvSpPr/>
              <p:nvPr/>
            </p:nvSpPr>
            <p:spPr>
              <a:xfrm>
                <a:off x="6039228" y="2490367"/>
                <a:ext cx="246533" cy="189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ABDAA1DE-4512-C778-5B3A-A29B62F37956}"/>
              </a:ext>
            </a:extLst>
          </p:cNvPr>
          <p:cNvSpPr/>
          <p:nvPr/>
        </p:nvSpPr>
        <p:spPr>
          <a:xfrm>
            <a:off x="7176071" y="4043500"/>
            <a:ext cx="101064" cy="1168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A8DA2EF-3A38-D0FB-995B-0A4E54A17E26}"/>
              </a:ext>
            </a:extLst>
          </p:cNvPr>
          <p:cNvGrpSpPr/>
          <p:nvPr/>
        </p:nvGrpSpPr>
        <p:grpSpPr>
          <a:xfrm>
            <a:off x="8938344" y="1556377"/>
            <a:ext cx="2355633" cy="2852118"/>
            <a:chOff x="1261883" y="1341255"/>
            <a:chExt cx="2886165" cy="3309245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2B0476CC-42D4-3A05-D086-D44665C4D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7906" y="1381361"/>
              <a:ext cx="474454" cy="474453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649D685-1120-23A6-1400-41ECDB83174E}"/>
                </a:ext>
              </a:extLst>
            </p:cNvPr>
            <p:cNvGrpSpPr/>
            <p:nvPr/>
          </p:nvGrpSpPr>
          <p:grpSpPr>
            <a:xfrm>
              <a:off x="1261883" y="1341255"/>
              <a:ext cx="2886165" cy="3309245"/>
              <a:chOff x="4738508" y="1742435"/>
              <a:chExt cx="2886165" cy="3309245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4EF673B-CEB7-B078-4593-F46205C3F718}"/>
                  </a:ext>
                </a:extLst>
              </p:cNvPr>
              <p:cNvSpPr/>
              <p:nvPr/>
            </p:nvSpPr>
            <p:spPr>
              <a:xfrm>
                <a:off x="4786223" y="2368780"/>
                <a:ext cx="2771775" cy="26112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4FB665D-D382-7FE4-C453-2540ED90B484}"/>
                  </a:ext>
                </a:extLst>
              </p:cNvPr>
              <p:cNvSpPr/>
              <p:nvPr/>
            </p:nvSpPr>
            <p:spPr>
              <a:xfrm>
                <a:off x="6105435" y="2297100"/>
                <a:ext cx="133350" cy="1433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8FFB44D-68E4-8308-9FE6-F18803B03F76}"/>
                  </a:ext>
                </a:extLst>
              </p:cNvPr>
              <p:cNvSpPr/>
              <p:nvPr/>
            </p:nvSpPr>
            <p:spPr>
              <a:xfrm>
                <a:off x="7491323" y="3407204"/>
                <a:ext cx="133350" cy="1433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1A56287-0591-00A9-9DFA-55B497FE165C}"/>
                  </a:ext>
                </a:extLst>
              </p:cNvPr>
              <p:cNvSpPr/>
              <p:nvPr/>
            </p:nvSpPr>
            <p:spPr>
              <a:xfrm>
                <a:off x="4738508" y="3602908"/>
                <a:ext cx="133350" cy="1433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711601B7-59AC-2EC1-0F82-6624211B28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8208" y="1782541"/>
                <a:ext cx="474453" cy="474453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22EC637B-2A5E-DD71-D555-3CF32C04F6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50182" y="1742435"/>
                <a:ext cx="474454" cy="474453"/>
              </a:xfrm>
              <a:prstGeom prst="rect">
                <a:avLst/>
              </a:prstGeom>
            </p:spPr>
          </p:pic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F396339-C559-C999-0161-C02697FD1D86}"/>
                  </a:ext>
                </a:extLst>
              </p:cNvPr>
              <p:cNvSpPr/>
              <p:nvPr/>
            </p:nvSpPr>
            <p:spPr>
              <a:xfrm>
                <a:off x="6095820" y="4908320"/>
                <a:ext cx="133350" cy="1433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9F5CCEE-CB82-55C7-119D-10A85A400A72}"/>
                  </a:ext>
                </a:extLst>
              </p:cNvPr>
              <p:cNvSpPr/>
              <p:nvPr/>
            </p:nvSpPr>
            <p:spPr>
              <a:xfrm>
                <a:off x="5754560" y="2522216"/>
                <a:ext cx="246534" cy="189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6486639-7AB3-F940-ACE9-1750CED574DD}"/>
                  </a:ext>
                </a:extLst>
              </p:cNvPr>
              <p:cNvSpPr/>
              <p:nvPr/>
            </p:nvSpPr>
            <p:spPr>
              <a:xfrm>
                <a:off x="5812178" y="2720384"/>
                <a:ext cx="246534" cy="189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CE45B39-BC5F-E18F-BEC0-9DED72B708FE}"/>
                  </a:ext>
                </a:extLst>
              </p:cNvPr>
              <p:cNvSpPr/>
              <p:nvPr/>
            </p:nvSpPr>
            <p:spPr>
              <a:xfrm>
                <a:off x="6115519" y="2787281"/>
                <a:ext cx="246534" cy="189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A8DB0E5E-AFC3-6E86-7E43-26DC0847C052}"/>
                  </a:ext>
                </a:extLst>
              </p:cNvPr>
              <p:cNvSpPr/>
              <p:nvPr/>
            </p:nvSpPr>
            <p:spPr>
              <a:xfrm>
                <a:off x="6039228" y="2490367"/>
                <a:ext cx="246533" cy="189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E26C9406-607A-9136-5E67-BD0BF6EF6BB3}"/>
              </a:ext>
            </a:extLst>
          </p:cNvPr>
          <p:cNvSpPr/>
          <p:nvPr/>
        </p:nvSpPr>
        <p:spPr>
          <a:xfrm>
            <a:off x="10859573" y="3919943"/>
            <a:ext cx="101064" cy="1168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3162BCA6-4989-985F-22BC-DBAF75829A54}"/>
              </a:ext>
            </a:extLst>
          </p:cNvPr>
          <p:cNvSpPr/>
          <p:nvPr/>
        </p:nvSpPr>
        <p:spPr>
          <a:xfrm>
            <a:off x="7748218" y="3097284"/>
            <a:ext cx="730768" cy="434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51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078E232-3854-2D05-9B32-377016D5A7C2}"/>
              </a:ext>
            </a:extLst>
          </p:cNvPr>
          <p:cNvGrpSpPr/>
          <p:nvPr/>
        </p:nvGrpSpPr>
        <p:grpSpPr>
          <a:xfrm>
            <a:off x="903085" y="1713241"/>
            <a:ext cx="2530776" cy="2564921"/>
            <a:chOff x="3343813" y="577969"/>
            <a:chExt cx="4656109" cy="5109714"/>
          </a:xfrm>
        </p:grpSpPr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3B97352A-0D20-F524-27BD-1590F2AF5B3A}"/>
                </a:ext>
              </a:extLst>
            </p:cNvPr>
            <p:cNvSpPr/>
            <p:nvPr/>
          </p:nvSpPr>
          <p:spPr>
            <a:xfrm>
              <a:off x="3416061" y="655607"/>
              <a:ext cx="4511615" cy="4494363"/>
            </a:xfrm>
            <a:prstGeom prst="star5">
              <a:avLst>
                <a:gd name="adj" fmla="val 50000"/>
                <a:gd name="hf" fmla="val 105146"/>
                <a:gd name="vf" fmla="val 1105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1C263C1-638F-5F53-928F-98DCA21F04FA}"/>
                </a:ext>
              </a:extLst>
            </p:cNvPr>
            <p:cNvSpPr/>
            <p:nvPr/>
          </p:nvSpPr>
          <p:spPr>
            <a:xfrm>
              <a:off x="5609326" y="577969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C5751-B7C0-2FDA-6EAD-D4F63768F6DA}"/>
                </a:ext>
              </a:extLst>
            </p:cNvPr>
            <p:cNvSpPr/>
            <p:nvPr/>
          </p:nvSpPr>
          <p:spPr>
            <a:xfrm>
              <a:off x="3343813" y="2326256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1AE4523-82E5-A904-0377-68E9D6FDD7E4}"/>
                </a:ext>
              </a:extLst>
            </p:cNvPr>
            <p:cNvSpPr/>
            <p:nvPr/>
          </p:nvSpPr>
          <p:spPr>
            <a:xfrm>
              <a:off x="3343814" y="3841629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DE04FB-E4C8-3D81-F457-3B02C1D2D9CA}"/>
                </a:ext>
              </a:extLst>
            </p:cNvPr>
            <p:cNvSpPr/>
            <p:nvPr/>
          </p:nvSpPr>
          <p:spPr>
            <a:xfrm>
              <a:off x="4194594" y="5063705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C488F50-90B6-39A7-57A3-F88ECAAD19C5}"/>
                </a:ext>
              </a:extLst>
            </p:cNvPr>
            <p:cNvSpPr/>
            <p:nvPr/>
          </p:nvSpPr>
          <p:spPr>
            <a:xfrm>
              <a:off x="7855429" y="2257245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CCD8EE9-4FC3-6636-0DB6-1EE21227DAF4}"/>
                </a:ext>
              </a:extLst>
            </p:cNvPr>
            <p:cNvSpPr/>
            <p:nvPr/>
          </p:nvSpPr>
          <p:spPr>
            <a:xfrm>
              <a:off x="5599621" y="5523780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BD7121-CDA7-8309-8180-011678E34BBE}"/>
                </a:ext>
              </a:extLst>
            </p:cNvPr>
            <p:cNvSpPr/>
            <p:nvPr/>
          </p:nvSpPr>
          <p:spPr>
            <a:xfrm>
              <a:off x="7015431" y="5075207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D9E46D9-2AB9-0EDA-B069-E7B061D8BD2E}"/>
                </a:ext>
              </a:extLst>
            </p:cNvPr>
            <p:cNvSpPr/>
            <p:nvPr/>
          </p:nvSpPr>
          <p:spPr>
            <a:xfrm>
              <a:off x="7855428" y="3841629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F3E562-B0F7-F630-094D-501F1507912B}"/>
                </a:ext>
              </a:extLst>
            </p:cNvPr>
            <p:cNvSpPr/>
            <p:nvPr/>
          </p:nvSpPr>
          <p:spPr>
            <a:xfrm>
              <a:off x="7015431" y="1046671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15982F1-2990-CA7D-BB78-F5F9C35F0A70}"/>
                </a:ext>
              </a:extLst>
            </p:cNvPr>
            <p:cNvSpPr/>
            <p:nvPr/>
          </p:nvSpPr>
          <p:spPr>
            <a:xfrm>
              <a:off x="4194593" y="1046672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81A400EF-95BF-5F6D-7703-09014F7E3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408" y="1536211"/>
            <a:ext cx="474453" cy="47445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915C8CC-6E66-177B-D975-605418380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515" y="4278162"/>
            <a:ext cx="474453" cy="4744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17A5954-3CBA-A32C-7C5C-84B5AD354325}"/>
              </a:ext>
            </a:extLst>
          </p:cNvPr>
          <p:cNvSpPr txBox="1"/>
          <p:nvPr/>
        </p:nvSpPr>
        <p:spPr>
          <a:xfrm>
            <a:off x="595223" y="379562"/>
            <a:ext cx="1055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Exploration Problem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2A55A0-3810-873E-CE72-8CD4F5AA0AE1}"/>
              </a:ext>
            </a:extLst>
          </p:cNvPr>
          <p:cNvSpPr txBox="1"/>
          <p:nvPr/>
        </p:nvSpPr>
        <p:spPr>
          <a:xfrm>
            <a:off x="4832037" y="2350777"/>
            <a:ext cx="5810250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Perpetual Exploration: </a:t>
            </a:r>
            <a:r>
              <a:rPr lang="en-US" sz="2000" dirty="0"/>
              <a:t>Each node visited by at least one agent infinitely often</a:t>
            </a:r>
            <a:endParaRPr lang="en-IN" sz="2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81CF8E-AB73-339F-7CAD-E9737ECEC7F9}"/>
              </a:ext>
            </a:extLst>
          </p:cNvPr>
          <p:cNvSpPr txBox="1"/>
          <p:nvPr/>
        </p:nvSpPr>
        <p:spPr>
          <a:xfrm>
            <a:off x="4832037" y="3374686"/>
            <a:ext cx="591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Applications: </a:t>
            </a:r>
            <a:r>
              <a:rPr lang="en-US" dirty="0"/>
              <a:t>Patrolling, security, Network Maintenance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D602D1-2EDF-A2A4-47C4-48312A7D00D0}"/>
              </a:ext>
            </a:extLst>
          </p:cNvPr>
          <p:cNvSpPr txBox="1"/>
          <p:nvPr/>
        </p:nvSpPr>
        <p:spPr>
          <a:xfrm>
            <a:off x="4832037" y="1334392"/>
            <a:ext cx="58102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Introduced by Shannon in </a:t>
            </a:r>
            <a:r>
              <a:rPr lang="en-US" sz="2000" dirty="0">
                <a:solidFill>
                  <a:srgbClr val="0070C0"/>
                </a:solidFill>
              </a:rPr>
              <a:t>[1]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node visited by at least one agent</a:t>
            </a:r>
            <a:endParaRPr lang="en-IN" sz="20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EE5C91-723E-2EDF-D0A7-BC95D2373703}"/>
              </a:ext>
            </a:extLst>
          </p:cNvPr>
          <p:cNvCxnSpPr>
            <a:cxnSpLocks/>
          </p:cNvCxnSpPr>
          <p:nvPr/>
        </p:nvCxnSpPr>
        <p:spPr>
          <a:xfrm>
            <a:off x="0" y="599536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5F32423-9A9E-81DF-80B6-2D8EA285444E}"/>
              </a:ext>
            </a:extLst>
          </p:cNvPr>
          <p:cNvSpPr txBox="1"/>
          <p:nvPr/>
        </p:nvSpPr>
        <p:spPr>
          <a:xfrm>
            <a:off x="133350" y="6151273"/>
            <a:ext cx="10096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rgbClr val="0070C0"/>
                </a:solidFill>
              </a:rPr>
              <a:t>[1]</a:t>
            </a:r>
            <a:r>
              <a:rPr lang="en-IN" sz="1400" dirty="0">
                <a:solidFill>
                  <a:srgbClr val="0070C0"/>
                </a:solidFill>
              </a:rPr>
              <a:t>  </a:t>
            </a:r>
            <a:r>
              <a:rPr lang="en-US" sz="1400" b="0" i="0" u="none" strike="noStrike" baseline="0" dirty="0">
                <a:latin typeface="LMRoman9-Regular"/>
              </a:rPr>
              <a:t>Claude E Shannon. Presentation of a maze-solving machine. </a:t>
            </a:r>
            <a:r>
              <a:rPr lang="en-US" sz="1400" b="0" i="1" u="none" strike="noStrike" baseline="0" dirty="0">
                <a:latin typeface="LMRoman9-Italic"/>
              </a:rPr>
              <a:t>Claude Elwood Shannon Collected </a:t>
            </a:r>
            <a:r>
              <a:rPr lang="fr-FR" sz="1400" b="0" i="0" u="none" strike="noStrike" baseline="0" dirty="0">
                <a:latin typeface="LMSans8-Regular"/>
              </a:rPr>
              <a:t>701 </a:t>
            </a:r>
            <a:r>
              <a:rPr lang="fr-FR" sz="1400" b="0" i="1" u="none" strike="noStrike" baseline="0" dirty="0">
                <a:latin typeface="LMRoman9-Italic"/>
              </a:rPr>
              <a:t>Papers</a:t>
            </a:r>
            <a:r>
              <a:rPr lang="fr-FR" sz="1400" b="0" i="0" u="none" strike="noStrike" baseline="0" dirty="0">
                <a:latin typeface="LMRoman9-Regular"/>
              </a:rPr>
              <a:t>, pages 681–687, 1993.</a:t>
            </a:r>
            <a:endParaRPr 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98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4.81481E-6 L 0.03867 0.09422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469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3.33333E-6 L -0.08021 -0.05602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67 0.09422 L 0.03867 0.23033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0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021 -0.05602 L -0.1224 -0.15694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9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24 -0.15694 L -0.1224 -0.2849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41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867 0.23033 L -0.00026 0.35348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24 -0.28495 L -0.07786 -0.40208 " pathEditMode="relative" rAng="0" ptsTypes="AA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-5856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0.35348 L -0.08112 0.39931 " pathEditMode="relative" rAng="0" ptsTypes="AA">
                                      <p:cBhvr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49" y="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86 -0.40208 L -0.00638 -0.44652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8" y="-222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112 0.39931 L -0.16133 0.34399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10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8 -0.44652 L 0.08112 -0.4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23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133 0.34399 L -0.20352 0.24306 " pathEditMode="relative" rAng="0" ptsTypes="AA"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9" y="-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12 -0.4 L 0.11979 -0.30578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27" y="4699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352 0.24306 L -0.20352 0.11505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352 0.11482 L -0.15898 -0.00231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-5856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79 -0.30555 L 0.11979 -0.16944 " pathEditMode="relative" rAng="0" ptsTypes="AA">
                                      <p:cBhvr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898 -0.00231 L -0.0875 -0.04675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68" y="-222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979 -0.16944 L 0.08086 -0.04629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3" y="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75 -0.04675 L 6.25E-7 -4.81481E-6 " pathEditMode="relative" rAng="0" ptsTypes="AA">
                                      <p:cBhvr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2338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086 -0.04629 L 2.08333E-7 2.59259E-6 " pathEditMode="relative" rAng="0" ptsTypes="AA">
                                      <p:cBhvr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36" y="19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17A5954-3CBA-A32C-7C5C-84B5AD354325}"/>
              </a:ext>
            </a:extLst>
          </p:cNvPr>
          <p:cNvSpPr txBox="1"/>
          <p:nvPr/>
        </p:nvSpPr>
        <p:spPr>
          <a:xfrm>
            <a:off x="595223" y="414068"/>
            <a:ext cx="1055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Algorithm Overview: </a:t>
            </a:r>
            <a:r>
              <a:rPr lang="en-US" sz="3600" b="1" cap="small" dirty="0" err="1">
                <a:solidFill>
                  <a:schemeClr val="accent1">
                    <a:lumMod val="75000"/>
                  </a:schemeClr>
                </a:solidFill>
              </a:rPr>
              <a:t>PerpExplore</a:t>
            </a:r>
            <a:r>
              <a:rPr lang="en-US" sz="3600" b="1" cap="small" dirty="0">
                <a:solidFill>
                  <a:schemeClr val="accent1">
                    <a:lumMod val="75000"/>
                  </a:schemeClr>
                </a:solidFill>
              </a:rPr>
              <a:t>-Scat-</a:t>
            </a:r>
            <a:r>
              <a:rPr lang="en-US" sz="3600" b="1" cap="small" dirty="0" err="1">
                <a:solidFill>
                  <a:schemeClr val="accent1">
                    <a:lumMod val="75000"/>
                  </a:schemeClr>
                </a:solidFill>
              </a:rPr>
              <a:t>Pbl</a:t>
            </a:r>
            <a:endParaRPr lang="en-IN" sz="3600" b="1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25510-ED8A-309C-6A40-19A0DE546EA0}"/>
              </a:ext>
            </a:extLst>
          </p:cNvPr>
          <p:cNvSpPr txBox="1"/>
          <p:nvPr/>
        </p:nvSpPr>
        <p:spPr>
          <a:xfrm>
            <a:off x="2247900" y="6211279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Scenario-II: </a:t>
            </a:r>
            <a:r>
              <a:rPr lang="en-US" dirty="0"/>
              <a:t>Destroyed when returning with pebble Counter-clockwise</a:t>
            </a:r>
            <a:endParaRPr lang="en-IN" cap="smal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B13028-C57C-696C-D59F-9EF6F1C43BE8}"/>
              </a:ext>
            </a:extLst>
          </p:cNvPr>
          <p:cNvGrpSpPr/>
          <p:nvPr/>
        </p:nvGrpSpPr>
        <p:grpSpPr>
          <a:xfrm>
            <a:off x="797244" y="1865717"/>
            <a:ext cx="2939480" cy="3194673"/>
            <a:chOff x="797244" y="1381361"/>
            <a:chExt cx="3601506" cy="370670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D4E7CE8-87B0-9963-F262-AF7E4C833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5318" y="1381361"/>
              <a:ext cx="474453" cy="474453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A47567B-874F-7BEC-6DF1-F301EF7228F2}"/>
                </a:ext>
              </a:extLst>
            </p:cNvPr>
            <p:cNvGrpSpPr/>
            <p:nvPr/>
          </p:nvGrpSpPr>
          <p:grpSpPr>
            <a:xfrm>
              <a:off x="797244" y="1895920"/>
              <a:ext cx="3601506" cy="3192145"/>
              <a:chOff x="4273869" y="2297100"/>
              <a:chExt cx="3601506" cy="3192145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36401C9-3AF9-C57A-B47B-4CA48C463BD2}"/>
                  </a:ext>
                </a:extLst>
              </p:cNvPr>
              <p:cNvSpPr/>
              <p:nvPr/>
            </p:nvSpPr>
            <p:spPr>
              <a:xfrm>
                <a:off x="4786223" y="2368780"/>
                <a:ext cx="2771775" cy="26112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FF73B5D-9C4F-4034-D2E2-F7E8A132FEE6}"/>
                  </a:ext>
                </a:extLst>
              </p:cNvPr>
              <p:cNvSpPr/>
              <p:nvPr/>
            </p:nvSpPr>
            <p:spPr>
              <a:xfrm>
                <a:off x="6105435" y="2297100"/>
                <a:ext cx="133350" cy="1433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B412466-CDBA-7CF0-6C99-DA6FDE518FD6}"/>
                  </a:ext>
                </a:extLst>
              </p:cNvPr>
              <p:cNvSpPr/>
              <p:nvPr/>
            </p:nvSpPr>
            <p:spPr>
              <a:xfrm>
                <a:off x="7491323" y="3407204"/>
                <a:ext cx="133350" cy="1433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2DE859C-49FE-1F8E-9A5D-C8BC74049CBC}"/>
                  </a:ext>
                </a:extLst>
              </p:cNvPr>
              <p:cNvSpPr/>
              <p:nvPr/>
            </p:nvSpPr>
            <p:spPr>
              <a:xfrm>
                <a:off x="4738508" y="3602908"/>
                <a:ext cx="133350" cy="1433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B1A85349-B45F-03BE-2094-7124EFFE0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91943" y="5014792"/>
                <a:ext cx="474452" cy="474453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8E2AE28B-FB15-B28E-49DD-529C6807AC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73869" y="3355727"/>
                <a:ext cx="474453" cy="474453"/>
              </a:xfrm>
              <a:prstGeom prst="rect">
                <a:avLst/>
              </a:prstGeom>
            </p:spPr>
          </p:pic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223F710-B355-B0C7-DCE8-771ECE08B925}"/>
                  </a:ext>
                </a:extLst>
              </p:cNvPr>
              <p:cNvSpPr/>
              <p:nvPr/>
            </p:nvSpPr>
            <p:spPr>
              <a:xfrm>
                <a:off x="6095820" y="4908320"/>
                <a:ext cx="133350" cy="1433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8E7336E4-3C4F-7A4C-714F-1FB18F5553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82371" y="4199200"/>
                <a:ext cx="474453" cy="474453"/>
              </a:xfrm>
              <a:prstGeom prst="rect">
                <a:avLst/>
              </a:prstGeom>
            </p:spPr>
          </p:pic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481EEFD-98FE-507A-9B39-454AE8F659BF}"/>
                  </a:ext>
                </a:extLst>
              </p:cNvPr>
              <p:cNvSpPr/>
              <p:nvPr/>
            </p:nvSpPr>
            <p:spPr>
              <a:xfrm>
                <a:off x="6049093" y="2547980"/>
                <a:ext cx="246533" cy="189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B1E2BC0-D643-D3FB-F9B0-A8F3238C7C8A}"/>
                  </a:ext>
                </a:extLst>
              </p:cNvPr>
              <p:cNvSpPr/>
              <p:nvPr/>
            </p:nvSpPr>
            <p:spPr>
              <a:xfrm>
                <a:off x="4947659" y="3597011"/>
                <a:ext cx="246533" cy="189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BEFD1A72-BA31-0C4C-BF68-E33706243296}"/>
                  </a:ext>
                </a:extLst>
              </p:cNvPr>
              <p:cNvSpPr/>
              <p:nvPr/>
            </p:nvSpPr>
            <p:spPr>
              <a:xfrm>
                <a:off x="7628841" y="4368643"/>
                <a:ext cx="246534" cy="189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664117BD-0B12-E6F2-6C71-8054E9C0A4CC}"/>
                  </a:ext>
                </a:extLst>
              </p:cNvPr>
              <p:cNvSpPr/>
              <p:nvPr/>
            </p:nvSpPr>
            <p:spPr>
              <a:xfrm>
                <a:off x="6054978" y="4647306"/>
                <a:ext cx="246532" cy="189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67592B55-8D55-A88D-64DD-1C0130DF578E}"/>
              </a:ext>
            </a:extLst>
          </p:cNvPr>
          <p:cNvSpPr/>
          <p:nvPr/>
        </p:nvSpPr>
        <p:spPr>
          <a:xfrm>
            <a:off x="3183528" y="4094584"/>
            <a:ext cx="101064" cy="1168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Multiplication Sign 5">
            <a:extLst>
              <a:ext uri="{FF2B5EF4-FFF2-40B4-BE49-F238E27FC236}">
                <a16:creationId xmlns:a16="http://schemas.microsoft.com/office/drawing/2014/main" id="{D1278F81-F453-7066-DFEA-AC6DAE1E1539}"/>
              </a:ext>
            </a:extLst>
          </p:cNvPr>
          <p:cNvSpPr/>
          <p:nvPr/>
        </p:nvSpPr>
        <p:spPr>
          <a:xfrm>
            <a:off x="3319727" y="3948548"/>
            <a:ext cx="467306" cy="425701"/>
          </a:xfrm>
          <a:prstGeom prst="mathMultiply">
            <a:avLst>
              <a:gd name="adj1" fmla="val 11596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EDC8DC1-B979-6908-8583-7B7EC6FF5751}"/>
              </a:ext>
            </a:extLst>
          </p:cNvPr>
          <p:cNvSpPr/>
          <p:nvPr/>
        </p:nvSpPr>
        <p:spPr>
          <a:xfrm>
            <a:off x="3984581" y="3159531"/>
            <a:ext cx="730768" cy="434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458F98-4B03-B58A-A6EE-442BA242FC53}"/>
              </a:ext>
            </a:extLst>
          </p:cNvPr>
          <p:cNvGrpSpPr/>
          <p:nvPr/>
        </p:nvGrpSpPr>
        <p:grpSpPr>
          <a:xfrm>
            <a:off x="4765502" y="1670023"/>
            <a:ext cx="3123413" cy="2875653"/>
            <a:chOff x="743249" y="1313947"/>
            <a:chExt cx="3826863" cy="333655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4FFB504-C036-4159-C37B-6665565CC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6212" y="1313947"/>
              <a:ext cx="474453" cy="474453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B39F475-502D-83D8-15F8-EB1DCE1568F5}"/>
                </a:ext>
              </a:extLst>
            </p:cNvPr>
            <p:cNvGrpSpPr/>
            <p:nvPr/>
          </p:nvGrpSpPr>
          <p:grpSpPr>
            <a:xfrm>
              <a:off x="743249" y="1895920"/>
              <a:ext cx="3826863" cy="2754580"/>
              <a:chOff x="4219874" y="2297100"/>
              <a:chExt cx="3826863" cy="275458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A65B8BF-2DCC-385A-3A84-6835613301BE}"/>
                  </a:ext>
                </a:extLst>
              </p:cNvPr>
              <p:cNvSpPr/>
              <p:nvPr/>
            </p:nvSpPr>
            <p:spPr>
              <a:xfrm>
                <a:off x="4786223" y="2368780"/>
                <a:ext cx="2771775" cy="26112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337DA27-C193-7058-8C77-3E33CA3E91D5}"/>
                  </a:ext>
                </a:extLst>
              </p:cNvPr>
              <p:cNvSpPr/>
              <p:nvPr/>
            </p:nvSpPr>
            <p:spPr>
              <a:xfrm>
                <a:off x="6105435" y="2297100"/>
                <a:ext cx="133350" cy="1433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266E5FC-540B-7398-3980-32522EF29EB0}"/>
                  </a:ext>
                </a:extLst>
              </p:cNvPr>
              <p:cNvSpPr/>
              <p:nvPr/>
            </p:nvSpPr>
            <p:spPr>
              <a:xfrm>
                <a:off x="7491323" y="3407204"/>
                <a:ext cx="133350" cy="1433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F117930-1F57-7BBD-68E6-3600DF80F9B7}"/>
                  </a:ext>
                </a:extLst>
              </p:cNvPr>
              <p:cNvSpPr/>
              <p:nvPr/>
            </p:nvSpPr>
            <p:spPr>
              <a:xfrm>
                <a:off x="4738508" y="3602908"/>
                <a:ext cx="133350" cy="1433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0C8DE59-9896-8238-4E76-CD5E7B94E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72283" y="2994541"/>
                <a:ext cx="474454" cy="474453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2084BEF-23AA-924C-F36C-21AAF49DAE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19874" y="3377107"/>
                <a:ext cx="474454" cy="474453"/>
              </a:xfrm>
              <a:prstGeom prst="rect">
                <a:avLst/>
              </a:prstGeom>
            </p:spPr>
          </p:pic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E9BAAEC-1523-6C31-42D9-9136E1C48865}"/>
                  </a:ext>
                </a:extLst>
              </p:cNvPr>
              <p:cNvSpPr/>
              <p:nvPr/>
            </p:nvSpPr>
            <p:spPr>
              <a:xfrm>
                <a:off x="6095820" y="4908320"/>
                <a:ext cx="133350" cy="1433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5F69BA2-2364-B9EC-F2BA-E5C876CA40B0}"/>
                  </a:ext>
                </a:extLst>
              </p:cNvPr>
              <p:cNvSpPr/>
              <p:nvPr/>
            </p:nvSpPr>
            <p:spPr>
              <a:xfrm>
                <a:off x="4980413" y="3550564"/>
                <a:ext cx="246533" cy="189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B8C9A9D-E94F-FB81-D3BB-122B5492F837}"/>
                  </a:ext>
                </a:extLst>
              </p:cNvPr>
              <p:cNvSpPr/>
              <p:nvPr/>
            </p:nvSpPr>
            <p:spPr>
              <a:xfrm>
                <a:off x="6029644" y="4610993"/>
                <a:ext cx="246533" cy="189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A2FA72B-42E7-9892-A777-A4D153EF1985}"/>
                  </a:ext>
                </a:extLst>
              </p:cNvPr>
              <p:cNvSpPr/>
              <p:nvPr/>
            </p:nvSpPr>
            <p:spPr>
              <a:xfrm>
                <a:off x="6039228" y="2490367"/>
                <a:ext cx="246533" cy="189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ABDAA1DE-4512-C778-5B3A-A29B62F37956}"/>
              </a:ext>
            </a:extLst>
          </p:cNvPr>
          <p:cNvSpPr/>
          <p:nvPr/>
        </p:nvSpPr>
        <p:spPr>
          <a:xfrm>
            <a:off x="7176071" y="4043500"/>
            <a:ext cx="101064" cy="1168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A8DA2EF-3A38-D0FB-995B-0A4E54A17E26}"/>
              </a:ext>
            </a:extLst>
          </p:cNvPr>
          <p:cNvGrpSpPr/>
          <p:nvPr/>
        </p:nvGrpSpPr>
        <p:grpSpPr>
          <a:xfrm>
            <a:off x="8516239" y="1588808"/>
            <a:ext cx="2777738" cy="3282927"/>
            <a:chOff x="744712" y="1378884"/>
            <a:chExt cx="3403336" cy="3809102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2B0476CC-42D4-3A05-D086-D44665C4D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16520" y="1378884"/>
              <a:ext cx="474454" cy="474453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649D685-1120-23A6-1400-41ECDB83174E}"/>
                </a:ext>
              </a:extLst>
            </p:cNvPr>
            <p:cNvGrpSpPr/>
            <p:nvPr/>
          </p:nvGrpSpPr>
          <p:grpSpPr>
            <a:xfrm>
              <a:off x="744712" y="1895920"/>
              <a:ext cx="3403336" cy="3292066"/>
              <a:chOff x="4221337" y="2297100"/>
              <a:chExt cx="3403336" cy="3292066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64EF673B-CEB7-B078-4593-F46205C3F718}"/>
                  </a:ext>
                </a:extLst>
              </p:cNvPr>
              <p:cNvSpPr/>
              <p:nvPr/>
            </p:nvSpPr>
            <p:spPr>
              <a:xfrm>
                <a:off x="4786223" y="2368780"/>
                <a:ext cx="2771775" cy="261122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D4FB665D-D382-7FE4-C453-2540ED90B484}"/>
                  </a:ext>
                </a:extLst>
              </p:cNvPr>
              <p:cNvSpPr/>
              <p:nvPr/>
            </p:nvSpPr>
            <p:spPr>
              <a:xfrm>
                <a:off x="6105435" y="2297100"/>
                <a:ext cx="133350" cy="1433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F8FFB44D-68E4-8308-9FE6-F18803B03F76}"/>
                  </a:ext>
                </a:extLst>
              </p:cNvPr>
              <p:cNvSpPr/>
              <p:nvPr/>
            </p:nvSpPr>
            <p:spPr>
              <a:xfrm>
                <a:off x="7491323" y="3407204"/>
                <a:ext cx="133350" cy="1433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1A56287-0591-00A9-9DFA-55B497FE165C}"/>
                  </a:ext>
                </a:extLst>
              </p:cNvPr>
              <p:cNvSpPr/>
              <p:nvPr/>
            </p:nvSpPr>
            <p:spPr>
              <a:xfrm>
                <a:off x="4738508" y="3602908"/>
                <a:ext cx="133350" cy="1433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711601B7-59AC-2EC1-0F82-6624211B28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21337" y="3365310"/>
                <a:ext cx="474454" cy="474453"/>
              </a:xfrm>
              <a:prstGeom prst="rect">
                <a:avLst/>
              </a:prstGeom>
            </p:spPr>
          </p:pic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22EC637B-2A5E-DD71-D555-3CF32C04F6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6199" y="5114713"/>
                <a:ext cx="474454" cy="474453"/>
              </a:xfrm>
              <a:prstGeom prst="rect">
                <a:avLst/>
              </a:prstGeom>
            </p:spPr>
          </p:pic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F396339-C559-C999-0161-C02697FD1D86}"/>
                  </a:ext>
                </a:extLst>
              </p:cNvPr>
              <p:cNvSpPr/>
              <p:nvPr/>
            </p:nvSpPr>
            <p:spPr>
              <a:xfrm>
                <a:off x="6095820" y="4908320"/>
                <a:ext cx="133350" cy="14336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C9F5CCEE-CB82-55C7-119D-10A85A400A72}"/>
                  </a:ext>
                </a:extLst>
              </p:cNvPr>
              <p:cNvSpPr/>
              <p:nvPr/>
            </p:nvSpPr>
            <p:spPr>
              <a:xfrm>
                <a:off x="5028429" y="3484583"/>
                <a:ext cx="246534" cy="189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86486639-7AB3-F940-ACE9-1750CED574DD}"/>
                  </a:ext>
                </a:extLst>
              </p:cNvPr>
              <p:cNvSpPr/>
              <p:nvPr/>
            </p:nvSpPr>
            <p:spPr>
              <a:xfrm>
                <a:off x="5893145" y="4600712"/>
                <a:ext cx="246534" cy="189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CE45B39-BC5F-E18F-BEC0-9DED72B708FE}"/>
                  </a:ext>
                </a:extLst>
              </p:cNvPr>
              <p:cNvSpPr/>
              <p:nvPr/>
            </p:nvSpPr>
            <p:spPr>
              <a:xfrm>
                <a:off x="6196486" y="4667609"/>
                <a:ext cx="246534" cy="18980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E26C9406-607A-9136-5E67-BD0BF6EF6BB3}"/>
              </a:ext>
            </a:extLst>
          </p:cNvPr>
          <p:cNvSpPr/>
          <p:nvPr/>
        </p:nvSpPr>
        <p:spPr>
          <a:xfrm>
            <a:off x="10859573" y="3919943"/>
            <a:ext cx="101064" cy="1168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3162BCA6-4989-985F-22BC-DBAF75829A54}"/>
              </a:ext>
            </a:extLst>
          </p:cNvPr>
          <p:cNvSpPr/>
          <p:nvPr/>
        </p:nvSpPr>
        <p:spPr>
          <a:xfrm>
            <a:off x="7748218" y="3097284"/>
            <a:ext cx="730768" cy="4349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728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17A5954-3CBA-A32C-7C5C-84B5AD354325}"/>
              </a:ext>
            </a:extLst>
          </p:cNvPr>
          <p:cNvSpPr txBox="1"/>
          <p:nvPr/>
        </p:nvSpPr>
        <p:spPr>
          <a:xfrm>
            <a:off x="595223" y="414068"/>
            <a:ext cx="1055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cap="small" dirty="0">
                <a:solidFill>
                  <a:schemeClr val="accent1">
                    <a:lumMod val="75000"/>
                  </a:schemeClr>
                </a:solidFill>
              </a:rPr>
              <a:t>S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ummary and Scope</a:t>
            </a:r>
            <a:endParaRPr lang="en-IN" sz="3600" b="1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756C3-F677-D60D-2B92-7F51137D5E22}"/>
              </a:ext>
            </a:extLst>
          </p:cNvPr>
          <p:cNvSpPr txBox="1"/>
          <p:nvPr/>
        </p:nvSpPr>
        <p:spPr>
          <a:xfrm>
            <a:off x="595223" y="1060399"/>
            <a:ext cx="109300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Perpetual Exploration problem in presence of Byzantine black hole for Different Communication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Lower bounds for number of synchronous agents required to solve the problem under Whiteboard and Pebble model for co-located and Scattered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Optimal results in Pebble and Whiteboard Models in terms of number of synchronous agents for co-located and scattered cases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F2F shown sufficiency of 5 agents for co-located case where known lower bound is 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04C9CF-84F6-B158-FF3E-20B6BCB3D65C}"/>
              </a:ext>
            </a:extLst>
          </p:cNvPr>
          <p:cNvSpPr txBox="1"/>
          <p:nvPr/>
        </p:nvSpPr>
        <p:spPr>
          <a:xfrm>
            <a:off x="490448" y="3755974"/>
            <a:ext cx="109300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Scope: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bound is not tight for F2F model and co-located agents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Algorithm for the F2F communication and scattered case missing</a:t>
            </a:r>
          </a:p>
        </p:txBody>
      </p:sp>
    </p:spTree>
    <p:extLst>
      <p:ext uri="{BB962C8B-B14F-4D97-AF65-F5344CB8AC3E}">
        <p14:creationId xmlns:p14="http://schemas.microsoft.com/office/powerpoint/2010/main" val="276447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A05A8F-8BED-1A48-3AF3-86C1D5BBCDCB}"/>
              </a:ext>
            </a:extLst>
          </p:cNvPr>
          <p:cNvSpPr txBox="1"/>
          <p:nvPr/>
        </p:nvSpPr>
        <p:spPr>
          <a:xfrm>
            <a:off x="816634" y="3044279"/>
            <a:ext cx="105587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  <a:endParaRPr lang="en-IN" sz="4400" b="1" cap="small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08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078E232-3854-2D05-9B32-377016D5A7C2}"/>
              </a:ext>
            </a:extLst>
          </p:cNvPr>
          <p:cNvGrpSpPr/>
          <p:nvPr/>
        </p:nvGrpSpPr>
        <p:grpSpPr>
          <a:xfrm>
            <a:off x="1112635" y="2399041"/>
            <a:ext cx="2530776" cy="2564921"/>
            <a:chOff x="3343813" y="577969"/>
            <a:chExt cx="4656109" cy="5109714"/>
          </a:xfrm>
        </p:grpSpPr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3B97352A-0D20-F524-27BD-1590F2AF5B3A}"/>
                </a:ext>
              </a:extLst>
            </p:cNvPr>
            <p:cNvSpPr/>
            <p:nvPr/>
          </p:nvSpPr>
          <p:spPr>
            <a:xfrm>
              <a:off x="3416061" y="655607"/>
              <a:ext cx="4511615" cy="4494363"/>
            </a:xfrm>
            <a:prstGeom prst="star5">
              <a:avLst>
                <a:gd name="adj" fmla="val 50000"/>
                <a:gd name="hf" fmla="val 105146"/>
                <a:gd name="vf" fmla="val 1105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1C263C1-638F-5F53-928F-98DCA21F04FA}"/>
                </a:ext>
              </a:extLst>
            </p:cNvPr>
            <p:cNvSpPr/>
            <p:nvPr/>
          </p:nvSpPr>
          <p:spPr>
            <a:xfrm>
              <a:off x="5609326" y="577969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C5751-B7C0-2FDA-6EAD-D4F63768F6DA}"/>
                </a:ext>
              </a:extLst>
            </p:cNvPr>
            <p:cNvSpPr/>
            <p:nvPr/>
          </p:nvSpPr>
          <p:spPr>
            <a:xfrm>
              <a:off x="3343813" y="2326256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1AE4523-82E5-A904-0377-68E9D6FDD7E4}"/>
                </a:ext>
              </a:extLst>
            </p:cNvPr>
            <p:cNvSpPr/>
            <p:nvPr/>
          </p:nvSpPr>
          <p:spPr>
            <a:xfrm>
              <a:off x="3343814" y="3841629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DE04FB-E4C8-3D81-F457-3B02C1D2D9CA}"/>
                </a:ext>
              </a:extLst>
            </p:cNvPr>
            <p:cNvSpPr/>
            <p:nvPr/>
          </p:nvSpPr>
          <p:spPr>
            <a:xfrm>
              <a:off x="4194594" y="5063705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C488F50-90B6-39A7-57A3-F88ECAAD19C5}"/>
                </a:ext>
              </a:extLst>
            </p:cNvPr>
            <p:cNvSpPr/>
            <p:nvPr/>
          </p:nvSpPr>
          <p:spPr>
            <a:xfrm>
              <a:off x="7855429" y="2257245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CCD8EE9-4FC3-6636-0DB6-1EE21227DAF4}"/>
                </a:ext>
              </a:extLst>
            </p:cNvPr>
            <p:cNvSpPr/>
            <p:nvPr/>
          </p:nvSpPr>
          <p:spPr>
            <a:xfrm>
              <a:off x="5599621" y="5523780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BD7121-CDA7-8309-8180-011678E34BBE}"/>
                </a:ext>
              </a:extLst>
            </p:cNvPr>
            <p:cNvSpPr/>
            <p:nvPr/>
          </p:nvSpPr>
          <p:spPr>
            <a:xfrm>
              <a:off x="7015431" y="5075207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D9E46D9-2AB9-0EDA-B069-E7B061D8BD2E}"/>
                </a:ext>
              </a:extLst>
            </p:cNvPr>
            <p:cNvSpPr/>
            <p:nvPr/>
          </p:nvSpPr>
          <p:spPr>
            <a:xfrm>
              <a:off x="7855428" y="3841629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F3E562-B0F7-F630-094D-501F1507912B}"/>
                </a:ext>
              </a:extLst>
            </p:cNvPr>
            <p:cNvSpPr/>
            <p:nvPr/>
          </p:nvSpPr>
          <p:spPr>
            <a:xfrm>
              <a:off x="7015431" y="1046671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15982F1-2990-CA7D-BB78-F5F9C35F0A70}"/>
                </a:ext>
              </a:extLst>
            </p:cNvPr>
            <p:cNvSpPr/>
            <p:nvPr/>
          </p:nvSpPr>
          <p:spPr>
            <a:xfrm>
              <a:off x="4077244" y="944264"/>
              <a:ext cx="379196" cy="368716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81A400EF-95BF-5F6D-7703-09014F7E3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17" y="3000430"/>
            <a:ext cx="474453" cy="47445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915C8CC-6E66-177B-D975-605418380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115" y="2884449"/>
            <a:ext cx="474453" cy="4744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17A5954-3CBA-A32C-7C5C-84B5AD354325}"/>
              </a:ext>
            </a:extLst>
          </p:cNvPr>
          <p:cNvSpPr txBox="1"/>
          <p:nvPr/>
        </p:nvSpPr>
        <p:spPr>
          <a:xfrm>
            <a:off x="595223" y="414068"/>
            <a:ext cx="1055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Perpetual Exploration: Security Issues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854743-2BB5-C5D7-8AA7-1F95623A34FC}"/>
              </a:ext>
            </a:extLst>
          </p:cNvPr>
          <p:cNvSpPr txBox="1"/>
          <p:nvPr/>
        </p:nvSpPr>
        <p:spPr>
          <a:xfrm>
            <a:off x="466725" y="1129844"/>
            <a:ext cx="11258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What  happens if a node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(Black Hole) </a:t>
            </a:r>
            <a:r>
              <a:rPr lang="en-US" sz="2800" dirty="0">
                <a:solidFill>
                  <a:srgbClr val="FF0000"/>
                </a:solidFill>
              </a:rPr>
              <a:t>gets compromised and destroys any incoming agent without trace?</a:t>
            </a:r>
            <a:endParaRPr lang="en-IN" sz="28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0A8C3-1B3F-8CEB-3070-E15E56334B72}"/>
              </a:ext>
            </a:extLst>
          </p:cNvPr>
          <p:cNvSpPr txBox="1"/>
          <p:nvPr/>
        </p:nvSpPr>
        <p:spPr>
          <a:xfrm>
            <a:off x="4368464" y="3013218"/>
            <a:ext cx="681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Black Hole Search (BHS)</a:t>
            </a:r>
            <a:r>
              <a:rPr lang="en-US" dirty="0"/>
              <a:t>,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an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extensively Studied variant of Perpetual   Exploration under presence of Black Hole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Ring Network it is studied in </a:t>
            </a:r>
            <a:r>
              <a:rPr lang="en-US" dirty="0">
                <a:solidFill>
                  <a:srgbClr val="0070C0"/>
                </a:solidFill>
              </a:rPr>
              <a:t>[1],[2], [3] </a:t>
            </a:r>
            <a:r>
              <a:rPr lang="en-US" dirty="0"/>
              <a:t> 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8CBDAD-186A-DD39-DE9A-50206C14D96A}"/>
              </a:ext>
            </a:extLst>
          </p:cNvPr>
          <p:cNvCxnSpPr>
            <a:cxnSpLocks/>
          </p:cNvCxnSpPr>
          <p:nvPr/>
        </p:nvCxnSpPr>
        <p:spPr>
          <a:xfrm>
            <a:off x="0" y="588106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15F6487-C4EC-FA95-7E87-D0E3B6C9502D}"/>
              </a:ext>
            </a:extLst>
          </p:cNvPr>
          <p:cNvSpPr txBox="1"/>
          <p:nvPr/>
        </p:nvSpPr>
        <p:spPr>
          <a:xfrm>
            <a:off x="466725" y="5887711"/>
            <a:ext cx="116395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u="none" strike="noStrike" baseline="0" dirty="0">
                <a:solidFill>
                  <a:srgbClr val="0070C0"/>
                </a:solidFill>
                <a:latin typeface="LMRoman9-Regular"/>
              </a:rPr>
              <a:t>[1]</a:t>
            </a:r>
            <a:r>
              <a:rPr lang="en-US" sz="1200" b="0" i="0" u="none" strike="noStrike" baseline="0" dirty="0">
                <a:latin typeface="LMRoman9-Regular"/>
              </a:rPr>
              <a:t> Paola </a:t>
            </a:r>
            <a:r>
              <a:rPr lang="en-US" sz="1200" b="0" i="0" u="none" strike="noStrike" baseline="0" dirty="0" err="1">
                <a:latin typeface="LMRoman9-Regular"/>
              </a:rPr>
              <a:t>Flocchini</a:t>
            </a:r>
            <a:r>
              <a:rPr lang="en-US" sz="1200" b="0" i="0" u="none" strike="noStrike" baseline="0" dirty="0">
                <a:latin typeface="LMRoman9-Regular"/>
              </a:rPr>
              <a:t>, David </a:t>
            </a:r>
            <a:r>
              <a:rPr lang="en-US" sz="1200" b="0" i="0" u="none" strike="noStrike" baseline="0" dirty="0" err="1">
                <a:latin typeface="LMRoman9-Regular"/>
              </a:rPr>
              <a:t>Ilcinkas</a:t>
            </a:r>
            <a:r>
              <a:rPr lang="en-US" sz="1200" b="0" i="0" u="none" strike="noStrike" baseline="0" dirty="0">
                <a:latin typeface="LMRoman9-Regular"/>
              </a:rPr>
              <a:t>, and Nicola Santoro. Ping pong in dangerous graphs: Optimal black hole search with pebbles. </a:t>
            </a:r>
            <a:r>
              <a:rPr lang="en-US" sz="1200" b="0" i="1" u="none" strike="noStrike" baseline="0" dirty="0" err="1">
                <a:latin typeface="LMRoman9-Italic"/>
              </a:rPr>
              <a:t>Algorithmica</a:t>
            </a:r>
            <a:r>
              <a:rPr lang="en-US" sz="1200" b="0" i="0" u="none" strike="noStrike" baseline="0" dirty="0">
                <a:latin typeface="LMRoman9-Regular"/>
              </a:rPr>
              <a:t>, 62:1006–1033, 2012.</a:t>
            </a:r>
          </a:p>
          <a:p>
            <a:pPr algn="l"/>
            <a:r>
              <a:rPr lang="en-US" sz="1200" dirty="0">
                <a:solidFill>
                  <a:srgbClr val="0070C0"/>
                </a:solidFill>
                <a:latin typeface="LMRoman9-Regular"/>
              </a:rPr>
              <a:t>[2] </a:t>
            </a:r>
            <a:r>
              <a:rPr lang="en-IN" sz="1200" b="0" i="0" u="none" strike="noStrike" baseline="0" dirty="0">
                <a:latin typeface="LMRoman9-Regular"/>
              </a:rPr>
              <a:t>Balasingham Balamohan, Paola </a:t>
            </a:r>
            <a:r>
              <a:rPr lang="en-IN" sz="1200" b="0" i="0" u="none" strike="noStrike" baseline="0" dirty="0" err="1">
                <a:latin typeface="LMRoman9-Regular"/>
              </a:rPr>
              <a:t>Flocchini</a:t>
            </a:r>
            <a:r>
              <a:rPr lang="en-IN" sz="1200" b="0" i="0" u="none" strike="noStrike" baseline="0" dirty="0">
                <a:latin typeface="LMRoman9-Regular"/>
              </a:rPr>
              <a:t>, Ali Miri, and Nicola Santoro. Time optimal </a:t>
            </a:r>
            <a:r>
              <a:rPr lang="en-US" sz="1200" b="0" i="0" u="none" strike="noStrike" baseline="0" dirty="0">
                <a:latin typeface="LMRoman9-Regular"/>
              </a:rPr>
              <a:t>algorithms for black hole search in rings. </a:t>
            </a:r>
            <a:r>
              <a:rPr lang="en-US" sz="1200" b="0" i="1" u="none" strike="noStrike" baseline="0" dirty="0">
                <a:latin typeface="LMRoman9-Italic"/>
              </a:rPr>
              <a:t>Discrete Mathematics, Algorithms and Applications</a:t>
            </a:r>
            <a:r>
              <a:rPr lang="en-US" sz="1200" b="0" i="0" u="none" strike="noStrike" baseline="0" dirty="0">
                <a:latin typeface="LMRoman9-Regular"/>
              </a:rPr>
              <a:t>, </a:t>
            </a:r>
            <a:r>
              <a:rPr lang="en-IN" sz="1200" b="0" i="0" u="none" strike="noStrike" baseline="0" dirty="0">
                <a:latin typeface="LMSans8-Regular"/>
              </a:rPr>
              <a:t>647 </a:t>
            </a:r>
            <a:r>
              <a:rPr lang="en-IN" sz="1200" b="0" i="0" u="none" strike="noStrike" baseline="0" dirty="0">
                <a:latin typeface="LMRoman9-Regular"/>
              </a:rPr>
              <a:t>3(04):457–471, 2011.</a:t>
            </a:r>
          </a:p>
          <a:p>
            <a:pPr algn="l"/>
            <a:r>
              <a:rPr lang="en-IN" sz="1200" dirty="0">
                <a:solidFill>
                  <a:srgbClr val="0070C0"/>
                </a:solidFill>
                <a:latin typeface="LMRoman9-Regular"/>
              </a:rPr>
              <a:t>[3</a:t>
            </a:r>
            <a:r>
              <a:rPr lang="en-IN" sz="1000" dirty="0">
                <a:solidFill>
                  <a:srgbClr val="0070C0"/>
                </a:solidFill>
                <a:latin typeface="LMRoman9-Regular"/>
              </a:rPr>
              <a:t>] </a:t>
            </a:r>
            <a:r>
              <a:rPr lang="en-US" sz="1200" b="0" i="0" u="none" strike="noStrike" baseline="0" dirty="0" err="1">
                <a:latin typeface="LMRoman9-Regular"/>
              </a:rPr>
              <a:t>Jérémie</a:t>
            </a:r>
            <a:r>
              <a:rPr lang="en-US" sz="1200" b="0" i="0" u="none" strike="noStrike" baseline="0" dirty="0">
                <a:latin typeface="LMRoman9-Regular"/>
              </a:rPr>
              <a:t> </a:t>
            </a:r>
            <a:r>
              <a:rPr lang="en-US" sz="1200" b="0" i="0" u="none" strike="noStrike" baseline="0" dirty="0" err="1">
                <a:latin typeface="LMRoman9-Regular"/>
              </a:rPr>
              <a:t>Chalopin</a:t>
            </a:r>
            <a:r>
              <a:rPr lang="en-US" sz="1200" b="0" i="0" u="none" strike="noStrike" baseline="0" dirty="0">
                <a:latin typeface="LMRoman9-Regular"/>
              </a:rPr>
              <a:t>, Shantanu Das, Arnaud </a:t>
            </a:r>
            <a:r>
              <a:rPr lang="en-US" sz="1200" b="0" i="0" u="none" strike="noStrike" baseline="0" dirty="0" err="1">
                <a:latin typeface="LMRoman9-Regular"/>
              </a:rPr>
              <a:t>Labourel</a:t>
            </a:r>
            <a:r>
              <a:rPr lang="en-US" sz="1200" b="0" i="0" u="none" strike="noStrike" baseline="0" dirty="0">
                <a:latin typeface="LMRoman9-Regular"/>
              </a:rPr>
              <a:t>, and Euripides </a:t>
            </a:r>
            <a:r>
              <a:rPr lang="en-US" sz="1200" b="0" i="0" u="none" strike="noStrike" baseline="0" dirty="0" err="1">
                <a:latin typeface="LMRoman9-Regular"/>
              </a:rPr>
              <a:t>Markou</a:t>
            </a:r>
            <a:r>
              <a:rPr lang="en-US" sz="1200" b="0" i="0" u="none" strike="noStrike" baseline="0" dirty="0">
                <a:latin typeface="LMRoman9-Regular"/>
              </a:rPr>
              <a:t>. Tight bounds for black hole search with scattered agents in synchronous rings. </a:t>
            </a:r>
            <a:r>
              <a:rPr lang="en-US" sz="1200" b="0" i="1" u="none" strike="noStrike" baseline="0" dirty="0">
                <a:latin typeface="LMRoman9-Italic"/>
              </a:rPr>
              <a:t>Theoretical Computer Science</a:t>
            </a:r>
            <a:r>
              <a:rPr lang="en-US" sz="1200" b="0" i="0" u="none" strike="noStrike" baseline="0" dirty="0">
                <a:latin typeface="LMRoman9-Regular"/>
              </a:rPr>
              <a:t>, </a:t>
            </a:r>
            <a:r>
              <a:rPr lang="en-IN" sz="1200" b="0" i="0" u="none" strike="noStrike" baseline="0" dirty="0">
                <a:latin typeface="LMSans8-Regular"/>
              </a:rPr>
              <a:t>662 </a:t>
            </a:r>
            <a:r>
              <a:rPr lang="en-IN" sz="1200" b="0" i="0" u="none" strike="noStrike" baseline="0" dirty="0">
                <a:latin typeface="LMRoman9-Regular"/>
              </a:rPr>
              <a:t>509:70–85, 2013.</a:t>
            </a:r>
            <a:endParaRPr lang="en-IN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97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7.40741E-7 L 0.04739 -0.1238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-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1A400EF-95BF-5F6D-7703-09014F7E3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51" y="3037358"/>
            <a:ext cx="474453" cy="47445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915C8CC-6E66-177B-D975-605418380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16" y="3919274"/>
            <a:ext cx="474453" cy="4744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17A5954-3CBA-A32C-7C5C-84B5AD354325}"/>
              </a:ext>
            </a:extLst>
          </p:cNvPr>
          <p:cNvSpPr txBox="1"/>
          <p:nvPr/>
        </p:nvSpPr>
        <p:spPr>
          <a:xfrm>
            <a:off x="595223" y="414068"/>
            <a:ext cx="1055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Perpetual Exploration: Security Issues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854743-2BB5-C5D7-8AA7-1F95623A34FC}"/>
              </a:ext>
            </a:extLst>
          </p:cNvPr>
          <p:cNvSpPr txBox="1"/>
          <p:nvPr/>
        </p:nvSpPr>
        <p:spPr>
          <a:xfrm>
            <a:off x="1631115" y="1073296"/>
            <a:ext cx="105608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What  happens if the black hole behaves arbitrarily?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C778F-611F-CFD4-AA23-2E50262F20A2}"/>
              </a:ext>
            </a:extLst>
          </p:cNvPr>
          <p:cNvSpPr txBox="1"/>
          <p:nvPr/>
        </p:nvSpPr>
        <p:spPr>
          <a:xfrm>
            <a:off x="4912521" y="2261543"/>
            <a:ext cx="55530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Gray Hole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some of the rounds behaving as normal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rounds as black holes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b="1" u="sng" dirty="0"/>
              <a:t>Gray+ Hole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some of the rounds behaving as normal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Other rounds as black holes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black hole, can alter any data stored into its memory 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F7390E-8522-D311-DD5B-403778DDAC9C}"/>
              </a:ext>
            </a:extLst>
          </p:cNvPr>
          <p:cNvGrpSpPr/>
          <p:nvPr/>
        </p:nvGrpSpPr>
        <p:grpSpPr>
          <a:xfrm>
            <a:off x="854569" y="2435969"/>
            <a:ext cx="2530777" cy="2564921"/>
            <a:chOff x="2093710" y="2551441"/>
            <a:chExt cx="2530777" cy="2564921"/>
          </a:xfrm>
        </p:grpSpPr>
        <p:sp>
          <p:nvSpPr>
            <p:cNvPr id="15" name="Star: 5 Points 14">
              <a:extLst>
                <a:ext uri="{FF2B5EF4-FFF2-40B4-BE49-F238E27FC236}">
                  <a16:creationId xmlns:a16="http://schemas.microsoft.com/office/drawing/2014/main" id="{3B97352A-0D20-F524-27BD-1590F2AF5B3A}"/>
                </a:ext>
              </a:extLst>
            </p:cNvPr>
            <p:cNvSpPr/>
            <p:nvPr/>
          </p:nvSpPr>
          <p:spPr>
            <a:xfrm>
              <a:off x="2132980" y="2590413"/>
              <a:ext cx="2452238" cy="2256034"/>
            </a:xfrm>
            <a:prstGeom prst="star5">
              <a:avLst>
                <a:gd name="adj" fmla="val 50000"/>
                <a:gd name="hf" fmla="val 105146"/>
                <a:gd name="vf" fmla="val 1105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1C263C1-638F-5F53-928F-98DCA21F04FA}"/>
                </a:ext>
              </a:extLst>
            </p:cNvPr>
            <p:cNvSpPr/>
            <p:nvPr/>
          </p:nvSpPr>
          <p:spPr>
            <a:xfrm>
              <a:off x="3325104" y="2551441"/>
              <a:ext cx="78538" cy="822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C5751-B7C0-2FDA-6EAD-D4F63768F6DA}"/>
                </a:ext>
              </a:extLst>
            </p:cNvPr>
            <p:cNvSpPr/>
            <p:nvPr/>
          </p:nvSpPr>
          <p:spPr>
            <a:xfrm>
              <a:off x="2093710" y="3429028"/>
              <a:ext cx="78538" cy="822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1AE4523-82E5-A904-0377-68E9D6FDD7E4}"/>
                </a:ext>
              </a:extLst>
            </p:cNvPr>
            <p:cNvSpPr/>
            <p:nvPr/>
          </p:nvSpPr>
          <p:spPr>
            <a:xfrm>
              <a:off x="2093711" y="4189699"/>
              <a:ext cx="78538" cy="822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0DE04FB-E4C8-3D81-F457-3B02C1D2D9CA}"/>
                </a:ext>
              </a:extLst>
            </p:cNvPr>
            <p:cNvSpPr/>
            <p:nvPr/>
          </p:nvSpPr>
          <p:spPr>
            <a:xfrm>
              <a:off x="2556143" y="4803144"/>
              <a:ext cx="78538" cy="822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C488F50-90B6-39A7-57A3-F88ECAAD19C5}"/>
                </a:ext>
              </a:extLst>
            </p:cNvPr>
            <p:cNvSpPr/>
            <p:nvPr/>
          </p:nvSpPr>
          <p:spPr>
            <a:xfrm>
              <a:off x="4545949" y="3394386"/>
              <a:ext cx="78538" cy="822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CCD8EE9-4FC3-6636-0DB6-1EE21227DAF4}"/>
                </a:ext>
              </a:extLst>
            </p:cNvPr>
            <p:cNvSpPr/>
            <p:nvPr/>
          </p:nvSpPr>
          <p:spPr>
            <a:xfrm>
              <a:off x="3319829" y="5034088"/>
              <a:ext cx="78538" cy="822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BD7121-CDA7-8309-8180-011678E34BBE}"/>
                </a:ext>
              </a:extLst>
            </p:cNvPr>
            <p:cNvSpPr/>
            <p:nvPr/>
          </p:nvSpPr>
          <p:spPr>
            <a:xfrm>
              <a:off x="4089377" y="4808918"/>
              <a:ext cx="78538" cy="822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D9E46D9-2AB9-0EDA-B069-E7B061D8BD2E}"/>
                </a:ext>
              </a:extLst>
            </p:cNvPr>
            <p:cNvSpPr/>
            <p:nvPr/>
          </p:nvSpPr>
          <p:spPr>
            <a:xfrm>
              <a:off x="4545948" y="4189699"/>
              <a:ext cx="78538" cy="822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F3E562-B0F7-F630-094D-501F1507912B}"/>
                </a:ext>
              </a:extLst>
            </p:cNvPr>
            <p:cNvSpPr/>
            <p:nvPr/>
          </p:nvSpPr>
          <p:spPr>
            <a:xfrm>
              <a:off x="4089377" y="2786715"/>
              <a:ext cx="78538" cy="822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E028E01-E950-8243-716B-88AAB9133499}"/>
                </a:ext>
              </a:extLst>
            </p:cNvPr>
            <p:cNvSpPr/>
            <p:nvPr/>
          </p:nvSpPr>
          <p:spPr>
            <a:xfrm>
              <a:off x="2556143" y="2786715"/>
              <a:ext cx="78538" cy="8227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315982F1-2990-CA7D-BB78-F5F9C35F0A70}"/>
              </a:ext>
            </a:extLst>
          </p:cNvPr>
          <p:cNvSpPr/>
          <p:nvPr/>
        </p:nvSpPr>
        <p:spPr>
          <a:xfrm>
            <a:off x="1253217" y="2613411"/>
            <a:ext cx="206108" cy="18508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05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81481E-6 L 0.0474 -0.12384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-620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1.48148E-6 L 0.00156 -0.12871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" y="-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74 -0.12384 L 0.125 -0.16782 " pathEditMode="relative" rAng="0" ptsTypes="AA">
                                      <p:cBhvr>
                                        <p:cTn id="2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0" y="-219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12871 L 0.04896 -0.25255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70" y="-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 -0.16782 L 0.20326 -0.09629 " pathEditMode="relative" rAng="0" ptsTypes="AA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6" y="35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17A5954-3CBA-A32C-7C5C-84B5AD354325}"/>
              </a:ext>
            </a:extLst>
          </p:cNvPr>
          <p:cNvSpPr txBox="1"/>
          <p:nvPr/>
        </p:nvSpPr>
        <p:spPr>
          <a:xfrm>
            <a:off x="595223" y="414068"/>
            <a:ext cx="1055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Existing Literature in Ring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60FEA8D2-05CC-630C-CA47-AC2BD66CD0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807171"/>
              </p:ext>
            </p:extLst>
          </p:nvPr>
        </p:nvGraphicFramePr>
        <p:xfrm>
          <a:off x="1810588" y="2287519"/>
          <a:ext cx="8628812" cy="107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078">
                  <a:extLst>
                    <a:ext uri="{9D8B030D-6E8A-4147-A177-3AD203B41FA5}">
                      <a16:colId xmlns:a16="http://schemas.microsoft.com/office/drawing/2014/main" val="3377286322"/>
                    </a:ext>
                  </a:extLst>
                </a:gridCol>
                <a:gridCol w="1755709">
                  <a:extLst>
                    <a:ext uri="{9D8B030D-6E8A-4147-A177-3AD203B41FA5}">
                      <a16:colId xmlns:a16="http://schemas.microsoft.com/office/drawing/2014/main" val="4099094775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226516025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40491416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410156178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3354073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Initial Config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BH Type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Scheduler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Lower Bound (# agents)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Upper Bound (# agents)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07825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Co-located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Gray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Whiteboard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Async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---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3603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Co-located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Gray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Whiteboard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Async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---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247398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7E11AE4-BD58-2903-8D92-E98D17021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910157"/>
              </p:ext>
            </p:extLst>
          </p:nvPr>
        </p:nvGraphicFramePr>
        <p:xfrm>
          <a:off x="1273174" y="2295524"/>
          <a:ext cx="537414" cy="1066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414">
                  <a:extLst>
                    <a:ext uri="{9D8B030D-6E8A-4147-A177-3AD203B41FA5}">
                      <a16:colId xmlns:a16="http://schemas.microsoft.com/office/drawing/2014/main" val="3125145566"/>
                    </a:ext>
                  </a:extLst>
                </a:gridCol>
              </a:tblGrid>
              <a:tr h="106641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[1]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070144"/>
                  </a:ext>
                </a:extLst>
              </a:tr>
            </a:tbl>
          </a:graphicData>
        </a:graphic>
      </p:graphicFrame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7930420B-B571-9F90-46D6-21BF45A8E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359836"/>
              </p:ext>
            </p:extLst>
          </p:nvPr>
        </p:nvGraphicFramePr>
        <p:xfrm>
          <a:off x="1273174" y="3390901"/>
          <a:ext cx="537414" cy="971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414">
                  <a:extLst>
                    <a:ext uri="{9D8B030D-6E8A-4147-A177-3AD203B41FA5}">
                      <a16:colId xmlns:a16="http://schemas.microsoft.com/office/drawing/2014/main" val="3125145566"/>
                    </a:ext>
                  </a:extLst>
                </a:gridCol>
              </a:tblGrid>
              <a:tr h="971158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[2]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070144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28EBC3B3-DDEC-5432-D1E7-8040D4D10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901334"/>
              </p:ext>
            </p:extLst>
          </p:nvPr>
        </p:nvGraphicFramePr>
        <p:xfrm>
          <a:off x="1810588" y="3394322"/>
          <a:ext cx="8628810" cy="971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662">
                  <a:extLst>
                    <a:ext uri="{9D8B030D-6E8A-4147-A177-3AD203B41FA5}">
                      <a16:colId xmlns:a16="http://schemas.microsoft.com/office/drawing/2014/main" val="2084611652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643410902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10625353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12885748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10841023"/>
                    </a:ext>
                  </a:extLst>
                </a:gridCol>
                <a:gridCol w="1657348">
                  <a:extLst>
                    <a:ext uri="{9D8B030D-6E8A-4147-A177-3AD203B41FA5}">
                      <a16:colId xmlns:a16="http://schemas.microsoft.com/office/drawing/2014/main" val="711438709"/>
                    </a:ext>
                  </a:extLst>
                </a:gridCol>
              </a:tblGrid>
              <a:tr h="48558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Co-located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Gray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Whiteboard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Async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9562092"/>
                  </a:ext>
                </a:extLst>
              </a:tr>
              <a:tr h="485582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Co-located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Gray+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Whiteboard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Async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3052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5A93075-2C11-C322-4FC1-7B8CE472DC35}"/>
              </a:ext>
            </a:extLst>
          </p:cNvPr>
          <p:cNvSpPr txBox="1"/>
          <p:nvPr/>
        </p:nvSpPr>
        <p:spPr>
          <a:xfrm>
            <a:off x="486613" y="5631768"/>
            <a:ext cx="116395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b="0" i="0" u="none" strike="noStrike" baseline="0" dirty="0">
                <a:solidFill>
                  <a:srgbClr val="0070C0"/>
                </a:solidFill>
                <a:latin typeface="LMRoman9-Regular"/>
              </a:rPr>
              <a:t>[1]</a:t>
            </a:r>
            <a:r>
              <a:rPr lang="en-US" sz="1200" b="0" i="0" u="none" strike="noStrike" baseline="0" dirty="0">
                <a:latin typeface="LMRoman9-Regular"/>
              </a:rPr>
              <a:t> </a:t>
            </a:r>
            <a:r>
              <a:rPr lang="en-IN" sz="1400" b="0" i="0" u="none" strike="noStrike" baseline="0" dirty="0">
                <a:latin typeface="LMRoman9-Regular"/>
              </a:rPr>
              <a:t>Rastislav </a:t>
            </a:r>
            <a:r>
              <a:rPr lang="en-IN" sz="1400" b="0" i="0" u="none" strike="noStrike" baseline="0" dirty="0" err="1">
                <a:latin typeface="LMRoman9-Regular"/>
              </a:rPr>
              <a:t>Královič</a:t>
            </a:r>
            <a:r>
              <a:rPr lang="en-IN" sz="1400" b="0" i="0" u="none" strike="noStrike" baseline="0" dirty="0">
                <a:latin typeface="LMRoman9-Regular"/>
              </a:rPr>
              <a:t> and Stanislav </a:t>
            </a:r>
            <a:r>
              <a:rPr lang="en-IN" sz="1400" b="0" i="0" u="none" strike="noStrike" baseline="0" dirty="0" err="1">
                <a:latin typeface="LMRoman9-Regular"/>
              </a:rPr>
              <a:t>Miklík</a:t>
            </a:r>
            <a:r>
              <a:rPr lang="en-IN" sz="1400" b="0" i="0" u="none" strike="noStrike" baseline="0" dirty="0">
                <a:latin typeface="LMRoman9-Regular"/>
              </a:rPr>
              <a:t>. Periodic data retrieval problem in rings containing a </a:t>
            </a:r>
            <a:r>
              <a:rPr lang="en-US" sz="1400" b="0" i="0" u="none" strike="noStrike" baseline="0" dirty="0">
                <a:latin typeface="LMRoman9-Regular"/>
              </a:rPr>
              <a:t>malicious host. In </a:t>
            </a:r>
            <a:r>
              <a:rPr lang="en-US" sz="1400" b="0" i="1" u="none" strike="noStrike" baseline="0" dirty="0">
                <a:latin typeface="LMRoman9-Italic"/>
              </a:rPr>
              <a:t>Structural Information and Communication Complexity: 17th International Colloquium, SIROCCO 2010, </a:t>
            </a:r>
            <a:r>
              <a:rPr lang="en-US" sz="1400" b="0" i="1" u="none" strike="noStrike" baseline="0" dirty="0" err="1">
                <a:latin typeface="LMRoman9-Italic"/>
              </a:rPr>
              <a:t>Şirince</a:t>
            </a:r>
            <a:r>
              <a:rPr lang="en-US" sz="1400" b="0" i="1" u="none" strike="noStrike" baseline="0" dirty="0">
                <a:latin typeface="LMRoman9-Italic"/>
              </a:rPr>
              <a:t>, Turkey, June 7-11, 2010. Proceedings 17</a:t>
            </a:r>
            <a:r>
              <a:rPr lang="en-US" sz="1400" b="0" i="0" u="none" strike="noStrike" baseline="0" dirty="0">
                <a:latin typeface="LMRoman9-Regular"/>
              </a:rPr>
              <a:t>, pages 157–167.</a:t>
            </a:r>
          </a:p>
          <a:p>
            <a:pPr algn="l"/>
            <a:endParaRPr lang="en-US" sz="1400" b="0" i="0" u="none" strike="noStrike" baseline="0" dirty="0">
              <a:latin typeface="LMRoman9-Regular"/>
            </a:endParaRPr>
          </a:p>
          <a:p>
            <a:pPr algn="l"/>
            <a:r>
              <a:rPr lang="en-US" sz="1200" dirty="0">
                <a:solidFill>
                  <a:srgbClr val="0070C0"/>
                </a:solidFill>
                <a:latin typeface="LMRoman9-Regular"/>
              </a:rPr>
              <a:t>[2] </a:t>
            </a:r>
            <a:r>
              <a:rPr lang="en-IN" sz="1400" b="0" i="0" u="none" strike="noStrike" baseline="0" dirty="0" err="1">
                <a:latin typeface="LMRoman9-Regular"/>
              </a:rPr>
              <a:t>Evangelos</a:t>
            </a:r>
            <a:r>
              <a:rPr lang="en-IN" sz="1400" b="0" i="0" u="none" strike="noStrike" baseline="0" dirty="0">
                <a:latin typeface="LMRoman9-Regular"/>
              </a:rPr>
              <a:t> </a:t>
            </a:r>
            <a:r>
              <a:rPr lang="en-IN" sz="1400" b="0" i="0" u="none" strike="noStrike" baseline="0" dirty="0" err="1">
                <a:latin typeface="LMRoman9-Regular"/>
              </a:rPr>
              <a:t>Bampas</a:t>
            </a:r>
            <a:r>
              <a:rPr lang="en-IN" sz="1400" b="0" i="0" u="none" strike="noStrike" baseline="0" dirty="0">
                <a:latin typeface="LMRoman9-Regular"/>
              </a:rPr>
              <a:t>, Nikos </a:t>
            </a:r>
            <a:r>
              <a:rPr lang="en-IN" sz="1400" b="0" i="0" u="none" strike="noStrike" baseline="0" dirty="0" err="1">
                <a:latin typeface="LMRoman9-Regular"/>
              </a:rPr>
              <a:t>Leonardos</a:t>
            </a:r>
            <a:r>
              <a:rPr lang="en-IN" sz="1400" b="0" i="0" u="none" strike="noStrike" baseline="0" dirty="0">
                <a:latin typeface="LMRoman9-Regular"/>
              </a:rPr>
              <a:t>, Euripides </a:t>
            </a:r>
            <a:r>
              <a:rPr lang="en-IN" sz="1400" b="0" i="0" u="none" strike="noStrike" baseline="0" dirty="0" err="1">
                <a:latin typeface="LMRoman9-Regular"/>
              </a:rPr>
              <a:t>Markou</a:t>
            </a:r>
            <a:r>
              <a:rPr lang="en-IN" sz="1400" b="0" i="0" u="none" strike="noStrike" baseline="0" dirty="0">
                <a:latin typeface="LMRoman9-Regular"/>
              </a:rPr>
              <a:t>, Aris </a:t>
            </a:r>
            <a:r>
              <a:rPr lang="en-IN" sz="1400" b="0" i="0" u="none" strike="noStrike" baseline="0" dirty="0" err="1">
                <a:latin typeface="LMRoman9-Regular"/>
              </a:rPr>
              <a:t>Pagourtzis</a:t>
            </a:r>
            <a:r>
              <a:rPr lang="en-IN" sz="1400" b="0" i="0" u="none" strike="noStrike" baseline="0" dirty="0">
                <a:latin typeface="LMRoman9-Regular"/>
              </a:rPr>
              <a:t>, and </a:t>
            </a:r>
            <a:r>
              <a:rPr lang="en-IN" sz="1400" b="0" i="0" u="none" strike="noStrike" baseline="0" dirty="0" err="1">
                <a:latin typeface="LMRoman9-Regular"/>
              </a:rPr>
              <a:t>Matoula</a:t>
            </a:r>
            <a:r>
              <a:rPr lang="en-IN" sz="1400" b="0" i="0" u="none" strike="noStrike" baseline="0" dirty="0">
                <a:latin typeface="LMRoman9-Regular"/>
              </a:rPr>
              <a:t> Petrolia.</a:t>
            </a:r>
            <a:r>
              <a:rPr lang="en-US" sz="1400" b="0" i="0" u="none" strike="noStrike" baseline="0" dirty="0">
                <a:latin typeface="LMSans8-Regular"/>
              </a:rPr>
              <a:t> </a:t>
            </a:r>
            <a:r>
              <a:rPr lang="en-US" sz="1400" b="0" i="0" u="none" strike="noStrike" baseline="0" dirty="0">
                <a:latin typeface="LMRoman9-Regular"/>
              </a:rPr>
              <a:t>Improved periodic data retrieval in asynchronous rings with a faulty host. </a:t>
            </a:r>
            <a:r>
              <a:rPr lang="en-US" sz="1400" b="0" i="1" u="none" strike="noStrike" baseline="0" dirty="0">
                <a:latin typeface="LMRoman9-Italic"/>
              </a:rPr>
              <a:t>Theoretical Computer </a:t>
            </a:r>
            <a:r>
              <a:rPr lang="en-IN" sz="1400" b="0" i="1" u="none" strike="noStrike" baseline="0" dirty="0">
                <a:latin typeface="LMRoman9-Italic"/>
              </a:rPr>
              <a:t>Science</a:t>
            </a:r>
            <a:r>
              <a:rPr lang="en-IN" sz="1400" b="0" i="0" u="none" strike="noStrike" baseline="0" dirty="0">
                <a:latin typeface="LMRoman9-Regular"/>
              </a:rPr>
              <a:t>, 608:231–254, 2015.</a:t>
            </a:r>
            <a:r>
              <a:rPr lang="en-IN" sz="1050" b="0" i="0" u="none" strike="noStrike" baseline="0" dirty="0">
                <a:latin typeface="LMRoman9-Regular"/>
              </a:rPr>
              <a:t>.</a:t>
            </a:r>
            <a:endParaRPr lang="en-IN" sz="1200" b="0" i="0" u="none" strike="noStrike" baseline="0" dirty="0">
              <a:latin typeface="LMRoman9-Regular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088E82-79B2-4E18-0A68-EFD2D4651977}"/>
              </a:ext>
            </a:extLst>
          </p:cNvPr>
          <p:cNvCxnSpPr>
            <a:cxnSpLocks/>
          </p:cNvCxnSpPr>
          <p:nvPr/>
        </p:nvCxnSpPr>
        <p:spPr>
          <a:xfrm>
            <a:off x="0" y="558579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927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17A5954-3CBA-A32C-7C5C-84B5AD354325}"/>
              </a:ext>
            </a:extLst>
          </p:cNvPr>
          <p:cNvSpPr txBox="1"/>
          <p:nvPr/>
        </p:nvSpPr>
        <p:spPr>
          <a:xfrm>
            <a:off x="595223" y="414068"/>
            <a:ext cx="1055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Limitations in Previous Works and Our Approach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C778F-611F-CFD4-AA23-2E50262F20A2}"/>
              </a:ext>
            </a:extLst>
          </p:cNvPr>
          <p:cNvSpPr txBox="1"/>
          <p:nvPr/>
        </p:nvSpPr>
        <p:spPr>
          <a:xfrm>
            <a:off x="752475" y="1908124"/>
            <a:ext cx="1089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Limitations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Unbounded Memory for each agent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Study not available for weaker communication models and for any starting configuration.</a:t>
            </a:r>
          </a:p>
          <a:p>
            <a:endParaRPr lang="en-US" dirty="0"/>
          </a:p>
          <a:p>
            <a:r>
              <a:rPr lang="en-US" b="1" u="sng" dirty="0"/>
              <a:t>Our Approach</a:t>
            </a:r>
          </a:p>
          <a:p>
            <a:endParaRPr lang="en-US" b="1" u="sng" dirty="0"/>
          </a:p>
          <a:p>
            <a:r>
              <a:rPr lang="en-US" dirty="0"/>
              <a:t>Studied  upper and lower bounds on under different Communication model and different starting configuration under the following assumptions</a:t>
            </a:r>
            <a:endParaRPr lang="en-US" b="1" u="sng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Memory Bounded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FSYNC Scheduler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Byzantine black Hole: </a:t>
            </a:r>
            <a:r>
              <a:rPr lang="en-US" dirty="0"/>
              <a:t>Gray Hole + Ability to delete any data when acts as a black hole.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79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17A5954-3CBA-A32C-7C5C-84B5AD354325}"/>
              </a:ext>
            </a:extLst>
          </p:cNvPr>
          <p:cNvSpPr txBox="1"/>
          <p:nvPr/>
        </p:nvSpPr>
        <p:spPr>
          <a:xfrm>
            <a:off x="595223" y="414068"/>
            <a:ext cx="1055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Communication Models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C778F-611F-CFD4-AA23-2E50262F20A2}"/>
              </a:ext>
            </a:extLst>
          </p:cNvPr>
          <p:cNvSpPr txBox="1"/>
          <p:nvPr/>
        </p:nvSpPr>
        <p:spPr>
          <a:xfrm>
            <a:off x="257355" y="2295562"/>
            <a:ext cx="595465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sz="2000" b="1" u="sng" dirty="0" err="1"/>
              <a:t>FaceToFace</a:t>
            </a:r>
            <a:r>
              <a:rPr lang="en-US" sz="2000" b="1" u="sng" dirty="0"/>
              <a:t> (F2F): </a:t>
            </a:r>
            <a:r>
              <a:rPr lang="en-US" sz="1600" dirty="0"/>
              <a:t> </a:t>
            </a:r>
            <a:r>
              <a:rPr lang="en-US" dirty="0"/>
              <a:t>Communicate when Co-located</a:t>
            </a:r>
            <a:endParaRPr lang="en-US" b="1" u="sng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BE7531-947C-9A28-DD03-42422F39BE32}"/>
              </a:ext>
            </a:extLst>
          </p:cNvPr>
          <p:cNvGrpSpPr/>
          <p:nvPr/>
        </p:nvGrpSpPr>
        <p:grpSpPr>
          <a:xfrm>
            <a:off x="7999210" y="2560966"/>
            <a:ext cx="2530776" cy="2564921"/>
            <a:chOff x="3343813" y="577969"/>
            <a:chExt cx="4656109" cy="5109714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015696AD-48B2-6A72-9307-84C18A687D83}"/>
                </a:ext>
              </a:extLst>
            </p:cNvPr>
            <p:cNvSpPr/>
            <p:nvPr/>
          </p:nvSpPr>
          <p:spPr>
            <a:xfrm>
              <a:off x="3416061" y="655607"/>
              <a:ext cx="4511615" cy="4494363"/>
            </a:xfrm>
            <a:prstGeom prst="star5">
              <a:avLst>
                <a:gd name="adj" fmla="val 50000"/>
                <a:gd name="hf" fmla="val 105146"/>
                <a:gd name="vf" fmla="val 1105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5337E19-1FEA-30F0-F778-C6B19DAD6F68}"/>
                </a:ext>
              </a:extLst>
            </p:cNvPr>
            <p:cNvSpPr/>
            <p:nvPr/>
          </p:nvSpPr>
          <p:spPr>
            <a:xfrm>
              <a:off x="5609326" y="577969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0EA437-EB25-0E3A-0F3D-CA53ECE82948}"/>
                </a:ext>
              </a:extLst>
            </p:cNvPr>
            <p:cNvSpPr/>
            <p:nvPr/>
          </p:nvSpPr>
          <p:spPr>
            <a:xfrm>
              <a:off x="3343813" y="2326256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41DEFEC-A1AA-762A-15BF-7C68911D91D8}"/>
                </a:ext>
              </a:extLst>
            </p:cNvPr>
            <p:cNvSpPr/>
            <p:nvPr/>
          </p:nvSpPr>
          <p:spPr>
            <a:xfrm>
              <a:off x="3343814" y="3841629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DEBFF5-50E5-FB58-8411-799DA351A573}"/>
                </a:ext>
              </a:extLst>
            </p:cNvPr>
            <p:cNvSpPr/>
            <p:nvPr/>
          </p:nvSpPr>
          <p:spPr>
            <a:xfrm>
              <a:off x="4194594" y="5063705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9A031DD-4B1A-7EE4-B2DE-9CE9551A8821}"/>
                </a:ext>
              </a:extLst>
            </p:cNvPr>
            <p:cNvSpPr/>
            <p:nvPr/>
          </p:nvSpPr>
          <p:spPr>
            <a:xfrm>
              <a:off x="7855429" y="2257245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C4E7EFD-9899-9EF6-328A-9A9A7EEEC9C5}"/>
                </a:ext>
              </a:extLst>
            </p:cNvPr>
            <p:cNvSpPr/>
            <p:nvPr/>
          </p:nvSpPr>
          <p:spPr>
            <a:xfrm>
              <a:off x="5599621" y="5523780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1BBCF6-E8C0-47AA-6708-F0301CF22947}"/>
                </a:ext>
              </a:extLst>
            </p:cNvPr>
            <p:cNvSpPr/>
            <p:nvPr/>
          </p:nvSpPr>
          <p:spPr>
            <a:xfrm>
              <a:off x="7015431" y="5075207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F74740-EBF5-98E5-4BB9-97F509CE24B6}"/>
                </a:ext>
              </a:extLst>
            </p:cNvPr>
            <p:cNvSpPr/>
            <p:nvPr/>
          </p:nvSpPr>
          <p:spPr>
            <a:xfrm>
              <a:off x="7855428" y="3841629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B9F69F2-5A7E-3450-5A1A-EC8BA80D3C54}"/>
                </a:ext>
              </a:extLst>
            </p:cNvPr>
            <p:cNvSpPr/>
            <p:nvPr/>
          </p:nvSpPr>
          <p:spPr>
            <a:xfrm>
              <a:off x="7015431" y="1046671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960D2B9-0414-57DA-65DC-62E0DCC11AF7}"/>
                </a:ext>
              </a:extLst>
            </p:cNvPr>
            <p:cNvSpPr/>
            <p:nvPr/>
          </p:nvSpPr>
          <p:spPr>
            <a:xfrm>
              <a:off x="4194593" y="1046672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606CD5C-E5A0-E631-391F-C37998C45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5533" y="2383936"/>
            <a:ext cx="474453" cy="4744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059F07-DA4C-49D7-246B-C43405CD5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048" y="2725992"/>
            <a:ext cx="474453" cy="474453"/>
          </a:xfrm>
          <a:prstGeom prst="rect">
            <a:avLst/>
          </a:prstGeom>
        </p:spPr>
      </p:pic>
      <p:sp>
        <p:nvSpPr>
          <p:cNvPr id="18" name="Speech Bubble: Oval 17">
            <a:extLst>
              <a:ext uri="{FF2B5EF4-FFF2-40B4-BE49-F238E27FC236}">
                <a16:creationId xmlns:a16="http://schemas.microsoft.com/office/drawing/2014/main" id="{64196AC2-2E7B-66CD-34F2-9274FC8AC821}"/>
              </a:ext>
            </a:extLst>
          </p:cNvPr>
          <p:cNvSpPr/>
          <p:nvPr/>
        </p:nvSpPr>
        <p:spPr>
          <a:xfrm>
            <a:off x="8875394" y="3255989"/>
            <a:ext cx="775218" cy="385753"/>
          </a:xfrm>
          <a:prstGeom prst="wedgeEllipseCallout">
            <a:avLst>
              <a:gd name="adj1" fmla="val 37924"/>
              <a:gd name="adj2" fmla="val -69042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Hey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Speech Bubble: Oval 27">
            <a:extLst>
              <a:ext uri="{FF2B5EF4-FFF2-40B4-BE49-F238E27FC236}">
                <a16:creationId xmlns:a16="http://schemas.microsoft.com/office/drawing/2014/main" id="{8B719474-CD04-5326-A2EF-45D742E05D70}"/>
              </a:ext>
            </a:extLst>
          </p:cNvPr>
          <p:cNvSpPr/>
          <p:nvPr/>
        </p:nvSpPr>
        <p:spPr>
          <a:xfrm>
            <a:off x="9445689" y="1424916"/>
            <a:ext cx="1812681" cy="731892"/>
          </a:xfrm>
          <a:prstGeom prst="wedgeEllipseCallout">
            <a:avLst>
              <a:gd name="adj1" fmla="val -2468"/>
              <a:gd name="adj2" fmla="val 7700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Wasssup</a:t>
            </a:r>
            <a:r>
              <a:rPr lang="en-US" dirty="0">
                <a:solidFill>
                  <a:schemeClr val="tx1"/>
                </a:solidFill>
              </a:rPr>
              <a:t>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2EC0DF-682B-6743-D901-6D890B7B8040}"/>
              </a:ext>
            </a:extLst>
          </p:cNvPr>
          <p:cNvSpPr txBox="1"/>
          <p:nvPr/>
        </p:nvSpPr>
        <p:spPr>
          <a:xfrm>
            <a:off x="250510" y="2835648"/>
            <a:ext cx="670274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sz="2000" b="1" u="sng" dirty="0"/>
              <a:t>Pebble: </a:t>
            </a:r>
            <a:r>
              <a:rPr lang="en-US" dirty="0"/>
              <a:t>Communicate Implicitly with movable token called </a:t>
            </a:r>
            <a:r>
              <a:rPr lang="en-US" i="1" dirty="0"/>
              <a:t>pebbles</a:t>
            </a:r>
            <a:endParaRPr lang="en-US" b="1" u="sng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45C5ED2-2997-48E2-F44F-60424239277A}"/>
              </a:ext>
            </a:extLst>
          </p:cNvPr>
          <p:cNvSpPr/>
          <p:nvPr/>
        </p:nvSpPr>
        <p:spPr>
          <a:xfrm>
            <a:off x="10515977" y="2529462"/>
            <a:ext cx="246533" cy="189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2C35C7E-861B-0D03-7B94-35A2B7E13121}"/>
              </a:ext>
            </a:extLst>
          </p:cNvPr>
          <p:cNvSpPr/>
          <p:nvPr/>
        </p:nvSpPr>
        <p:spPr>
          <a:xfrm>
            <a:off x="9809000" y="3188419"/>
            <a:ext cx="246533" cy="18980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Speech Bubble: Oval 42">
            <a:extLst>
              <a:ext uri="{FF2B5EF4-FFF2-40B4-BE49-F238E27FC236}">
                <a16:creationId xmlns:a16="http://schemas.microsoft.com/office/drawing/2014/main" id="{5E384BD9-1B29-9F76-771C-0E2343E78364}"/>
              </a:ext>
            </a:extLst>
          </p:cNvPr>
          <p:cNvSpPr/>
          <p:nvPr/>
        </p:nvSpPr>
        <p:spPr>
          <a:xfrm>
            <a:off x="7267603" y="2028967"/>
            <a:ext cx="1177660" cy="763229"/>
          </a:xfrm>
          <a:prstGeom prst="wedgeEllipseCallout">
            <a:avLst>
              <a:gd name="adj1" fmla="val 94516"/>
              <a:gd name="adj2" fmla="val -2771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signal?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4B20B3B-87FE-E8AF-E1CA-577FF299C55A}"/>
              </a:ext>
            </a:extLst>
          </p:cNvPr>
          <p:cNvSpPr txBox="1"/>
          <p:nvPr/>
        </p:nvSpPr>
        <p:spPr>
          <a:xfrm>
            <a:off x="296298" y="3514289"/>
            <a:ext cx="67027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r>
              <a:rPr lang="en-US" sz="2000" b="1" u="sng" dirty="0"/>
              <a:t>Whiteboard:</a:t>
            </a:r>
            <a:r>
              <a:rPr lang="en-US" dirty="0"/>
              <a:t>  Each node has readable and writable memory. Agents communicate Implicitly by writing and reading at node memory</a:t>
            </a:r>
            <a:endParaRPr lang="en-US" b="1" u="sng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6" name="Callout: Line 45">
            <a:extLst>
              <a:ext uri="{FF2B5EF4-FFF2-40B4-BE49-F238E27FC236}">
                <a16:creationId xmlns:a16="http://schemas.microsoft.com/office/drawing/2014/main" id="{FF692A19-8BB5-861D-AC24-39AF8D45FA54}"/>
              </a:ext>
            </a:extLst>
          </p:cNvPr>
          <p:cNvSpPr/>
          <p:nvPr/>
        </p:nvSpPr>
        <p:spPr>
          <a:xfrm>
            <a:off x="7147248" y="2075016"/>
            <a:ext cx="1565670" cy="471947"/>
          </a:xfrm>
          <a:prstGeom prst="borderCallout1">
            <a:avLst>
              <a:gd name="adj1" fmla="val 99479"/>
              <a:gd name="adj2" fmla="val 64482"/>
              <a:gd name="adj3" fmla="val 154882"/>
              <a:gd name="adj4" fmla="val 8351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I’ve been here</a:t>
            </a:r>
            <a:endParaRPr lang="en-IN" dirty="0"/>
          </a:p>
        </p:txBody>
      </p:sp>
      <p:sp>
        <p:nvSpPr>
          <p:cNvPr id="47" name="Speech Bubble: Oval 46">
            <a:extLst>
              <a:ext uri="{FF2B5EF4-FFF2-40B4-BE49-F238E27FC236}">
                <a16:creationId xmlns:a16="http://schemas.microsoft.com/office/drawing/2014/main" id="{60B81696-A949-5F35-9BA5-878B31ED7F57}"/>
              </a:ext>
            </a:extLst>
          </p:cNvPr>
          <p:cNvSpPr/>
          <p:nvPr/>
        </p:nvSpPr>
        <p:spPr>
          <a:xfrm>
            <a:off x="8703562" y="3249383"/>
            <a:ext cx="1610099" cy="894609"/>
          </a:xfrm>
          <a:prstGeom prst="wedgeEllipseCallout">
            <a:avLst>
              <a:gd name="adj1" fmla="val -34481"/>
              <a:gd name="adj2" fmla="val -6948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Oh! Somebody already been here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60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44444E-6 L 0.01042 0.0483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1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7037E-6 L -0.06302 -0.07731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1" y="-3866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42 0.04838 L -0.04088 -0.0282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5" y="-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57 -0.03055 L -0.09583 0.0055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4" y="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-0.0875 -0.06528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-32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83 0.00556 L -0.11316 0.0990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" y="46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75 -0.06528 L -0.13685 0.05532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4" y="6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28" grpId="0" animBg="1"/>
      <p:bldP spid="28" grpId="1" animBg="1"/>
      <p:bldP spid="40" grpId="0"/>
      <p:bldP spid="41" grpId="0" animBg="1"/>
      <p:bldP spid="41" grpId="1" animBg="1"/>
      <p:bldP spid="42" grpId="0" animBg="1"/>
      <p:bldP spid="42" grpId="1" animBg="1"/>
      <p:bldP spid="42" grpId="2" animBg="1"/>
      <p:bldP spid="43" grpId="0" animBg="1"/>
      <p:bldP spid="43" grpId="1" animBg="1"/>
      <p:bldP spid="44" grpId="0"/>
      <p:bldP spid="46" grpId="0" animBg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17A5954-3CBA-A32C-7C5C-84B5AD354325}"/>
              </a:ext>
            </a:extLst>
          </p:cNvPr>
          <p:cNvSpPr txBox="1"/>
          <p:nvPr/>
        </p:nvSpPr>
        <p:spPr>
          <a:xfrm>
            <a:off x="595223" y="414068"/>
            <a:ext cx="1055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Model Considered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C778F-611F-CFD4-AA23-2E50262F20A2}"/>
              </a:ext>
            </a:extLst>
          </p:cNvPr>
          <p:cNvSpPr txBox="1"/>
          <p:nvPr/>
        </p:nvSpPr>
        <p:spPr>
          <a:xfrm>
            <a:off x="933433" y="1823013"/>
            <a:ext cx="10896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Underlying Network: </a:t>
            </a:r>
            <a:r>
              <a:rPr lang="en-US" dirty="0"/>
              <a:t>Consistent port labeled Ring Network</a:t>
            </a:r>
          </a:p>
          <a:p>
            <a:endParaRPr lang="en-US" b="1" dirty="0"/>
          </a:p>
          <a:p>
            <a:r>
              <a:rPr lang="en-US" b="1" u="sng" dirty="0"/>
              <a:t>Agents: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Autonomous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Homogeneous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With unique ID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Initially either </a:t>
            </a:r>
            <a:r>
              <a:rPr lang="en-US" i="1" dirty="0"/>
              <a:t>Co-located</a:t>
            </a:r>
            <a:r>
              <a:rPr lang="en-US" dirty="0"/>
              <a:t> or </a:t>
            </a:r>
            <a:r>
              <a:rPr lang="en-US" i="1" dirty="0"/>
              <a:t>Scattered </a:t>
            </a:r>
            <a:r>
              <a:rPr lang="en-US" dirty="0"/>
              <a:t>nodes called</a:t>
            </a:r>
            <a:r>
              <a:rPr lang="en-US" i="1" dirty="0"/>
              <a:t> home and safe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Knows the underlying network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Knows IDs of other co-located agents.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Works in Look-Compute-Move Cycle in synchronous rounds 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BE7531-947C-9A28-DD03-42422F39BE32}"/>
              </a:ext>
            </a:extLst>
          </p:cNvPr>
          <p:cNvGrpSpPr/>
          <p:nvPr/>
        </p:nvGrpSpPr>
        <p:grpSpPr>
          <a:xfrm>
            <a:off x="8675485" y="1617991"/>
            <a:ext cx="2530776" cy="2564921"/>
            <a:chOff x="3343813" y="577969"/>
            <a:chExt cx="4656109" cy="5109714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015696AD-48B2-6A72-9307-84C18A687D83}"/>
                </a:ext>
              </a:extLst>
            </p:cNvPr>
            <p:cNvSpPr/>
            <p:nvPr/>
          </p:nvSpPr>
          <p:spPr>
            <a:xfrm>
              <a:off x="3416061" y="655607"/>
              <a:ext cx="4511615" cy="4494363"/>
            </a:xfrm>
            <a:prstGeom prst="star5">
              <a:avLst>
                <a:gd name="adj" fmla="val 50000"/>
                <a:gd name="hf" fmla="val 105146"/>
                <a:gd name="vf" fmla="val 1105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5337E19-1FEA-30F0-F778-C6B19DAD6F68}"/>
                </a:ext>
              </a:extLst>
            </p:cNvPr>
            <p:cNvSpPr/>
            <p:nvPr/>
          </p:nvSpPr>
          <p:spPr>
            <a:xfrm>
              <a:off x="5609326" y="577969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0EA437-EB25-0E3A-0F3D-CA53ECE82948}"/>
                </a:ext>
              </a:extLst>
            </p:cNvPr>
            <p:cNvSpPr/>
            <p:nvPr/>
          </p:nvSpPr>
          <p:spPr>
            <a:xfrm>
              <a:off x="3343813" y="2326256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41DEFEC-A1AA-762A-15BF-7C68911D91D8}"/>
                </a:ext>
              </a:extLst>
            </p:cNvPr>
            <p:cNvSpPr/>
            <p:nvPr/>
          </p:nvSpPr>
          <p:spPr>
            <a:xfrm>
              <a:off x="3343814" y="3841629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DEBFF5-50E5-FB58-8411-799DA351A573}"/>
                </a:ext>
              </a:extLst>
            </p:cNvPr>
            <p:cNvSpPr/>
            <p:nvPr/>
          </p:nvSpPr>
          <p:spPr>
            <a:xfrm>
              <a:off x="4194594" y="5063705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9A031DD-4B1A-7EE4-B2DE-9CE9551A8821}"/>
                </a:ext>
              </a:extLst>
            </p:cNvPr>
            <p:cNvSpPr/>
            <p:nvPr/>
          </p:nvSpPr>
          <p:spPr>
            <a:xfrm>
              <a:off x="7855429" y="2257245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C4E7EFD-9899-9EF6-328A-9A9A7EEEC9C5}"/>
                </a:ext>
              </a:extLst>
            </p:cNvPr>
            <p:cNvSpPr/>
            <p:nvPr/>
          </p:nvSpPr>
          <p:spPr>
            <a:xfrm>
              <a:off x="5599621" y="5523780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1BBCF6-E8C0-47AA-6708-F0301CF22947}"/>
                </a:ext>
              </a:extLst>
            </p:cNvPr>
            <p:cNvSpPr/>
            <p:nvPr/>
          </p:nvSpPr>
          <p:spPr>
            <a:xfrm>
              <a:off x="7015431" y="5075207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F74740-EBF5-98E5-4BB9-97F509CE24B6}"/>
                </a:ext>
              </a:extLst>
            </p:cNvPr>
            <p:cNvSpPr/>
            <p:nvPr/>
          </p:nvSpPr>
          <p:spPr>
            <a:xfrm>
              <a:off x="7855428" y="3841629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B9F69F2-5A7E-3450-5A1A-EC8BA80D3C54}"/>
                </a:ext>
              </a:extLst>
            </p:cNvPr>
            <p:cNvSpPr/>
            <p:nvPr/>
          </p:nvSpPr>
          <p:spPr>
            <a:xfrm>
              <a:off x="7015431" y="1046671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960D2B9-0414-57DA-65DC-62E0DCC11AF7}"/>
                </a:ext>
              </a:extLst>
            </p:cNvPr>
            <p:cNvSpPr/>
            <p:nvPr/>
          </p:nvSpPr>
          <p:spPr>
            <a:xfrm>
              <a:off x="4194593" y="1046672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606CD5C-E5A0-E631-391F-C37998C45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808" y="1440961"/>
            <a:ext cx="474453" cy="4744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059F07-DA4C-49D7-246B-C43405CD5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915" y="4182912"/>
            <a:ext cx="474453" cy="4744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7A2B75-5C9C-3E8C-4D87-28E3605FEA4F}"/>
              </a:ext>
            </a:extLst>
          </p:cNvPr>
          <p:cNvSpPr txBox="1"/>
          <p:nvPr/>
        </p:nvSpPr>
        <p:spPr>
          <a:xfrm>
            <a:off x="9254251" y="154608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D7894D-E01D-077F-A6D0-65274B58CB70}"/>
              </a:ext>
            </a:extLst>
          </p:cNvPr>
          <p:cNvSpPr txBox="1"/>
          <p:nvPr/>
        </p:nvSpPr>
        <p:spPr>
          <a:xfrm>
            <a:off x="10036419" y="141038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AA7C9A-6CEE-E232-35EA-5D37B19C0D0C}"/>
              </a:ext>
            </a:extLst>
          </p:cNvPr>
          <p:cNvSpPr txBox="1"/>
          <p:nvPr/>
        </p:nvSpPr>
        <p:spPr>
          <a:xfrm>
            <a:off x="8908953" y="363748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A8D817-BBEC-5244-DD53-0DCE0119A77A}"/>
              </a:ext>
            </a:extLst>
          </p:cNvPr>
          <p:cNvSpPr txBox="1"/>
          <p:nvPr/>
        </p:nvSpPr>
        <p:spPr>
          <a:xfrm>
            <a:off x="10838489" y="182754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C668D-DE1F-2737-985C-40F5A1A42147}"/>
              </a:ext>
            </a:extLst>
          </p:cNvPr>
          <p:cNvSpPr txBox="1"/>
          <p:nvPr/>
        </p:nvSpPr>
        <p:spPr>
          <a:xfrm>
            <a:off x="11183401" y="244378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FE3B45-A85D-D2F6-A046-9D41F9C7FB21}"/>
              </a:ext>
            </a:extLst>
          </p:cNvPr>
          <p:cNvSpPr txBox="1"/>
          <p:nvPr/>
        </p:nvSpPr>
        <p:spPr>
          <a:xfrm>
            <a:off x="11029698" y="332133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1A4CBD-20B9-04EE-466F-880D673A29FA}"/>
              </a:ext>
            </a:extLst>
          </p:cNvPr>
          <p:cNvSpPr txBox="1"/>
          <p:nvPr/>
        </p:nvSpPr>
        <p:spPr>
          <a:xfrm>
            <a:off x="10549291" y="386328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C62D5A-84F0-B839-12DA-A034085C6D48}"/>
              </a:ext>
            </a:extLst>
          </p:cNvPr>
          <p:cNvSpPr txBox="1"/>
          <p:nvPr/>
        </p:nvSpPr>
        <p:spPr>
          <a:xfrm>
            <a:off x="9650804" y="404131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1154A5-B68C-802E-E586-B244E93264B4}"/>
              </a:ext>
            </a:extLst>
          </p:cNvPr>
          <p:cNvSpPr txBox="1"/>
          <p:nvPr/>
        </p:nvSpPr>
        <p:spPr>
          <a:xfrm>
            <a:off x="8624981" y="215568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C3D35C-378B-DF62-C424-9B0248C022AD}"/>
              </a:ext>
            </a:extLst>
          </p:cNvPr>
          <p:cNvSpPr txBox="1"/>
          <p:nvPr/>
        </p:nvSpPr>
        <p:spPr>
          <a:xfrm>
            <a:off x="9698675" y="144096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8A5156-87EC-06A7-3B25-2C421263B5FD}"/>
              </a:ext>
            </a:extLst>
          </p:cNvPr>
          <p:cNvSpPr txBox="1"/>
          <p:nvPr/>
        </p:nvSpPr>
        <p:spPr>
          <a:xfrm>
            <a:off x="8953886" y="177629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AFD8EC-2248-F01F-B55F-516BFE1A4834}"/>
              </a:ext>
            </a:extLst>
          </p:cNvPr>
          <p:cNvSpPr txBox="1"/>
          <p:nvPr/>
        </p:nvSpPr>
        <p:spPr>
          <a:xfrm>
            <a:off x="8575433" y="255353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3F7A5C-48E4-3CA2-DC70-565BB4393189}"/>
              </a:ext>
            </a:extLst>
          </p:cNvPr>
          <p:cNvSpPr txBox="1"/>
          <p:nvPr/>
        </p:nvSpPr>
        <p:spPr>
          <a:xfrm>
            <a:off x="8661050" y="326815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397028-7FE8-A8D0-74C2-5764A63A84C2}"/>
              </a:ext>
            </a:extLst>
          </p:cNvPr>
          <p:cNvSpPr txBox="1"/>
          <p:nvPr/>
        </p:nvSpPr>
        <p:spPr>
          <a:xfrm>
            <a:off x="8575549" y="290054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EAC58E-8E41-5F22-24C6-79F334F6F75B}"/>
              </a:ext>
            </a:extLst>
          </p:cNvPr>
          <p:cNvSpPr txBox="1"/>
          <p:nvPr/>
        </p:nvSpPr>
        <p:spPr>
          <a:xfrm>
            <a:off x="9209986" y="367198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B5F191-D5C9-5676-F532-E623179B1F51}"/>
              </a:ext>
            </a:extLst>
          </p:cNvPr>
          <p:cNvSpPr txBox="1"/>
          <p:nvPr/>
        </p:nvSpPr>
        <p:spPr>
          <a:xfrm>
            <a:off x="10108473" y="397490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F61760-CA4C-13D4-0B09-69B44A3DF01A}"/>
              </a:ext>
            </a:extLst>
          </p:cNvPr>
          <p:cNvSpPr txBox="1"/>
          <p:nvPr/>
        </p:nvSpPr>
        <p:spPr>
          <a:xfrm>
            <a:off x="10774375" y="369066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CCFFBC-61EE-105E-5BB7-BEA1A06F44F6}"/>
              </a:ext>
            </a:extLst>
          </p:cNvPr>
          <p:cNvSpPr txBox="1"/>
          <p:nvPr/>
        </p:nvSpPr>
        <p:spPr>
          <a:xfrm>
            <a:off x="11212848" y="295200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80E0D8-8D78-5F0A-8542-FE45090DE8A4}"/>
              </a:ext>
            </a:extLst>
          </p:cNvPr>
          <p:cNvSpPr txBox="1"/>
          <p:nvPr/>
        </p:nvSpPr>
        <p:spPr>
          <a:xfrm>
            <a:off x="11052276" y="212624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D6445E-E9A8-0E24-9EF6-6DD4ACB3551C}"/>
              </a:ext>
            </a:extLst>
          </p:cNvPr>
          <p:cNvSpPr txBox="1"/>
          <p:nvPr/>
        </p:nvSpPr>
        <p:spPr>
          <a:xfrm>
            <a:off x="10496863" y="156314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167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17A5954-3CBA-A32C-7C5C-84B5AD354325}"/>
              </a:ext>
            </a:extLst>
          </p:cNvPr>
          <p:cNvSpPr txBox="1"/>
          <p:nvPr/>
        </p:nvSpPr>
        <p:spPr>
          <a:xfrm>
            <a:off x="595223" y="414068"/>
            <a:ext cx="1055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Problem Definition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BE7531-947C-9A28-DD03-42422F39BE32}"/>
              </a:ext>
            </a:extLst>
          </p:cNvPr>
          <p:cNvGrpSpPr/>
          <p:nvPr/>
        </p:nvGrpSpPr>
        <p:grpSpPr>
          <a:xfrm>
            <a:off x="8675485" y="2503816"/>
            <a:ext cx="2530776" cy="2564921"/>
            <a:chOff x="3343813" y="577969"/>
            <a:chExt cx="4656109" cy="5109714"/>
          </a:xfrm>
        </p:grpSpPr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015696AD-48B2-6A72-9307-84C18A687D83}"/>
                </a:ext>
              </a:extLst>
            </p:cNvPr>
            <p:cNvSpPr/>
            <p:nvPr/>
          </p:nvSpPr>
          <p:spPr>
            <a:xfrm>
              <a:off x="3416061" y="655607"/>
              <a:ext cx="4511615" cy="4494363"/>
            </a:xfrm>
            <a:prstGeom prst="star5">
              <a:avLst>
                <a:gd name="adj" fmla="val 50000"/>
                <a:gd name="hf" fmla="val 105146"/>
                <a:gd name="vf" fmla="val 11055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5337E19-1FEA-30F0-F778-C6B19DAD6F68}"/>
                </a:ext>
              </a:extLst>
            </p:cNvPr>
            <p:cNvSpPr/>
            <p:nvPr/>
          </p:nvSpPr>
          <p:spPr>
            <a:xfrm>
              <a:off x="5609326" y="577969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0EA437-EB25-0E3A-0F3D-CA53ECE82948}"/>
                </a:ext>
              </a:extLst>
            </p:cNvPr>
            <p:cNvSpPr/>
            <p:nvPr/>
          </p:nvSpPr>
          <p:spPr>
            <a:xfrm>
              <a:off x="3343813" y="2326256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41DEFEC-A1AA-762A-15BF-7C68911D91D8}"/>
                </a:ext>
              </a:extLst>
            </p:cNvPr>
            <p:cNvSpPr/>
            <p:nvPr/>
          </p:nvSpPr>
          <p:spPr>
            <a:xfrm>
              <a:off x="3343814" y="3841629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FDEBFF5-50E5-FB58-8411-799DA351A573}"/>
                </a:ext>
              </a:extLst>
            </p:cNvPr>
            <p:cNvSpPr/>
            <p:nvPr/>
          </p:nvSpPr>
          <p:spPr>
            <a:xfrm>
              <a:off x="4194594" y="5063705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9A031DD-4B1A-7EE4-B2DE-9CE9551A8821}"/>
                </a:ext>
              </a:extLst>
            </p:cNvPr>
            <p:cNvSpPr/>
            <p:nvPr/>
          </p:nvSpPr>
          <p:spPr>
            <a:xfrm>
              <a:off x="7855429" y="2257245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C4E7EFD-9899-9EF6-328A-9A9A7EEEC9C5}"/>
                </a:ext>
              </a:extLst>
            </p:cNvPr>
            <p:cNvSpPr/>
            <p:nvPr/>
          </p:nvSpPr>
          <p:spPr>
            <a:xfrm>
              <a:off x="5599621" y="5523780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61BBCF6-E8C0-47AA-6708-F0301CF22947}"/>
                </a:ext>
              </a:extLst>
            </p:cNvPr>
            <p:cNvSpPr/>
            <p:nvPr/>
          </p:nvSpPr>
          <p:spPr>
            <a:xfrm>
              <a:off x="7015431" y="5075207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F74740-EBF5-98E5-4BB9-97F509CE24B6}"/>
                </a:ext>
              </a:extLst>
            </p:cNvPr>
            <p:cNvSpPr/>
            <p:nvPr/>
          </p:nvSpPr>
          <p:spPr>
            <a:xfrm>
              <a:off x="7855428" y="3841629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B9F69F2-5A7E-3450-5A1A-EC8BA80D3C54}"/>
                </a:ext>
              </a:extLst>
            </p:cNvPr>
            <p:cNvSpPr/>
            <p:nvPr/>
          </p:nvSpPr>
          <p:spPr>
            <a:xfrm>
              <a:off x="7015431" y="1046671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960D2B9-0414-57DA-65DC-62E0DCC11AF7}"/>
                </a:ext>
              </a:extLst>
            </p:cNvPr>
            <p:cNvSpPr/>
            <p:nvPr/>
          </p:nvSpPr>
          <p:spPr>
            <a:xfrm>
              <a:off x="4194593" y="1046672"/>
              <a:ext cx="144493" cy="1639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B606CD5C-E5A0-E631-391F-C37998C45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808" y="2326786"/>
            <a:ext cx="474453" cy="4744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059F07-DA4C-49D7-246B-C43405CD5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2915" y="5068737"/>
            <a:ext cx="474453" cy="4744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57A2B75-5C9C-3E8C-4D87-28E3605FEA4F}"/>
              </a:ext>
            </a:extLst>
          </p:cNvPr>
          <p:cNvSpPr txBox="1"/>
          <p:nvPr/>
        </p:nvSpPr>
        <p:spPr>
          <a:xfrm>
            <a:off x="9254251" y="243190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D7894D-E01D-077F-A6D0-65274B58CB70}"/>
              </a:ext>
            </a:extLst>
          </p:cNvPr>
          <p:cNvSpPr txBox="1"/>
          <p:nvPr/>
        </p:nvSpPr>
        <p:spPr>
          <a:xfrm>
            <a:off x="10036419" y="229621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AA7C9A-6CEE-E232-35EA-5D37B19C0D0C}"/>
              </a:ext>
            </a:extLst>
          </p:cNvPr>
          <p:cNvSpPr txBox="1"/>
          <p:nvPr/>
        </p:nvSpPr>
        <p:spPr>
          <a:xfrm>
            <a:off x="8908953" y="452331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A8D817-BBEC-5244-DD53-0DCE0119A77A}"/>
              </a:ext>
            </a:extLst>
          </p:cNvPr>
          <p:cNvSpPr txBox="1"/>
          <p:nvPr/>
        </p:nvSpPr>
        <p:spPr>
          <a:xfrm>
            <a:off x="10838489" y="271336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C668D-DE1F-2737-985C-40F5A1A42147}"/>
              </a:ext>
            </a:extLst>
          </p:cNvPr>
          <p:cNvSpPr txBox="1"/>
          <p:nvPr/>
        </p:nvSpPr>
        <p:spPr>
          <a:xfrm>
            <a:off x="11183401" y="332961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FE3B45-A85D-D2F6-A046-9D41F9C7FB21}"/>
              </a:ext>
            </a:extLst>
          </p:cNvPr>
          <p:cNvSpPr txBox="1"/>
          <p:nvPr/>
        </p:nvSpPr>
        <p:spPr>
          <a:xfrm>
            <a:off x="11029698" y="420716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1A4CBD-20B9-04EE-466F-880D673A29FA}"/>
              </a:ext>
            </a:extLst>
          </p:cNvPr>
          <p:cNvSpPr txBox="1"/>
          <p:nvPr/>
        </p:nvSpPr>
        <p:spPr>
          <a:xfrm>
            <a:off x="10549291" y="474911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C62D5A-84F0-B839-12DA-A034085C6D48}"/>
              </a:ext>
            </a:extLst>
          </p:cNvPr>
          <p:cNvSpPr txBox="1"/>
          <p:nvPr/>
        </p:nvSpPr>
        <p:spPr>
          <a:xfrm>
            <a:off x="9650804" y="492713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1154A5-B68C-802E-E586-B244E93264B4}"/>
              </a:ext>
            </a:extLst>
          </p:cNvPr>
          <p:cNvSpPr txBox="1"/>
          <p:nvPr/>
        </p:nvSpPr>
        <p:spPr>
          <a:xfrm>
            <a:off x="8624981" y="304150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C3D35C-378B-DF62-C424-9B0248C022AD}"/>
              </a:ext>
            </a:extLst>
          </p:cNvPr>
          <p:cNvSpPr txBox="1"/>
          <p:nvPr/>
        </p:nvSpPr>
        <p:spPr>
          <a:xfrm>
            <a:off x="9698675" y="232678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8A5156-87EC-06A7-3B25-2C421263B5FD}"/>
              </a:ext>
            </a:extLst>
          </p:cNvPr>
          <p:cNvSpPr txBox="1"/>
          <p:nvPr/>
        </p:nvSpPr>
        <p:spPr>
          <a:xfrm>
            <a:off x="8953886" y="266211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AFD8EC-2248-F01F-B55F-516BFE1A4834}"/>
              </a:ext>
            </a:extLst>
          </p:cNvPr>
          <p:cNvSpPr txBox="1"/>
          <p:nvPr/>
        </p:nvSpPr>
        <p:spPr>
          <a:xfrm>
            <a:off x="8575433" y="343936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3F7A5C-48E4-3CA2-DC70-565BB4393189}"/>
              </a:ext>
            </a:extLst>
          </p:cNvPr>
          <p:cNvSpPr txBox="1"/>
          <p:nvPr/>
        </p:nvSpPr>
        <p:spPr>
          <a:xfrm>
            <a:off x="8661050" y="415397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397028-7FE8-A8D0-74C2-5764A63A84C2}"/>
              </a:ext>
            </a:extLst>
          </p:cNvPr>
          <p:cNvSpPr txBox="1"/>
          <p:nvPr/>
        </p:nvSpPr>
        <p:spPr>
          <a:xfrm>
            <a:off x="8575549" y="378636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EAC58E-8E41-5F22-24C6-79F334F6F75B}"/>
              </a:ext>
            </a:extLst>
          </p:cNvPr>
          <p:cNvSpPr txBox="1"/>
          <p:nvPr/>
        </p:nvSpPr>
        <p:spPr>
          <a:xfrm>
            <a:off x="9209986" y="455780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8B5F191-D5C9-5676-F532-E623179B1F51}"/>
              </a:ext>
            </a:extLst>
          </p:cNvPr>
          <p:cNvSpPr txBox="1"/>
          <p:nvPr/>
        </p:nvSpPr>
        <p:spPr>
          <a:xfrm>
            <a:off x="10108473" y="486073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F61760-CA4C-13D4-0B09-69B44A3DF01A}"/>
              </a:ext>
            </a:extLst>
          </p:cNvPr>
          <p:cNvSpPr txBox="1"/>
          <p:nvPr/>
        </p:nvSpPr>
        <p:spPr>
          <a:xfrm>
            <a:off x="10774375" y="4576492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CCFFBC-61EE-105E-5BB7-BEA1A06F44F6}"/>
              </a:ext>
            </a:extLst>
          </p:cNvPr>
          <p:cNvSpPr txBox="1"/>
          <p:nvPr/>
        </p:nvSpPr>
        <p:spPr>
          <a:xfrm>
            <a:off x="11212848" y="383782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80E0D8-8D78-5F0A-8542-FE45090DE8A4}"/>
              </a:ext>
            </a:extLst>
          </p:cNvPr>
          <p:cNvSpPr txBox="1"/>
          <p:nvPr/>
        </p:nvSpPr>
        <p:spPr>
          <a:xfrm>
            <a:off x="11052276" y="3012071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D6445E-E9A8-0E24-9EF6-6DD4ACB3551C}"/>
              </a:ext>
            </a:extLst>
          </p:cNvPr>
          <p:cNvSpPr txBox="1"/>
          <p:nvPr/>
        </p:nvSpPr>
        <p:spPr>
          <a:xfrm>
            <a:off x="10496863" y="244896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EB15B23-11FB-0768-34EF-5BBDA22F1360}"/>
              </a:ext>
            </a:extLst>
          </p:cNvPr>
          <p:cNvSpPr/>
          <p:nvPr/>
        </p:nvSpPr>
        <p:spPr>
          <a:xfrm>
            <a:off x="9083396" y="2661701"/>
            <a:ext cx="206108" cy="18508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7DC1FA-AC19-889A-BA7A-2CE409C9AADF}"/>
              </a:ext>
            </a:extLst>
          </p:cNvPr>
          <p:cNvSpPr txBox="1"/>
          <p:nvPr/>
        </p:nvSpPr>
        <p:spPr>
          <a:xfrm>
            <a:off x="9174498" y="2781032"/>
            <a:ext cx="675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V</a:t>
            </a:r>
            <a:r>
              <a:rPr lang="en-US" b="1" baseline="-25000" dirty="0" err="1"/>
              <a:t>b</a:t>
            </a:r>
            <a:endParaRPr lang="en-IN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D8F528-D1CF-E544-D231-67F63F2A6574}"/>
              </a:ext>
            </a:extLst>
          </p:cNvPr>
          <p:cNvSpPr txBox="1"/>
          <p:nvPr/>
        </p:nvSpPr>
        <p:spPr>
          <a:xfrm>
            <a:off x="602988" y="2898035"/>
            <a:ext cx="81917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cap="small" dirty="0" err="1"/>
              <a:t>PerpExploration</a:t>
            </a:r>
            <a:r>
              <a:rPr lang="en-US" b="1" u="sng" cap="small" dirty="0"/>
              <a:t>-BBH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V</a:t>
            </a:r>
            <a:r>
              <a:rPr lang="en-US" baseline="-25000" dirty="0" err="1"/>
              <a:t>b</a:t>
            </a:r>
            <a:r>
              <a:rPr lang="en-US" dirty="0"/>
              <a:t>  be a byzantine black hole on a oriented 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set of  Synchronous agents initially on safe nodes called </a:t>
            </a:r>
            <a:r>
              <a:rPr lang="en-US" i="1" dirty="0"/>
              <a:t>homes</a:t>
            </a:r>
          </a:p>
          <a:p>
            <a:endParaRPr lang="en-US" b="1" dirty="0"/>
          </a:p>
          <a:p>
            <a:pPr algn="ctr"/>
            <a:r>
              <a:rPr lang="en-US" sz="3200" b="1" dirty="0"/>
              <a:t>Goal:</a:t>
            </a:r>
            <a:r>
              <a:rPr lang="en-US" sz="2400" b="1" dirty="0"/>
              <a:t> </a:t>
            </a:r>
            <a:r>
              <a:rPr lang="en-US" sz="2400" dirty="0">
                <a:solidFill>
                  <a:srgbClr val="7030A0"/>
                </a:solidFill>
              </a:rPr>
              <a:t>Each node except </a:t>
            </a:r>
            <a:r>
              <a:rPr lang="en-US" sz="2400" dirty="0" err="1">
                <a:solidFill>
                  <a:srgbClr val="7030A0"/>
                </a:solidFill>
              </a:rPr>
              <a:t>V</a:t>
            </a:r>
            <a:r>
              <a:rPr lang="en-US" sz="2400" baseline="-25000" dirty="0" err="1">
                <a:solidFill>
                  <a:srgbClr val="7030A0"/>
                </a:solidFill>
              </a:rPr>
              <a:t>b</a:t>
            </a:r>
            <a:r>
              <a:rPr lang="en-US" sz="2400" dirty="0">
                <a:solidFill>
                  <a:srgbClr val="7030A0"/>
                </a:solidFill>
              </a:rPr>
              <a:t> has to be visited by at least one agent infinitely often</a:t>
            </a:r>
            <a:endParaRPr lang="en-IN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52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1140</TotalTime>
  <Words>1191</Words>
  <Application>Microsoft Office PowerPoint</Application>
  <PresentationFormat>Widescreen</PresentationFormat>
  <Paragraphs>273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Calibri Light</vt:lpstr>
      <vt:lpstr>LMMathItalic10-Regular</vt:lpstr>
      <vt:lpstr>LMRoman10-Italic</vt:lpstr>
      <vt:lpstr>LMRoman9-Italic</vt:lpstr>
      <vt:lpstr>LMRoman9-Regular</vt:lpstr>
      <vt:lpstr>LMRomanCaps10-Oblique</vt:lpstr>
      <vt:lpstr>LMSans8-Regular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Pritam Goswami</dc:creator>
  <cp:lastModifiedBy>Pritam Goswami</cp:lastModifiedBy>
  <cp:revision>26</cp:revision>
  <dcterms:created xsi:type="dcterms:W3CDTF">2024-12-09T20:43:25Z</dcterms:created>
  <dcterms:modified xsi:type="dcterms:W3CDTF">2024-12-10T18:46:23Z</dcterms:modified>
</cp:coreProperties>
</file>