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9" r:id="rId6"/>
    <p:sldId id="275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96" autoAdjust="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B499-EB40-976C-9D1A-05EDFAC69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88953-4049-3306-B610-FB60C8849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EACD9-0B8A-E74A-1539-D422E421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8780-1B6C-45C2-B5AD-259F4B23013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6BAF2-8CFE-ED40-5281-1D2ABE17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90ADC-54ED-6C35-5DBE-62E12252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3812-7A82-4E06-AB67-0231212324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8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0AD1-B658-129F-E8BA-61962E69F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8A45E-7B22-029F-C90A-DCA4E4772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BFE0-8A16-2976-47E9-35D81C39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8780-1B6C-45C2-B5AD-259F4B23013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70CFF-D584-4AB4-EECD-6A81DCB5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F2B8-FE08-EFF0-27A9-EE735F1C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3812-7A82-4E06-AB67-0231212324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52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DC4FF-E7E7-626D-9CF8-20D9D37E1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188F8-CE91-C61C-3DF6-11AA58535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4E0E9-0BE0-F2D4-D255-1EFD6CE3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8780-1B6C-45C2-B5AD-259F4B23013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DF643-E969-355F-C863-3A1C993E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343F8-FEC0-B896-7660-E9DAB16E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3812-7A82-4E06-AB67-0231212324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22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9039-CA1E-1C69-81D5-4AC36743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F5D1-E8E9-0D15-9472-EDD2E4309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7BAD7-3CE7-3B5F-87AE-9DF3910B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8780-1B6C-45C2-B5AD-259F4B23013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03AFB-EBF3-65D3-2016-76F6B0C8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C4DF9-F115-0127-0CC6-C82A8AD6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3812-7A82-4E06-AB67-0231212324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23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3776-BFD0-CA8E-E06A-6DF8FFF6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04659-10A5-0324-483D-6DB247B7D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64BF8-14AD-E369-FA49-E212C0A2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8780-1B6C-45C2-B5AD-259F4B23013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ECA3F-E008-10E1-D725-09721F46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D7A52-7D62-9D9F-9D7E-0C861673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3812-7A82-4E06-AB67-0231212324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61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2CE9-7851-8FC3-445C-54CC225D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DE424-0296-0B6D-76CA-D74A58CB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CE2D8-4B78-4811-33FE-98AD4F596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CA9F5-34D8-FC44-31BD-8C6CD8B9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8780-1B6C-45C2-B5AD-259F4B23013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F6A0A-01EA-49BC-EF79-BE3FAD49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62D53-BD51-D4AB-3380-0BCE2F5D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3812-7A82-4E06-AB67-0231212324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1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0547-9981-CAFB-0830-41BE8807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B0E43-3213-9F6B-59B3-883211430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D3041-EF37-C364-7E81-D0AE27FB6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06435-A2F8-2311-337B-5C06B8424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3AF02-AA86-C1D3-DA9A-E381CBE0E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A822E-CD68-B08C-85E6-82AD0AB8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8780-1B6C-45C2-B5AD-259F4B23013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DC66F-149A-85EB-5A3C-D305668B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0DA16-2D5F-EE1E-4027-AA392F0B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3812-7A82-4E06-AB67-0231212324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85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41E0-490D-798D-106C-52740F26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D6C87-2340-C4FB-24A7-A2E869DE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8780-1B6C-45C2-B5AD-259F4B23013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661BA-7437-DABB-3FC3-B3D30A5D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15E3E-B150-6A82-58C4-C8D1FA09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3812-7A82-4E06-AB67-0231212324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60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687B5-5B1F-CA45-4ABF-3E86BF0F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8780-1B6C-45C2-B5AD-259F4B23013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0794F-0696-037C-AEC8-87BE556C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17ADC-D334-105A-035B-2EEBDED1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3812-7A82-4E06-AB67-0231212324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3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47DA-731A-815E-1308-4DB8FCAE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910D5-4FC8-981A-85CF-B3F323AB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F12D6-2CB2-BB6A-2ECE-72D919DE2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A3DD7-F643-FB7B-4786-38F73DD0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8780-1B6C-45C2-B5AD-259F4B23013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427F4-BE0C-ADB0-2107-63706859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BA132-CCC1-A571-4399-CCA3C76E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3812-7A82-4E06-AB67-0231212324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1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BE38-8C93-17B9-271D-2B261396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87ED2-1BAF-B57B-D5FB-A41522F9E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D0C82-03CA-B587-2A79-4A2E69B0D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7366-1E58-8A5A-DBC9-D9E50106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8780-1B6C-45C2-B5AD-259F4B23013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4E0AD-8FBE-D820-BFC3-3114D490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EB0FF-5DC6-7D3F-B36E-222AD654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3812-7A82-4E06-AB67-0231212324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12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BFADF-5A2C-56BF-F0FE-3142CEBE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5EDA-FE8E-C902-DC5A-3E7F021CB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9AA98-494D-5FB7-5E4B-99D20607E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58780-1B6C-45C2-B5AD-259F4B23013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22030-549D-3677-DC20-4CB6A1A2C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2B00A-7BA0-82B0-F170-D3F5B42B1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23812-7A82-4E06-AB67-0231212324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81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BE44-8634-1CBA-2F80-E8F706413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98" y="1953112"/>
            <a:ext cx="12192000" cy="1149317"/>
          </a:xfrm>
        </p:spPr>
        <p:txBody>
          <a:bodyPr>
            <a:noAutofit/>
          </a:bodyPr>
          <a:lstStyle/>
          <a:p>
            <a:r>
              <a:rPr lang="en-IN" sz="44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SFBX1440"/>
              </a:rPr>
              <a:t>Rendezvous </a:t>
            </a:r>
            <a:r>
              <a:rPr lang="en-US" sz="44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SFBX1440"/>
              </a:rPr>
              <a:t>on a Known Dynamic Point in a </a:t>
            </a:r>
            <a:br>
              <a:rPr lang="en-US" sz="44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SFBX1440"/>
              </a:rPr>
            </a:br>
            <a:r>
              <a:rPr lang="en-US" sz="44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SFBX1440"/>
              </a:rPr>
              <a:t>Finite </a:t>
            </a:r>
            <a:r>
              <a:rPr lang="en-IN" sz="44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SFBX1440"/>
              </a:rPr>
              <a:t>Unoriented Grid</a:t>
            </a:r>
            <a:endParaRPr lang="en-IN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A0F60-E746-8BB1-5197-872899DE5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5298" y="3205065"/>
            <a:ext cx="9144000" cy="13109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Pritam Goswami</a:t>
            </a:r>
            <a:r>
              <a:rPr lang="en-US" dirty="0"/>
              <a:t>, </a:t>
            </a:r>
            <a:r>
              <a:rPr lang="en-US" dirty="0" err="1"/>
              <a:t>Avisek</a:t>
            </a:r>
            <a:r>
              <a:rPr lang="en-US" dirty="0"/>
              <a:t> Sharma, </a:t>
            </a:r>
            <a:r>
              <a:rPr lang="en-US" dirty="0" err="1"/>
              <a:t>Satakshi</a:t>
            </a:r>
            <a:r>
              <a:rPr lang="en-US" dirty="0"/>
              <a:t> Ghosh and Buddhadeb Sau</a:t>
            </a:r>
          </a:p>
          <a:p>
            <a:r>
              <a:rPr lang="en-US" dirty="0"/>
              <a:t>Jadavpur University, Kolkata, India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5585C8-0CA3-8121-00C4-F3DCFCC5E6D0}"/>
              </a:ext>
            </a:extLst>
          </p:cNvPr>
          <p:cNvSpPr/>
          <p:nvPr/>
        </p:nvSpPr>
        <p:spPr>
          <a:xfrm>
            <a:off x="8568612" y="5728994"/>
            <a:ext cx="4441371" cy="480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SSS, 2023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New </a:t>
            </a:r>
            <a:r>
              <a:rPr lang="en-US" sz="2400" dirty="0" err="1">
                <a:solidFill>
                  <a:sysClr val="windowText" lastClr="000000"/>
                </a:solidFill>
              </a:rPr>
              <a:t>Jersey,USA</a:t>
            </a:r>
            <a:endParaRPr lang="en-IN" sz="2400" dirty="0">
              <a:solidFill>
                <a:sysClr val="windowText" lastClr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31EC3-B64C-44BD-70D4-2F2855863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341455"/>
            <a:ext cx="15240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7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7132464-DBAB-5542-7FDF-9482E2A60A81}"/>
              </a:ext>
            </a:extLst>
          </p:cNvPr>
          <p:cNvSpPr/>
          <p:nvPr/>
        </p:nvSpPr>
        <p:spPr>
          <a:xfrm>
            <a:off x="7472274" y="4957777"/>
            <a:ext cx="648478" cy="6296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2465A8-C049-D245-0833-3A0F0A233F75}"/>
              </a:ext>
            </a:extLst>
          </p:cNvPr>
          <p:cNvSpPr/>
          <p:nvPr/>
        </p:nvSpPr>
        <p:spPr>
          <a:xfrm>
            <a:off x="7462571" y="4319941"/>
            <a:ext cx="645242" cy="12506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50334D-C5E5-7C94-1E73-FAAC2C4BB74F}"/>
              </a:ext>
            </a:extLst>
          </p:cNvPr>
          <p:cNvSpPr/>
          <p:nvPr/>
        </p:nvSpPr>
        <p:spPr>
          <a:xfrm>
            <a:off x="6817267" y="4308502"/>
            <a:ext cx="1275960" cy="12789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68A14B-8B6D-5393-BCD6-BE318E8AEA1F}"/>
              </a:ext>
            </a:extLst>
          </p:cNvPr>
          <p:cNvSpPr/>
          <p:nvPr/>
        </p:nvSpPr>
        <p:spPr>
          <a:xfrm>
            <a:off x="6788084" y="3678675"/>
            <a:ext cx="1321345" cy="18919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19E7D-A919-464B-0B42-74B9A6E17E98}"/>
              </a:ext>
            </a:extLst>
          </p:cNvPr>
          <p:cNvSpPr/>
          <p:nvPr/>
        </p:nvSpPr>
        <p:spPr>
          <a:xfrm>
            <a:off x="6142827" y="3678674"/>
            <a:ext cx="1952017" cy="18919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3465E-4CC0-70E2-CE1F-AEBECE30699A}"/>
              </a:ext>
            </a:extLst>
          </p:cNvPr>
          <p:cNvSpPr/>
          <p:nvPr/>
        </p:nvSpPr>
        <p:spPr>
          <a:xfrm>
            <a:off x="5510541" y="3678678"/>
            <a:ext cx="2600504" cy="18919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A1CC6-5A95-FF04-0B47-EA7CF4DE995D}"/>
              </a:ext>
            </a:extLst>
          </p:cNvPr>
          <p:cNvSpPr/>
          <p:nvPr/>
        </p:nvSpPr>
        <p:spPr>
          <a:xfrm>
            <a:off x="4865261" y="3678681"/>
            <a:ext cx="3237683" cy="18919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A2BFF9-BF47-4EED-072B-01330169CA08}"/>
              </a:ext>
            </a:extLst>
          </p:cNvPr>
          <p:cNvSpPr/>
          <p:nvPr/>
        </p:nvSpPr>
        <p:spPr>
          <a:xfrm>
            <a:off x="4211881" y="3678680"/>
            <a:ext cx="3891064" cy="18919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15444C-3DEC-6541-0C5A-4F52A13590C9}"/>
              </a:ext>
            </a:extLst>
          </p:cNvPr>
          <p:cNvSpPr/>
          <p:nvPr/>
        </p:nvSpPr>
        <p:spPr>
          <a:xfrm>
            <a:off x="4219982" y="3046384"/>
            <a:ext cx="3891064" cy="25242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44AD9C-1120-A824-A12C-0598BAAADBD4}"/>
              </a:ext>
            </a:extLst>
          </p:cNvPr>
          <p:cNvSpPr/>
          <p:nvPr/>
        </p:nvSpPr>
        <p:spPr>
          <a:xfrm>
            <a:off x="4210276" y="2381949"/>
            <a:ext cx="3891064" cy="31970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9963C-7D09-FBB9-695F-4F498E8F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64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Algorithm: Dynamic Rendezvous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5F6B6B-A45B-515F-7C4F-E8EC2B4E4E06}"/>
              </a:ext>
            </a:extLst>
          </p:cNvPr>
          <p:cNvCxnSpPr>
            <a:cxnSpLocks/>
          </p:cNvCxnSpPr>
          <p:nvPr/>
        </p:nvCxnSpPr>
        <p:spPr>
          <a:xfrm flipH="1">
            <a:off x="4203780" y="4957777"/>
            <a:ext cx="389106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D72DAE-850D-598D-8B64-1101B2E51AA5}"/>
              </a:ext>
            </a:extLst>
          </p:cNvPr>
          <p:cNvCxnSpPr>
            <a:cxnSpLocks/>
          </p:cNvCxnSpPr>
          <p:nvPr/>
        </p:nvCxnSpPr>
        <p:spPr>
          <a:xfrm>
            <a:off x="7456061" y="2558378"/>
            <a:ext cx="0" cy="30122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C5EACF0-3CA1-BF6B-9173-AA6D79A389F1}"/>
              </a:ext>
            </a:extLst>
          </p:cNvPr>
          <p:cNvCxnSpPr>
            <a:cxnSpLocks/>
          </p:cNvCxnSpPr>
          <p:nvPr/>
        </p:nvCxnSpPr>
        <p:spPr>
          <a:xfrm>
            <a:off x="4203780" y="2373552"/>
            <a:ext cx="3891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8A3FE18-7BCB-B087-CE79-4AAC2C88AAD3}"/>
              </a:ext>
            </a:extLst>
          </p:cNvPr>
          <p:cNvCxnSpPr>
            <a:cxnSpLocks/>
          </p:cNvCxnSpPr>
          <p:nvPr/>
        </p:nvCxnSpPr>
        <p:spPr>
          <a:xfrm>
            <a:off x="8094844" y="2373553"/>
            <a:ext cx="0" cy="3197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7718886-47CC-1491-466A-6A8BFE8CD5D5}"/>
              </a:ext>
            </a:extLst>
          </p:cNvPr>
          <p:cNvCxnSpPr>
            <a:cxnSpLocks/>
          </p:cNvCxnSpPr>
          <p:nvPr/>
        </p:nvCxnSpPr>
        <p:spPr>
          <a:xfrm>
            <a:off x="4203780" y="5570622"/>
            <a:ext cx="3891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32F3695-EE4E-D13B-8065-EEE6A9FFFD9B}"/>
              </a:ext>
            </a:extLst>
          </p:cNvPr>
          <p:cNvCxnSpPr>
            <a:cxnSpLocks/>
          </p:cNvCxnSpPr>
          <p:nvPr/>
        </p:nvCxnSpPr>
        <p:spPr>
          <a:xfrm>
            <a:off x="6810793" y="2373553"/>
            <a:ext cx="0" cy="31970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D772ACE-A322-67EA-229B-7499C373BDCD}"/>
              </a:ext>
            </a:extLst>
          </p:cNvPr>
          <p:cNvCxnSpPr>
            <a:cxnSpLocks/>
          </p:cNvCxnSpPr>
          <p:nvPr/>
        </p:nvCxnSpPr>
        <p:spPr>
          <a:xfrm>
            <a:off x="7456061" y="2373553"/>
            <a:ext cx="0" cy="3197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D9CDD97-1192-F8E9-17D1-866082064AB9}"/>
              </a:ext>
            </a:extLst>
          </p:cNvPr>
          <p:cNvCxnSpPr>
            <a:cxnSpLocks/>
          </p:cNvCxnSpPr>
          <p:nvPr/>
        </p:nvCxnSpPr>
        <p:spPr>
          <a:xfrm>
            <a:off x="6149312" y="2558378"/>
            <a:ext cx="0" cy="30122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562589B-52D9-5ACD-EB04-0029DC4D5DA6}"/>
              </a:ext>
            </a:extLst>
          </p:cNvPr>
          <p:cNvCxnSpPr>
            <a:cxnSpLocks/>
          </p:cNvCxnSpPr>
          <p:nvPr/>
        </p:nvCxnSpPr>
        <p:spPr>
          <a:xfrm>
            <a:off x="6149312" y="2373553"/>
            <a:ext cx="0" cy="3197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CF9E269-4BB8-234C-248D-7FF8C885BB64}"/>
              </a:ext>
            </a:extLst>
          </p:cNvPr>
          <p:cNvCxnSpPr>
            <a:cxnSpLocks/>
          </p:cNvCxnSpPr>
          <p:nvPr/>
        </p:nvCxnSpPr>
        <p:spPr>
          <a:xfrm>
            <a:off x="4865261" y="2373553"/>
            <a:ext cx="0" cy="31970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F5212D7-4344-4CCA-6913-BC3DC0230B14}"/>
              </a:ext>
            </a:extLst>
          </p:cNvPr>
          <p:cNvCxnSpPr>
            <a:cxnSpLocks/>
          </p:cNvCxnSpPr>
          <p:nvPr/>
        </p:nvCxnSpPr>
        <p:spPr>
          <a:xfrm>
            <a:off x="5504044" y="2373552"/>
            <a:ext cx="0" cy="3197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A43E6F6-6995-3484-9DB4-77724D9D00BA}"/>
              </a:ext>
            </a:extLst>
          </p:cNvPr>
          <p:cNvCxnSpPr>
            <a:cxnSpLocks/>
          </p:cNvCxnSpPr>
          <p:nvPr/>
        </p:nvCxnSpPr>
        <p:spPr>
          <a:xfrm>
            <a:off x="4203780" y="2373553"/>
            <a:ext cx="0" cy="31970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47E0A70-145C-1F68-FA26-4E7D2E744BFF}"/>
              </a:ext>
            </a:extLst>
          </p:cNvPr>
          <p:cNvCxnSpPr>
            <a:cxnSpLocks/>
          </p:cNvCxnSpPr>
          <p:nvPr/>
        </p:nvCxnSpPr>
        <p:spPr>
          <a:xfrm flipH="1">
            <a:off x="4203780" y="4314221"/>
            <a:ext cx="389106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09642E7-1157-6012-2341-77D2E0C5D137}"/>
              </a:ext>
            </a:extLst>
          </p:cNvPr>
          <p:cNvCxnSpPr>
            <a:cxnSpLocks/>
          </p:cNvCxnSpPr>
          <p:nvPr/>
        </p:nvCxnSpPr>
        <p:spPr>
          <a:xfrm flipH="1">
            <a:off x="4203780" y="3678681"/>
            <a:ext cx="389106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ACDBD31-6C50-CF22-245A-BAD59B2F5323}"/>
              </a:ext>
            </a:extLst>
          </p:cNvPr>
          <p:cNvCxnSpPr>
            <a:cxnSpLocks/>
          </p:cNvCxnSpPr>
          <p:nvPr/>
        </p:nvCxnSpPr>
        <p:spPr>
          <a:xfrm flipH="1">
            <a:off x="4203780" y="3046383"/>
            <a:ext cx="389106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Arrow: Down 94">
            <a:extLst>
              <a:ext uri="{FF2B5EF4-FFF2-40B4-BE49-F238E27FC236}">
                <a16:creationId xmlns:a16="http://schemas.microsoft.com/office/drawing/2014/main" id="{034331E3-CEC7-370C-ECD8-2A44BA601EA4}"/>
              </a:ext>
            </a:extLst>
          </p:cNvPr>
          <p:cNvSpPr/>
          <p:nvPr/>
        </p:nvSpPr>
        <p:spPr>
          <a:xfrm>
            <a:off x="4107214" y="1896898"/>
            <a:ext cx="193132" cy="291819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0702A5-9931-7504-1621-A5457AA55E1A}"/>
              </a:ext>
            </a:extLst>
          </p:cNvPr>
          <p:cNvSpPr txBox="1">
            <a:spLocks/>
          </p:cNvSpPr>
          <p:nvPr/>
        </p:nvSpPr>
        <p:spPr>
          <a:xfrm>
            <a:off x="990600" y="7420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Gather Phase</a:t>
            </a:r>
            <a:endParaRPr lang="en-IN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B5EA29-0907-AB38-CE3E-6F6CDA6C0FFF}"/>
              </a:ext>
            </a:extLst>
          </p:cNvPr>
          <p:cNvCxnSpPr/>
          <p:nvPr/>
        </p:nvCxnSpPr>
        <p:spPr>
          <a:xfrm>
            <a:off x="6810793" y="2373553"/>
            <a:ext cx="0" cy="31970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8132DE-DE56-C468-6552-E59BFFFC2BD7}"/>
              </a:ext>
            </a:extLst>
          </p:cNvPr>
          <p:cNvCxnSpPr/>
          <p:nvPr/>
        </p:nvCxnSpPr>
        <p:spPr>
          <a:xfrm>
            <a:off x="4219994" y="4960999"/>
            <a:ext cx="389106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535BC2C-31ED-7C15-4599-77782C2FF0AF}"/>
              </a:ext>
            </a:extLst>
          </p:cNvPr>
          <p:cNvSpPr/>
          <p:nvPr/>
        </p:nvSpPr>
        <p:spPr>
          <a:xfrm>
            <a:off x="6720713" y="5491090"/>
            <a:ext cx="193132" cy="1750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9A739C-E503-B536-F2F7-1504F3D4DD98}"/>
              </a:ext>
            </a:extLst>
          </p:cNvPr>
          <p:cNvCxnSpPr>
            <a:cxnSpLocks/>
          </p:cNvCxnSpPr>
          <p:nvPr/>
        </p:nvCxnSpPr>
        <p:spPr>
          <a:xfrm>
            <a:off x="8101074" y="2373542"/>
            <a:ext cx="0" cy="31970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D211A00-AD3F-BE0F-AC4F-FAC492B2467A}"/>
              </a:ext>
            </a:extLst>
          </p:cNvPr>
          <p:cNvSpPr/>
          <p:nvPr/>
        </p:nvSpPr>
        <p:spPr>
          <a:xfrm>
            <a:off x="8277286" y="1533398"/>
            <a:ext cx="2679662" cy="1270905"/>
          </a:xfrm>
          <a:prstGeom prst="wedgeEllipseCallout">
            <a:avLst>
              <a:gd name="adj1" fmla="val -67992"/>
              <a:gd name="adj2" fmla="val 569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Containing Rectangle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C325B2-4C2B-DCCD-59F4-D926C066BDC4}"/>
              </a:ext>
            </a:extLst>
          </p:cNvPr>
          <p:cNvCxnSpPr>
            <a:cxnSpLocks/>
          </p:cNvCxnSpPr>
          <p:nvPr/>
        </p:nvCxnSpPr>
        <p:spPr>
          <a:xfrm>
            <a:off x="4210276" y="2373542"/>
            <a:ext cx="38910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44F4D-2AEC-B452-8FE8-7D05CF56DE40}"/>
              </a:ext>
            </a:extLst>
          </p:cNvPr>
          <p:cNvCxnSpPr>
            <a:cxnSpLocks/>
          </p:cNvCxnSpPr>
          <p:nvPr/>
        </p:nvCxnSpPr>
        <p:spPr>
          <a:xfrm>
            <a:off x="4220357" y="2373541"/>
            <a:ext cx="0" cy="31970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058C44-5515-171E-CD21-D48DB50312BB}"/>
              </a:ext>
            </a:extLst>
          </p:cNvPr>
          <p:cNvCxnSpPr>
            <a:cxnSpLocks/>
          </p:cNvCxnSpPr>
          <p:nvPr/>
        </p:nvCxnSpPr>
        <p:spPr>
          <a:xfrm>
            <a:off x="4229688" y="5578089"/>
            <a:ext cx="38910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8DE3702-9F5D-93CB-1E23-BCC41B2102E7}"/>
              </a:ext>
            </a:extLst>
          </p:cNvPr>
          <p:cNvSpPr/>
          <p:nvPr/>
        </p:nvSpPr>
        <p:spPr>
          <a:xfrm>
            <a:off x="6720713" y="2294400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5C483FC-E5C6-E095-4DA0-AAB2FEED48B4}"/>
              </a:ext>
            </a:extLst>
          </p:cNvPr>
          <p:cNvSpPr/>
          <p:nvPr/>
        </p:nvSpPr>
        <p:spPr>
          <a:xfrm>
            <a:off x="4123404" y="4889979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2C817B-7708-340F-1BCB-D11B8DA5BC38}"/>
              </a:ext>
            </a:extLst>
          </p:cNvPr>
          <p:cNvSpPr/>
          <p:nvPr/>
        </p:nvSpPr>
        <p:spPr>
          <a:xfrm>
            <a:off x="6426509" y="2615850"/>
            <a:ext cx="401217" cy="330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96BB41-087F-92C3-6EDA-64B23EC9E65E}"/>
              </a:ext>
            </a:extLst>
          </p:cNvPr>
          <p:cNvSpPr/>
          <p:nvPr/>
        </p:nvSpPr>
        <p:spPr>
          <a:xfrm>
            <a:off x="5154480" y="4616027"/>
            <a:ext cx="401217" cy="330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L’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47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222E-6 L -4.58333E-6 0.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4.58333E-6 -0.08959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9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44444E-6 L 0.00052 0.0905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51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1 L -0.00052 0.1893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446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8959 L -0.05468 -0.0905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" y="-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9051 L -3.75E-6 -4.44444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453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18935 L -0.05286 0.19259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7" y="162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468 -0.09051 L -0.05286 -0.1842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699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44444E-6 L 0.05508 -4.44444E-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7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08 -4.44444E-6 L 0.05573 -0.09329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86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73 -0.09328 L 0.10729 -0.09422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-20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86 -0.18426 L -4.58333E-6 -0.18473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86 0.19259 L -0.00052 0.18935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-162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3 -0.09421 L 0.16016 -0.09653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69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18472 L 0.05378 -0.18426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18935 L 0.053 0.18912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2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78 -0.18426 L 0.05378 -0.08959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45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16 -0.09652 L 0.21302 -0.09699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 0.18912 L 0.053 0.28195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78 -0.08958 L 0.10586 -0.09051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69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02 -0.09699 L 0.21302 -0.00185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52 0.28195 L 0.10495 0.28195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" y="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86 -0.09051 L 0.10469 0.00254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4606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02 -0.00185 L 0.2668 -0.00185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95 0.28195 L 0.10586 0.37569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463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42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8 -0.00185 L 0.26836 0.08542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42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86 0.3757 L 0.10808 0.46505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4468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42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36 0.08542 L 0.31993 0.08658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7" grpId="0" animBg="1"/>
      <p:bldP spid="17" grpId="1" animBg="1"/>
      <p:bldP spid="16" grpId="0" animBg="1"/>
      <p:bldP spid="16" grpId="1" animBg="1"/>
      <p:bldP spid="15" grpId="0" animBg="1"/>
      <p:bldP spid="15" grpId="1" animBg="1"/>
      <p:bldP spid="14" grpId="0" animBg="1"/>
      <p:bldP spid="14" grpId="1" animBg="1"/>
      <p:bldP spid="13" grpId="0" animBg="1"/>
      <p:bldP spid="13" grpId="1" animBg="1"/>
      <p:bldP spid="12" grpId="0" animBg="1"/>
      <p:bldP spid="12" grpId="1" animBg="1"/>
      <p:bldP spid="12" grpId="2" animBg="1"/>
      <p:bldP spid="12" grpId="3" animBg="1"/>
      <p:bldP spid="11" grpId="0" animBg="1"/>
      <p:bldP spid="11" grpId="1" animBg="1"/>
      <p:bldP spid="10" grpId="0" animBg="1"/>
      <p:bldP spid="10" grpId="1" animBg="1"/>
      <p:bldP spid="9" grpId="0" animBg="1"/>
      <p:bldP spid="9" grpId="1" animBg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  <p:bldP spid="7" grpId="0" animBg="1"/>
      <p:bldP spid="7" grpId="1" animBg="1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4" grpId="8" animBg="1"/>
      <p:bldP spid="96" grpId="0" animBg="1"/>
      <p:bldP spid="96" grpId="1" animBg="1"/>
      <p:bldP spid="96" grpId="2" animBg="1"/>
      <p:bldP spid="96" grpId="3" animBg="1"/>
      <p:bldP spid="96" grpId="4" animBg="1"/>
      <p:bldP spid="96" grpId="5" animBg="1"/>
      <p:bldP spid="96" grpId="6" animBg="1"/>
      <p:bldP spid="96" grpId="7" animBg="1"/>
      <p:bldP spid="96" grpId="8" animBg="1"/>
      <p:bldP spid="96" grpId="9" animBg="1"/>
      <p:bldP spid="96" grpId="10" animBg="1"/>
      <p:bldP spid="23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963C-7D09-FBB9-695F-4F498E8F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64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0702A5-9931-7504-1621-A5457AA55E1A}"/>
              </a:ext>
            </a:extLst>
          </p:cNvPr>
          <p:cNvSpPr txBox="1">
            <a:spLocks/>
          </p:cNvSpPr>
          <p:nvPr/>
        </p:nvSpPr>
        <p:spPr>
          <a:xfrm>
            <a:off x="838200" y="1488491"/>
            <a:ext cx="10515600" cy="3307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Characterized rendezvous at known dynamic point in terms of scheduler.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Algorithm “Dynamic Rendezvous” solves under fully synchronous scheduler in </a:t>
            </a:r>
          </a:p>
          <a:p>
            <a:r>
              <a:rPr lang="en-US" sz="2400" dirty="0"/>
              <a:t>     O(</a:t>
            </a:r>
            <a:r>
              <a:rPr lang="en-US" sz="2400" dirty="0" err="1"/>
              <a:t>T</a:t>
            </a:r>
            <a:r>
              <a:rPr lang="en-US" sz="2400" baseline="-25000" dirty="0" err="1"/>
              <a:t>f</a:t>
            </a:r>
            <a:r>
              <a:rPr lang="en-US" sz="2400" baseline="-25000" dirty="0"/>
              <a:t> </a:t>
            </a:r>
            <a:r>
              <a:rPr lang="en-US" sz="2400" dirty="0"/>
              <a:t>.(</a:t>
            </a:r>
            <a:r>
              <a:rPr lang="en-US" sz="2400" dirty="0" err="1"/>
              <a:t>m+n</a:t>
            </a:r>
            <a:r>
              <a:rPr lang="en-US" sz="2400" dirty="0"/>
              <a:t>)) rounds.</a:t>
            </a:r>
          </a:p>
          <a:p>
            <a:endParaRPr lang="en-US" sz="2400" dirty="0"/>
          </a:p>
          <a:p>
            <a:r>
              <a:rPr lang="en-US" sz="2400" dirty="0"/>
              <a:t>Future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Optimal in terms of worst case time???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Model gathering at a known dynamic points on different graphs and finding out minimum robots needed to gather under different schedulers. 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  <a:endParaRPr lang="en-IN" sz="240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92EFBEC-4BCB-CB1E-6713-59676FAEBA57}"/>
              </a:ext>
            </a:extLst>
          </p:cNvPr>
          <p:cNvSpPr txBox="1">
            <a:spLocks/>
          </p:cNvSpPr>
          <p:nvPr/>
        </p:nvSpPr>
        <p:spPr>
          <a:xfrm>
            <a:off x="365449" y="479593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09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82AA-6CE5-D90D-C82A-C6CBEFEB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9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Introduction to Gathering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1FEF1-E935-AB21-4BC2-58FC8F90169B}"/>
              </a:ext>
            </a:extLst>
          </p:cNvPr>
          <p:cNvSpPr/>
          <p:nvPr/>
        </p:nvSpPr>
        <p:spPr>
          <a:xfrm>
            <a:off x="2985795" y="3300704"/>
            <a:ext cx="251927" cy="2565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2EE609A-208F-BB3C-A502-1E7EE38F44FA}"/>
              </a:ext>
            </a:extLst>
          </p:cNvPr>
          <p:cNvSpPr/>
          <p:nvPr/>
        </p:nvSpPr>
        <p:spPr>
          <a:xfrm>
            <a:off x="7783288" y="2022409"/>
            <a:ext cx="1800808" cy="1278295"/>
          </a:xfrm>
          <a:prstGeom prst="wedgeRectCallout">
            <a:avLst>
              <a:gd name="adj1" fmla="val -70574"/>
              <a:gd name="adj2" fmla="val -1855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1.Autonomous</a:t>
            </a:r>
          </a:p>
          <a:p>
            <a:r>
              <a:rPr lang="en-US" dirty="0">
                <a:solidFill>
                  <a:schemeClr val="tx1"/>
                </a:solidFill>
              </a:rPr>
              <a:t>2.Anonymous</a:t>
            </a:r>
          </a:p>
          <a:p>
            <a:r>
              <a:rPr lang="en-US" dirty="0">
                <a:solidFill>
                  <a:schemeClr val="tx1"/>
                </a:solidFill>
              </a:rPr>
              <a:t>3.Homogeneous</a:t>
            </a:r>
          </a:p>
          <a:p>
            <a:r>
              <a:rPr lang="en-US" dirty="0">
                <a:solidFill>
                  <a:schemeClr val="tx1"/>
                </a:solidFill>
              </a:rPr>
              <a:t>4.identical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F7A9B4-A7EB-3F2C-E1E3-03A164600E9B}"/>
              </a:ext>
            </a:extLst>
          </p:cNvPr>
          <p:cNvSpPr/>
          <p:nvPr/>
        </p:nvSpPr>
        <p:spPr>
          <a:xfrm>
            <a:off x="7075714" y="2275114"/>
            <a:ext cx="251927" cy="2565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6553383-5708-638E-7F1E-CE49D6A389DC}"/>
              </a:ext>
            </a:extLst>
          </p:cNvPr>
          <p:cNvSpPr/>
          <p:nvPr/>
        </p:nvSpPr>
        <p:spPr>
          <a:xfrm>
            <a:off x="4408713" y="2449021"/>
            <a:ext cx="251927" cy="2565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54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-0.21875 0.3664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38" y="1831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11901 0.2157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1" y="10787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00013 0.3307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8" grpId="1" animBg="1"/>
      <p:bldP spid="9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82AA-6CE5-D90D-C82A-C6CBEFEB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9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Gathering on a Known Dynamic Point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1FEF1-E935-AB21-4BC2-58FC8F90169B}"/>
              </a:ext>
            </a:extLst>
          </p:cNvPr>
          <p:cNvSpPr/>
          <p:nvPr/>
        </p:nvSpPr>
        <p:spPr>
          <a:xfrm>
            <a:off x="1687285" y="4868247"/>
            <a:ext cx="251927" cy="2565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F7A9B4-A7EB-3F2C-E1E3-03A164600E9B}"/>
              </a:ext>
            </a:extLst>
          </p:cNvPr>
          <p:cNvSpPr/>
          <p:nvPr/>
        </p:nvSpPr>
        <p:spPr>
          <a:xfrm>
            <a:off x="1813249" y="2597409"/>
            <a:ext cx="251927" cy="2565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694C4B8-AC4B-1E3E-137B-735667074316}"/>
              </a:ext>
            </a:extLst>
          </p:cNvPr>
          <p:cNvSpPr/>
          <p:nvPr/>
        </p:nvSpPr>
        <p:spPr>
          <a:xfrm>
            <a:off x="2290666" y="4013719"/>
            <a:ext cx="251927" cy="2565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A002BD8-0C2F-9A2A-12C5-4259A7301FC9}"/>
              </a:ext>
            </a:extLst>
          </p:cNvPr>
          <p:cNvSpPr/>
          <p:nvPr/>
        </p:nvSpPr>
        <p:spPr>
          <a:xfrm>
            <a:off x="2713652" y="4359729"/>
            <a:ext cx="2194249" cy="508518"/>
          </a:xfrm>
          <a:prstGeom prst="wedgeRectCallout">
            <a:avLst>
              <a:gd name="adj1" fmla="val -57817"/>
              <a:gd name="adj2" fmla="val -5158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Known Fixed Point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A29A28-1C51-F680-8753-4FCADDEEFED7}"/>
              </a:ext>
            </a:extLst>
          </p:cNvPr>
          <p:cNvSpPr/>
          <p:nvPr/>
        </p:nvSpPr>
        <p:spPr>
          <a:xfrm>
            <a:off x="7025953" y="2578755"/>
            <a:ext cx="251927" cy="2565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0557DA-B6E8-2E5E-6C58-6559B346C2C9}"/>
              </a:ext>
            </a:extLst>
          </p:cNvPr>
          <p:cNvSpPr/>
          <p:nvPr/>
        </p:nvSpPr>
        <p:spPr>
          <a:xfrm>
            <a:off x="6899990" y="4574340"/>
            <a:ext cx="251927" cy="2565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36ADB1-35F9-95B2-C6B6-89B7BACAEC14}"/>
              </a:ext>
            </a:extLst>
          </p:cNvPr>
          <p:cNvSpPr/>
          <p:nvPr/>
        </p:nvSpPr>
        <p:spPr>
          <a:xfrm>
            <a:off x="7822165" y="4104700"/>
            <a:ext cx="251927" cy="2565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AB26F0B-D541-53B0-798D-656BE8676106}"/>
              </a:ext>
            </a:extLst>
          </p:cNvPr>
          <p:cNvSpPr/>
          <p:nvPr/>
        </p:nvSpPr>
        <p:spPr>
          <a:xfrm>
            <a:off x="8352457" y="3657600"/>
            <a:ext cx="3768008" cy="2174033"/>
          </a:xfrm>
          <a:prstGeom prst="wedgeRectCallout">
            <a:avLst>
              <a:gd name="adj1" fmla="val -55836"/>
              <a:gd name="adj2" fmla="val -2240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Known Dynamic  Point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Another agent from which information has to be retrieved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Mobile.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Can Move Freely in the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Becomes a Fixed Point only if Co-located with another agent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F899C9-623C-2D97-1D1F-01BCE7E0F8C6}"/>
              </a:ext>
            </a:extLst>
          </p:cNvPr>
          <p:cNvSpPr/>
          <p:nvPr/>
        </p:nvSpPr>
        <p:spPr>
          <a:xfrm>
            <a:off x="5797558" y="1080748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1BFC54-50AC-9FD1-C433-FC0F23859696}"/>
              </a:ext>
            </a:extLst>
          </p:cNvPr>
          <p:cNvSpPr/>
          <p:nvPr/>
        </p:nvSpPr>
        <p:spPr>
          <a:xfrm>
            <a:off x="3632718" y="1910714"/>
            <a:ext cx="4926563" cy="587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Is this problem solvable at all?</a:t>
            </a:r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Under which conditions?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40C881-5588-1D4C-4639-8E72C001994A}"/>
              </a:ext>
            </a:extLst>
          </p:cNvPr>
          <p:cNvSpPr/>
          <p:nvPr/>
        </p:nvSpPr>
        <p:spPr>
          <a:xfrm>
            <a:off x="671573" y="3848108"/>
            <a:ext cx="251927" cy="2565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365162-4E49-D7D4-434D-99CEDC1F1453}"/>
              </a:ext>
            </a:extLst>
          </p:cNvPr>
          <p:cNvSpPr/>
          <p:nvPr/>
        </p:nvSpPr>
        <p:spPr>
          <a:xfrm>
            <a:off x="6302825" y="3300704"/>
            <a:ext cx="251927" cy="2565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26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0.03998 0.2067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2" y="1032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787 L 0.05104 -0.1203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" y="-641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11111E-6 L 0.13334 0.037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0.04323 0.3525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1761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207 0.1300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650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85185E-6 L 0.05443 0.0615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307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0.09987 0.2472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7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D28"/>
                                      </p:to>
                                    </p:animClr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2D28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8" grpId="0" uiExpand="1" build="allAtOnce" animBg="1"/>
      <p:bldP spid="13" grpId="0" animBg="1"/>
      <p:bldP spid="14" grpId="0" animBg="1"/>
      <p:bldP spid="1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963C-7D09-FBB9-695F-4F498E8F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Solvability Conditions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336DA6-70F5-2959-61A9-267D9DA60305}"/>
              </a:ext>
            </a:extLst>
          </p:cNvPr>
          <p:cNvSpPr/>
          <p:nvPr/>
        </p:nvSpPr>
        <p:spPr>
          <a:xfrm>
            <a:off x="685796" y="1199597"/>
            <a:ext cx="3872205" cy="384298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8817EA-707D-B37A-40DE-2883BAD7CE4F}"/>
              </a:ext>
            </a:extLst>
          </p:cNvPr>
          <p:cNvSpPr/>
          <p:nvPr/>
        </p:nvSpPr>
        <p:spPr>
          <a:xfrm>
            <a:off x="2100943" y="1405491"/>
            <a:ext cx="261257" cy="2612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8F8808-C067-EE37-E8B7-E6167C033C14}"/>
              </a:ext>
            </a:extLst>
          </p:cNvPr>
          <p:cNvSpPr/>
          <p:nvPr/>
        </p:nvSpPr>
        <p:spPr>
          <a:xfrm>
            <a:off x="1838131" y="2875385"/>
            <a:ext cx="261257" cy="2612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EA618A-F5C7-40B1-551C-A62762DDA48D}"/>
              </a:ext>
            </a:extLst>
          </p:cNvPr>
          <p:cNvSpPr/>
          <p:nvPr/>
        </p:nvSpPr>
        <p:spPr>
          <a:xfrm>
            <a:off x="2855167" y="3235552"/>
            <a:ext cx="261257" cy="2612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8F6424-7BB2-4D83-1FFB-07901D2168AA}"/>
              </a:ext>
            </a:extLst>
          </p:cNvPr>
          <p:cNvSpPr/>
          <p:nvPr/>
        </p:nvSpPr>
        <p:spPr>
          <a:xfrm>
            <a:off x="2586134" y="1853682"/>
            <a:ext cx="261257" cy="2612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04DFA2-D60E-9219-7621-A328F2ECA851}"/>
              </a:ext>
            </a:extLst>
          </p:cNvPr>
          <p:cNvSpPr/>
          <p:nvPr/>
        </p:nvSpPr>
        <p:spPr>
          <a:xfrm>
            <a:off x="3116424" y="1984310"/>
            <a:ext cx="261257" cy="2612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53B1BA-9B0F-F6B4-A9FE-53BEC9851985}"/>
              </a:ext>
            </a:extLst>
          </p:cNvPr>
          <p:cNvSpPr/>
          <p:nvPr/>
        </p:nvSpPr>
        <p:spPr>
          <a:xfrm>
            <a:off x="3654490" y="2006082"/>
            <a:ext cx="261257" cy="2612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704BC1-3E09-636D-30E8-FB247B373B0D}"/>
              </a:ext>
            </a:extLst>
          </p:cNvPr>
          <p:cNvSpPr/>
          <p:nvPr/>
        </p:nvSpPr>
        <p:spPr>
          <a:xfrm>
            <a:off x="3401007" y="2859832"/>
            <a:ext cx="261257" cy="2612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4157614-CED9-A470-9D49-6D2A90BAC00B}"/>
              </a:ext>
            </a:extLst>
          </p:cNvPr>
          <p:cNvSpPr/>
          <p:nvPr/>
        </p:nvSpPr>
        <p:spPr>
          <a:xfrm>
            <a:off x="2362200" y="3533192"/>
            <a:ext cx="261257" cy="2612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BDA273-6209-9FA3-CF75-CD443F96CFF7}"/>
              </a:ext>
            </a:extLst>
          </p:cNvPr>
          <p:cNvSpPr/>
          <p:nvPr/>
        </p:nvSpPr>
        <p:spPr>
          <a:xfrm>
            <a:off x="1729274" y="3663820"/>
            <a:ext cx="261257" cy="2612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DCBB1F-C8FF-CBDB-4ADB-EAFD5901FC72}"/>
              </a:ext>
            </a:extLst>
          </p:cNvPr>
          <p:cNvSpPr/>
          <p:nvPr/>
        </p:nvSpPr>
        <p:spPr>
          <a:xfrm>
            <a:off x="2491271" y="2725771"/>
            <a:ext cx="261257" cy="2612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5CF279-77F2-BD05-CD54-BFBB8A825249}"/>
              </a:ext>
            </a:extLst>
          </p:cNvPr>
          <p:cNvSpPr/>
          <p:nvPr/>
        </p:nvSpPr>
        <p:spPr>
          <a:xfrm>
            <a:off x="-369338" y="5814302"/>
            <a:ext cx="671026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Impossible to gather finite robots at a dynamic point on even a bounded region in a plane 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B890230-787F-B9A5-F99E-BC50C021E2C1}"/>
              </a:ext>
            </a:extLst>
          </p:cNvPr>
          <p:cNvGrpSpPr/>
          <p:nvPr/>
        </p:nvGrpSpPr>
        <p:grpSpPr>
          <a:xfrm>
            <a:off x="5758767" y="1092646"/>
            <a:ext cx="4435820" cy="3664061"/>
            <a:chOff x="5758767" y="1076539"/>
            <a:chExt cx="4435820" cy="366406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1817A8-CE5D-A22A-ECF6-E4D3B8E95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8774" y="1313234"/>
              <a:ext cx="443581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0343F7-BC76-0286-EA35-457245870F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8773" y="1828803"/>
              <a:ext cx="443581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3280BCD-ECE2-9551-449A-EF9FE10682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8772" y="2324916"/>
              <a:ext cx="443581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B82B29-28E1-2C02-7D1E-78D8B60BA1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8771" y="2821031"/>
              <a:ext cx="443581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2FB173-9884-85EB-584A-665B660407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8770" y="3317144"/>
              <a:ext cx="443581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1408B01-B916-E687-C42B-F84F7726F2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8768" y="3832713"/>
              <a:ext cx="443581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00A74C-778C-CB87-A6F9-5BCA450694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8767" y="4328826"/>
              <a:ext cx="443581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4A48381-A2F8-8ECA-889F-12570E2B6BF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089498"/>
              <a:ext cx="0" cy="363814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A33CA44-66BB-F74F-C354-1E3658A40FFF}"/>
                </a:ext>
              </a:extLst>
            </p:cNvPr>
            <p:cNvCxnSpPr>
              <a:cxnSpLocks/>
            </p:cNvCxnSpPr>
            <p:nvPr/>
          </p:nvCxnSpPr>
          <p:spPr>
            <a:xfrm>
              <a:off x="6710265" y="1089498"/>
              <a:ext cx="0" cy="363814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D509B6F-CE7F-C3FF-178E-C69B116704E1}"/>
                </a:ext>
              </a:extLst>
            </p:cNvPr>
            <p:cNvCxnSpPr>
              <a:cxnSpLocks/>
            </p:cNvCxnSpPr>
            <p:nvPr/>
          </p:nvCxnSpPr>
          <p:spPr>
            <a:xfrm>
              <a:off x="7339320" y="1076540"/>
              <a:ext cx="0" cy="363814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032E06B-DA3B-1091-F4CF-9E2A17FA6A2B}"/>
                </a:ext>
              </a:extLst>
            </p:cNvPr>
            <p:cNvCxnSpPr>
              <a:cxnSpLocks/>
            </p:cNvCxnSpPr>
            <p:nvPr/>
          </p:nvCxnSpPr>
          <p:spPr>
            <a:xfrm>
              <a:off x="7952163" y="1102455"/>
              <a:ext cx="0" cy="363814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DD197E9-682E-C03B-895A-A8EFA99BC332}"/>
                </a:ext>
              </a:extLst>
            </p:cNvPr>
            <p:cNvCxnSpPr>
              <a:cxnSpLocks/>
            </p:cNvCxnSpPr>
            <p:nvPr/>
          </p:nvCxnSpPr>
          <p:spPr>
            <a:xfrm>
              <a:off x="8581218" y="1089497"/>
              <a:ext cx="0" cy="363814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822BBFB-B7F8-A27B-1239-8C2C1D06BD90}"/>
                </a:ext>
              </a:extLst>
            </p:cNvPr>
            <p:cNvCxnSpPr>
              <a:cxnSpLocks/>
            </p:cNvCxnSpPr>
            <p:nvPr/>
          </p:nvCxnSpPr>
          <p:spPr>
            <a:xfrm>
              <a:off x="9207030" y="1089497"/>
              <a:ext cx="0" cy="363814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34737FD-B2B6-A8A1-2E87-7CA482A6C7C6}"/>
                </a:ext>
              </a:extLst>
            </p:cNvPr>
            <p:cNvCxnSpPr>
              <a:cxnSpLocks/>
            </p:cNvCxnSpPr>
            <p:nvPr/>
          </p:nvCxnSpPr>
          <p:spPr>
            <a:xfrm>
              <a:off x="9836085" y="1076539"/>
              <a:ext cx="0" cy="363814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9F8F003A-59F5-F88E-E5C7-DFF94D0A5893}"/>
              </a:ext>
            </a:extLst>
          </p:cNvPr>
          <p:cNvSpPr/>
          <p:nvPr/>
        </p:nvSpPr>
        <p:spPr>
          <a:xfrm>
            <a:off x="5950582" y="1664198"/>
            <a:ext cx="261257" cy="244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7C7685A-9A93-F599-DEA2-AF8B6D62060E}"/>
              </a:ext>
            </a:extLst>
          </p:cNvPr>
          <p:cNvSpPr/>
          <p:nvPr/>
        </p:nvSpPr>
        <p:spPr>
          <a:xfrm>
            <a:off x="5950581" y="3190182"/>
            <a:ext cx="261257" cy="244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5BB51F6-51A5-673C-8BB0-274ACAB80EF4}"/>
              </a:ext>
            </a:extLst>
          </p:cNvPr>
          <p:cNvSpPr/>
          <p:nvPr/>
        </p:nvSpPr>
        <p:spPr>
          <a:xfrm>
            <a:off x="6580595" y="2680635"/>
            <a:ext cx="261257" cy="244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DC775AB-9E32-D6E4-2E9D-C98435D353B0}"/>
              </a:ext>
            </a:extLst>
          </p:cNvPr>
          <p:cNvSpPr/>
          <p:nvPr/>
        </p:nvSpPr>
        <p:spPr>
          <a:xfrm>
            <a:off x="7809409" y="3698926"/>
            <a:ext cx="261257" cy="244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1EEAA7-5573-5F73-7D54-AF1F3F470275}"/>
              </a:ext>
            </a:extLst>
          </p:cNvPr>
          <p:cNvSpPr/>
          <p:nvPr/>
        </p:nvSpPr>
        <p:spPr>
          <a:xfrm>
            <a:off x="7192479" y="1721809"/>
            <a:ext cx="261257" cy="244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83203A6-6491-057A-6315-E91E5BA96BA5}"/>
              </a:ext>
            </a:extLst>
          </p:cNvPr>
          <p:cNvSpPr/>
          <p:nvPr/>
        </p:nvSpPr>
        <p:spPr>
          <a:xfrm>
            <a:off x="7207070" y="3660800"/>
            <a:ext cx="261257" cy="244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DA8579F-F17D-714A-92D6-7D6C3CA02058}"/>
              </a:ext>
            </a:extLst>
          </p:cNvPr>
          <p:cNvSpPr/>
          <p:nvPr/>
        </p:nvSpPr>
        <p:spPr>
          <a:xfrm>
            <a:off x="8462136" y="1700551"/>
            <a:ext cx="261257" cy="2440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F420CE7-4536-9E77-9435-9E3F07A7BE54}"/>
              </a:ext>
            </a:extLst>
          </p:cNvPr>
          <p:cNvSpPr/>
          <p:nvPr/>
        </p:nvSpPr>
        <p:spPr>
          <a:xfrm>
            <a:off x="5107003" y="4758461"/>
            <a:ext cx="671026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Impossible to gather finite robots at a dynamic point on an infinite grid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81481E-6 L -0.08528 -0.074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1" y="-3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0.02565 0.084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423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00782 0.127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63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-0.05131 0.1083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5" y="54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8464 0.0432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2" y="215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07461 -0.019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7" y="-97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-0.02982 -0.074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" y="-372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05351 -0.0217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108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0.0625 -0.1365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-682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L 0.01054 -0.1175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33333E-6 L 0.04935 0.0034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" y="16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0.05273 -0.0002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23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5026 -4.81481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07407E-6 L 0.05365 0.0043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208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0 L 0.05378 0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7 L 0.04935 0.0055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" y="278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5052 0.00093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963C-7D09-FBB9-695F-4F498E8F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64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Problem Definition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5F6B6B-A45B-515F-7C4F-E8EC2B4E4E06}"/>
              </a:ext>
            </a:extLst>
          </p:cNvPr>
          <p:cNvCxnSpPr>
            <a:cxnSpLocks/>
          </p:cNvCxnSpPr>
          <p:nvPr/>
        </p:nvCxnSpPr>
        <p:spPr>
          <a:xfrm flipH="1">
            <a:off x="740723" y="4072556"/>
            <a:ext cx="389106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D72DAE-850D-598D-8B64-1101B2E51AA5}"/>
              </a:ext>
            </a:extLst>
          </p:cNvPr>
          <p:cNvCxnSpPr>
            <a:cxnSpLocks/>
          </p:cNvCxnSpPr>
          <p:nvPr/>
        </p:nvCxnSpPr>
        <p:spPr>
          <a:xfrm>
            <a:off x="3993004" y="1673157"/>
            <a:ext cx="0" cy="30122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C5EACF0-3CA1-BF6B-9173-AA6D79A389F1}"/>
              </a:ext>
            </a:extLst>
          </p:cNvPr>
          <p:cNvCxnSpPr>
            <a:cxnSpLocks/>
          </p:cNvCxnSpPr>
          <p:nvPr/>
        </p:nvCxnSpPr>
        <p:spPr>
          <a:xfrm>
            <a:off x="740723" y="1488332"/>
            <a:ext cx="3891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8A3FE18-7BCB-B087-CE79-4AAC2C88AAD3}"/>
              </a:ext>
            </a:extLst>
          </p:cNvPr>
          <p:cNvCxnSpPr>
            <a:cxnSpLocks/>
          </p:cNvCxnSpPr>
          <p:nvPr/>
        </p:nvCxnSpPr>
        <p:spPr>
          <a:xfrm>
            <a:off x="4631787" y="1488332"/>
            <a:ext cx="0" cy="3197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7718886-47CC-1491-466A-6A8BFE8CD5D5}"/>
              </a:ext>
            </a:extLst>
          </p:cNvPr>
          <p:cNvCxnSpPr>
            <a:cxnSpLocks/>
          </p:cNvCxnSpPr>
          <p:nvPr/>
        </p:nvCxnSpPr>
        <p:spPr>
          <a:xfrm>
            <a:off x="740723" y="4685401"/>
            <a:ext cx="3891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32F3695-EE4E-D13B-8065-EEE6A9FFFD9B}"/>
              </a:ext>
            </a:extLst>
          </p:cNvPr>
          <p:cNvCxnSpPr>
            <a:cxnSpLocks/>
          </p:cNvCxnSpPr>
          <p:nvPr/>
        </p:nvCxnSpPr>
        <p:spPr>
          <a:xfrm>
            <a:off x="3347736" y="1488332"/>
            <a:ext cx="0" cy="31970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D772ACE-A322-67EA-229B-7499C373BDCD}"/>
              </a:ext>
            </a:extLst>
          </p:cNvPr>
          <p:cNvCxnSpPr>
            <a:cxnSpLocks/>
          </p:cNvCxnSpPr>
          <p:nvPr/>
        </p:nvCxnSpPr>
        <p:spPr>
          <a:xfrm>
            <a:off x="3993004" y="1488332"/>
            <a:ext cx="0" cy="3197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D9CDD97-1192-F8E9-17D1-866082064AB9}"/>
              </a:ext>
            </a:extLst>
          </p:cNvPr>
          <p:cNvCxnSpPr>
            <a:cxnSpLocks/>
          </p:cNvCxnSpPr>
          <p:nvPr/>
        </p:nvCxnSpPr>
        <p:spPr>
          <a:xfrm>
            <a:off x="2686255" y="1673157"/>
            <a:ext cx="0" cy="30122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562589B-52D9-5ACD-EB04-0029DC4D5DA6}"/>
              </a:ext>
            </a:extLst>
          </p:cNvPr>
          <p:cNvCxnSpPr>
            <a:cxnSpLocks/>
          </p:cNvCxnSpPr>
          <p:nvPr/>
        </p:nvCxnSpPr>
        <p:spPr>
          <a:xfrm>
            <a:off x="2686255" y="1488332"/>
            <a:ext cx="0" cy="3197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CF9E269-4BB8-234C-248D-7FF8C885BB64}"/>
              </a:ext>
            </a:extLst>
          </p:cNvPr>
          <p:cNvCxnSpPr>
            <a:cxnSpLocks/>
          </p:cNvCxnSpPr>
          <p:nvPr/>
        </p:nvCxnSpPr>
        <p:spPr>
          <a:xfrm>
            <a:off x="1402204" y="1488332"/>
            <a:ext cx="0" cy="31970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F5212D7-4344-4CCA-6913-BC3DC0230B14}"/>
              </a:ext>
            </a:extLst>
          </p:cNvPr>
          <p:cNvCxnSpPr>
            <a:cxnSpLocks/>
          </p:cNvCxnSpPr>
          <p:nvPr/>
        </p:nvCxnSpPr>
        <p:spPr>
          <a:xfrm>
            <a:off x="2040987" y="1488332"/>
            <a:ext cx="0" cy="3197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A43E6F6-6995-3484-9DB4-77724D9D00BA}"/>
              </a:ext>
            </a:extLst>
          </p:cNvPr>
          <p:cNvCxnSpPr>
            <a:cxnSpLocks/>
          </p:cNvCxnSpPr>
          <p:nvPr/>
        </p:nvCxnSpPr>
        <p:spPr>
          <a:xfrm>
            <a:off x="740723" y="1488332"/>
            <a:ext cx="0" cy="31970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47E0A70-145C-1F68-FA26-4E7D2E744BFF}"/>
              </a:ext>
            </a:extLst>
          </p:cNvPr>
          <p:cNvCxnSpPr>
            <a:cxnSpLocks/>
          </p:cNvCxnSpPr>
          <p:nvPr/>
        </p:nvCxnSpPr>
        <p:spPr>
          <a:xfrm flipH="1">
            <a:off x="740723" y="3429000"/>
            <a:ext cx="389106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09642E7-1157-6012-2341-77D2E0C5D137}"/>
              </a:ext>
            </a:extLst>
          </p:cNvPr>
          <p:cNvCxnSpPr>
            <a:cxnSpLocks/>
          </p:cNvCxnSpPr>
          <p:nvPr/>
        </p:nvCxnSpPr>
        <p:spPr>
          <a:xfrm flipH="1">
            <a:off x="740723" y="2793460"/>
            <a:ext cx="389106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ACDBD31-6C50-CF22-245A-BAD59B2F5323}"/>
              </a:ext>
            </a:extLst>
          </p:cNvPr>
          <p:cNvCxnSpPr>
            <a:cxnSpLocks/>
          </p:cNvCxnSpPr>
          <p:nvPr/>
        </p:nvCxnSpPr>
        <p:spPr>
          <a:xfrm flipH="1">
            <a:off x="740723" y="2161162"/>
            <a:ext cx="389106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Arrow: Down 94">
            <a:extLst>
              <a:ext uri="{FF2B5EF4-FFF2-40B4-BE49-F238E27FC236}">
                <a16:creationId xmlns:a16="http://schemas.microsoft.com/office/drawing/2014/main" id="{034331E3-CEC7-370C-ECD8-2A44BA601EA4}"/>
              </a:ext>
            </a:extLst>
          </p:cNvPr>
          <p:cNvSpPr/>
          <p:nvPr/>
        </p:nvSpPr>
        <p:spPr>
          <a:xfrm>
            <a:off x="644157" y="1011677"/>
            <a:ext cx="193132" cy="291819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5C483FC-E5C6-E095-4DA0-AAB2FEED48B4}"/>
              </a:ext>
            </a:extLst>
          </p:cNvPr>
          <p:cNvSpPr/>
          <p:nvPr/>
        </p:nvSpPr>
        <p:spPr>
          <a:xfrm>
            <a:off x="1107961" y="1221678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AB49250-D712-9235-1B5B-81AFB0C52EF3}"/>
              </a:ext>
            </a:extLst>
          </p:cNvPr>
          <p:cNvSpPr/>
          <p:nvPr/>
        </p:nvSpPr>
        <p:spPr>
          <a:xfrm>
            <a:off x="1402204" y="1232153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29D59E0-6DC8-0ACC-1F08-34B4F95F8369}"/>
              </a:ext>
            </a:extLst>
          </p:cNvPr>
          <p:cNvSpPr/>
          <p:nvPr/>
        </p:nvSpPr>
        <p:spPr>
          <a:xfrm>
            <a:off x="3251170" y="2719486"/>
            <a:ext cx="193132" cy="1750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Speech Bubble: Rectangle 100">
            <a:extLst>
              <a:ext uri="{FF2B5EF4-FFF2-40B4-BE49-F238E27FC236}">
                <a16:creationId xmlns:a16="http://schemas.microsoft.com/office/drawing/2014/main" id="{C44A8FD4-4990-9779-48E4-B69318F347EC}"/>
              </a:ext>
            </a:extLst>
          </p:cNvPr>
          <p:cNvSpPr/>
          <p:nvPr/>
        </p:nvSpPr>
        <p:spPr>
          <a:xfrm>
            <a:off x="2123111" y="1396776"/>
            <a:ext cx="4793017" cy="2531411"/>
          </a:xfrm>
          <a:prstGeom prst="wedgeRectCallout">
            <a:avLst>
              <a:gd name="adj1" fmla="val -60218"/>
              <a:gd name="adj2" fmla="val -5229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Oblivious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Silent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Operates under LCM cycle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Distinguish door only when on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Distinguishes the resource from other robots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Global-weak multiplicity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37028FAF-A824-6736-8F99-3C1B7750C43C}"/>
              </a:ext>
            </a:extLst>
          </p:cNvPr>
          <p:cNvSpPr/>
          <p:nvPr/>
        </p:nvSpPr>
        <p:spPr>
          <a:xfrm>
            <a:off x="4052430" y="2252272"/>
            <a:ext cx="5050860" cy="3197069"/>
          </a:xfrm>
          <a:prstGeom prst="wedgeRectCallout">
            <a:avLst>
              <a:gd name="adj1" fmla="val -60587"/>
              <a:gd name="adj2" fmla="val -3069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resource is activated according to the same scheduler that activates the robots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Move is controlled by </a:t>
            </a:r>
            <a:r>
              <a:rPr lang="en-US">
                <a:solidFill>
                  <a:schemeClr val="tx1"/>
                </a:solidFill>
              </a:rPr>
              <a:t>an adversary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not collocated with other robot the resource can not stay at the same node for more than </a:t>
            </a:r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baseline="-25000" dirty="0" err="1">
                <a:solidFill>
                  <a:schemeClr val="tx1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 rounds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not cross a robot on an edge without getting caught.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52F9109-DC9F-24C5-3C59-D2B50A5A742A}"/>
              </a:ext>
            </a:extLst>
          </p:cNvPr>
          <p:cNvCxnSpPr>
            <a:cxnSpLocks/>
          </p:cNvCxnSpPr>
          <p:nvPr/>
        </p:nvCxnSpPr>
        <p:spPr>
          <a:xfrm flipH="1">
            <a:off x="7157760" y="4020668"/>
            <a:ext cx="389106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AD2284E-86CC-BDF7-66DD-771344C72205}"/>
              </a:ext>
            </a:extLst>
          </p:cNvPr>
          <p:cNvCxnSpPr>
            <a:cxnSpLocks/>
          </p:cNvCxnSpPr>
          <p:nvPr/>
        </p:nvCxnSpPr>
        <p:spPr>
          <a:xfrm>
            <a:off x="10410041" y="1621269"/>
            <a:ext cx="0" cy="30122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BEC02DD-08EC-19CE-0817-D5268C639941}"/>
              </a:ext>
            </a:extLst>
          </p:cNvPr>
          <p:cNvCxnSpPr>
            <a:cxnSpLocks/>
          </p:cNvCxnSpPr>
          <p:nvPr/>
        </p:nvCxnSpPr>
        <p:spPr>
          <a:xfrm>
            <a:off x="7157760" y="1436444"/>
            <a:ext cx="3891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BDAAB59-0325-0F4A-D54B-CC13DA0B9CC9}"/>
              </a:ext>
            </a:extLst>
          </p:cNvPr>
          <p:cNvCxnSpPr>
            <a:cxnSpLocks/>
          </p:cNvCxnSpPr>
          <p:nvPr/>
        </p:nvCxnSpPr>
        <p:spPr>
          <a:xfrm>
            <a:off x="11048824" y="1436444"/>
            <a:ext cx="0" cy="3197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67FD5E5-2EC4-DAA1-B6E0-CE59478CCDA6}"/>
              </a:ext>
            </a:extLst>
          </p:cNvPr>
          <p:cNvCxnSpPr>
            <a:cxnSpLocks/>
          </p:cNvCxnSpPr>
          <p:nvPr/>
        </p:nvCxnSpPr>
        <p:spPr>
          <a:xfrm>
            <a:off x="7157760" y="4633513"/>
            <a:ext cx="3891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C588BA-B4D5-8906-2085-590F233B131F}"/>
              </a:ext>
            </a:extLst>
          </p:cNvPr>
          <p:cNvCxnSpPr>
            <a:cxnSpLocks/>
          </p:cNvCxnSpPr>
          <p:nvPr/>
        </p:nvCxnSpPr>
        <p:spPr>
          <a:xfrm>
            <a:off x="9764773" y="1436444"/>
            <a:ext cx="0" cy="31970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C525467-7771-91BF-5907-2314E62C3DF9}"/>
              </a:ext>
            </a:extLst>
          </p:cNvPr>
          <p:cNvCxnSpPr>
            <a:cxnSpLocks/>
          </p:cNvCxnSpPr>
          <p:nvPr/>
        </p:nvCxnSpPr>
        <p:spPr>
          <a:xfrm>
            <a:off x="10410041" y="1436444"/>
            <a:ext cx="0" cy="3197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18B99DD-8C6B-FBCF-28E2-88F8C79CAB77}"/>
              </a:ext>
            </a:extLst>
          </p:cNvPr>
          <p:cNvCxnSpPr>
            <a:cxnSpLocks/>
          </p:cNvCxnSpPr>
          <p:nvPr/>
        </p:nvCxnSpPr>
        <p:spPr>
          <a:xfrm>
            <a:off x="9103292" y="1621269"/>
            <a:ext cx="0" cy="30122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097B75D-8FA7-CA91-1926-3C8F6AA6247F}"/>
              </a:ext>
            </a:extLst>
          </p:cNvPr>
          <p:cNvCxnSpPr>
            <a:cxnSpLocks/>
          </p:cNvCxnSpPr>
          <p:nvPr/>
        </p:nvCxnSpPr>
        <p:spPr>
          <a:xfrm>
            <a:off x="9103292" y="1436444"/>
            <a:ext cx="0" cy="3197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7DDEA5A-57C7-F9FA-40BC-76C45E63A3FF}"/>
              </a:ext>
            </a:extLst>
          </p:cNvPr>
          <p:cNvCxnSpPr>
            <a:cxnSpLocks/>
          </p:cNvCxnSpPr>
          <p:nvPr/>
        </p:nvCxnSpPr>
        <p:spPr>
          <a:xfrm>
            <a:off x="7819241" y="1436444"/>
            <a:ext cx="0" cy="31970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647D41E-47B2-E56A-A6FA-D4F384749720}"/>
              </a:ext>
            </a:extLst>
          </p:cNvPr>
          <p:cNvCxnSpPr>
            <a:cxnSpLocks/>
          </p:cNvCxnSpPr>
          <p:nvPr/>
        </p:nvCxnSpPr>
        <p:spPr>
          <a:xfrm>
            <a:off x="8458024" y="1436444"/>
            <a:ext cx="0" cy="3197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0602241-9F48-6B1E-89A7-E1BC197BDBE8}"/>
              </a:ext>
            </a:extLst>
          </p:cNvPr>
          <p:cNvCxnSpPr>
            <a:cxnSpLocks/>
          </p:cNvCxnSpPr>
          <p:nvPr/>
        </p:nvCxnSpPr>
        <p:spPr>
          <a:xfrm>
            <a:off x="7157760" y="1436444"/>
            <a:ext cx="0" cy="31970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FF4396A-F7F2-7715-2767-5C9E34308B91}"/>
              </a:ext>
            </a:extLst>
          </p:cNvPr>
          <p:cNvCxnSpPr>
            <a:cxnSpLocks/>
          </p:cNvCxnSpPr>
          <p:nvPr/>
        </p:nvCxnSpPr>
        <p:spPr>
          <a:xfrm flipH="1">
            <a:off x="7157760" y="3377112"/>
            <a:ext cx="389106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E512646-935F-8558-81B3-7467581803CE}"/>
              </a:ext>
            </a:extLst>
          </p:cNvPr>
          <p:cNvCxnSpPr>
            <a:cxnSpLocks/>
          </p:cNvCxnSpPr>
          <p:nvPr/>
        </p:nvCxnSpPr>
        <p:spPr>
          <a:xfrm flipH="1">
            <a:off x="7157760" y="2741572"/>
            <a:ext cx="389106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EF9F609-B5D8-FBB2-B2C4-6B4129157232}"/>
              </a:ext>
            </a:extLst>
          </p:cNvPr>
          <p:cNvCxnSpPr>
            <a:cxnSpLocks/>
          </p:cNvCxnSpPr>
          <p:nvPr/>
        </p:nvCxnSpPr>
        <p:spPr>
          <a:xfrm flipH="1">
            <a:off x="7157760" y="2109274"/>
            <a:ext cx="389106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F83382F1-1045-B098-90C7-D73A3806A737}"/>
              </a:ext>
            </a:extLst>
          </p:cNvPr>
          <p:cNvSpPr/>
          <p:nvPr/>
        </p:nvSpPr>
        <p:spPr>
          <a:xfrm>
            <a:off x="9608575" y="3334051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ADA21E4-62DE-CF18-D259-82BD5D205750}"/>
              </a:ext>
            </a:extLst>
          </p:cNvPr>
          <p:cNvSpPr/>
          <p:nvPr/>
        </p:nvSpPr>
        <p:spPr>
          <a:xfrm>
            <a:off x="9645509" y="3210030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2ED143C-41C5-B6E4-7D84-75DC95BD836C}"/>
              </a:ext>
            </a:extLst>
          </p:cNvPr>
          <p:cNvSpPr/>
          <p:nvPr/>
        </p:nvSpPr>
        <p:spPr>
          <a:xfrm>
            <a:off x="9764773" y="3286321"/>
            <a:ext cx="193132" cy="1750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Arrow: Down 122">
            <a:extLst>
              <a:ext uri="{FF2B5EF4-FFF2-40B4-BE49-F238E27FC236}">
                <a16:creationId xmlns:a16="http://schemas.microsoft.com/office/drawing/2014/main" id="{98B906C9-BF92-173B-9740-F5F85D993DF3}"/>
              </a:ext>
            </a:extLst>
          </p:cNvPr>
          <p:cNvSpPr/>
          <p:nvPr/>
        </p:nvSpPr>
        <p:spPr>
          <a:xfrm>
            <a:off x="7048038" y="940334"/>
            <a:ext cx="193132" cy="291819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B94BE6B9-B6C1-86CD-D564-66F7E54AABDB}"/>
              </a:ext>
            </a:extLst>
          </p:cNvPr>
          <p:cNvSpPr/>
          <p:nvPr/>
        </p:nvSpPr>
        <p:spPr>
          <a:xfrm>
            <a:off x="4880736" y="2577733"/>
            <a:ext cx="1917906" cy="63229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527C2-D4C2-6E17-9C7C-B47A7F66884E}"/>
              </a:ext>
            </a:extLst>
          </p:cNvPr>
          <p:cNvSpPr/>
          <p:nvPr/>
        </p:nvSpPr>
        <p:spPr>
          <a:xfrm>
            <a:off x="1696447" y="1243754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49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9" grpId="0" animBg="1"/>
      <p:bldP spid="100" grpId="0" animBg="1"/>
      <p:bldP spid="101" grpId="0" animBg="1"/>
      <p:bldP spid="101" grpId="1" animBg="1"/>
      <p:bldP spid="102" grpId="0" animBg="1"/>
      <p:bldP spid="102" grpId="1" animBg="1"/>
      <p:bldP spid="120" grpId="0" animBg="1"/>
      <p:bldP spid="121" grpId="0" animBg="1"/>
      <p:bldP spid="122" grpId="0" animBg="1"/>
      <p:bldP spid="123" grpId="0" animBg="1"/>
      <p:bldP spid="143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963C-7D09-FBB9-695F-4F498E8F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64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5F6B6B-A45B-515F-7C4F-E8EC2B4E4E06}"/>
              </a:ext>
            </a:extLst>
          </p:cNvPr>
          <p:cNvCxnSpPr>
            <a:cxnSpLocks/>
          </p:cNvCxnSpPr>
          <p:nvPr/>
        </p:nvCxnSpPr>
        <p:spPr>
          <a:xfrm flipH="1">
            <a:off x="3989175" y="4164675"/>
            <a:ext cx="389106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D72DAE-850D-598D-8B64-1101B2E51AA5}"/>
              </a:ext>
            </a:extLst>
          </p:cNvPr>
          <p:cNvCxnSpPr>
            <a:cxnSpLocks/>
          </p:cNvCxnSpPr>
          <p:nvPr/>
        </p:nvCxnSpPr>
        <p:spPr>
          <a:xfrm>
            <a:off x="7241456" y="1765276"/>
            <a:ext cx="0" cy="30122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C5EACF0-3CA1-BF6B-9173-AA6D79A389F1}"/>
              </a:ext>
            </a:extLst>
          </p:cNvPr>
          <p:cNvCxnSpPr>
            <a:cxnSpLocks/>
          </p:cNvCxnSpPr>
          <p:nvPr/>
        </p:nvCxnSpPr>
        <p:spPr>
          <a:xfrm>
            <a:off x="3989175" y="1580451"/>
            <a:ext cx="3891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8A3FE18-7BCB-B087-CE79-4AAC2C88AAD3}"/>
              </a:ext>
            </a:extLst>
          </p:cNvPr>
          <p:cNvCxnSpPr>
            <a:cxnSpLocks/>
          </p:cNvCxnSpPr>
          <p:nvPr/>
        </p:nvCxnSpPr>
        <p:spPr>
          <a:xfrm>
            <a:off x="7880239" y="1580451"/>
            <a:ext cx="0" cy="3197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7718886-47CC-1491-466A-6A8BFE8CD5D5}"/>
              </a:ext>
            </a:extLst>
          </p:cNvPr>
          <p:cNvCxnSpPr>
            <a:cxnSpLocks/>
          </p:cNvCxnSpPr>
          <p:nvPr/>
        </p:nvCxnSpPr>
        <p:spPr>
          <a:xfrm>
            <a:off x="3989175" y="4777520"/>
            <a:ext cx="3891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32F3695-EE4E-D13B-8065-EEE6A9FFFD9B}"/>
              </a:ext>
            </a:extLst>
          </p:cNvPr>
          <p:cNvCxnSpPr>
            <a:cxnSpLocks/>
          </p:cNvCxnSpPr>
          <p:nvPr/>
        </p:nvCxnSpPr>
        <p:spPr>
          <a:xfrm>
            <a:off x="6596188" y="1580451"/>
            <a:ext cx="0" cy="31970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D772ACE-A322-67EA-229B-7499C373BDCD}"/>
              </a:ext>
            </a:extLst>
          </p:cNvPr>
          <p:cNvCxnSpPr>
            <a:cxnSpLocks/>
          </p:cNvCxnSpPr>
          <p:nvPr/>
        </p:nvCxnSpPr>
        <p:spPr>
          <a:xfrm>
            <a:off x="7241456" y="1580451"/>
            <a:ext cx="0" cy="3197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D9CDD97-1192-F8E9-17D1-866082064AB9}"/>
              </a:ext>
            </a:extLst>
          </p:cNvPr>
          <p:cNvCxnSpPr>
            <a:cxnSpLocks/>
          </p:cNvCxnSpPr>
          <p:nvPr/>
        </p:nvCxnSpPr>
        <p:spPr>
          <a:xfrm>
            <a:off x="5934707" y="1765276"/>
            <a:ext cx="0" cy="30122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562589B-52D9-5ACD-EB04-0029DC4D5DA6}"/>
              </a:ext>
            </a:extLst>
          </p:cNvPr>
          <p:cNvCxnSpPr>
            <a:cxnSpLocks/>
          </p:cNvCxnSpPr>
          <p:nvPr/>
        </p:nvCxnSpPr>
        <p:spPr>
          <a:xfrm>
            <a:off x="5934707" y="1580451"/>
            <a:ext cx="0" cy="3197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CF9E269-4BB8-234C-248D-7FF8C885BB64}"/>
              </a:ext>
            </a:extLst>
          </p:cNvPr>
          <p:cNvCxnSpPr>
            <a:cxnSpLocks/>
          </p:cNvCxnSpPr>
          <p:nvPr/>
        </p:nvCxnSpPr>
        <p:spPr>
          <a:xfrm>
            <a:off x="4650656" y="1580451"/>
            <a:ext cx="0" cy="31970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F5212D7-4344-4CCA-6913-BC3DC0230B14}"/>
              </a:ext>
            </a:extLst>
          </p:cNvPr>
          <p:cNvCxnSpPr>
            <a:cxnSpLocks/>
          </p:cNvCxnSpPr>
          <p:nvPr/>
        </p:nvCxnSpPr>
        <p:spPr>
          <a:xfrm>
            <a:off x="5289439" y="1580451"/>
            <a:ext cx="0" cy="3197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A43E6F6-6995-3484-9DB4-77724D9D00BA}"/>
              </a:ext>
            </a:extLst>
          </p:cNvPr>
          <p:cNvCxnSpPr>
            <a:cxnSpLocks/>
          </p:cNvCxnSpPr>
          <p:nvPr/>
        </p:nvCxnSpPr>
        <p:spPr>
          <a:xfrm>
            <a:off x="3989175" y="1580451"/>
            <a:ext cx="0" cy="31970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47E0A70-145C-1F68-FA26-4E7D2E744BFF}"/>
              </a:ext>
            </a:extLst>
          </p:cNvPr>
          <p:cNvCxnSpPr>
            <a:cxnSpLocks/>
          </p:cNvCxnSpPr>
          <p:nvPr/>
        </p:nvCxnSpPr>
        <p:spPr>
          <a:xfrm flipH="1">
            <a:off x="3989175" y="3521119"/>
            <a:ext cx="389106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09642E7-1157-6012-2341-77D2E0C5D137}"/>
              </a:ext>
            </a:extLst>
          </p:cNvPr>
          <p:cNvCxnSpPr>
            <a:cxnSpLocks/>
          </p:cNvCxnSpPr>
          <p:nvPr/>
        </p:nvCxnSpPr>
        <p:spPr>
          <a:xfrm flipH="1">
            <a:off x="3989175" y="2885579"/>
            <a:ext cx="389106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ACDBD31-6C50-CF22-245A-BAD59B2F5323}"/>
              </a:ext>
            </a:extLst>
          </p:cNvPr>
          <p:cNvCxnSpPr>
            <a:cxnSpLocks/>
          </p:cNvCxnSpPr>
          <p:nvPr/>
        </p:nvCxnSpPr>
        <p:spPr>
          <a:xfrm flipH="1">
            <a:off x="3989175" y="2253281"/>
            <a:ext cx="389106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Arrow: Down 94">
            <a:extLst>
              <a:ext uri="{FF2B5EF4-FFF2-40B4-BE49-F238E27FC236}">
                <a16:creationId xmlns:a16="http://schemas.microsoft.com/office/drawing/2014/main" id="{034331E3-CEC7-370C-ECD8-2A44BA601EA4}"/>
              </a:ext>
            </a:extLst>
          </p:cNvPr>
          <p:cNvSpPr/>
          <p:nvPr/>
        </p:nvSpPr>
        <p:spPr>
          <a:xfrm>
            <a:off x="3892609" y="1103796"/>
            <a:ext cx="193132" cy="291819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5C483FC-E5C6-E095-4DA0-AAB2FEED48B4}"/>
              </a:ext>
            </a:extLst>
          </p:cNvPr>
          <p:cNvSpPr/>
          <p:nvPr/>
        </p:nvSpPr>
        <p:spPr>
          <a:xfrm>
            <a:off x="3882552" y="1492901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AB49250-D712-9235-1B5B-81AFB0C52EF3}"/>
              </a:ext>
            </a:extLst>
          </p:cNvPr>
          <p:cNvSpPr/>
          <p:nvPr/>
        </p:nvSpPr>
        <p:spPr>
          <a:xfrm>
            <a:off x="6467703" y="4662615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29D59E0-6DC8-0ACC-1F08-34B4F95F8369}"/>
              </a:ext>
            </a:extLst>
          </p:cNvPr>
          <p:cNvSpPr/>
          <p:nvPr/>
        </p:nvSpPr>
        <p:spPr>
          <a:xfrm>
            <a:off x="6506108" y="2798030"/>
            <a:ext cx="193132" cy="1750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0702A5-9931-7504-1621-A5457AA55E1A}"/>
              </a:ext>
            </a:extLst>
          </p:cNvPr>
          <p:cNvSpPr txBox="1">
            <a:spLocks/>
          </p:cNvSpPr>
          <p:nvPr/>
        </p:nvSpPr>
        <p:spPr>
          <a:xfrm>
            <a:off x="990600" y="7420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8855FB-E281-01CA-8BF2-C160B99F33F2}"/>
              </a:ext>
            </a:extLst>
          </p:cNvPr>
          <p:cNvSpPr/>
          <p:nvPr/>
        </p:nvSpPr>
        <p:spPr>
          <a:xfrm>
            <a:off x="3872354" y="2836937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D91001-88A9-A499-2C58-DD26B1EB2097}"/>
              </a:ext>
            </a:extLst>
          </p:cNvPr>
          <p:cNvSpPr/>
          <p:nvPr/>
        </p:nvSpPr>
        <p:spPr>
          <a:xfrm>
            <a:off x="3875514" y="3412790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F2BB58-31E9-03DA-6D02-32C4812D2C53}"/>
              </a:ext>
            </a:extLst>
          </p:cNvPr>
          <p:cNvSpPr/>
          <p:nvPr/>
        </p:nvSpPr>
        <p:spPr>
          <a:xfrm>
            <a:off x="3882552" y="4056142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EFF38A-B051-3933-F698-0C581FE23817}"/>
              </a:ext>
            </a:extLst>
          </p:cNvPr>
          <p:cNvSpPr/>
          <p:nvPr/>
        </p:nvSpPr>
        <p:spPr>
          <a:xfrm>
            <a:off x="3883793" y="4694478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A44FB2-582A-839C-7223-3AF0B4C68017}"/>
              </a:ext>
            </a:extLst>
          </p:cNvPr>
          <p:cNvSpPr/>
          <p:nvPr/>
        </p:nvSpPr>
        <p:spPr>
          <a:xfrm>
            <a:off x="4547606" y="4688754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39A342-C428-8F0F-9F77-6DDF31508CEA}"/>
              </a:ext>
            </a:extLst>
          </p:cNvPr>
          <p:cNvSpPr/>
          <p:nvPr/>
        </p:nvSpPr>
        <p:spPr>
          <a:xfrm>
            <a:off x="4552360" y="4132251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4FED2A-23A6-0925-8AB3-44390EE3E7D4}"/>
              </a:ext>
            </a:extLst>
          </p:cNvPr>
          <p:cNvSpPr/>
          <p:nvPr/>
        </p:nvSpPr>
        <p:spPr>
          <a:xfrm>
            <a:off x="4536994" y="3486982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BAD2D8-9691-0482-4452-E518572E69F0}"/>
              </a:ext>
            </a:extLst>
          </p:cNvPr>
          <p:cNvSpPr/>
          <p:nvPr/>
        </p:nvSpPr>
        <p:spPr>
          <a:xfrm>
            <a:off x="6489128" y="1498265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C3119E-73CD-0537-34AE-B2208B619D2B}"/>
              </a:ext>
            </a:extLst>
          </p:cNvPr>
          <p:cNvSpPr/>
          <p:nvPr/>
        </p:nvSpPr>
        <p:spPr>
          <a:xfrm>
            <a:off x="4531390" y="2152159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5A1E1E-1068-D831-363E-98C9B9601ABB}"/>
              </a:ext>
            </a:extLst>
          </p:cNvPr>
          <p:cNvSpPr/>
          <p:nvPr/>
        </p:nvSpPr>
        <p:spPr>
          <a:xfrm>
            <a:off x="4517020" y="1520385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96A7C5-7B9A-7491-C0D8-F069C798D0F7}"/>
              </a:ext>
            </a:extLst>
          </p:cNvPr>
          <p:cNvSpPr/>
          <p:nvPr/>
        </p:nvSpPr>
        <p:spPr>
          <a:xfrm>
            <a:off x="7788952" y="1543161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E20C2F6-F3B9-6EE8-D497-67D241ADB8C9}"/>
              </a:ext>
            </a:extLst>
          </p:cNvPr>
          <p:cNvSpPr/>
          <p:nvPr/>
        </p:nvSpPr>
        <p:spPr>
          <a:xfrm>
            <a:off x="7800769" y="2181758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F501BB-A8A8-072A-9D39-CCF66828492B}"/>
              </a:ext>
            </a:extLst>
          </p:cNvPr>
          <p:cNvSpPr/>
          <p:nvPr/>
        </p:nvSpPr>
        <p:spPr>
          <a:xfrm>
            <a:off x="7777187" y="2790015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6EA3DD8-720E-365B-2B7C-11F45284E2CB}"/>
              </a:ext>
            </a:extLst>
          </p:cNvPr>
          <p:cNvSpPr/>
          <p:nvPr/>
        </p:nvSpPr>
        <p:spPr>
          <a:xfrm>
            <a:off x="7774887" y="3453896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A79DC0F-D120-D1B6-AA56-5B8CECE84860}"/>
              </a:ext>
            </a:extLst>
          </p:cNvPr>
          <p:cNvSpPr/>
          <p:nvPr/>
        </p:nvSpPr>
        <p:spPr>
          <a:xfrm>
            <a:off x="5155856" y="4682388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E3EDCC-D768-BF4B-10A2-996B5A473946}"/>
              </a:ext>
            </a:extLst>
          </p:cNvPr>
          <p:cNvSpPr/>
          <p:nvPr/>
        </p:nvSpPr>
        <p:spPr>
          <a:xfrm>
            <a:off x="5229891" y="4069110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640BB9-2BD3-D4CD-AF43-E490879D3CA1}"/>
              </a:ext>
            </a:extLst>
          </p:cNvPr>
          <p:cNvSpPr/>
          <p:nvPr/>
        </p:nvSpPr>
        <p:spPr>
          <a:xfrm>
            <a:off x="5221080" y="3465498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778EB8-E464-AC6C-3246-5A9753030F92}"/>
              </a:ext>
            </a:extLst>
          </p:cNvPr>
          <p:cNvSpPr/>
          <p:nvPr/>
        </p:nvSpPr>
        <p:spPr>
          <a:xfrm>
            <a:off x="5185316" y="1502249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BCB1B1-8984-4BD6-FDA2-9C03183BFBA6}"/>
              </a:ext>
            </a:extLst>
          </p:cNvPr>
          <p:cNvSpPr/>
          <p:nvPr/>
        </p:nvSpPr>
        <p:spPr>
          <a:xfrm>
            <a:off x="5176661" y="2162491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7347189-3044-7CAE-EAAA-0D4550B684E5}"/>
              </a:ext>
            </a:extLst>
          </p:cNvPr>
          <p:cNvSpPr/>
          <p:nvPr/>
        </p:nvSpPr>
        <p:spPr>
          <a:xfrm>
            <a:off x="5182263" y="2821943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A5D7362-A0F3-9965-DE14-2D53559462D3}"/>
              </a:ext>
            </a:extLst>
          </p:cNvPr>
          <p:cNvSpPr/>
          <p:nvPr/>
        </p:nvSpPr>
        <p:spPr>
          <a:xfrm>
            <a:off x="7770478" y="4644765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89EA98E-BF65-FBDA-5A19-B35681F0FF9D}"/>
              </a:ext>
            </a:extLst>
          </p:cNvPr>
          <p:cNvSpPr/>
          <p:nvPr/>
        </p:nvSpPr>
        <p:spPr>
          <a:xfrm>
            <a:off x="7127910" y="4722395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710692-5831-4ACB-21B6-700BE022BE9C}"/>
              </a:ext>
            </a:extLst>
          </p:cNvPr>
          <p:cNvSpPr/>
          <p:nvPr/>
        </p:nvSpPr>
        <p:spPr>
          <a:xfrm>
            <a:off x="7750646" y="4044702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CF5DEA-0631-E734-0E55-F2F6962BD08A}"/>
              </a:ext>
            </a:extLst>
          </p:cNvPr>
          <p:cNvSpPr/>
          <p:nvPr/>
        </p:nvSpPr>
        <p:spPr>
          <a:xfrm>
            <a:off x="7127910" y="4029590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C1A023-A0DD-F1D4-BFAA-B8882757ACB6}"/>
              </a:ext>
            </a:extLst>
          </p:cNvPr>
          <p:cNvSpPr/>
          <p:nvPr/>
        </p:nvSpPr>
        <p:spPr>
          <a:xfrm>
            <a:off x="7161103" y="3453896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344EEC1-75BB-1E8C-6C36-DA673936DB4D}"/>
              </a:ext>
            </a:extLst>
          </p:cNvPr>
          <p:cNvSpPr/>
          <p:nvPr/>
        </p:nvSpPr>
        <p:spPr>
          <a:xfrm>
            <a:off x="7144890" y="2812339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FD70215-2E56-4B9E-5641-CF6B3678AAE5}"/>
              </a:ext>
            </a:extLst>
          </p:cNvPr>
          <p:cNvSpPr/>
          <p:nvPr/>
        </p:nvSpPr>
        <p:spPr>
          <a:xfrm>
            <a:off x="7144890" y="2152159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524F09-9165-439C-AC83-A7E2526D21F8}"/>
              </a:ext>
            </a:extLst>
          </p:cNvPr>
          <p:cNvSpPr/>
          <p:nvPr/>
        </p:nvSpPr>
        <p:spPr>
          <a:xfrm>
            <a:off x="7127910" y="1512356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A35C3F-CDC1-8E23-59E8-85371EA6C27F}"/>
              </a:ext>
            </a:extLst>
          </p:cNvPr>
          <p:cNvSpPr/>
          <p:nvPr/>
        </p:nvSpPr>
        <p:spPr>
          <a:xfrm>
            <a:off x="3852187" y="2162491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B6C853-4A03-5B1C-A1F2-84D8AC5D8573}"/>
              </a:ext>
            </a:extLst>
          </p:cNvPr>
          <p:cNvSpPr/>
          <p:nvPr/>
        </p:nvSpPr>
        <p:spPr>
          <a:xfrm>
            <a:off x="6466429" y="4094966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377924-99AD-D541-048D-5430B1C4BED6}"/>
              </a:ext>
            </a:extLst>
          </p:cNvPr>
          <p:cNvSpPr/>
          <p:nvPr/>
        </p:nvSpPr>
        <p:spPr>
          <a:xfrm>
            <a:off x="6489128" y="3437816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21BC774-57E3-D6A8-FD70-89EF0EC9621A}"/>
              </a:ext>
            </a:extLst>
          </p:cNvPr>
          <p:cNvSpPr/>
          <p:nvPr/>
        </p:nvSpPr>
        <p:spPr>
          <a:xfrm>
            <a:off x="6502203" y="2162491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D258E3-9098-839B-DBC8-DAA33AF47D79}"/>
              </a:ext>
            </a:extLst>
          </p:cNvPr>
          <p:cNvSpPr/>
          <p:nvPr/>
        </p:nvSpPr>
        <p:spPr>
          <a:xfrm>
            <a:off x="4573917" y="2801272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E227C9C-6CD3-CD84-3B9D-8E584D4509EC}"/>
              </a:ext>
            </a:extLst>
          </p:cNvPr>
          <p:cNvSpPr/>
          <p:nvPr/>
        </p:nvSpPr>
        <p:spPr>
          <a:xfrm>
            <a:off x="5838125" y="1488966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9868275-CB89-BD51-2A16-BEC4DB53CEFB}"/>
              </a:ext>
            </a:extLst>
          </p:cNvPr>
          <p:cNvSpPr/>
          <p:nvPr/>
        </p:nvSpPr>
        <p:spPr>
          <a:xfrm>
            <a:off x="5848637" y="2140892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3C3966C-903D-C2D3-3E37-376FBA68AB66}"/>
              </a:ext>
            </a:extLst>
          </p:cNvPr>
          <p:cNvSpPr/>
          <p:nvPr/>
        </p:nvSpPr>
        <p:spPr>
          <a:xfrm>
            <a:off x="5842898" y="2801273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34B7E7C-19CA-E2C7-C9D8-DF836B2D1680}"/>
              </a:ext>
            </a:extLst>
          </p:cNvPr>
          <p:cNvSpPr/>
          <p:nvPr/>
        </p:nvSpPr>
        <p:spPr>
          <a:xfrm>
            <a:off x="5834876" y="3434426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733BFD9-0A53-0285-A0CD-74489DBC0FA5}"/>
              </a:ext>
            </a:extLst>
          </p:cNvPr>
          <p:cNvSpPr/>
          <p:nvPr/>
        </p:nvSpPr>
        <p:spPr>
          <a:xfrm>
            <a:off x="5812934" y="4093952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99D6FF-D190-5675-2A4E-EAA8E9B2F249}"/>
              </a:ext>
            </a:extLst>
          </p:cNvPr>
          <p:cNvSpPr/>
          <p:nvPr/>
        </p:nvSpPr>
        <p:spPr>
          <a:xfrm>
            <a:off x="5823716" y="4687288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00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-0.05247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0.05482 -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0.00039 0.0893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6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00391 -0.0928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-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6" grpId="0" animBg="1"/>
      <p:bldP spid="37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69750A9-A68C-D7D9-9A4B-7A399E2605F4}"/>
              </a:ext>
            </a:extLst>
          </p:cNvPr>
          <p:cNvSpPr/>
          <p:nvPr/>
        </p:nvSpPr>
        <p:spPr>
          <a:xfrm>
            <a:off x="-100520" y="2127111"/>
            <a:ext cx="12120663" cy="1209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u="sng" dirty="0">
                <a:solidFill>
                  <a:schemeClr val="tx2"/>
                </a:solidFill>
              </a:rPr>
              <a:t>Question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Can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Two robots </a:t>
            </a:r>
            <a:r>
              <a:rPr lang="en-US" sz="2800" dirty="0">
                <a:solidFill>
                  <a:schemeClr val="tx1"/>
                </a:solidFill>
              </a:rPr>
              <a:t>gather at a known dynamic resource on grid???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9963C-7D09-FBB9-695F-4F498E8F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570" y="83024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On Minimum Number of Robots to Gather on Grid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EF247C-8AF1-8DAC-5AF6-15893FE52D67}"/>
              </a:ext>
            </a:extLst>
          </p:cNvPr>
          <p:cNvSpPr/>
          <p:nvPr/>
        </p:nvSpPr>
        <p:spPr>
          <a:xfrm>
            <a:off x="755513" y="1019782"/>
            <a:ext cx="10680970" cy="1060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One robot can not gather at the known dynamic point on grid.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Trivial!!!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C1A7DA-4A6B-9109-F1CE-8D86F0C988A9}"/>
              </a:ext>
            </a:extLst>
          </p:cNvPr>
          <p:cNvSpPr/>
          <p:nvPr/>
        </p:nvSpPr>
        <p:spPr>
          <a:xfrm>
            <a:off x="755514" y="3020438"/>
            <a:ext cx="10810673" cy="1209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Unsolvable</a:t>
            </a:r>
            <a:r>
              <a:rPr lang="en-US" sz="3200" dirty="0">
                <a:solidFill>
                  <a:schemeClr val="tx1"/>
                </a:solidFill>
              </a:rPr>
              <a:t> under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Semi-Synchronous Scheduler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492A3D-8508-9B31-F682-605727D715C6}"/>
              </a:ext>
            </a:extLst>
          </p:cNvPr>
          <p:cNvSpPr/>
          <p:nvPr/>
        </p:nvSpPr>
        <p:spPr>
          <a:xfrm>
            <a:off x="755513" y="3806755"/>
            <a:ext cx="10810673" cy="1209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What about </a:t>
            </a:r>
            <a:r>
              <a:rPr lang="en-US" sz="3200" dirty="0">
                <a:solidFill>
                  <a:srgbClr val="2F5597"/>
                </a:solidFill>
              </a:rPr>
              <a:t>Fully Synchronous </a:t>
            </a:r>
            <a:r>
              <a:rPr lang="en-US" sz="3200" dirty="0">
                <a:solidFill>
                  <a:schemeClr val="tx1"/>
                </a:solidFill>
              </a:rPr>
              <a:t>scheduler????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C211AE-1988-8C4D-93FD-A5D054F3FCD7}"/>
              </a:ext>
            </a:extLst>
          </p:cNvPr>
          <p:cNvSpPr/>
          <p:nvPr/>
        </p:nvSpPr>
        <p:spPr>
          <a:xfrm>
            <a:off x="708497" y="4789246"/>
            <a:ext cx="10810673" cy="1209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/>
                </a:solidFill>
              </a:rPr>
              <a:t>Two robots are sufficient!!!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AA2377-3CB8-D689-CC1E-CAECD610692C}"/>
              </a:ext>
            </a:extLst>
          </p:cNvPr>
          <p:cNvSpPr/>
          <p:nvPr/>
        </p:nvSpPr>
        <p:spPr>
          <a:xfrm>
            <a:off x="0" y="2372735"/>
            <a:ext cx="12120663" cy="1209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Is it possible to solve rendezvous at a known dynamic point on grid???</a:t>
            </a:r>
          </a:p>
        </p:txBody>
      </p:sp>
      <p:sp>
        <p:nvSpPr>
          <p:cNvPr id="25" name="Thought Bubble: Cloud 24">
            <a:extLst>
              <a:ext uri="{FF2B5EF4-FFF2-40B4-BE49-F238E27FC236}">
                <a16:creationId xmlns:a16="http://schemas.microsoft.com/office/drawing/2014/main" id="{22279D32-A0E1-DC78-3A7B-14A0B8CC0324}"/>
              </a:ext>
            </a:extLst>
          </p:cNvPr>
          <p:cNvSpPr/>
          <p:nvPr/>
        </p:nvSpPr>
        <p:spPr>
          <a:xfrm>
            <a:off x="3239311" y="572311"/>
            <a:ext cx="4367719" cy="3015573"/>
          </a:xfrm>
          <a:prstGeom prst="cloudCallout">
            <a:avLst>
              <a:gd name="adj1" fmla="val 29518"/>
              <a:gd name="adj2" fmla="val 688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Semi synchronous scheduler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All robots are activated in every round</a:t>
            </a:r>
          </a:p>
        </p:txBody>
      </p:sp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68EBC483-315A-8EC2-AA74-EAE585F13CAB}"/>
              </a:ext>
            </a:extLst>
          </p:cNvPr>
          <p:cNvSpPr/>
          <p:nvPr/>
        </p:nvSpPr>
        <p:spPr>
          <a:xfrm>
            <a:off x="2227633" y="-72956"/>
            <a:ext cx="6665069" cy="3015573"/>
          </a:xfrm>
          <a:prstGeom prst="cloudCallout">
            <a:avLst>
              <a:gd name="adj1" fmla="val 45234"/>
              <a:gd name="adj2" fmla="val 6016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Time is divided into global rounds of equal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the beginning of a round all robots may not be activated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activated robots perform the Look Compute and Move phases Synchronously.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09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allAtOnce"/>
      <p:bldP spid="3" grpId="0"/>
      <p:bldP spid="19" grpId="0"/>
      <p:bldP spid="24" grpId="0"/>
      <p:bldP spid="26" grpId="0"/>
      <p:bldP spid="4" grpId="0"/>
      <p:bldP spid="25" grpId="0" animBg="1"/>
      <p:bldP spid="25" grpId="1" animBg="1"/>
      <p:bldP spid="23" grpId="0" animBg="1"/>
      <p:bldP spid="2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963C-7D09-FBB9-695F-4F498E8F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64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Algorithm: Dynamic Rendezvous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5F6B6B-A45B-515F-7C4F-E8EC2B4E4E06}"/>
              </a:ext>
            </a:extLst>
          </p:cNvPr>
          <p:cNvCxnSpPr>
            <a:cxnSpLocks/>
          </p:cNvCxnSpPr>
          <p:nvPr/>
        </p:nvCxnSpPr>
        <p:spPr>
          <a:xfrm flipH="1">
            <a:off x="4203780" y="4957777"/>
            <a:ext cx="389106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D72DAE-850D-598D-8B64-1101B2E51AA5}"/>
              </a:ext>
            </a:extLst>
          </p:cNvPr>
          <p:cNvCxnSpPr>
            <a:cxnSpLocks/>
          </p:cNvCxnSpPr>
          <p:nvPr/>
        </p:nvCxnSpPr>
        <p:spPr>
          <a:xfrm>
            <a:off x="7456061" y="2558378"/>
            <a:ext cx="0" cy="30122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C5EACF0-3CA1-BF6B-9173-AA6D79A389F1}"/>
              </a:ext>
            </a:extLst>
          </p:cNvPr>
          <p:cNvCxnSpPr>
            <a:cxnSpLocks/>
          </p:cNvCxnSpPr>
          <p:nvPr/>
        </p:nvCxnSpPr>
        <p:spPr>
          <a:xfrm>
            <a:off x="4203780" y="2373553"/>
            <a:ext cx="3891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8A3FE18-7BCB-B087-CE79-4AAC2C88AAD3}"/>
              </a:ext>
            </a:extLst>
          </p:cNvPr>
          <p:cNvCxnSpPr>
            <a:cxnSpLocks/>
          </p:cNvCxnSpPr>
          <p:nvPr/>
        </p:nvCxnSpPr>
        <p:spPr>
          <a:xfrm>
            <a:off x="8094844" y="2373553"/>
            <a:ext cx="0" cy="3197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7718886-47CC-1491-466A-6A8BFE8CD5D5}"/>
              </a:ext>
            </a:extLst>
          </p:cNvPr>
          <p:cNvCxnSpPr>
            <a:cxnSpLocks/>
          </p:cNvCxnSpPr>
          <p:nvPr/>
        </p:nvCxnSpPr>
        <p:spPr>
          <a:xfrm>
            <a:off x="4203780" y="5570622"/>
            <a:ext cx="3891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32F3695-EE4E-D13B-8065-EEE6A9FFFD9B}"/>
              </a:ext>
            </a:extLst>
          </p:cNvPr>
          <p:cNvCxnSpPr>
            <a:cxnSpLocks/>
          </p:cNvCxnSpPr>
          <p:nvPr/>
        </p:nvCxnSpPr>
        <p:spPr>
          <a:xfrm>
            <a:off x="6810793" y="2373553"/>
            <a:ext cx="0" cy="31970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D772ACE-A322-67EA-229B-7499C373BDCD}"/>
              </a:ext>
            </a:extLst>
          </p:cNvPr>
          <p:cNvCxnSpPr>
            <a:cxnSpLocks/>
          </p:cNvCxnSpPr>
          <p:nvPr/>
        </p:nvCxnSpPr>
        <p:spPr>
          <a:xfrm>
            <a:off x="7456061" y="2373553"/>
            <a:ext cx="0" cy="3197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D9CDD97-1192-F8E9-17D1-866082064AB9}"/>
              </a:ext>
            </a:extLst>
          </p:cNvPr>
          <p:cNvCxnSpPr>
            <a:cxnSpLocks/>
          </p:cNvCxnSpPr>
          <p:nvPr/>
        </p:nvCxnSpPr>
        <p:spPr>
          <a:xfrm>
            <a:off x="6149312" y="2558378"/>
            <a:ext cx="0" cy="30122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562589B-52D9-5ACD-EB04-0029DC4D5DA6}"/>
              </a:ext>
            </a:extLst>
          </p:cNvPr>
          <p:cNvCxnSpPr>
            <a:cxnSpLocks/>
          </p:cNvCxnSpPr>
          <p:nvPr/>
        </p:nvCxnSpPr>
        <p:spPr>
          <a:xfrm>
            <a:off x="6149312" y="2373553"/>
            <a:ext cx="0" cy="3197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CF9E269-4BB8-234C-248D-7FF8C885BB64}"/>
              </a:ext>
            </a:extLst>
          </p:cNvPr>
          <p:cNvCxnSpPr>
            <a:cxnSpLocks/>
          </p:cNvCxnSpPr>
          <p:nvPr/>
        </p:nvCxnSpPr>
        <p:spPr>
          <a:xfrm>
            <a:off x="4865261" y="2373553"/>
            <a:ext cx="0" cy="31970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F5212D7-4344-4CCA-6913-BC3DC0230B14}"/>
              </a:ext>
            </a:extLst>
          </p:cNvPr>
          <p:cNvCxnSpPr>
            <a:cxnSpLocks/>
          </p:cNvCxnSpPr>
          <p:nvPr/>
        </p:nvCxnSpPr>
        <p:spPr>
          <a:xfrm>
            <a:off x="5504044" y="2373553"/>
            <a:ext cx="0" cy="3197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A43E6F6-6995-3484-9DB4-77724D9D00BA}"/>
              </a:ext>
            </a:extLst>
          </p:cNvPr>
          <p:cNvCxnSpPr>
            <a:cxnSpLocks/>
          </p:cNvCxnSpPr>
          <p:nvPr/>
        </p:nvCxnSpPr>
        <p:spPr>
          <a:xfrm>
            <a:off x="4203780" y="2373553"/>
            <a:ext cx="0" cy="31970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47E0A70-145C-1F68-FA26-4E7D2E744BFF}"/>
              </a:ext>
            </a:extLst>
          </p:cNvPr>
          <p:cNvCxnSpPr>
            <a:cxnSpLocks/>
          </p:cNvCxnSpPr>
          <p:nvPr/>
        </p:nvCxnSpPr>
        <p:spPr>
          <a:xfrm flipH="1">
            <a:off x="4203780" y="4314221"/>
            <a:ext cx="389106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09642E7-1157-6012-2341-77D2E0C5D137}"/>
              </a:ext>
            </a:extLst>
          </p:cNvPr>
          <p:cNvCxnSpPr>
            <a:cxnSpLocks/>
          </p:cNvCxnSpPr>
          <p:nvPr/>
        </p:nvCxnSpPr>
        <p:spPr>
          <a:xfrm flipH="1">
            <a:off x="4203780" y="3678681"/>
            <a:ext cx="389106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ACDBD31-6C50-CF22-245A-BAD59B2F5323}"/>
              </a:ext>
            </a:extLst>
          </p:cNvPr>
          <p:cNvCxnSpPr>
            <a:cxnSpLocks/>
          </p:cNvCxnSpPr>
          <p:nvPr/>
        </p:nvCxnSpPr>
        <p:spPr>
          <a:xfrm flipH="1">
            <a:off x="4203780" y="3046383"/>
            <a:ext cx="389106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Arrow: Down 94">
            <a:extLst>
              <a:ext uri="{FF2B5EF4-FFF2-40B4-BE49-F238E27FC236}">
                <a16:creationId xmlns:a16="http://schemas.microsoft.com/office/drawing/2014/main" id="{034331E3-CEC7-370C-ECD8-2A44BA601EA4}"/>
              </a:ext>
            </a:extLst>
          </p:cNvPr>
          <p:cNvSpPr/>
          <p:nvPr/>
        </p:nvSpPr>
        <p:spPr>
          <a:xfrm>
            <a:off x="4107214" y="1896898"/>
            <a:ext cx="193132" cy="291819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5C483FC-E5C6-E095-4DA0-AAB2FEED48B4}"/>
              </a:ext>
            </a:extLst>
          </p:cNvPr>
          <p:cNvSpPr/>
          <p:nvPr/>
        </p:nvSpPr>
        <p:spPr>
          <a:xfrm>
            <a:off x="4097157" y="2286003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AB49250-D712-9235-1B5B-81AFB0C52EF3}"/>
              </a:ext>
            </a:extLst>
          </p:cNvPr>
          <p:cNvSpPr/>
          <p:nvPr/>
        </p:nvSpPr>
        <p:spPr>
          <a:xfrm>
            <a:off x="4300346" y="2087593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29D59E0-6DC8-0ACC-1F08-34B4F95F8369}"/>
              </a:ext>
            </a:extLst>
          </p:cNvPr>
          <p:cNvSpPr/>
          <p:nvPr/>
        </p:nvSpPr>
        <p:spPr>
          <a:xfrm>
            <a:off x="6720713" y="3591132"/>
            <a:ext cx="193132" cy="1750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0702A5-9931-7504-1621-A5457AA55E1A}"/>
              </a:ext>
            </a:extLst>
          </p:cNvPr>
          <p:cNvSpPr txBox="1">
            <a:spLocks/>
          </p:cNvSpPr>
          <p:nvPr/>
        </p:nvSpPr>
        <p:spPr>
          <a:xfrm>
            <a:off x="990600" y="7420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Entry Phase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6417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81481E-6 L 0.0026 0.096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48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7 L -0.01667 0.028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" y="143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-0.00648 L 0.00053 0.091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0.02893 L 0.03841 0.028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7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.0919 L 0.05196 0.091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9" grpId="0" animBg="1"/>
      <p:bldP spid="99" grpId="1" animBg="1"/>
      <p:bldP spid="100" grpId="0" animBg="1"/>
      <p:bldP spid="10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963C-7D09-FBB9-695F-4F498E8F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64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Algorithm: Dynamic Rendezvous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5F6B6B-A45B-515F-7C4F-E8EC2B4E4E06}"/>
              </a:ext>
            </a:extLst>
          </p:cNvPr>
          <p:cNvCxnSpPr>
            <a:cxnSpLocks/>
          </p:cNvCxnSpPr>
          <p:nvPr/>
        </p:nvCxnSpPr>
        <p:spPr>
          <a:xfrm flipH="1">
            <a:off x="4203780" y="4957777"/>
            <a:ext cx="389106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D72DAE-850D-598D-8B64-1101B2E51AA5}"/>
              </a:ext>
            </a:extLst>
          </p:cNvPr>
          <p:cNvCxnSpPr>
            <a:cxnSpLocks/>
          </p:cNvCxnSpPr>
          <p:nvPr/>
        </p:nvCxnSpPr>
        <p:spPr>
          <a:xfrm>
            <a:off x="7456061" y="2558378"/>
            <a:ext cx="0" cy="30122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C5EACF0-3CA1-BF6B-9173-AA6D79A389F1}"/>
              </a:ext>
            </a:extLst>
          </p:cNvPr>
          <p:cNvCxnSpPr>
            <a:cxnSpLocks/>
          </p:cNvCxnSpPr>
          <p:nvPr/>
        </p:nvCxnSpPr>
        <p:spPr>
          <a:xfrm>
            <a:off x="4203780" y="2373553"/>
            <a:ext cx="3891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8A3FE18-7BCB-B087-CE79-4AAC2C88AAD3}"/>
              </a:ext>
            </a:extLst>
          </p:cNvPr>
          <p:cNvCxnSpPr>
            <a:cxnSpLocks/>
          </p:cNvCxnSpPr>
          <p:nvPr/>
        </p:nvCxnSpPr>
        <p:spPr>
          <a:xfrm>
            <a:off x="8094844" y="2373553"/>
            <a:ext cx="0" cy="3197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7718886-47CC-1491-466A-6A8BFE8CD5D5}"/>
              </a:ext>
            </a:extLst>
          </p:cNvPr>
          <p:cNvCxnSpPr>
            <a:cxnSpLocks/>
          </p:cNvCxnSpPr>
          <p:nvPr/>
        </p:nvCxnSpPr>
        <p:spPr>
          <a:xfrm>
            <a:off x="4203780" y="5570622"/>
            <a:ext cx="3891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32F3695-EE4E-D13B-8065-EEE6A9FFFD9B}"/>
              </a:ext>
            </a:extLst>
          </p:cNvPr>
          <p:cNvCxnSpPr>
            <a:cxnSpLocks/>
          </p:cNvCxnSpPr>
          <p:nvPr/>
        </p:nvCxnSpPr>
        <p:spPr>
          <a:xfrm>
            <a:off x="6810793" y="2373553"/>
            <a:ext cx="0" cy="31970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D772ACE-A322-67EA-229B-7499C373BDCD}"/>
              </a:ext>
            </a:extLst>
          </p:cNvPr>
          <p:cNvCxnSpPr>
            <a:cxnSpLocks/>
          </p:cNvCxnSpPr>
          <p:nvPr/>
        </p:nvCxnSpPr>
        <p:spPr>
          <a:xfrm>
            <a:off x="7456061" y="2373553"/>
            <a:ext cx="0" cy="3197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D9CDD97-1192-F8E9-17D1-866082064AB9}"/>
              </a:ext>
            </a:extLst>
          </p:cNvPr>
          <p:cNvCxnSpPr>
            <a:cxnSpLocks/>
          </p:cNvCxnSpPr>
          <p:nvPr/>
        </p:nvCxnSpPr>
        <p:spPr>
          <a:xfrm>
            <a:off x="6149312" y="2558378"/>
            <a:ext cx="0" cy="30122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562589B-52D9-5ACD-EB04-0029DC4D5DA6}"/>
              </a:ext>
            </a:extLst>
          </p:cNvPr>
          <p:cNvCxnSpPr>
            <a:cxnSpLocks/>
          </p:cNvCxnSpPr>
          <p:nvPr/>
        </p:nvCxnSpPr>
        <p:spPr>
          <a:xfrm>
            <a:off x="6149312" y="2373553"/>
            <a:ext cx="0" cy="3197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CF9E269-4BB8-234C-248D-7FF8C885BB64}"/>
              </a:ext>
            </a:extLst>
          </p:cNvPr>
          <p:cNvCxnSpPr>
            <a:cxnSpLocks/>
          </p:cNvCxnSpPr>
          <p:nvPr/>
        </p:nvCxnSpPr>
        <p:spPr>
          <a:xfrm>
            <a:off x="4865261" y="2373553"/>
            <a:ext cx="0" cy="31970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F5212D7-4344-4CCA-6913-BC3DC0230B14}"/>
              </a:ext>
            </a:extLst>
          </p:cNvPr>
          <p:cNvCxnSpPr>
            <a:cxnSpLocks/>
          </p:cNvCxnSpPr>
          <p:nvPr/>
        </p:nvCxnSpPr>
        <p:spPr>
          <a:xfrm>
            <a:off x="5504044" y="2373553"/>
            <a:ext cx="0" cy="3197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A43E6F6-6995-3484-9DB4-77724D9D00BA}"/>
              </a:ext>
            </a:extLst>
          </p:cNvPr>
          <p:cNvCxnSpPr>
            <a:cxnSpLocks/>
          </p:cNvCxnSpPr>
          <p:nvPr/>
        </p:nvCxnSpPr>
        <p:spPr>
          <a:xfrm>
            <a:off x="4203780" y="2373553"/>
            <a:ext cx="0" cy="31970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47E0A70-145C-1F68-FA26-4E7D2E744BFF}"/>
              </a:ext>
            </a:extLst>
          </p:cNvPr>
          <p:cNvCxnSpPr>
            <a:cxnSpLocks/>
          </p:cNvCxnSpPr>
          <p:nvPr/>
        </p:nvCxnSpPr>
        <p:spPr>
          <a:xfrm flipH="1">
            <a:off x="4203780" y="4314221"/>
            <a:ext cx="389106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09642E7-1157-6012-2341-77D2E0C5D137}"/>
              </a:ext>
            </a:extLst>
          </p:cNvPr>
          <p:cNvCxnSpPr>
            <a:cxnSpLocks/>
          </p:cNvCxnSpPr>
          <p:nvPr/>
        </p:nvCxnSpPr>
        <p:spPr>
          <a:xfrm flipH="1">
            <a:off x="4203780" y="3678681"/>
            <a:ext cx="389106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ACDBD31-6C50-CF22-245A-BAD59B2F5323}"/>
              </a:ext>
            </a:extLst>
          </p:cNvPr>
          <p:cNvCxnSpPr>
            <a:cxnSpLocks/>
          </p:cNvCxnSpPr>
          <p:nvPr/>
        </p:nvCxnSpPr>
        <p:spPr>
          <a:xfrm flipH="1">
            <a:off x="4203780" y="3046383"/>
            <a:ext cx="389106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Arrow: Down 94">
            <a:extLst>
              <a:ext uri="{FF2B5EF4-FFF2-40B4-BE49-F238E27FC236}">
                <a16:creationId xmlns:a16="http://schemas.microsoft.com/office/drawing/2014/main" id="{034331E3-CEC7-370C-ECD8-2A44BA601EA4}"/>
              </a:ext>
            </a:extLst>
          </p:cNvPr>
          <p:cNvSpPr/>
          <p:nvPr/>
        </p:nvSpPr>
        <p:spPr>
          <a:xfrm>
            <a:off x="4107214" y="1896898"/>
            <a:ext cx="193132" cy="291819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5C483FC-E5C6-E095-4DA0-AAB2FEED48B4}"/>
              </a:ext>
            </a:extLst>
          </p:cNvPr>
          <p:cNvSpPr/>
          <p:nvPr/>
        </p:nvSpPr>
        <p:spPr>
          <a:xfrm>
            <a:off x="4123428" y="2964408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AB49250-D712-9235-1B5B-81AFB0C52EF3}"/>
              </a:ext>
            </a:extLst>
          </p:cNvPr>
          <p:cNvSpPr/>
          <p:nvPr/>
        </p:nvSpPr>
        <p:spPr>
          <a:xfrm>
            <a:off x="4768695" y="2258442"/>
            <a:ext cx="193132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0702A5-9931-7504-1621-A5457AA55E1A}"/>
              </a:ext>
            </a:extLst>
          </p:cNvPr>
          <p:cNvSpPr txBox="1">
            <a:spLocks/>
          </p:cNvSpPr>
          <p:nvPr/>
        </p:nvSpPr>
        <p:spPr>
          <a:xfrm>
            <a:off x="990600" y="7420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Boundary Phase</a:t>
            </a:r>
            <a:endParaRPr lang="en-IN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B5EA29-0907-AB38-CE3E-6F6CDA6C0FFF}"/>
              </a:ext>
            </a:extLst>
          </p:cNvPr>
          <p:cNvCxnSpPr/>
          <p:nvPr/>
        </p:nvCxnSpPr>
        <p:spPr>
          <a:xfrm>
            <a:off x="6810793" y="2373553"/>
            <a:ext cx="0" cy="31970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F5179D-904D-54F9-470E-18EBE48658FF}"/>
              </a:ext>
            </a:extLst>
          </p:cNvPr>
          <p:cNvCxnSpPr/>
          <p:nvPr/>
        </p:nvCxnSpPr>
        <p:spPr>
          <a:xfrm>
            <a:off x="4203780" y="4963885"/>
            <a:ext cx="389106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729D59E0-6DC8-0ACC-1F08-34B4F95F8369}"/>
              </a:ext>
            </a:extLst>
          </p:cNvPr>
          <p:cNvSpPr/>
          <p:nvPr/>
        </p:nvSpPr>
        <p:spPr>
          <a:xfrm>
            <a:off x="7375708" y="4223430"/>
            <a:ext cx="193132" cy="1750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89486E5B-313D-87C7-3FE1-50EFECD59A19}"/>
              </a:ext>
            </a:extLst>
          </p:cNvPr>
          <p:cNvSpPr/>
          <p:nvPr/>
        </p:nvSpPr>
        <p:spPr>
          <a:xfrm>
            <a:off x="8438438" y="2433540"/>
            <a:ext cx="2502159" cy="1323547"/>
          </a:xfrm>
          <a:prstGeom prst="wedgeEllipseCallout">
            <a:avLst>
              <a:gd name="adj1" fmla="val -55886"/>
              <a:gd name="adj2" fmla="val 5333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InitGather</a:t>
            </a:r>
            <a:r>
              <a:rPr lang="en-US" dirty="0">
                <a:solidFill>
                  <a:sysClr val="windowText" lastClr="000000"/>
                </a:solidFill>
              </a:rPr>
              <a:t> Configuration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D0088-013A-49C0-6442-7C015479F045}"/>
              </a:ext>
            </a:extLst>
          </p:cNvPr>
          <p:cNvSpPr/>
          <p:nvPr/>
        </p:nvSpPr>
        <p:spPr>
          <a:xfrm>
            <a:off x="6474708" y="3724706"/>
            <a:ext cx="401217" cy="330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069895-278C-2212-3E9F-B2B6B7027886}"/>
              </a:ext>
            </a:extLst>
          </p:cNvPr>
          <p:cNvSpPr/>
          <p:nvPr/>
        </p:nvSpPr>
        <p:spPr>
          <a:xfrm>
            <a:off x="5515501" y="4657423"/>
            <a:ext cx="401217" cy="330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L’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B4B21B-4A67-255C-C1BF-65E04985C062}"/>
              </a:ext>
            </a:extLst>
          </p:cNvPr>
          <p:cNvSpPr/>
          <p:nvPr/>
        </p:nvSpPr>
        <p:spPr>
          <a:xfrm>
            <a:off x="6409576" y="3279593"/>
            <a:ext cx="401217" cy="330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79EAE-DBE8-436D-8B04-454945EEADB2}"/>
              </a:ext>
            </a:extLst>
          </p:cNvPr>
          <p:cNvSpPr/>
          <p:nvPr/>
        </p:nvSpPr>
        <p:spPr>
          <a:xfrm>
            <a:off x="5154480" y="4616027"/>
            <a:ext cx="401217" cy="330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L’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36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7 L 0.05286 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59259E-6 L -0.0013 0.0886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442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-6.25E-7 0.0923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86 0.00393 L 0.10664 0.003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8865 L -0.0013 0.184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9236 L -0.00182 0.183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664 0.00393 L 0.15963 0.006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1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18426 L -0.0013 0.2768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1838 L -0.05378 0.183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96" grpId="2" animBg="1"/>
      <p:bldP spid="99" grpId="0" animBg="1"/>
      <p:bldP spid="99" grpId="1" animBg="1"/>
      <p:bldP spid="99" grpId="2" animBg="1"/>
      <p:bldP spid="100" grpId="0" animBg="1"/>
      <p:bldP spid="100" grpId="1" animBg="1"/>
      <p:bldP spid="100" grpId="2" animBg="1"/>
      <p:bldP spid="4" grpId="0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3939</TotalTime>
  <Words>426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SFBX1440</vt:lpstr>
      <vt:lpstr>Office Theme</vt:lpstr>
      <vt:lpstr>Rendezvous on a Known Dynamic Point in a  Finite Unoriented Grid</vt:lpstr>
      <vt:lpstr>Introduction to Gathering</vt:lpstr>
      <vt:lpstr>Gathering on a Known Dynamic Point</vt:lpstr>
      <vt:lpstr>Solvability Conditions</vt:lpstr>
      <vt:lpstr>Problem Definition</vt:lpstr>
      <vt:lpstr>Example</vt:lpstr>
      <vt:lpstr> On Minimum Number of Robots to Gather on Grid</vt:lpstr>
      <vt:lpstr>Algorithm: Dynamic Rendezvous</vt:lpstr>
      <vt:lpstr>Algorithm: Dynamic Rendezvous</vt:lpstr>
      <vt:lpstr>Algorithm: Dynamic Rendezvous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Rendezvous on a Known Dynamic Point in a  Finite Unoriented Grid</dc:title>
  <dc:creator>Pritam Goswami</dc:creator>
  <cp:lastModifiedBy>Pritam Goswami</cp:lastModifiedBy>
  <cp:revision>23</cp:revision>
  <dcterms:created xsi:type="dcterms:W3CDTF">2023-09-15T16:56:16Z</dcterms:created>
  <dcterms:modified xsi:type="dcterms:W3CDTF">2023-10-04T19:03:53Z</dcterms:modified>
</cp:coreProperties>
</file>