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22"/>
  </p:notesMasterIdLst>
  <p:sldIdLst>
    <p:sldId id="270" r:id="rId2"/>
    <p:sldId id="271" r:id="rId3"/>
    <p:sldId id="272" r:id="rId4"/>
    <p:sldId id="289" r:id="rId5"/>
    <p:sldId id="290" r:id="rId6"/>
    <p:sldId id="291" r:id="rId7"/>
    <p:sldId id="292" r:id="rId8"/>
    <p:sldId id="275" r:id="rId9"/>
    <p:sldId id="276" r:id="rId10"/>
    <p:sldId id="293" r:id="rId11"/>
    <p:sldId id="294" r:id="rId12"/>
    <p:sldId id="295" r:id="rId13"/>
    <p:sldId id="274" r:id="rId14"/>
    <p:sldId id="299" r:id="rId15"/>
    <p:sldId id="279" r:id="rId16"/>
    <p:sldId id="296" r:id="rId17"/>
    <p:sldId id="297" r:id="rId18"/>
    <p:sldId id="286" r:id="rId19"/>
    <p:sldId id="298" r:id="rId20"/>
    <p:sldId id="288" r:id="rId21"/>
  </p:sldIdLst>
  <p:sldSz cx="12192000" cy="6858000"/>
  <p:notesSz cx="6858000" cy="9144000"/>
  <p:custShowLst>
    <p:custShow name="Custom Show 1" id="0">
      <p:sldLst>
        <p:sld r:id="rId11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B9060-131F-4CAA-A4D1-BC0E3F61CD83}">
          <p14:sldIdLst>
            <p14:sldId id="270"/>
            <p14:sldId id="271"/>
            <p14:sldId id="272"/>
            <p14:sldId id="289"/>
            <p14:sldId id="290"/>
            <p14:sldId id="291"/>
            <p14:sldId id="292"/>
            <p14:sldId id="275"/>
            <p14:sldId id="276"/>
            <p14:sldId id="293"/>
            <p14:sldId id="294"/>
            <p14:sldId id="295"/>
            <p14:sldId id="274"/>
            <p14:sldId id="299"/>
            <p14:sldId id="279"/>
            <p14:sldId id="296"/>
            <p14:sldId id="297"/>
            <p14:sldId id="286"/>
            <p14:sldId id="298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212FF-D9E8-4CC7-8045-3F2F391B74BA}" v="24" dt="2023-02-05T19:40:53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3C18-F7CB-4AAB-84EC-C752E092C5D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06323-7770-478F-BD15-467066245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2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476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35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373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999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005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55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7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6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6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7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0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486" y="2437541"/>
            <a:ext cx="11230983" cy="861420"/>
          </a:xfrm>
        </p:spPr>
        <p:txBody>
          <a:bodyPr>
            <a:normAutofit/>
          </a:bodyPr>
          <a:lstStyle/>
          <a:p>
            <a:pPr algn="ctr"/>
            <a:r>
              <a:rPr lang="en-US" sz="1800" b="1" cap="none" dirty="0" err="1">
                <a:solidFill>
                  <a:srgbClr val="FF0000"/>
                </a:solidFill>
              </a:rPr>
              <a:t>Pritam</a:t>
            </a:r>
            <a:r>
              <a:rPr lang="en-US" sz="1800" b="1" cap="none" dirty="0">
                <a:solidFill>
                  <a:srgbClr val="FF0000"/>
                </a:solidFill>
              </a:rPr>
              <a:t> </a:t>
            </a:r>
            <a:r>
              <a:rPr lang="en-US" sz="1800" b="1" cap="none" dirty="0" err="1">
                <a:solidFill>
                  <a:srgbClr val="FF0000"/>
                </a:solidFill>
              </a:rPr>
              <a:t>Goswami</a:t>
            </a:r>
            <a:r>
              <a:rPr lang="en-US" sz="1800" cap="none" dirty="0">
                <a:solidFill>
                  <a:srgbClr val="FF0000"/>
                </a:solidFill>
              </a:rPr>
              <a:t>, </a:t>
            </a:r>
            <a:r>
              <a:rPr lang="en-US" sz="1800" cap="none" dirty="0" err="1">
                <a:solidFill>
                  <a:schemeClr val="tx1"/>
                </a:solidFill>
              </a:rPr>
              <a:t>Avisek</a:t>
            </a:r>
            <a:r>
              <a:rPr lang="en-US" sz="1800" cap="none" dirty="0">
                <a:solidFill>
                  <a:schemeClr val="tx1"/>
                </a:solidFill>
              </a:rPr>
              <a:t> Sharma, </a:t>
            </a:r>
            <a:r>
              <a:rPr lang="en-US" sz="1800" cap="none" dirty="0" err="1">
                <a:solidFill>
                  <a:schemeClr val="tx1"/>
                </a:solidFill>
              </a:rPr>
              <a:t>Satakshi</a:t>
            </a:r>
            <a:r>
              <a:rPr lang="en-US" sz="1800" cap="none" dirty="0">
                <a:solidFill>
                  <a:schemeClr val="tx1"/>
                </a:solidFill>
              </a:rPr>
              <a:t> Ghosh, </a:t>
            </a:r>
            <a:r>
              <a:rPr lang="en-US" sz="1800" cap="none" dirty="0" err="1">
                <a:solidFill>
                  <a:schemeClr val="tx1"/>
                </a:solidFill>
              </a:rPr>
              <a:t>Buddhadeb</a:t>
            </a:r>
            <a:r>
              <a:rPr lang="en-US" sz="1800" cap="none" dirty="0">
                <a:solidFill>
                  <a:schemeClr val="tx1"/>
                </a:solidFill>
              </a:rPr>
              <a:t> Sau</a:t>
            </a:r>
            <a:endParaRPr lang="en-IN" sz="1800" cap="non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5314D-5CD6-3352-AF3E-3B683314FCB0}"/>
              </a:ext>
            </a:extLst>
          </p:cNvPr>
          <p:cNvSpPr/>
          <p:nvPr/>
        </p:nvSpPr>
        <p:spPr>
          <a:xfrm>
            <a:off x="0" y="2072732"/>
            <a:ext cx="12199904" cy="5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Rendezvous on a Known Dynamic Point on Finite Grid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DFEA1-EE9B-602B-CBA2-2ABFB96B6393}"/>
              </a:ext>
            </a:extLst>
          </p:cNvPr>
          <p:cNvSpPr/>
          <p:nvPr/>
        </p:nvSpPr>
        <p:spPr>
          <a:xfrm>
            <a:off x="523875" y="2567580"/>
            <a:ext cx="10553700" cy="86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Jadavpur University</a:t>
            </a:r>
            <a:r>
              <a:rPr lang="en-US">
                <a:solidFill>
                  <a:schemeClr val="tx1"/>
                </a:solidFill>
              </a:rPr>
              <a:t>, Kolkata.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4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How robots are activated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F3CD73-4F85-EE2D-E0B7-35080D51678F}"/>
              </a:ext>
            </a:extLst>
          </p:cNvPr>
          <p:cNvSpPr/>
          <p:nvPr/>
        </p:nvSpPr>
        <p:spPr>
          <a:xfrm>
            <a:off x="992627" y="3527037"/>
            <a:ext cx="539725" cy="5252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4FC5B1-D93C-61D6-5866-AA4E70968EB8}"/>
              </a:ext>
            </a:extLst>
          </p:cNvPr>
          <p:cNvSpPr/>
          <p:nvPr/>
        </p:nvSpPr>
        <p:spPr>
          <a:xfrm>
            <a:off x="9826478" y="3527037"/>
            <a:ext cx="539725" cy="5252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C8211-E146-00EE-9040-603F8B25401E}"/>
              </a:ext>
            </a:extLst>
          </p:cNvPr>
          <p:cNvSpPr/>
          <p:nvPr/>
        </p:nvSpPr>
        <p:spPr>
          <a:xfrm>
            <a:off x="5603538" y="3527037"/>
            <a:ext cx="539725" cy="5252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FD051-D91C-64FF-7D05-3875BD9D8568}"/>
              </a:ext>
            </a:extLst>
          </p:cNvPr>
          <p:cNvSpPr/>
          <p:nvPr/>
        </p:nvSpPr>
        <p:spPr>
          <a:xfrm>
            <a:off x="230791" y="644817"/>
            <a:ext cx="3280199" cy="556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Fully Synchronous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9C3200-937E-7439-476D-33823856A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514" y="3102285"/>
            <a:ext cx="330369" cy="322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65FF9-7252-E971-22A8-65ECBA02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04" y="3080292"/>
            <a:ext cx="330370" cy="322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C26ED-49A2-BE82-80BE-2B39BF50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38" y="3076189"/>
            <a:ext cx="330369" cy="322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3F7CE-B399-772E-0EBA-E80E2689B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97" y="3096748"/>
            <a:ext cx="430918" cy="322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3F6EAC-3DF6-65D8-A839-8B46DC1C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04" y="3081553"/>
            <a:ext cx="430918" cy="322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5CEAFE-2E92-E57C-3BED-7D7DF8A24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75" y="3090373"/>
            <a:ext cx="430918" cy="3226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45E1B3-6014-A0D8-B96A-CF1EB40B55B6}"/>
              </a:ext>
            </a:extLst>
          </p:cNvPr>
          <p:cNvSpPr/>
          <p:nvPr/>
        </p:nvSpPr>
        <p:spPr>
          <a:xfrm>
            <a:off x="262648" y="1926077"/>
            <a:ext cx="10450748" cy="437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C1F38-7461-1F75-9F9B-8B8860D584AD}"/>
              </a:ext>
            </a:extLst>
          </p:cNvPr>
          <p:cNvSpPr/>
          <p:nvPr/>
        </p:nvSpPr>
        <p:spPr>
          <a:xfrm>
            <a:off x="5116749" y="2451359"/>
            <a:ext cx="1916349" cy="152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345755-234A-59FA-B5A9-A70A9A167CBC}"/>
              </a:ext>
            </a:extLst>
          </p:cNvPr>
          <p:cNvCxnSpPr/>
          <p:nvPr/>
        </p:nvCxnSpPr>
        <p:spPr>
          <a:xfrm>
            <a:off x="6585626" y="2546227"/>
            <a:ext cx="2315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02F702-3B63-8594-E9F9-E2760856C863}"/>
              </a:ext>
            </a:extLst>
          </p:cNvPr>
          <p:cNvCxnSpPr>
            <a:cxnSpLocks/>
          </p:cNvCxnSpPr>
          <p:nvPr/>
        </p:nvCxnSpPr>
        <p:spPr>
          <a:xfrm flipH="1" flipV="1">
            <a:off x="1605064" y="2546227"/>
            <a:ext cx="3955910" cy="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1ECD76-3AA1-7572-8558-980AC98F70F0}"/>
              </a:ext>
            </a:extLst>
          </p:cNvPr>
          <p:cNvCxnSpPr/>
          <p:nvPr/>
        </p:nvCxnSpPr>
        <p:spPr>
          <a:xfrm>
            <a:off x="2383277" y="1926077"/>
            <a:ext cx="0" cy="437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3C29D-4285-14BF-5ED2-5B3C9FC8C413}"/>
              </a:ext>
            </a:extLst>
          </p:cNvPr>
          <p:cNvCxnSpPr/>
          <p:nvPr/>
        </p:nvCxnSpPr>
        <p:spPr>
          <a:xfrm>
            <a:off x="4539575" y="1929321"/>
            <a:ext cx="0" cy="437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58973-B653-1276-6F72-9A4D5CBD1CDE}"/>
              </a:ext>
            </a:extLst>
          </p:cNvPr>
          <p:cNvCxnSpPr/>
          <p:nvPr/>
        </p:nvCxnSpPr>
        <p:spPr>
          <a:xfrm>
            <a:off x="6676417" y="1926079"/>
            <a:ext cx="0" cy="437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B30612-E884-C2D4-820A-9108D0AD69B4}"/>
              </a:ext>
            </a:extLst>
          </p:cNvPr>
          <p:cNvCxnSpPr/>
          <p:nvPr/>
        </p:nvCxnSpPr>
        <p:spPr>
          <a:xfrm>
            <a:off x="8709499" y="1929321"/>
            <a:ext cx="0" cy="4377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74073F9-38FD-0F12-FB9B-32DB3E9C57F9}"/>
              </a:ext>
            </a:extLst>
          </p:cNvPr>
          <p:cNvSpPr/>
          <p:nvPr/>
        </p:nvSpPr>
        <p:spPr>
          <a:xfrm>
            <a:off x="4162876" y="683580"/>
            <a:ext cx="3057358" cy="556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Semi Synchronous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BFE258-EE40-47D6-4F46-25BD07295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45" y="6034258"/>
            <a:ext cx="330370" cy="3226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053FE4-9713-6FC8-AC83-F4B34961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063" y="6034258"/>
            <a:ext cx="330370" cy="32265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5E309AC-075E-573D-A291-1AC4AB9D1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78" y="6023782"/>
            <a:ext cx="430918" cy="3226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7DA34D5-DA86-8999-C76E-5E5AB87BE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85" y="6008587"/>
            <a:ext cx="430918" cy="3226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FD4D45B-952C-F626-0654-98244DBF7E37}"/>
              </a:ext>
            </a:extLst>
          </p:cNvPr>
          <p:cNvSpPr/>
          <p:nvPr/>
        </p:nvSpPr>
        <p:spPr>
          <a:xfrm>
            <a:off x="8100440" y="683580"/>
            <a:ext cx="2460547" cy="556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Asynchronous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35083D4-51A8-F4D9-5298-95C09CD50BB2}"/>
              </a:ext>
            </a:extLst>
          </p:cNvPr>
          <p:cNvSpPr/>
          <p:nvPr/>
        </p:nvSpPr>
        <p:spPr>
          <a:xfrm>
            <a:off x="7110919" y="1605064"/>
            <a:ext cx="48638" cy="26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52C4859-D1C3-0E3A-F4A8-DC2DD91C5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71" y="3090374"/>
            <a:ext cx="330369" cy="3226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C24581-4FC4-6A3F-CABF-F9BDBD7B7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00" y="5876008"/>
            <a:ext cx="430918" cy="322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1B06B1E-400B-B4F7-317D-D2D50D042481}"/>
                  </a:ext>
                </a:extLst>
              </p:cNvPr>
              <p:cNvSpPr/>
              <p:nvPr/>
            </p:nvSpPr>
            <p:spPr>
              <a:xfrm>
                <a:off x="6440262" y="2614430"/>
                <a:ext cx="2460547" cy="556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40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𝑜𝑙𝑣𝑎𝑏𝑙𝑒</m:t>
                          </m:r>
                        </m:e>
                      </m:groupChr>
                    </m:oMath>
                  </m:oMathPara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1B06B1E-400B-B4F7-317D-D2D50D042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262" y="2614430"/>
                <a:ext cx="2460547" cy="55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785B2BE-9F75-D19C-2B36-806B64BC48AF}"/>
                  </a:ext>
                </a:extLst>
              </p:cNvPr>
              <p:cNvSpPr/>
              <p:nvPr/>
            </p:nvSpPr>
            <p:spPr>
              <a:xfrm>
                <a:off x="2603626" y="2662984"/>
                <a:ext cx="2460547" cy="556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40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𝑜𝑙𝑣𝑎𝑏𝑙𝑒</m:t>
                          </m:r>
                        </m:e>
                      </m:groupChr>
                    </m:oMath>
                  </m:oMathPara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785B2BE-9F75-D19C-2B36-806B64BC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26" y="2662984"/>
                <a:ext cx="2460547" cy="556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A1C947-4877-B2A7-FD26-33CC48BCB80A}"/>
                  </a:ext>
                </a:extLst>
              </p:cNvPr>
              <p:cNvSpPr/>
              <p:nvPr/>
            </p:nvSpPr>
            <p:spPr>
              <a:xfrm>
                <a:off x="3510990" y="2720666"/>
                <a:ext cx="794239" cy="4406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𝑛𝑠𝑜𝑙𝑣𝑎𝑏𝑙𝑒</m:t>
                          </m:r>
                        </m:e>
                      </m:groupChr>
                    </m:oMath>
                  </m:oMathPara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A1C947-4877-B2A7-FD26-33CC48BCB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90" y="2720666"/>
                <a:ext cx="794239" cy="440695"/>
              </a:xfrm>
              <a:prstGeom prst="rect">
                <a:avLst/>
              </a:prstGeom>
              <a:blipFill>
                <a:blip r:embed="rId6"/>
                <a:stretch>
                  <a:fillRect l="-31538" r="-20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110C65-BF68-6A9E-F24F-3FB6746C5168}"/>
                  </a:ext>
                </a:extLst>
              </p:cNvPr>
              <p:cNvSpPr/>
              <p:nvPr/>
            </p:nvSpPr>
            <p:spPr>
              <a:xfrm>
                <a:off x="7752945" y="2688772"/>
                <a:ext cx="70556" cy="3850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𝑛𝑠𝑜𝑙𝑣𝑎𝑏𝑙𝑒</m:t>
                          </m:r>
                        </m:e>
                      </m:groupChr>
                    </m:oMath>
                  </m:oMathPara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110C65-BF68-6A9E-F24F-3FB6746C5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945" y="2688772"/>
                <a:ext cx="70556" cy="385062"/>
              </a:xfrm>
              <a:prstGeom prst="rect">
                <a:avLst/>
              </a:prstGeom>
              <a:blipFill>
                <a:blip r:embed="rId7"/>
                <a:stretch>
                  <a:fillRect l="-909091" t="-3175" r="-78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set>
                                      <p:cBhvr>
                                        <p:cTn id="3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set>
                                      <p:cBhvr>
                                        <p:cTn id="4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set>
                                      <p:cBhvr>
                                        <p:cTn id="4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7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3.95833E-6 -2.59259E-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268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25 L 2.29167E-6 1.48148E-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3.95833E-6 0.25 " pathEditMode="relative" rAng="0" ptsTypes="AA">
                                      <p:cBhvr>
                                        <p:cTn id="19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0404 0.29352 " pathEditMode="relative" rAng="0" ptsTypes="AA">
                                      <p:cBhvr>
                                        <p:cTn id="216" dur="8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4676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00404 0.29375 " pathEditMode="relative" rAng="0" ptsTypes="AA">
                                      <p:cBhvr>
                                        <p:cTn id="218" dur="8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4676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0404 0.28819 " pathEditMode="relative" rAng="0" ptsTypes="AA">
                                      <p:cBhvr>
                                        <p:cTn id="220" dur="8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5" grpId="0" animBg="1"/>
      <p:bldP spid="5" grpId="1" animBg="1"/>
      <p:bldP spid="5" grpId="2" animBg="1"/>
      <p:bldP spid="5" grpId="3" animBg="1"/>
      <p:bldP spid="6" grpId="0" build="allAtOnce"/>
      <p:bldP spid="16" grpId="0" animBg="1"/>
      <p:bldP spid="16" grpId="1" animBg="1"/>
      <p:bldP spid="17" grpId="0"/>
      <p:bldP spid="17" grpId="1"/>
      <p:bldP spid="35" grpId="0" build="allAtOnce"/>
      <p:bldP spid="35" grpId="1" build="allAtOnce"/>
      <p:bldP spid="40" grpId="0" build="allAtOnce"/>
      <p:bldP spid="40" grpId="1" build="allAtOnce"/>
      <p:bldP spid="41" grpId="0" animBg="1"/>
      <p:bldP spid="41" grpId="1" animBg="1"/>
      <p:bldP spid="46" grpId="0"/>
      <p:bldP spid="46" grpId="1"/>
      <p:bldP spid="47" grpId="0"/>
      <p:bldP spid="47" grpId="1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92282" y="197427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EA558-BF7C-DCE9-11C8-E0D3B4681189}"/>
              </a:ext>
            </a:extLst>
          </p:cNvPr>
          <p:cNvSpPr/>
          <p:nvPr/>
        </p:nvSpPr>
        <p:spPr>
          <a:xfrm>
            <a:off x="3571081" y="2461334"/>
            <a:ext cx="4475635" cy="464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No, Not Always!!!!!!!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D5CB6-9E91-B6C3-C4FF-AC662AFA278B}"/>
              </a:ext>
            </a:extLst>
          </p:cNvPr>
          <p:cNvSpPr/>
          <p:nvPr/>
        </p:nvSpPr>
        <p:spPr>
          <a:xfrm>
            <a:off x="378106" y="3344756"/>
            <a:ext cx="11435788" cy="758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Theorem: </a:t>
            </a:r>
            <a:r>
              <a:rPr lang="en-US" sz="2000" dirty="0">
                <a:solidFill>
                  <a:schemeClr val="tx1"/>
                </a:solidFill>
              </a:rPr>
              <a:t>Rendezvous on a known dynamic point is </a:t>
            </a:r>
            <a:r>
              <a:rPr lang="en-US" sz="2000" dirty="0">
                <a:solidFill>
                  <a:srgbClr val="C00000"/>
                </a:solidFill>
              </a:rPr>
              <a:t>not possible </a:t>
            </a:r>
            <a:r>
              <a:rPr lang="en-US" sz="2000" dirty="0">
                <a:solidFill>
                  <a:schemeClr val="tx1"/>
                </a:solidFill>
              </a:rPr>
              <a:t>by two robots on a finite grid if the Scheduler is </a:t>
            </a:r>
            <a:r>
              <a:rPr lang="en-US" sz="2000" dirty="0">
                <a:solidFill>
                  <a:srgbClr val="C00000"/>
                </a:solidFill>
              </a:rPr>
              <a:t>Semi- synchronous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07773-FCC9-42FC-CB8F-5B91B381DDFE}"/>
              </a:ext>
            </a:extLst>
          </p:cNvPr>
          <p:cNvSpPr/>
          <p:nvPr/>
        </p:nvSpPr>
        <p:spPr>
          <a:xfrm>
            <a:off x="0" y="763962"/>
            <a:ext cx="11617798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Is rendezvous solvable for a dynamic resource in a finite grid having one door?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BCA3B-C47D-C2FE-1BC2-ED82A7FA7095}"/>
              </a:ext>
            </a:extLst>
          </p:cNvPr>
          <p:cNvSpPr/>
          <p:nvPr/>
        </p:nvSpPr>
        <p:spPr>
          <a:xfrm>
            <a:off x="106102" y="3914205"/>
            <a:ext cx="11617798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Is rendezvous solvable for a dynamic resource in a finite grid having one door under a fully synchronous scheduler?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FFB46-1B64-7F6E-74F8-BAB619DFAD57}"/>
              </a:ext>
            </a:extLst>
          </p:cNvPr>
          <p:cNvSpPr/>
          <p:nvPr/>
        </p:nvSpPr>
        <p:spPr>
          <a:xfrm>
            <a:off x="2889494" y="5527621"/>
            <a:ext cx="5838808" cy="464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Yes, Now it is solvable.</a:t>
            </a:r>
          </a:p>
        </p:txBody>
      </p:sp>
    </p:spTree>
    <p:extLst>
      <p:ext uri="{BB962C8B-B14F-4D97-AF65-F5344CB8AC3E}">
        <p14:creationId xmlns:p14="http://schemas.microsoft.com/office/powerpoint/2010/main" val="14213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Problem Definition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BD56DD0-483C-03E1-7E9E-2C4E377EE142}"/>
              </a:ext>
            </a:extLst>
          </p:cNvPr>
          <p:cNvGrpSpPr/>
          <p:nvPr/>
        </p:nvGrpSpPr>
        <p:grpSpPr>
          <a:xfrm>
            <a:off x="244051" y="1316205"/>
            <a:ext cx="4576168" cy="3542313"/>
            <a:chOff x="313499" y="1871790"/>
            <a:chExt cx="4576168" cy="35423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66AF12-1534-3BEC-FEB5-FF980A4FFDA9}"/>
                </a:ext>
              </a:extLst>
            </p:cNvPr>
            <p:cNvSpPr/>
            <p:nvPr/>
          </p:nvSpPr>
          <p:spPr>
            <a:xfrm>
              <a:off x="742608" y="1887327"/>
              <a:ext cx="241482" cy="1811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A3507F-9893-721C-5B35-BA921A723641}"/>
                </a:ext>
              </a:extLst>
            </p:cNvPr>
            <p:cNvSpPr/>
            <p:nvPr/>
          </p:nvSpPr>
          <p:spPr>
            <a:xfrm>
              <a:off x="1014114" y="1871790"/>
              <a:ext cx="241482" cy="1811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DF5C7C-7463-EBD2-A73A-AEED4E2C8BAF}"/>
                </a:ext>
              </a:extLst>
            </p:cNvPr>
            <p:cNvCxnSpPr/>
            <p:nvPr/>
          </p:nvCxnSpPr>
          <p:spPr>
            <a:xfrm>
              <a:off x="1776808" y="290441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690ED6-A33E-D002-A9C2-25B5965A64E1}"/>
                </a:ext>
              </a:extLst>
            </p:cNvPr>
            <p:cNvSpPr/>
            <p:nvPr/>
          </p:nvSpPr>
          <p:spPr>
            <a:xfrm>
              <a:off x="513042" y="2196250"/>
              <a:ext cx="4376625" cy="321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E4AD4F-D819-DD42-B123-05B92F1C1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349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D51B9C-48E2-DC2F-749B-074D83DBC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481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749E3D-BC4A-67AB-9C68-4CF12C407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525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D764C-A41E-47CC-6F1F-E74B83AA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5658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491F04-A276-D385-8C63-57A0D2ADD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048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8C3B06-762F-F658-E376-B2A65A996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1354" y="2196250"/>
              <a:ext cx="16998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CC11A2-A838-8B80-1A10-7D960D2AC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396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47D1E3-2FFE-1AF7-425F-0C8CFF5E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529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0B5C2E-D4F9-1B94-45B5-C5E644DB1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2355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8B7AC9-16F5-0FB6-CE26-3C6841227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530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B04A02-C85A-4F45-45ED-A3ED624D5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574" y="2196250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A91A4A-D11C-5D42-ADAD-B312E1FC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3042" y="3772600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A2282-678F-15FB-AFC4-E859545E866C}"/>
                </a:ext>
              </a:extLst>
            </p:cNvPr>
            <p:cNvCxnSpPr/>
            <p:nvPr/>
          </p:nvCxnSpPr>
          <p:spPr>
            <a:xfrm>
              <a:off x="513042" y="3228992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82FA3A-959C-D296-1F16-32CF6E7E7947}"/>
                </a:ext>
              </a:extLst>
            </p:cNvPr>
            <p:cNvCxnSpPr/>
            <p:nvPr/>
          </p:nvCxnSpPr>
          <p:spPr>
            <a:xfrm>
              <a:off x="513042" y="4329828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6BAA23-7AD3-FA64-C5AE-CE4F681204CD}"/>
                </a:ext>
              </a:extLst>
            </p:cNvPr>
            <p:cNvCxnSpPr/>
            <p:nvPr/>
          </p:nvCxnSpPr>
          <p:spPr>
            <a:xfrm>
              <a:off x="513042" y="4865491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7F0A4B-81FF-CBCF-47B9-81E15E18A2A6}"/>
                </a:ext>
              </a:extLst>
            </p:cNvPr>
            <p:cNvCxnSpPr/>
            <p:nvPr/>
          </p:nvCxnSpPr>
          <p:spPr>
            <a:xfrm>
              <a:off x="513042" y="2729644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allout: Down Arrow 26">
              <a:extLst>
                <a:ext uri="{FF2B5EF4-FFF2-40B4-BE49-F238E27FC236}">
                  <a16:creationId xmlns:a16="http://schemas.microsoft.com/office/drawing/2014/main" id="{97169A43-30CD-2ED3-633C-6E71B256F602}"/>
                </a:ext>
              </a:extLst>
            </p:cNvPr>
            <p:cNvSpPr/>
            <p:nvPr/>
          </p:nvSpPr>
          <p:spPr>
            <a:xfrm>
              <a:off x="313499" y="1879314"/>
              <a:ext cx="399085" cy="296355"/>
            </a:xfrm>
            <a:prstGeom prst="down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A99A98-B068-A4BB-3F4D-B6218450BB48}"/>
                </a:ext>
              </a:extLst>
            </p:cNvPr>
            <p:cNvCxnSpPr/>
            <p:nvPr/>
          </p:nvCxnSpPr>
          <p:spPr>
            <a:xfrm>
              <a:off x="1776808" y="290828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E492AB-21BC-0FAA-D5E6-5712689BAB7E}"/>
                </a:ext>
              </a:extLst>
            </p:cNvPr>
            <p:cNvSpPr/>
            <p:nvPr/>
          </p:nvSpPr>
          <p:spPr>
            <a:xfrm>
              <a:off x="513042" y="2200119"/>
              <a:ext cx="4376625" cy="321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3BA004A-0ED3-A7EC-F3EC-1B58D353A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349" y="2200119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8A1253-8523-EA39-7D1E-95802B98B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481" y="2200119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5EE60C-5808-D265-FD9A-87CD136C7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525" y="2200119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A986F-44D9-7320-5BEC-64E5F944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5658" y="2200119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CA4D767-D29E-61CE-3E3F-9911FE08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048" y="2200119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A0B0A4-B8BC-99E6-D0E0-77D46B123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1354" y="2200119"/>
              <a:ext cx="16998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E0C33F-0A73-6C3F-79B4-4DCB752B2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396" y="2200119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131E736-1145-FB8D-20A7-5D91D2F36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529" y="2200119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47C1CB-7C74-3370-2721-12353953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530" y="2200119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E718A8-E1F7-EC7E-7CFE-B2F739D0D162}"/>
                </a:ext>
              </a:extLst>
            </p:cNvPr>
            <p:cNvCxnSpPr>
              <a:cxnSpLocks/>
            </p:cNvCxnSpPr>
            <p:nvPr/>
          </p:nvCxnSpPr>
          <p:spPr>
            <a:xfrm>
              <a:off x="513042" y="3772600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F7A46-BBA9-6C8B-D2ED-00B8F9FFFD58}"/>
                </a:ext>
              </a:extLst>
            </p:cNvPr>
            <p:cNvCxnSpPr/>
            <p:nvPr/>
          </p:nvCxnSpPr>
          <p:spPr>
            <a:xfrm>
              <a:off x="513042" y="3232860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F9C44F3-D416-763F-00D7-F34A645FF19B}"/>
                </a:ext>
              </a:extLst>
            </p:cNvPr>
            <p:cNvCxnSpPr/>
            <p:nvPr/>
          </p:nvCxnSpPr>
          <p:spPr>
            <a:xfrm>
              <a:off x="513042" y="4333697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36259CC-A9E6-1702-D91A-8C6CA5B38105}"/>
                </a:ext>
              </a:extLst>
            </p:cNvPr>
            <p:cNvCxnSpPr/>
            <p:nvPr/>
          </p:nvCxnSpPr>
          <p:spPr>
            <a:xfrm>
              <a:off x="513042" y="4869360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58AEA4-AF7B-FAF3-866C-05582AB125F3}"/>
                </a:ext>
              </a:extLst>
            </p:cNvPr>
            <p:cNvCxnSpPr/>
            <p:nvPr/>
          </p:nvCxnSpPr>
          <p:spPr>
            <a:xfrm>
              <a:off x="513042" y="2733513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allout: Down Arrow 46">
              <a:extLst>
                <a:ext uri="{FF2B5EF4-FFF2-40B4-BE49-F238E27FC236}">
                  <a16:creationId xmlns:a16="http://schemas.microsoft.com/office/drawing/2014/main" id="{2D56F83A-D905-6964-8FAC-3E066AE6C923}"/>
                </a:ext>
              </a:extLst>
            </p:cNvPr>
            <p:cNvSpPr/>
            <p:nvPr/>
          </p:nvSpPr>
          <p:spPr>
            <a:xfrm>
              <a:off x="313499" y="1883183"/>
              <a:ext cx="399085" cy="296355"/>
            </a:xfrm>
            <a:prstGeom prst="down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rgbClr val="FF0000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F3DAC5-9BDD-A47D-F58E-27527F0A645B}"/>
                </a:ext>
              </a:extLst>
            </p:cNvPr>
            <p:cNvSpPr/>
            <p:nvPr/>
          </p:nvSpPr>
          <p:spPr>
            <a:xfrm>
              <a:off x="2635464" y="3658877"/>
              <a:ext cx="194213" cy="219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07343667-20E6-B8E0-5726-89864A0AFE4E}"/>
              </a:ext>
            </a:extLst>
          </p:cNvPr>
          <p:cNvSpPr/>
          <p:nvPr/>
        </p:nvSpPr>
        <p:spPr>
          <a:xfrm>
            <a:off x="9091379" y="3645469"/>
            <a:ext cx="241482" cy="1811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FA64A3-01FB-C2C9-D0D7-5FEAC4E7D167}"/>
              </a:ext>
            </a:extLst>
          </p:cNvPr>
          <p:cNvGrpSpPr/>
          <p:nvPr/>
        </p:nvGrpSpPr>
        <p:grpSpPr>
          <a:xfrm>
            <a:off x="6821931" y="1286160"/>
            <a:ext cx="4576168" cy="3538402"/>
            <a:chOff x="6821931" y="1286160"/>
            <a:chExt cx="4576168" cy="353840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1DC7089-884B-C1B1-1B75-67F2C9DE7E7A}"/>
                </a:ext>
              </a:extLst>
            </p:cNvPr>
            <p:cNvSpPr/>
            <p:nvPr/>
          </p:nvSpPr>
          <p:spPr>
            <a:xfrm>
              <a:off x="9490910" y="3590625"/>
              <a:ext cx="241482" cy="1811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CB1B59-130B-D820-42E9-7418AC21FCCD}"/>
                </a:ext>
              </a:extLst>
            </p:cNvPr>
            <p:cNvCxnSpPr/>
            <p:nvPr/>
          </p:nvCxnSpPr>
          <p:spPr>
            <a:xfrm>
              <a:off x="8285240" y="231126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CB477F-C503-BB4C-5571-07C595DC682B}"/>
                </a:ext>
              </a:extLst>
            </p:cNvPr>
            <p:cNvSpPr/>
            <p:nvPr/>
          </p:nvSpPr>
          <p:spPr>
            <a:xfrm>
              <a:off x="7021474" y="1603096"/>
              <a:ext cx="4376625" cy="321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5AEBD05-7A6A-40EA-AD1F-7A56550A1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1781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92C76FB-1CE7-628D-965D-80E58EC8A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3913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4E8F49E-B619-6C0C-B4D2-3F3C6F9BD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957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743DA8-B899-E622-916D-C6335A5F0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090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4AB1268-E90F-BC15-781B-3A099471B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2480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D369E-DED7-3D07-FE84-53D2DF8F1A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9786" y="1603096"/>
              <a:ext cx="16998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9BD8B33-C979-B72B-AEBA-921152F01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4828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59AAF4-36F2-6383-F182-EFFD05E6D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6961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C3F896-7B9E-3657-5828-9E853F6BB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0787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1603BE9-8F23-0CD6-3FBF-2D5C85154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8962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631596D-1348-6D08-E5B2-9F48C634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7006" y="1603096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F92ECA2-BF12-86CB-787B-4B3CB69953F2}"/>
                </a:ext>
              </a:extLst>
            </p:cNvPr>
            <p:cNvCxnSpPr>
              <a:cxnSpLocks/>
            </p:cNvCxnSpPr>
            <p:nvPr/>
          </p:nvCxnSpPr>
          <p:spPr>
            <a:xfrm>
              <a:off x="7021474" y="3179446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24C99BE-BA8E-E7D7-A2F3-D32B1F27B46F}"/>
                </a:ext>
              </a:extLst>
            </p:cNvPr>
            <p:cNvCxnSpPr/>
            <p:nvPr/>
          </p:nvCxnSpPr>
          <p:spPr>
            <a:xfrm>
              <a:off x="7021474" y="2635838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3A7AA0C-6B52-5C86-03BD-7CC2F191944B}"/>
                </a:ext>
              </a:extLst>
            </p:cNvPr>
            <p:cNvCxnSpPr/>
            <p:nvPr/>
          </p:nvCxnSpPr>
          <p:spPr>
            <a:xfrm>
              <a:off x="7021474" y="3736674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897C0D-906E-EB50-34DA-4334F2EE41B5}"/>
                </a:ext>
              </a:extLst>
            </p:cNvPr>
            <p:cNvCxnSpPr/>
            <p:nvPr/>
          </p:nvCxnSpPr>
          <p:spPr>
            <a:xfrm>
              <a:off x="7021474" y="4272337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CB8C3D8-6483-2D8A-2BBE-DFF6B228688C}"/>
                </a:ext>
              </a:extLst>
            </p:cNvPr>
            <p:cNvCxnSpPr/>
            <p:nvPr/>
          </p:nvCxnSpPr>
          <p:spPr>
            <a:xfrm>
              <a:off x="7021474" y="2136490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allout: Down Arrow 73">
              <a:extLst>
                <a:ext uri="{FF2B5EF4-FFF2-40B4-BE49-F238E27FC236}">
                  <a16:creationId xmlns:a16="http://schemas.microsoft.com/office/drawing/2014/main" id="{54F223D5-7593-456C-0548-6B80709B8DAE}"/>
                </a:ext>
              </a:extLst>
            </p:cNvPr>
            <p:cNvSpPr/>
            <p:nvPr/>
          </p:nvSpPr>
          <p:spPr>
            <a:xfrm>
              <a:off x="6821931" y="1286160"/>
              <a:ext cx="399085" cy="296355"/>
            </a:xfrm>
            <a:prstGeom prst="down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6C9680A-B387-3B5C-2DE1-EAF1B7916651}"/>
                </a:ext>
              </a:extLst>
            </p:cNvPr>
            <p:cNvCxnSpPr/>
            <p:nvPr/>
          </p:nvCxnSpPr>
          <p:spPr>
            <a:xfrm>
              <a:off x="8285240" y="231513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3CF368E-6F71-C449-C6AC-995128D58387}"/>
                </a:ext>
              </a:extLst>
            </p:cNvPr>
            <p:cNvSpPr/>
            <p:nvPr/>
          </p:nvSpPr>
          <p:spPr>
            <a:xfrm>
              <a:off x="7021474" y="1606965"/>
              <a:ext cx="4376625" cy="3213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2DF2D7A-4B39-F986-19D5-94E47CBE0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1781" y="1606965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0B6297-8A8B-D95D-C736-626764B9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3913" y="1606965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3C0E155-9313-B1D0-78CA-7A32E262C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957" y="1606965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645C10-3A03-5AAD-4B55-CAF5EDD6F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090" y="1606965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394F86-92FF-D01D-EC13-587FF8623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2480" y="1606965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901D4D2-2D2F-89D1-4DF3-41F582142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9786" y="1606965"/>
              <a:ext cx="16998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99DCF5-FC8C-E4E4-1763-66A64853A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4828" y="1610578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F3E7B6A-9B95-B002-B9AF-B960A4164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6961" y="1606965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00250C4-7B57-4B8A-6705-96FFECE70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8962" y="1606965"/>
              <a:ext cx="0" cy="32139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0A47C06-ADAE-7EE4-6128-FB6CFD63B8DA}"/>
                </a:ext>
              </a:extLst>
            </p:cNvPr>
            <p:cNvCxnSpPr>
              <a:cxnSpLocks/>
            </p:cNvCxnSpPr>
            <p:nvPr/>
          </p:nvCxnSpPr>
          <p:spPr>
            <a:xfrm>
              <a:off x="7021474" y="3179446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1C43412-74D8-0A9D-E611-C87219DDE796}"/>
                </a:ext>
              </a:extLst>
            </p:cNvPr>
            <p:cNvCxnSpPr/>
            <p:nvPr/>
          </p:nvCxnSpPr>
          <p:spPr>
            <a:xfrm>
              <a:off x="7021474" y="2639706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AC101C-3B9F-18D2-849B-7689E3237124}"/>
                </a:ext>
              </a:extLst>
            </p:cNvPr>
            <p:cNvCxnSpPr/>
            <p:nvPr/>
          </p:nvCxnSpPr>
          <p:spPr>
            <a:xfrm>
              <a:off x="7021474" y="3740543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45E2FC-D7EC-CC8A-BFA5-52E31BF89A61}"/>
                </a:ext>
              </a:extLst>
            </p:cNvPr>
            <p:cNvCxnSpPr/>
            <p:nvPr/>
          </p:nvCxnSpPr>
          <p:spPr>
            <a:xfrm>
              <a:off x="7021474" y="4276206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0704D4-E85C-9DA8-DAD0-C135080662DC}"/>
                </a:ext>
              </a:extLst>
            </p:cNvPr>
            <p:cNvCxnSpPr/>
            <p:nvPr/>
          </p:nvCxnSpPr>
          <p:spPr>
            <a:xfrm>
              <a:off x="7021474" y="2140359"/>
              <a:ext cx="4376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Callout: Down Arrow 90">
              <a:extLst>
                <a:ext uri="{FF2B5EF4-FFF2-40B4-BE49-F238E27FC236}">
                  <a16:creationId xmlns:a16="http://schemas.microsoft.com/office/drawing/2014/main" id="{FCDC24B0-F9CF-2545-D155-3D57C90D08F7}"/>
                </a:ext>
              </a:extLst>
            </p:cNvPr>
            <p:cNvSpPr/>
            <p:nvPr/>
          </p:nvSpPr>
          <p:spPr>
            <a:xfrm>
              <a:off x="6821931" y="1290027"/>
              <a:ext cx="399085" cy="296355"/>
            </a:xfrm>
            <a:prstGeom prst="down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rgbClr val="FF0000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1F92895-7F4F-AEAE-F0F0-A0AA1BF5A110}"/>
                </a:ext>
              </a:extLst>
            </p:cNvPr>
            <p:cNvSpPr/>
            <p:nvPr/>
          </p:nvSpPr>
          <p:spPr>
            <a:xfrm>
              <a:off x="9500677" y="3630779"/>
              <a:ext cx="194213" cy="219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FCF7D1D-8CA6-A786-9486-76CDDEEBEF0A}"/>
              </a:ext>
            </a:extLst>
          </p:cNvPr>
          <p:cNvSpPr/>
          <p:nvPr/>
        </p:nvSpPr>
        <p:spPr>
          <a:xfrm>
            <a:off x="5262765" y="3098463"/>
            <a:ext cx="1168158" cy="265256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851206-1425-81CD-4E9D-7159DF150CC4}"/>
              </a:ext>
            </a:extLst>
          </p:cNvPr>
          <p:cNvSpPr/>
          <p:nvPr/>
        </p:nvSpPr>
        <p:spPr>
          <a:xfrm>
            <a:off x="5336767" y="2673407"/>
            <a:ext cx="759233" cy="381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3281 -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93" grpId="0" animBg="1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92282" y="197427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282" y="1226127"/>
            <a:ext cx="3397828" cy="299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Autonomous: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Anonymous: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Identical: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Homogeneous: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Oblivious: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Silent: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36718" y="1552842"/>
            <a:ext cx="457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central control.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48445" y="1936108"/>
            <a:ext cx="457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unique identification.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73137" y="2298592"/>
            <a:ext cx="457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Physically indistinguishable.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47554" y="2677957"/>
            <a:ext cx="457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Runs same algorithm.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02974" y="3086157"/>
            <a:ext cx="457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persistent memory.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37659" y="3453682"/>
            <a:ext cx="457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means of Communication.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4516676" y="2314357"/>
            <a:ext cx="1544595" cy="38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06405" y="1979622"/>
            <a:ext cx="3319587" cy="112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OBLOT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-396028" y="708293"/>
            <a:ext cx="4593344" cy="65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Robot Model: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E069B-F658-3589-0B54-4805817B5BAC}"/>
              </a:ext>
            </a:extLst>
          </p:cNvPr>
          <p:cNvSpPr/>
          <p:nvPr/>
        </p:nvSpPr>
        <p:spPr>
          <a:xfrm>
            <a:off x="-396028" y="4233708"/>
            <a:ext cx="4593344" cy="65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Resource Model: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B5031-C3B1-76AB-45CF-B8D0072A765F}"/>
              </a:ext>
            </a:extLst>
          </p:cNvPr>
          <p:cNvSpPr/>
          <p:nvPr/>
        </p:nvSpPr>
        <p:spPr>
          <a:xfrm>
            <a:off x="540824" y="4850275"/>
            <a:ext cx="11040893" cy="1439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Synchronous with the robots.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wait for at most 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baseline="-25000" dirty="0" err="1">
                <a:solidFill>
                  <a:schemeClr val="tx1"/>
                </a:solidFill>
              </a:rPr>
              <a:t>f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consecutive rounds on a vertex (unless co located with another robot).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Moves to neighbors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59" grpId="0" build="allAtOnce"/>
      <p:bldP spid="60" grpId="0" build="allAtOnce"/>
      <p:bldP spid="61" grpId="0" build="allAtOnce"/>
      <p:bldP spid="62" grpId="0" build="allAtOnce"/>
      <p:bldP spid="63" grpId="0" build="allAtOnce"/>
      <p:bldP spid="64" grpId="0" animBg="1"/>
      <p:bldP spid="6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92282" y="102177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5E117-6FCC-2CD0-7187-FC65A0BE7071}"/>
              </a:ext>
            </a:extLst>
          </p:cNvPr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Model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6A9D83D-CB72-D5EC-4452-8F3D41D4F88F}"/>
              </a:ext>
            </a:extLst>
          </p:cNvPr>
          <p:cNvGrpSpPr/>
          <p:nvPr/>
        </p:nvGrpSpPr>
        <p:grpSpPr>
          <a:xfrm>
            <a:off x="1777534" y="1870365"/>
            <a:ext cx="8077224" cy="4093049"/>
            <a:chOff x="561975" y="793276"/>
            <a:chExt cx="8077224" cy="409304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BAE486-F26F-E052-F9BB-19092C9D74AA}"/>
                </a:ext>
              </a:extLst>
            </p:cNvPr>
            <p:cNvSpPr/>
            <p:nvPr/>
          </p:nvSpPr>
          <p:spPr>
            <a:xfrm>
              <a:off x="2613037" y="1216267"/>
              <a:ext cx="539725" cy="5252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A2072D-34BD-EAAD-6AA8-620AA4A0A06A}"/>
                </a:ext>
              </a:extLst>
            </p:cNvPr>
            <p:cNvSpPr/>
            <p:nvPr/>
          </p:nvSpPr>
          <p:spPr>
            <a:xfrm>
              <a:off x="7305700" y="2072110"/>
              <a:ext cx="539725" cy="5252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55306-9A70-2FC7-A897-E541B3645888}"/>
                </a:ext>
              </a:extLst>
            </p:cNvPr>
            <p:cNvCxnSpPr/>
            <p:nvPr/>
          </p:nvCxnSpPr>
          <p:spPr>
            <a:xfrm>
              <a:off x="2171700" y="3429000"/>
              <a:ext cx="0" cy="14573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071BD7-DCFC-D8B7-1049-B338EDA95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975" y="3429000"/>
              <a:ext cx="1609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AB66F0-F0B7-3F9D-B710-14C277FF0125}"/>
                </a:ext>
              </a:extLst>
            </p:cNvPr>
            <p:cNvCxnSpPr>
              <a:cxnSpLocks/>
            </p:cNvCxnSpPr>
            <p:nvPr/>
          </p:nvCxnSpPr>
          <p:spPr>
            <a:xfrm>
              <a:off x="2901949" y="1478908"/>
              <a:ext cx="679451" cy="11184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76DCFD-DA44-7C6E-E17B-513E89243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1949" y="820882"/>
              <a:ext cx="968363" cy="658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7EF0BC-A815-83A0-4880-8311CBF5AB48}"/>
                </a:ext>
              </a:extLst>
            </p:cNvPr>
            <p:cNvCxnSpPr>
              <a:cxnSpLocks/>
            </p:cNvCxnSpPr>
            <p:nvPr/>
          </p:nvCxnSpPr>
          <p:spPr>
            <a:xfrm>
              <a:off x="2886048" y="1478908"/>
              <a:ext cx="679451" cy="11184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F1DCE1B-67A5-9FD0-982D-2A658B868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048" y="820882"/>
              <a:ext cx="968363" cy="658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88D315C-398F-E8BC-EFE4-DFF8986CA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649" y="793276"/>
              <a:ext cx="158751" cy="15414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E5993B-9D90-AE58-5F52-57ED0667A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8177" y="2221458"/>
              <a:ext cx="1427385" cy="1132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F382104-8D5B-4B8C-F656-907854705187}"/>
                </a:ext>
              </a:extLst>
            </p:cNvPr>
            <p:cNvCxnSpPr>
              <a:cxnSpLocks/>
            </p:cNvCxnSpPr>
            <p:nvPr/>
          </p:nvCxnSpPr>
          <p:spPr>
            <a:xfrm>
              <a:off x="2887648" y="1478908"/>
              <a:ext cx="679451" cy="11184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CD7CA2C-8155-D15C-B352-CBE1F06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4518037" y="4178542"/>
              <a:ext cx="13684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B7C3F13-C447-1B14-783F-C330C834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037" y="2912820"/>
              <a:ext cx="0" cy="1244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42AAF50-6F38-9AF2-8674-25ABB7A36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3700" y="3166359"/>
              <a:ext cx="660401" cy="109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7EF852D-1102-50E4-2512-0665E03C0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3650" y="3545892"/>
              <a:ext cx="1225549" cy="6995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2F9472-E321-167D-5991-619DD316B398}"/>
                </a:ext>
              </a:extLst>
            </p:cNvPr>
            <p:cNvSpPr/>
            <p:nvPr/>
          </p:nvSpPr>
          <p:spPr>
            <a:xfrm>
              <a:off x="1911387" y="3166359"/>
              <a:ext cx="539725" cy="5252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3BACDF0-C6FD-64A0-5C7B-DE13A577A385}"/>
                </a:ext>
              </a:extLst>
            </p:cNvPr>
            <p:cNvSpPr/>
            <p:nvPr/>
          </p:nvSpPr>
          <p:spPr>
            <a:xfrm>
              <a:off x="4248175" y="3915901"/>
              <a:ext cx="539725" cy="5252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AE960E-653B-57B1-C239-C32DBA459E09}"/>
                </a:ext>
              </a:extLst>
            </p:cNvPr>
            <p:cNvSpPr/>
            <p:nvPr/>
          </p:nvSpPr>
          <p:spPr>
            <a:xfrm>
              <a:off x="7134239" y="3997968"/>
              <a:ext cx="539725" cy="5252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D29841-8476-6636-E089-5C2F07BD6C42}"/>
                </a:ext>
              </a:extLst>
            </p:cNvPr>
            <p:cNvSpPr/>
            <p:nvPr/>
          </p:nvSpPr>
          <p:spPr>
            <a:xfrm>
              <a:off x="2616185" y="1216267"/>
              <a:ext cx="539725" cy="5252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FDC8ED7-B7D5-F6CF-EA15-F8D21B996704}"/>
                </a:ext>
              </a:extLst>
            </p:cNvPr>
            <p:cNvSpPr/>
            <p:nvPr/>
          </p:nvSpPr>
          <p:spPr>
            <a:xfrm>
              <a:off x="7308848" y="2072110"/>
              <a:ext cx="539725" cy="5252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BE77E51-14C9-D95D-21A6-F08E888E13CF}"/>
              </a:ext>
            </a:extLst>
          </p:cNvPr>
          <p:cNvSpPr/>
          <p:nvPr/>
        </p:nvSpPr>
        <p:spPr>
          <a:xfrm>
            <a:off x="1622406" y="932483"/>
            <a:ext cx="9182100" cy="65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 Axis Agreement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8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92282" y="197427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8168" y="820882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Entry Phase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9290" y="1368316"/>
            <a:ext cx="1191519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Two robots enters through the door and moves to two different boundaries adjacent to door.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0D2EB-709B-B107-C197-93DD22711D2A}"/>
              </a:ext>
            </a:extLst>
          </p:cNvPr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Algorithm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5FB373-AD34-ED2C-FCEE-C89C517B8D6C}"/>
              </a:ext>
            </a:extLst>
          </p:cNvPr>
          <p:cNvSpPr/>
          <p:nvPr/>
        </p:nvSpPr>
        <p:spPr>
          <a:xfrm>
            <a:off x="812265" y="3012235"/>
            <a:ext cx="4176640" cy="24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812265" y="3019019"/>
            <a:ext cx="4178077" cy="2470665"/>
            <a:chOff x="5524647" y="3373811"/>
            <a:chExt cx="3158839" cy="209590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5880449" y="3381348"/>
              <a:ext cx="4339" cy="2080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219980" y="3395083"/>
              <a:ext cx="1086" cy="2055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62846" y="3391382"/>
              <a:ext cx="11854" cy="2067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918571" y="3381348"/>
              <a:ext cx="5423" cy="2088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277628" y="3387168"/>
              <a:ext cx="4340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629092" y="3381348"/>
              <a:ext cx="4340" cy="2072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971878" y="3395084"/>
              <a:ext cx="6509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327681" y="3395084"/>
              <a:ext cx="1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537664" y="4784825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37664" y="4432239"/>
              <a:ext cx="3145822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37664" y="4093390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524647" y="3740803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37664" y="5159276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2749AB-E039-0C1E-FD69-BB6CC23CFF6C}"/>
                </a:ext>
              </a:extLst>
            </p:cNvPr>
            <p:cNvCxnSpPr/>
            <p:nvPr/>
          </p:nvCxnSpPr>
          <p:spPr>
            <a:xfrm flipH="1">
              <a:off x="6220376" y="3381726"/>
              <a:ext cx="1086" cy="2055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DD8EAB-1104-F411-7AA9-A11758135A6A}"/>
                </a:ext>
              </a:extLst>
            </p:cNvPr>
            <p:cNvCxnSpPr/>
            <p:nvPr/>
          </p:nvCxnSpPr>
          <p:spPr>
            <a:xfrm>
              <a:off x="6563242" y="3378025"/>
              <a:ext cx="11854" cy="2067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2C9218-C599-9B3A-578D-5EA372E93319}"/>
                </a:ext>
              </a:extLst>
            </p:cNvPr>
            <p:cNvCxnSpPr/>
            <p:nvPr/>
          </p:nvCxnSpPr>
          <p:spPr>
            <a:xfrm flipH="1">
              <a:off x="7278024" y="3373811"/>
              <a:ext cx="4340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BB851F-DFC0-F81F-383E-B005A05AC4DD}"/>
                </a:ext>
              </a:extLst>
            </p:cNvPr>
            <p:cNvCxnSpPr/>
            <p:nvPr/>
          </p:nvCxnSpPr>
          <p:spPr>
            <a:xfrm flipH="1">
              <a:off x="7972273" y="3381727"/>
              <a:ext cx="6509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D67F55-81A5-E2FA-1D34-0C29AFF96826}"/>
                </a:ext>
              </a:extLst>
            </p:cNvPr>
            <p:cNvCxnSpPr/>
            <p:nvPr/>
          </p:nvCxnSpPr>
          <p:spPr>
            <a:xfrm flipH="1">
              <a:off x="8328076" y="3381727"/>
              <a:ext cx="1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</p:cNvCxnSpPr>
          <p:nvPr/>
        </p:nvCxnSpPr>
        <p:spPr>
          <a:xfrm>
            <a:off x="801414" y="3020069"/>
            <a:ext cx="4171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63372" y="2673610"/>
            <a:ext cx="173170" cy="14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6281" y="4224594"/>
            <a:ext cx="173170" cy="1357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06D320-B6BC-F898-91F3-89FE791FA31D}"/>
              </a:ext>
            </a:extLst>
          </p:cNvPr>
          <p:cNvSpPr/>
          <p:nvPr/>
        </p:nvSpPr>
        <p:spPr>
          <a:xfrm>
            <a:off x="1282871" y="2679059"/>
            <a:ext cx="173170" cy="14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8088C-F404-E22A-FD12-85E95A5DF31C}"/>
              </a:ext>
            </a:extLst>
          </p:cNvPr>
          <p:cNvSpPr/>
          <p:nvPr/>
        </p:nvSpPr>
        <p:spPr>
          <a:xfrm>
            <a:off x="6536135" y="3019019"/>
            <a:ext cx="4176640" cy="24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F59C9C-4F70-22AB-2DE1-E86F287D3D96}"/>
              </a:ext>
            </a:extLst>
          </p:cNvPr>
          <p:cNvGrpSpPr/>
          <p:nvPr/>
        </p:nvGrpSpPr>
        <p:grpSpPr>
          <a:xfrm>
            <a:off x="6536135" y="3025803"/>
            <a:ext cx="4178077" cy="2470665"/>
            <a:chOff x="5524647" y="3373811"/>
            <a:chExt cx="3158839" cy="209590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A6D970-16DA-78FF-9DD2-D0F40FCE3E88}"/>
                </a:ext>
              </a:extLst>
            </p:cNvPr>
            <p:cNvCxnSpPr/>
            <p:nvPr/>
          </p:nvCxnSpPr>
          <p:spPr>
            <a:xfrm flipH="1">
              <a:off x="5880449" y="3381348"/>
              <a:ext cx="4339" cy="2080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54FF8A-48DA-4DE0-C592-FEABEE673E69}"/>
                </a:ext>
              </a:extLst>
            </p:cNvPr>
            <p:cNvCxnSpPr/>
            <p:nvPr/>
          </p:nvCxnSpPr>
          <p:spPr>
            <a:xfrm flipH="1">
              <a:off x="6219980" y="3395083"/>
              <a:ext cx="1086" cy="2055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D5460C-F7A9-E2C5-83F3-A22FADA035B5}"/>
                </a:ext>
              </a:extLst>
            </p:cNvPr>
            <p:cNvCxnSpPr/>
            <p:nvPr/>
          </p:nvCxnSpPr>
          <p:spPr>
            <a:xfrm>
              <a:off x="6562846" y="3391382"/>
              <a:ext cx="11854" cy="2067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9C271-67B5-B297-0DED-8478371EBDB3}"/>
                </a:ext>
              </a:extLst>
            </p:cNvPr>
            <p:cNvCxnSpPr/>
            <p:nvPr/>
          </p:nvCxnSpPr>
          <p:spPr>
            <a:xfrm flipH="1">
              <a:off x="6918571" y="3381348"/>
              <a:ext cx="5423" cy="2088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90318F-7735-5558-B4CD-0213A6D049CC}"/>
                </a:ext>
              </a:extLst>
            </p:cNvPr>
            <p:cNvCxnSpPr/>
            <p:nvPr/>
          </p:nvCxnSpPr>
          <p:spPr>
            <a:xfrm flipH="1">
              <a:off x="7277628" y="3387168"/>
              <a:ext cx="4340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B01F52-CD18-9EC0-1506-6D8F5FC1C1CE}"/>
                </a:ext>
              </a:extLst>
            </p:cNvPr>
            <p:cNvCxnSpPr/>
            <p:nvPr/>
          </p:nvCxnSpPr>
          <p:spPr>
            <a:xfrm flipH="1">
              <a:off x="7629092" y="3381348"/>
              <a:ext cx="4340" cy="2072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77F32D6-DCCB-D0EB-1B00-CE1AD3457333}"/>
                </a:ext>
              </a:extLst>
            </p:cNvPr>
            <p:cNvCxnSpPr/>
            <p:nvPr/>
          </p:nvCxnSpPr>
          <p:spPr>
            <a:xfrm flipH="1">
              <a:off x="7971878" y="3395084"/>
              <a:ext cx="6509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AB6E55-CA9B-A9F2-2A6F-6205FC428198}"/>
                </a:ext>
              </a:extLst>
            </p:cNvPr>
            <p:cNvCxnSpPr/>
            <p:nvPr/>
          </p:nvCxnSpPr>
          <p:spPr>
            <a:xfrm flipH="1">
              <a:off x="8327681" y="3395084"/>
              <a:ext cx="1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04C1557-1136-DC08-1A13-EAEEE1DE9A23}"/>
                </a:ext>
              </a:extLst>
            </p:cNvPr>
            <p:cNvCxnSpPr/>
            <p:nvPr/>
          </p:nvCxnSpPr>
          <p:spPr>
            <a:xfrm>
              <a:off x="5537664" y="4784825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D331DA-11B3-07AE-A6F5-5BC7E38FFADF}"/>
                </a:ext>
              </a:extLst>
            </p:cNvPr>
            <p:cNvCxnSpPr/>
            <p:nvPr/>
          </p:nvCxnSpPr>
          <p:spPr>
            <a:xfrm>
              <a:off x="5537664" y="4432239"/>
              <a:ext cx="3145822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89369D-5E78-18BA-38B3-C10D7D167AD9}"/>
                </a:ext>
              </a:extLst>
            </p:cNvPr>
            <p:cNvCxnSpPr/>
            <p:nvPr/>
          </p:nvCxnSpPr>
          <p:spPr>
            <a:xfrm>
              <a:off x="5537664" y="4093390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E986C9-FE4B-2A82-2FB3-0A2F971C4328}"/>
                </a:ext>
              </a:extLst>
            </p:cNvPr>
            <p:cNvCxnSpPr/>
            <p:nvPr/>
          </p:nvCxnSpPr>
          <p:spPr>
            <a:xfrm>
              <a:off x="5524647" y="3740803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677243-9D8A-B4DE-002B-11955886BD95}"/>
                </a:ext>
              </a:extLst>
            </p:cNvPr>
            <p:cNvCxnSpPr/>
            <p:nvPr/>
          </p:nvCxnSpPr>
          <p:spPr>
            <a:xfrm>
              <a:off x="5537664" y="5159276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860826-1C84-A03F-EF78-FAB67C04655E}"/>
                </a:ext>
              </a:extLst>
            </p:cNvPr>
            <p:cNvCxnSpPr/>
            <p:nvPr/>
          </p:nvCxnSpPr>
          <p:spPr>
            <a:xfrm flipH="1">
              <a:off x="6220376" y="3381726"/>
              <a:ext cx="1086" cy="2055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56B479-140B-588F-4DA2-E9ABC6751024}"/>
                </a:ext>
              </a:extLst>
            </p:cNvPr>
            <p:cNvCxnSpPr/>
            <p:nvPr/>
          </p:nvCxnSpPr>
          <p:spPr>
            <a:xfrm>
              <a:off x="6563242" y="3378025"/>
              <a:ext cx="11854" cy="2067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7A60E3-A89F-5D08-C553-B6546E0BAC23}"/>
                </a:ext>
              </a:extLst>
            </p:cNvPr>
            <p:cNvCxnSpPr/>
            <p:nvPr/>
          </p:nvCxnSpPr>
          <p:spPr>
            <a:xfrm flipH="1">
              <a:off x="7278024" y="3373811"/>
              <a:ext cx="4340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CB0283-CAAC-403F-A03F-E5F1994DE89D}"/>
                </a:ext>
              </a:extLst>
            </p:cNvPr>
            <p:cNvCxnSpPr/>
            <p:nvPr/>
          </p:nvCxnSpPr>
          <p:spPr>
            <a:xfrm flipH="1">
              <a:off x="7972273" y="3381727"/>
              <a:ext cx="6509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870DDE0-7E60-FB43-6870-4E842465E091}"/>
                </a:ext>
              </a:extLst>
            </p:cNvPr>
            <p:cNvCxnSpPr/>
            <p:nvPr/>
          </p:nvCxnSpPr>
          <p:spPr>
            <a:xfrm flipH="1">
              <a:off x="8328076" y="3381727"/>
              <a:ext cx="1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7D158B-BABA-93C3-77E1-CE454644FB41}"/>
              </a:ext>
            </a:extLst>
          </p:cNvPr>
          <p:cNvCxnSpPr>
            <a:cxnSpLocks/>
          </p:cNvCxnSpPr>
          <p:nvPr/>
        </p:nvCxnSpPr>
        <p:spPr>
          <a:xfrm>
            <a:off x="6525284" y="3026853"/>
            <a:ext cx="4171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C85E61C-498E-6B0F-E40E-902E7589A7DD}"/>
              </a:ext>
            </a:extLst>
          </p:cNvPr>
          <p:cNvSpPr/>
          <p:nvPr/>
        </p:nvSpPr>
        <p:spPr>
          <a:xfrm>
            <a:off x="6456725" y="3410219"/>
            <a:ext cx="173170" cy="14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6CD5DE0-3408-1B42-9243-CEC85CFF6347}"/>
              </a:ext>
            </a:extLst>
          </p:cNvPr>
          <p:cNvSpPr/>
          <p:nvPr/>
        </p:nvSpPr>
        <p:spPr>
          <a:xfrm>
            <a:off x="9245932" y="5078886"/>
            <a:ext cx="173170" cy="1357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F4A176-B826-2B06-5B09-67310C65DDD0}"/>
              </a:ext>
            </a:extLst>
          </p:cNvPr>
          <p:cNvSpPr/>
          <p:nvPr/>
        </p:nvSpPr>
        <p:spPr>
          <a:xfrm>
            <a:off x="6948031" y="2954706"/>
            <a:ext cx="173170" cy="14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E087B38-78E2-7A08-2747-2BD3A8EA5906}"/>
              </a:ext>
            </a:extLst>
          </p:cNvPr>
          <p:cNvSpPr/>
          <p:nvPr/>
        </p:nvSpPr>
        <p:spPr>
          <a:xfrm>
            <a:off x="5234473" y="3874048"/>
            <a:ext cx="1121778" cy="486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Callout: Down Arrow 83">
            <a:extLst>
              <a:ext uri="{FF2B5EF4-FFF2-40B4-BE49-F238E27FC236}">
                <a16:creationId xmlns:a16="http://schemas.microsoft.com/office/drawing/2014/main" id="{D7A424DF-2277-AA78-8C08-5B1AAF8865AC}"/>
              </a:ext>
            </a:extLst>
          </p:cNvPr>
          <p:cNvSpPr/>
          <p:nvPr/>
        </p:nvSpPr>
        <p:spPr>
          <a:xfrm>
            <a:off x="605675" y="2655624"/>
            <a:ext cx="399085" cy="296355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85" name="Callout: Down Arrow 84">
            <a:extLst>
              <a:ext uri="{FF2B5EF4-FFF2-40B4-BE49-F238E27FC236}">
                <a16:creationId xmlns:a16="http://schemas.microsoft.com/office/drawing/2014/main" id="{C6CA7292-5C4A-783C-42C5-4BC9025620FB}"/>
              </a:ext>
            </a:extLst>
          </p:cNvPr>
          <p:cNvSpPr/>
          <p:nvPr/>
        </p:nvSpPr>
        <p:spPr>
          <a:xfrm>
            <a:off x="6336592" y="2592514"/>
            <a:ext cx="399085" cy="296355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" grpId="0" animBg="1"/>
      <p:bldP spid="12" grpId="0" animBg="1"/>
      <p:bldP spid="15" grpId="0" animBg="1"/>
      <p:bldP spid="33" grpId="0" animBg="1"/>
      <p:bldP spid="35" grpId="0" animBg="1"/>
      <p:bldP spid="56" grpId="0" animBg="1"/>
      <p:bldP spid="57" grpId="0" animBg="1"/>
      <p:bldP spid="58" grpId="0" animBg="1"/>
      <p:bldP spid="59" grpId="0" animBg="1"/>
      <p:bldP spid="84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92282" y="197427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84260" y="823081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Boundary Phase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91296" y="1378793"/>
            <a:ext cx="1000940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Two robots move on their corresponding boundaries towards the resource.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0D2EB-709B-B107-C197-93DD22711D2A}"/>
              </a:ext>
            </a:extLst>
          </p:cNvPr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Algorithm Overview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E394A2-AD3C-E36B-CCEF-F4935833120C}"/>
              </a:ext>
            </a:extLst>
          </p:cNvPr>
          <p:cNvSpPr/>
          <p:nvPr/>
        </p:nvSpPr>
        <p:spPr>
          <a:xfrm>
            <a:off x="3772364" y="2358074"/>
            <a:ext cx="4176640" cy="24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90CD29-3B8B-10DF-786A-50C1CB0862BC}"/>
              </a:ext>
            </a:extLst>
          </p:cNvPr>
          <p:cNvGrpSpPr/>
          <p:nvPr/>
        </p:nvGrpSpPr>
        <p:grpSpPr>
          <a:xfrm>
            <a:off x="3772364" y="2364858"/>
            <a:ext cx="4178077" cy="2470665"/>
            <a:chOff x="5524647" y="3373811"/>
            <a:chExt cx="3158839" cy="209590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F6A5C95-673A-2587-0FB4-75F7E32DF504}"/>
                </a:ext>
              </a:extLst>
            </p:cNvPr>
            <p:cNvCxnSpPr/>
            <p:nvPr/>
          </p:nvCxnSpPr>
          <p:spPr>
            <a:xfrm flipH="1">
              <a:off x="5880449" y="3381348"/>
              <a:ext cx="4339" cy="2080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A34932-03D3-7927-439B-CCCC351C106C}"/>
                </a:ext>
              </a:extLst>
            </p:cNvPr>
            <p:cNvCxnSpPr/>
            <p:nvPr/>
          </p:nvCxnSpPr>
          <p:spPr>
            <a:xfrm flipH="1">
              <a:off x="6219980" y="3395083"/>
              <a:ext cx="1086" cy="2055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095E56-24B8-1F4E-C5D5-EA77F5BFCDEE}"/>
                </a:ext>
              </a:extLst>
            </p:cNvPr>
            <p:cNvCxnSpPr/>
            <p:nvPr/>
          </p:nvCxnSpPr>
          <p:spPr>
            <a:xfrm>
              <a:off x="6562846" y="3391382"/>
              <a:ext cx="11854" cy="2067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89024E2-D3CF-1AF6-EB29-2987F7B04A8D}"/>
                </a:ext>
              </a:extLst>
            </p:cNvPr>
            <p:cNvCxnSpPr/>
            <p:nvPr/>
          </p:nvCxnSpPr>
          <p:spPr>
            <a:xfrm flipH="1">
              <a:off x="6918571" y="3381348"/>
              <a:ext cx="5423" cy="2088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6FAA7E8-7F3F-6FE8-6B79-B007538C53DC}"/>
                </a:ext>
              </a:extLst>
            </p:cNvPr>
            <p:cNvCxnSpPr/>
            <p:nvPr/>
          </p:nvCxnSpPr>
          <p:spPr>
            <a:xfrm flipH="1">
              <a:off x="7277628" y="3387168"/>
              <a:ext cx="4340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E4DEE52-F26A-770D-BAF5-5C1A882B8601}"/>
                </a:ext>
              </a:extLst>
            </p:cNvPr>
            <p:cNvCxnSpPr/>
            <p:nvPr/>
          </p:nvCxnSpPr>
          <p:spPr>
            <a:xfrm flipH="1">
              <a:off x="7629092" y="3381348"/>
              <a:ext cx="4340" cy="2072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76DD91F-9050-793C-4CB4-6C58D70F3D32}"/>
                </a:ext>
              </a:extLst>
            </p:cNvPr>
            <p:cNvCxnSpPr/>
            <p:nvPr/>
          </p:nvCxnSpPr>
          <p:spPr>
            <a:xfrm flipH="1">
              <a:off x="7971878" y="3395084"/>
              <a:ext cx="6509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A8376A-8C39-12AD-60D9-7A5433C367B3}"/>
                </a:ext>
              </a:extLst>
            </p:cNvPr>
            <p:cNvCxnSpPr/>
            <p:nvPr/>
          </p:nvCxnSpPr>
          <p:spPr>
            <a:xfrm flipH="1">
              <a:off x="8327681" y="3395084"/>
              <a:ext cx="1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C4B4BDE-357F-D267-D435-30A82B05601C}"/>
                </a:ext>
              </a:extLst>
            </p:cNvPr>
            <p:cNvCxnSpPr/>
            <p:nvPr/>
          </p:nvCxnSpPr>
          <p:spPr>
            <a:xfrm>
              <a:off x="5537664" y="4784825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CA889F-EC7F-8FA5-99F0-46633B5513ED}"/>
                </a:ext>
              </a:extLst>
            </p:cNvPr>
            <p:cNvCxnSpPr/>
            <p:nvPr/>
          </p:nvCxnSpPr>
          <p:spPr>
            <a:xfrm>
              <a:off x="5537664" y="4432239"/>
              <a:ext cx="3145822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1F90A2C-A271-98AD-9703-A9EA6C6715F2}"/>
                </a:ext>
              </a:extLst>
            </p:cNvPr>
            <p:cNvCxnSpPr/>
            <p:nvPr/>
          </p:nvCxnSpPr>
          <p:spPr>
            <a:xfrm>
              <a:off x="5537664" y="4093390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42D10-9D5B-CD1B-9A9E-C6A886C6EE70}"/>
                </a:ext>
              </a:extLst>
            </p:cNvPr>
            <p:cNvCxnSpPr/>
            <p:nvPr/>
          </p:nvCxnSpPr>
          <p:spPr>
            <a:xfrm>
              <a:off x="5524647" y="3740803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5ADBCFE-32BA-505A-0CE8-C936F9675AAB}"/>
                </a:ext>
              </a:extLst>
            </p:cNvPr>
            <p:cNvCxnSpPr/>
            <p:nvPr/>
          </p:nvCxnSpPr>
          <p:spPr>
            <a:xfrm>
              <a:off x="5537664" y="5159276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A19F30D-2368-C108-7E43-4C14AB923666}"/>
                </a:ext>
              </a:extLst>
            </p:cNvPr>
            <p:cNvCxnSpPr/>
            <p:nvPr/>
          </p:nvCxnSpPr>
          <p:spPr>
            <a:xfrm flipH="1">
              <a:off x="6220376" y="3381726"/>
              <a:ext cx="1086" cy="2055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A116019-9C3E-512F-4E54-7BBEDA9741E8}"/>
                </a:ext>
              </a:extLst>
            </p:cNvPr>
            <p:cNvCxnSpPr/>
            <p:nvPr/>
          </p:nvCxnSpPr>
          <p:spPr>
            <a:xfrm>
              <a:off x="6563242" y="3378025"/>
              <a:ext cx="11854" cy="2067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ADB5EE-235C-07E7-280E-5CF0958FAAD9}"/>
                </a:ext>
              </a:extLst>
            </p:cNvPr>
            <p:cNvCxnSpPr/>
            <p:nvPr/>
          </p:nvCxnSpPr>
          <p:spPr>
            <a:xfrm flipH="1">
              <a:off x="7278024" y="3373811"/>
              <a:ext cx="4340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3A2EC75-BEE0-B6E7-DE0B-FE03245DA92B}"/>
                </a:ext>
              </a:extLst>
            </p:cNvPr>
            <p:cNvCxnSpPr/>
            <p:nvPr/>
          </p:nvCxnSpPr>
          <p:spPr>
            <a:xfrm flipH="1">
              <a:off x="7972273" y="3381727"/>
              <a:ext cx="6509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440D762-6069-29A9-5FF7-9A2294310EE2}"/>
                </a:ext>
              </a:extLst>
            </p:cNvPr>
            <p:cNvCxnSpPr/>
            <p:nvPr/>
          </p:nvCxnSpPr>
          <p:spPr>
            <a:xfrm flipH="1">
              <a:off x="8328076" y="3381727"/>
              <a:ext cx="1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348A63-3A32-985E-2A8D-5B46AC7CCB47}"/>
              </a:ext>
            </a:extLst>
          </p:cNvPr>
          <p:cNvCxnSpPr>
            <a:cxnSpLocks/>
          </p:cNvCxnSpPr>
          <p:nvPr/>
        </p:nvCxnSpPr>
        <p:spPr>
          <a:xfrm>
            <a:off x="3761513" y="2365908"/>
            <a:ext cx="4171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15F8F30-F056-15D4-971B-741DD0D0B995}"/>
              </a:ext>
            </a:extLst>
          </p:cNvPr>
          <p:cNvSpPr/>
          <p:nvPr/>
        </p:nvSpPr>
        <p:spPr>
          <a:xfrm>
            <a:off x="4184260" y="2293761"/>
            <a:ext cx="173170" cy="14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llout: Down Arrow 33">
            <a:extLst>
              <a:ext uri="{FF2B5EF4-FFF2-40B4-BE49-F238E27FC236}">
                <a16:creationId xmlns:a16="http://schemas.microsoft.com/office/drawing/2014/main" id="{B99526E3-9FDB-0602-1167-715A86A5C4C2}"/>
              </a:ext>
            </a:extLst>
          </p:cNvPr>
          <p:cNvSpPr/>
          <p:nvPr/>
        </p:nvSpPr>
        <p:spPr>
          <a:xfrm>
            <a:off x="3572821" y="1931569"/>
            <a:ext cx="399085" cy="296355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8C590D-D613-224B-4EBB-0AE5DDA67892}"/>
              </a:ext>
            </a:extLst>
          </p:cNvPr>
          <p:cNvCxnSpPr>
            <a:cxnSpLocks/>
          </p:cNvCxnSpPr>
          <p:nvPr/>
        </p:nvCxnSpPr>
        <p:spPr>
          <a:xfrm>
            <a:off x="3772364" y="3618478"/>
            <a:ext cx="4176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33591BD-1283-0009-5A92-FA36E0523A81}"/>
              </a:ext>
            </a:extLst>
          </p:cNvPr>
          <p:cNvCxnSpPr>
            <a:cxnSpLocks/>
          </p:cNvCxnSpPr>
          <p:nvPr/>
        </p:nvCxnSpPr>
        <p:spPr>
          <a:xfrm>
            <a:off x="5614416" y="2389934"/>
            <a:ext cx="0" cy="242036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FA50ED8-C5C6-80E0-43F6-901A851B7E15}"/>
              </a:ext>
            </a:extLst>
          </p:cNvPr>
          <p:cNvSpPr/>
          <p:nvPr/>
        </p:nvSpPr>
        <p:spPr>
          <a:xfrm>
            <a:off x="6482161" y="4417941"/>
            <a:ext cx="173170" cy="1357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6D5BEE7-1420-0290-DC63-12FCB9210B56}"/>
              </a:ext>
            </a:extLst>
          </p:cNvPr>
          <p:cNvSpPr/>
          <p:nvPr/>
        </p:nvSpPr>
        <p:spPr>
          <a:xfrm>
            <a:off x="3692954" y="2749274"/>
            <a:ext cx="173170" cy="14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085F1D-F072-E6D5-6FE6-5080E67F92D6}"/>
              </a:ext>
            </a:extLst>
          </p:cNvPr>
          <p:cNvSpPr/>
          <p:nvPr/>
        </p:nvSpPr>
        <p:spPr>
          <a:xfrm>
            <a:off x="2517036" y="4835523"/>
            <a:ext cx="6687295" cy="1003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InitGather</a:t>
            </a:r>
            <a:r>
              <a:rPr lang="en-US" sz="2800" dirty="0">
                <a:solidFill>
                  <a:schemeClr val="tx1"/>
                </a:solidFill>
              </a:rPr>
              <a:t> Configuration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013 0.059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9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03542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0.03607 0.001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5972 L 4.16667E-6 0.120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0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2 2.59259E-6 L 0.07279 0.0011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00138 L -0.03737 -0.065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206 L 0.00065 0.177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2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9 0.00115 L 0.11198 0.000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-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-0.06528 L -0.03737 -0.1247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17732 L 0.00169 0.120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84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0.00069 L 0.15065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-0.12477 L -0.07669 -0.1247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60" grpId="0" animBg="1"/>
      <p:bldP spid="65" grpId="0" animBg="1"/>
      <p:bldP spid="65" grpId="1" animBg="1"/>
      <p:bldP spid="65" grpId="2" animBg="1"/>
      <p:bldP spid="65" grpId="3" animBg="1"/>
      <p:bldP spid="65" grpId="4" animBg="1"/>
      <p:bldP spid="34" grpId="0" animBg="1"/>
      <p:bldP spid="64" grpId="0" animBg="1"/>
      <p:bldP spid="64" grpId="1" animBg="1"/>
      <p:bldP spid="64" grpId="2" animBg="1"/>
      <p:bldP spid="64" grpId="3" animBg="1"/>
      <p:bldP spid="64" grpId="4" animBg="1"/>
      <p:bldP spid="63" grpId="0" animBg="1"/>
      <p:bldP spid="63" grpId="1" animBg="1"/>
      <p:bldP spid="63" grpId="2" animBg="1"/>
      <p:bldP spid="63" grpId="3" animBg="1"/>
      <p:bldP spid="63" grpId="4" animBg="1"/>
      <p:bldP spid="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92282" y="197427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84260" y="823081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Gather Phase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65284" y="1273635"/>
            <a:ext cx="1098110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Robot on the line moves along line towards the resource  (if more than 1hop away).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Robot not on the line moves parallel to the line towards resource.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0D2EB-709B-B107-C197-93DD22711D2A}"/>
              </a:ext>
            </a:extLst>
          </p:cNvPr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Algorithm Overview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E394A2-AD3C-E36B-CCEF-F4935833120C}"/>
              </a:ext>
            </a:extLst>
          </p:cNvPr>
          <p:cNvSpPr/>
          <p:nvPr/>
        </p:nvSpPr>
        <p:spPr>
          <a:xfrm>
            <a:off x="3772364" y="2556701"/>
            <a:ext cx="4176640" cy="24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90CD29-3B8B-10DF-786A-50C1CB0862BC}"/>
              </a:ext>
            </a:extLst>
          </p:cNvPr>
          <p:cNvGrpSpPr/>
          <p:nvPr/>
        </p:nvGrpSpPr>
        <p:grpSpPr>
          <a:xfrm>
            <a:off x="3772364" y="2563485"/>
            <a:ext cx="4178077" cy="2470665"/>
            <a:chOff x="5524647" y="3373811"/>
            <a:chExt cx="3158839" cy="209590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F6A5C95-673A-2587-0FB4-75F7E32DF504}"/>
                </a:ext>
              </a:extLst>
            </p:cNvPr>
            <p:cNvCxnSpPr/>
            <p:nvPr/>
          </p:nvCxnSpPr>
          <p:spPr>
            <a:xfrm flipH="1">
              <a:off x="5880449" y="3381348"/>
              <a:ext cx="4339" cy="2080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A34932-03D3-7927-439B-CCCC351C106C}"/>
                </a:ext>
              </a:extLst>
            </p:cNvPr>
            <p:cNvCxnSpPr/>
            <p:nvPr/>
          </p:nvCxnSpPr>
          <p:spPr>
            <a:xfrm flipH="1">
              <a:off x="6219980" y="3395083"/>
              <a:ext cx="1086" cy="2055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095E56-24B8-1F4E-C5D5-EA77F5BFCDEE}"/>
                </a:ext>
              </a:extLst>
            </p:cNvPr>
            <p:cNvCxnSpPr/>
            <p:nvPr/>
          </p:nvCxnSpPr>
          <p:spPr>
            <a:xfrm>
              <a:off x="6562846" y="3391382"/>
              <a:ext cx="11854" cy="2067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89024E2-D3CF-1AF6-EB29-2987F7B04A8D}"/>
                </a:ext>
              </a:extLst>
            </p:cNvPr>
            <p:cNvCxnSpPr/>
            <p:nvPr/>
          </p:nvCxnSpPr>
          <p:spPr>
            <a:xfrm flipH="1">
              <a:off x="6918571" y="3381348"/>
              <a:ext cx="5423" cy="2088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6FAA7E8-7F3F-6FE8-6B79-B007538C53DC}"/>
                </a:ext>
              </a:extLst>
            </p:cNvPr>
            <p:cNvCxnSpPr/>
            <p:nvPr/>
          </p:nvCxnSpPr>
          <p:spPr>
            <a:xfrm flipH="1">
              <a:off x="7277628" y="3387168"/>
              <a:ext cx="4340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E4DEE52-F26A-770D-BAF5-5C1A882B8601}"/>
                </a:ext>
              </a:extLst>
            </p:cNvPr>
            <p:cNvCxnSpPr/>
            <p:nvPr/>
          </p:nvCxnSpPr>
          <p:spPr>
            <a:xfrm flipH="1">
              <a:off x="7629092" y="3381348"/>
              <a:ext cx="4340" cy="2072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76DD91F-9050-793C-4CB4-6C58D70F3D32}"/>
                </a:ext>
              </a:extLst>
            </p:cNvPr>
            <p:cNvCxnSpPr/>
            <p:nvPr/>
          </p:nvCxnSpPr>
          <p:spPr>
            <a:xfrm flipH="1">
              <a:off x="7971878" y="3395084"/>
              <a:ext cx="6509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A8376A-8C39-12AD-60D9-7A5433C367B3}"/>
                </a:ext>
              </a:extLst>
            </p:cNvPr>
            <p:cNvCxnSpPr/>
            <p:nvPr/>
          </p:nvCxnSpPr>
          <p:spPr>
            <a:xfrm flipH="1">
              <a:off x="8327681" y="3395084"/>
              <a:ext cx="1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C4B4BDE-357F-D267-D435-30A82B05601C}"/>
                </a:ext>
              </a:extLst>
            </p:cNvPr>
            <p:cNvCxnSpPr/>
            <p:nvPr/>
          </p:nvCxnSpPr>
          <p:spPr>
            <a:xfrm>
              <a:off x="5537664" y="4784825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CA889F-EC7F-8FA5-99F0-46633B5513ED}"/>
                </a:ext>
              </a:extLst>
            </p:cNvPr>
            <p:cNvCxnSpPr/>
            <p:nvPr/>
          </p:nvCxnSpPr>
          <p:spPr>
            <a:xfrm>
              <a:off x="5537664" y="4432239"/>
              <a:ext cx="3145822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1F90A2C-A271-98AD-9703-A9EA6C6715F2}"/>
                </a:ext>
              </a:extLst>
            </p:cNvPr>
            <p:cNvCxnSpPr/>
            <p:nvPr/>
          </p:nvCxnSpPr>
          <p:spPr>
            <a:xfrm>
              <a:off x="5537664" y="4093390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42D10-9D5B-CD1B-9A9E-C6A886C6EE70}"/>
                </a:ext>
              </a:extLst>
            </p:cNvPr>
            <p:cNvCxnSpPr/>
            <p:nvPr/>
          </p:nvCxnSpPr>
          <p:spPr>
            <a:xfrm>
              <a:off x="5524647" y="3740803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5ADBCFE-32BA-505A-0CE8-C936F9675AAB}"/>
                </a:ext>
              </a:extLst>
            </p:cNvPr>
            <p:cNvCxnSpPr/>
            <p:nvPr/>
          </p:nvCxnSpPr>
          <p:spPr>
            <a:xfrm>
              <a:off x="5537664" y="5159276"/>
              <a:ext cx="3145821" cy="8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A19F30D-2368-C108-7E43-4C14AB923666}"/>
                </a:ext>
              </a:extLst>
            </p:cNvPr>
            <p:cNvCxnSpPr/>
            <p:nvPr/>
          </p:nvCxnSpPr>
          <p:spPr>
            <a:xfrm flipH="1">
              <a:off x="6220376" y="3381726"/>
              <a:ext cx="1086" cy="2055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A116019-9C3E-512F-4E54-7BBEDA9741E8}"/>
                </a:ext>
              </a:extLst>
            </p:cNvPr>
            <p:cNvCxnSpPr/>
            <p:nvPr/>
          </p:nvCxnSpPr>
          <p:spPr>
            <a:xfrm>
              <a:off x="6563242" y="3378025"/>
              <a:ext cx="11854" cy="2067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ADB5EE-235C-07E7-280E-5CF0958FAAD9}"/>
                </a:ext>
              </a:extLst>
            </p:cNvPr>
            <p:cNvCxnSpPr/>
            <p:nvPr/>
          </p:nvCxnSpPr>
          <p:spPr>
            <a:xfrm flipH="1">
              <a:off x="7278024" y="3373811"/>
              <a:ext cx="4340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3A2EC75-BEE0-B6E7-DE0B-FE03245DA92B}"/>
                </a:ext>
              </a:extLst>
            </p:cNvPr>
            <p:cNvCxnSpPr/>
            <p:nvPr/>
          </p:nvCxnSpPr>
          <p:spPr>
            <a:xfrm flipH="1">
              <a:off x="7972273" y="3381727"/>
              <a:ext cx="6509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440D762-6069-29A9-5FF7-9A2294310EE2}"/>
                </a:ext>
              </a:extLst>
            </p:cNvPr>
            <p:cNvCxnSpPr/>
            <p:nvPr/>
          </p:nvCxnSpPr>
          <p:spPr>
            <a:xfrm flipH="1">
              <a:off x="8328076" y="3381727"/>
              <a:ext cx="1" cy="206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348A63-3A32-985E-2A8D-5B46AC7CCB47}"/>
              </a:ext>
            </a:extLst>
          </p:cNvPr>
          <p:cNvCxnSpPr>
            <a:cxnSpLocks/>
          </p:cNvCxnSpPr>
          <p:nvPr/>
        </p:nvCxnSpPr>
        <p:spPr>
          <a:xfrm>
            <a:off x="3761513" y="2564535"/>
            <a:ext cx="4171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llout: Down Arrow 33">
            <a:extLst>
              <a:ext uri="{FF2B5EF4-FFF2-40B4-BE49-F238E27FC236}">
                <a16:creationId xmlns:a16="http://schemas.microsoft.com/office/drawing/2014/main" id="{B99526E3-9FDB-0602-1167-715A86A5C4C2}"/>
              </a:ext>
            </a:extLst>
          </p:cNvPr>
          <p:cNvSpPr/>
          <p:nvPr/>
        </p:nvSpPr>
        <p:spPr>
          <a:xfrm>
            <a:off x="3590038" y="2194637"/>
            <a:ext cx="399085" cy="29635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8C590D-D613-224B-4EBB-0AE5DDA67892}"/>
              </a:ext>
            </a:extLst>
          </p:cNvPr>
          <p:cNvCxnSpPr>
            <a:cxnSpLocks/>
          </p:cNvCxnSpPr>
          <p:nvPr/>
        </p:nvCxnSpPr>
        <p:spPr>
          <a:xfrm>
            <a:off x="3772364" y="3817105"/>
            <a:ext cx="4176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33591BD-1283-0009-5A92-FA36E0523A81}"/>
              </a:ext>
            </a:extLst>
          </p:cNvPr>
          <p:cNvCxnSpPr>
            <a:cxnSpLocks/>
          </p:cNvCxnSpPr>
          <p:nvPr/>
        </p:nvCxnSpPr>
        <p:spPr>
          <a:xfrm>
            <a:off x="5614416" y="2588561"/>
            <a:ext cx="0" cy="242036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D5BEE7-1420-0290-DC63-12FCB9210B56}"/>
              </a:ext>
            </a:extLst>
          </p:cNvPr>
          <p:cNvSpPr/>
          <p:nvPr/>
        </p:nvSpPr>
        <p:spPr>
          <a:xfrm>
            <a:off x="3697077" y="3746802"/>
            <a:ext cx="173170" cy="14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1E71A8-9428-2F5F-CCAA-E8F167AAF828}"/>
              </a:ext>
            </a:extLst>
          </p:cNvPr>
          <p:cNvCxnSpPr>
            <a:cxnSpLocks/>
          </p:cNvCxnSpPr>
          <p:nvPr/>
        </p:nvCxnSpPr>
        <p:spPr>
          <a:xfrm>
            <a:off x="3756583" y="3411730"/>
            <a:ext cx="417664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FA50ED8-C5C6-80E0-43F6-901A851B7E15}"/>
              </a:ext>
            </a:extLst>
          </p:cNvPr>
          <p:cNvSpPr/>
          <p:nvPr/>
        </p:nvSpPr>
        <p:spPr>
          <a:xfrm>
            <a:off x="5546301" y="3745022"/>
            <a:ext cx="173170" cy="1357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5A1F9-E609-4F5F-7A3E-31EF17E12E58}"/>
              </a:ext>
            </a:extLst>
          </p:cNvPr>
          <p:cNvCxnSpPr>
            <a:cxnSpLocks/>
          </p:cNvCxnSpPr>
          <p:nvPr/>
        </p:nvCxnSpPr>
        <p:spPr>
          <a:xfrm flipV="1">
            <a:off x="5614416" y="2606215"/>
            <a:ext cx="0" cy="2427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15F8F30-F056-15D4-971B-741DD0D0B995}"/>
              </a:ext>
            </a:extLst>
          </p:cNvPr>
          <p:cNvSpPr/>
          <p:nvPr/>
        </p:nvSpPr>
        <p:spPr>
          <a:xfrm>
            <a:off x="6007250" y="2498157"/>
            <a:ext cx="173170" cy="14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E6202-2DFD-57F1-BE5F-222EB705563F}"/>
              </a:ext>
            </a:extLst>
          </p:cNvPr>
          <p:cNvSpPr/>
          <p:nvPr/>
        </p:nvSpPr>
        <p:spPr>
          <a:xfrm>
            <a:off x="585156" y="5183316"/>
            <a:ext cx="10855668" cy="1003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This movement ensures that the configuration remains </a:t>
            </a:r>
            <a:r>
              <a:rPr lang="en-US" sz="2000" dirty="0" err="1">
                <a:solidFill>
                  <a:schemeClr val="tx1"/>
                </a:solidFill>
              </a:rPr>
              <a:t>initGather</a:t>
            </a:r>
            <a:r>
              <a:rPr lang="en-US" sz="2000" dirty="0">
                <a:solidFill>
                  <a:schemeClr val="tx1"/>
                </a:solidFill>
              </a:rPr>
              <a:t> throughout this phase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642EC-8214-1B65-18DB-B6FD0297A22C}"/>
              </a:ext>
            </a:extLst>
          </p:cNvPr>
          <p:cNvCxnSpPr>
            <a:cxnSpLocks/>
          </p:cNvCxnSpPr>
          <p:nvPr/>
        </p:nvCxnSpPr>
        <p:spPr>
          <a:xfrm flipV="1">
            <a:off x="5614416" y="2606755"/>
            <a:ext cx="0" cy="2427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9A3927-2248-D359-0035-36E53C681CD7}"/>
              </a:ext>
            </a:extLst>
          </p:cNvPr>
          <p:cNvSpPr/>
          <p:nvPr/>
        </p:nvSpPr>
        <p:spPr>
          <a:xfrm>
            <a:off x="573779" y="5642575"/>
            <a:ext cx="10855668" cy="1003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Assumption : </a:t>
            </a:r>
            <a:r>
              <a:rPr lang="en-US" sz="2000" dirty="0">
                <a:solidFill>
                  <a:schemeClr val="tx1"/>
                </a:solidFill>
              </a:rPr>
              <a:t>Resource can stay at most </a:t>
            </a:r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 rounds alone on a vertex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03906 0.002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0065 -0.0599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00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0.04075 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06 0.00254 L -0.03685 0.0571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7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5996 L 0.03776 -0.0530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34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75 0.00139 L 0.0375 -0.0583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05717 L -0.00039 0.0645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37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76 -0.05301 L 0.03776 0.00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5833 L 0.07461 -0.0571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6458 L 0.00026 0.1263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07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76 0.0037 L 0.07565 0.00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61 -0.05717 L 0.07435 -0.0018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1294 L 0.03646 0.1259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18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5 0.0037 L 0.07617 0.0618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5 -0.00185 L 0.11523 -0.0011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6 0.12592 L 0.03568 0.1861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00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17 0.0618 L 0.07617 0.1254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3 -0.00115 L 0.11523 0.0636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8 0.18611 L 0.0362 0.2442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17 0.12546 L 0.11367 0.126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6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3 0.06366 L 0.11562 0.1284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 0.24421 L 0.07435 0.2442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7 0.12685 L 0.15104 0.1268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62 0.12848 L 0.1539 0.1270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5 0.24421 L 0.11276 0.2442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9 0.12709 L 0.19049 0.1270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9 0.12709 L 0.22786 0.12454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86 0.12454 L 0.26537 0.12592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0.12685 L 0.15104 0.1747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91 0.3081 L 0.07682 0.3571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45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0.17477 L 0.19088 0.1724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11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21 0.06204 L 0.30273 0.1259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28 0.3081 L 0.15065 0.30509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162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7 0.175 L 0.30273 0.1738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65 0.30509 L 0.15065 0.3523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73 0.17385 L 0.3401 0.1703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0" grpId="0" animBg="1"/>
      <p:bldP spid="34" grpId="0" animBg="1"/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3" grpId="6" animBg="1"/>
      <p:bldP spid="63" grpId="7" animBg="1"/>
      <p:bldP spid="63" grpId="8" animBg="1"/>
      <p:bldP spid="63" grpId="9" animBg="1"/>
      <p:bldP spid="63" grpId="10" animBg="1"/>
      <p:bldP spid="63" grpId="11" animBg="1"/>
      <p:bldP spid="63" grpId="12" animBg="1"/>
      <p:bldP spid="63" grpId="13" animBg="1"/>
      <p:bldP spid="63" grpId="14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5" grpId="0" animBg="1"/>
      <p:bldP spid="65" grpId="1" animBg="1"/>
      <p:bldP spid="65" grpId="2" animBg="1"/>
      <p:bldP spid="65" grpId="3" animBg="1"/>
      <p:bldP spid="65" grpId="4" animBg="1"/>
      <p:bldP spid="65" grpId="5" animBg="1"/>
      <p:bldP spid="65" grpId="6" animBg="1"/>
      <p:bldP spid="65" grpId="7" animBg="1"/>
      <p:bldP spid="65" grpId="8" animBg="1"/>
      <p:bldP spid="65" grpId="9" animBg="1"/>
      <p:bldP spid="65" grpId="10" animBg="1"/>
      <p:bldP spid="65" grpId="11" animBg="1"/>
      <p:bldP spid="65" grpId="12" animBg="1"/>
      <p:bldP spid="10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30F18-58CA-B19A-9BB4-7DA631B13BC4}"/>
              </a:ext>
            </a:extLst>
          </p:cNvPr>
          <p:cNvSpPr txBox="1"/>
          <p:nvPr/>
        </p:nvSpPr>
        <p:spPr>
          <a:xfrm>
            <a:off x="4790440" y="145554"/>
            <a:ext cx="434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Contribution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6BD84-C090-682A-C150-AB93E993CE6D}"/>
              </a:ext>
            </a:extLst>
          </p:cNvPr>
          <p:cNvSpPr txBox="1"/>
          <p:nvPr/>
        </p:nvSpPr>
        <p:spPr>
          <a:xfrm>
            <a:off x="1638273" y="3439121"/>
            <a:ext cx="9820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For the necessity Part: </a:t>
            </a:r>
            <a:r>
              <a:rPr lang="en-US" sz="2000" dirty="0"/>
              <a:t>An impossibility result has been proven.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For the sufficiency Part: </a:t>
            </a:r>
            <a:r>
              <a:rPr lang="en-US" sz="2000" dirty="0"/>
              <a:t>A distributed algorithm has been provided.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6BD84-C090-682A-C150-AB93E993CE6D}"/>
              </a:ext>
            </a:extLst>
          </p:cNvPr>
          <p:cNvSpPr txBox="1"/>
          <p:nvPr/>
        </p:nvSpPr>
        <p:spPr>
          <a:xfrm>
            <a:off x="431800" y="1069241"/>
            <a:ext cx="110273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Considering,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Weakest robot model (OBLOT).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Finite Grid having one door at a corner.</a:t>
            </a:r>
          </a:p>
          <a:p>
            <a:pPr lvl="1"/>
            <a:r>
              <a:rPr lang="en-US" sz="2000" dirty="0"/>
              <a:t>We have shown that:</a:t>
            </a:r>
          </a:p>
          <a:p>
            <a:pPr lvl="1"/>
            <a:endParaRPr lang="en-US" sz="2000" dirty="0"/>
          </a:p>
          <a:p>
            <a:pPr lvl="1" algn="ctr"/>
            <a:r>
              <a:rPr lang="en-US" sz="2400" dirty="0"/>
              <a:t>Fully synchronous scheduler is necessary and sufficient to solve “Rendezvous on a known dynamic point”.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DAC18-AC88-93AB-B02B-AF89FFE348D9}"/>
              </a:ext>
            </a:extLst>
          </p:cNvPr>
          <p:cNvSpPr txBox="1"/>
          <p:nvPr/>
        </p:nvSpPr>
        <p:spPr>
          <a:xfrm>
            <a:off x="714348" y="4773096"/>
            <a:ext cx="10315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Provided a lower bound of time, </a:t>
            </a:r>
            <a:r>
              <a:rPr lang="el-GR" sz="2000" dirty="0"/>
              <a:t>Ω</a:t>
            </a:r>
            <a:r>
              <a:rPr lang="en-US" sz="2000" dirty="0"/>
              <a:t>(</a:t>
            </a:r>
            <a:r>
              <a:rPr lang="en-US" sz="2000" dirty="0" err="1"/>
              <a:t>m+n</a:t>
            </a:r>
            <a:r>
              <a:rPr lang="en-US" sz="2000" dirty="0"/>
              <a:t>) for solving this problem. m x n is the dimension of the grid.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Provided algorithm terminates in O(</a:t>
            </a:r>
            <a:r>
              <a:rPr lang="en-US" sz="2000" dirty="0" err="1"/>
              <a:t>T</a:t>
            </a:r>
            <a:r>
              <a:rPr lang="en-US" sz="2000" baseline="-25000" dirty="0" err="1"/>
              <a:t>f</a:t>
            </a:r>
            <a:r>
              <a:rPr lang="en-US" sz="2000" dirty="0"/>
              <a:t> x (</a:t>
            </a:r>
            <a:r>
              <a:rPr lang="en-US" sz="2000" dirty="0" err="1"/>
              <a:t>m+n</a:t>
            </a:r>
            <a:r>
              <a:rPr lang="en-US" sz="2000" dirty="0"/>
              <a:t>)).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21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30F18-58CA-B19A-9BB4-7DA631B13BC4}"/>
              </a:ext>
            </a:extLst>
          </p:cNvPr>
          <p:cNvSpPr txBox="1"/>
          <p:nvPr/>
        </p:nvSpPr>
        <p:spPr>
          <a:xfrm>
            <a:off x="4790440" y="145554"/>
            <a:ext cx="434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85ABE-2A33-6F61-7D98-F9D52CE152FB}"/>
              </a:ext>
            </a:extLst>
          </p:cNvPr>
          <p:cNvSpPr txBox="1"/>
          <p:nvPr/>
        </p:nvSpPr>
        <p:spPr>
          <a:xfrm>
            <a:off x="-1978660" y="3408700"/>
            <a:ext cx="868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Future possibilities: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6BD84-C090-682A-C150-AB93E993CE6D}"/>
              </a:ext>
            </a:extLst>
          </p:cNvPr>
          <p:cNvSpPr txBox="1"/>
          <p:nvPr/>
        </p:nvSpPr>
        <p:spPr>
          <a:xfrm>
            <a:off x="523239" y="3977640"/>
            <a:ext cx="11354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Minimum # robots to solve the problem in Semi Synchronous or, Asynchronous scheduler.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Considering different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E41FB-4D2F-1440-9C10-50FDBBF2CA0B}"/>
              </a:ext>
            </a:extLst>
          </p:cNvPr>
          <p:cNvSpPr/>
          <p:nvPr/>
        </p:nvSpPr>
        <p:spPr>
          <a:xfrm>
            <a:off x="680936" y="1300912"/>
            <a:ext cx="9601200" cy="1490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conclusion,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necessary and sufficient condition for gathering of two robots on finite grid having one door.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Time lower bound Ω(</a:t>
            </a:r>
            <a:r>
              <a:rPr lang="en-US" dirty="0" err="1">
                <a:solidFill>
                  <a:schemeClr val="tx1"/>
                </a:solidFill>
              </a:rPr>
              <a:t>m+n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Assuming resource stays at a vertex alone at most some constant number of rounds Provided a time optimal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75422" y="3064479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1189451" y="218209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8819" y="949883"/>
            <a:ext cx="7003472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 “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Swarm of Robots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”?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158" y="1177742"/>
            <a:ext cx="11159837" cy="1018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collection of inexpensive and simple robots that collaboratively can do some task by following a single distributed algorithm</a:t>
            </a:r>
            <a:r>
              <a:rPr lang="en-US" sz="2400" dirty="0"/>
              <a:t>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368819" y="1954253"/>
            <a:ext cx="7003472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“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Swarm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07335" y="2345932"/>
            <a:ext cx="7400260" cy="1562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Patrolling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Cleaning of Big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Searching intruder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Maintenance of Network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68819" y="3730707"/>
            <a:ext cx="7003472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Tasks a “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Swarm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can do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07335" y="4271034"/>
            <a:ext cx="7400260" cy="1562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Arbitrary Pattern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8146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57C4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440" y="2484735"/>
            <a:ext cx="50177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6158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189451" y="218209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Gathering: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What and Why</a:t>
            </a:r>
          </a:p>
        </p:txBody>
      </p:sp>
      <p:sp>
        <p:nvSpPr>
          <p:cNvPr id="2" name="Oval 1"/>
          <p:cNvSpPr/>
          <p:nvPr/>
        </p:nvSpPr>
        <p:spPr>
          <a:xfrm>
            <a:off x="2133600" y="1557482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95450" y="24003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81300" y="3135745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09900" y="19177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8700" y="24003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4400" y="33782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21351" y="3527136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3400" y="703119"/>
            <a:ext cx="5816600" cy="121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Gathering 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59100" y="2956213"/>
            <a:ext cx="5816600" cy="121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Why Gathering ?</a:t>
            </a:r>
          </a:p>
        </p:txBody>
      </p:sp>
      <p:sp>
        <p:nvSpPr>
          <p:cNvPr id="33" name="Oval 32"/>
          <p:cNvSpPr/>
          <p:nvPr/>
        </p:nvSpPr>
        <p:spPr>
          <a:xfrm>
            <a:off x="2095500" y="4035713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95450" y="4878531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81300" y="5613976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09900" y="4395931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68700" y="4878531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54400" y="5856431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21351" y="6005367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84650" y="1931554"/>
            <a:ext cx="6527800" cy="121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robots gather at a single point not known a priory.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9100" y="3901208"/>
            <a:ext cx="7962900" cy="121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robots can only communicate while on a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 robot has some information it want to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robots do not know who has the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Meeting a robot at a time strategy may fail due to </a:t>
            </a:r>
            <a:r>
              <a:rPr lang="en-US" dirty="0" err="1">
                <a:solidFill>
                  <a:schemeClr val="tx1"/>
                </a:solidFill>
              </a:rPr>
              <a:t>livelock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03750" y="4787322"/>
            <a:ext cx="5816600" cy="121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HENCE GATHERING!!!</a:t>
            </a:r>
          </a:p>
        </p:txBody>
      </p:sp>
    </p:spTree>
    <p:extLst>
      <p:ext uri="{BB962C8B-B14F-4D97-AF65-F5344CB8AC3E}">
        <p14:creationId xmlns:p14="http://schemas.microsoft.com/office/powerpoint/2010/main" val="589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3607 0.1395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696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03893 0.0870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435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8476 0.016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83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6 L -0.02018 -0.0905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" y="-453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06888 0.016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83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00938 -0.147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738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7539 -0.125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629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6 L 0.075 0.0525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61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3281 -0.1229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-597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4583 0.0703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351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0937 0.1425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7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8477 0.0217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108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0595 -0.1643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6 L 0.03021 0.14144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706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6094 0.01852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92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-0.02812 -0.0905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453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4479 0.08704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4352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927 0.0166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83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849 -0.1240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620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00013 -0.147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6" grpId="0"/>
      <p:bldP spid="25" grpId="0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189451" y="218209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30698" y="175865"/>
            <a:ext cx="9356705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What happens if all robots know who has the information (i.e., Resource)?</a:t>
            </a:r>
          </a:p>
        </p:txBody>
      </p:sp>
      <p:sp>
        <p:nvSpPr>
          <p:cNvPr id="7" name="Oval 6"/>
          <p:cNvSpPr/>
          <p:nvPr/>
        </p:nvSpPr>
        <p:spPr>
          <a:xfrm>
            <a:off x="5168900" y="2459423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68850" y="3355309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56255" y="3976454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83300" y="2872709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42100" y="3355309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27800" y="4333209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94751" y="4482145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225445" y="4443841"/>
            <a:ext cx="12191999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8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4987 0.213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106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7969 0.090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02513 0.1608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80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7396 0.0905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451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06458 -0.052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26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02018 -0.073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189451" y="218209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59EF23-9500-DCA0-C384-E5E88CD01618}"/>
              </a:ext>
            </a:extLst>
          </p:cNvPr>
          <p:cNvSpPr/>
          <p:nvPr/>
        </p:nvSpPr>
        <p:spPr>
          <a:xfrm>
            <a:off x="-152660" y="1566690"/>
            <a:ext cx="12191999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Can robots gather at  a dynamic resource?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76D9DD-D179-142C-D6E0-2BD0BAEF9FFF}"/>
              </a:ext>
            </a:extLst>
          </p:cNvPr>
          <p:cNvSpPr/>
          <p:nvPr/>
        </p:nvSpPr>
        <p:spPr>
          <a:xfrm>
            <a:off x="1189451" y="1950615"/>
            <a:ext cx="9356705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Not Always!!!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04BF3-EDA7-B1F8-FD46-6F97A76859A6}"/>
              </a:ext>
            </a:extLst>
          </p:cNvPr>
          <p:cNvSpPr/>
          <p:nvPr/>
        </p:nvSpPr>
        <p:spPr>
          <a:xfrm>
            <a:off x="1029585" y="2334540"/>
            <a:ext cx="10132829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en-US" sz="2000" dirty="0">
                <a:solidFill>
                  <a:schemeClr val="tx1"/>
                </a:solidFill>
              </a:rPr>
              <a:t>In Euclidean plane finite robots can never gather at such dynamic resource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ADED1-648E-8AE9-736E-AF8FDB994D75}"/>
              </a:ext>
            </a:extLst>
          </p:cNvPr>
          <p:cNvSpPr/>
          <p:nvPr/>
        </p:nvSpPr>
        <p:spPr>
          <a:xfrm>
            <a:off x="-12700" y="4459256"/>
            <a:ext cx="12191999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Can robots gather at a dynamic resource in a graph?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495D4-2098-16DB-1B3B-106E57F3A2E6}"/>
              </a:ext>
            </a:extLst>
          </p:cNvPr>
          <p:cNvSpPr/>
          <p:nvPr/>
        </p:nvSpPr>
        <p:spPr>
          <a:xfrm>
            <a:off x="-1289473" y="636637"/>
            <a:ext cx="5859625" cy="101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Dynamic Resource: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9F102-7B3C-FF19-9F7F-F0B26DF5D1C5}"/>
              </a:ext>
            </a:extLst>
          </p:cNvPr>
          <p:cNvSpPr/>
          <p:nvPr/>
        </p:nvSpPr>
        <p:spPr>
          <a:xfrm>
            <a:off x="513184" y="1142705"/>
            <a:ext cx="5999584" cy="1278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Mobile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Adversary Controlled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Stay fixed if co located with another robot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612376-CCD4-E57D-E640-1500B5851FBB}"/>
              </a:ext>
            </a:extLst>
          </p:cNvPr>
          <p:cNvSpPr/>
          <p:nvPr/>
        </p:nvSpPr>
        <p:spPr>
          <a:xfrm>
            <a:off x="5168900" y="3779334"/>
            <a:ext cx="122947" cy="1030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801AB-F3A3-FA87-7AA6-19AEDA17CC6A}"/>
              </a:ext>
            </a:extLst>
          </p:cNvPr>
          <p:cNvSpPr/>
          <p:nvPr/>
        </p:nvSpPr>
        <p:spPr>
          <a:xfrm>
            <a:off x="4768850" y="4675220"/>
            <a:ext cx="122947" cy="1030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1E26C-62A4-F672-621C-E85348B097F0}"/>
              </a:ext>
            </a:extLst>
          </p:cNvPr>
          <p:cNvSpPr/>
          <p:nvPr/>
        </p:nvSpPr>
        <p:spPr>
          <a:xfrm>
            <a:off x="5556224" y="4512501"/>
            <a:ext cx="122947" cy="1030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288206-84CA-EEAB-102E-180776E3F356}"/>
              </a:ext>
            </a:extLst>
          </p:cNvPr>
          <p:cNvSpPr/>
          <p:nvPr/>
        </p:nvSpPr>
        <p:spPr>
          <a:xfrm>
            <a:off x="6083300" y="4192620"/>
            <a:ext cx="122947" cy="1030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377EC1-AAB5-1E74-27D9-5887E85AEE4A}"/>
              </a:ext>
            </a:extLst>
          </p:cNvPr>
          <p:cNvSpPr/>
          <p:nvPr/>
        </p:nvSpPr>
        <p:spPr>
          <a:xfrm>
            <a:off x="6083300" y="4547246"/>
            <a:ext cx="122947" cy="1030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D1C3F9-9535-CD80-E826-1A5E078664ED}"/>
              </a:ext>
            </a:extLst>
          </p:cNvPr>
          <p:cNvSpPr/>
          <p:nvPr/>
        </p:nvSpPr>
        <p:spPr>
          <a:xfrm rot="20224585">
            <a:off x="5168900" y="4313158"/>
            <a:ext cx="122947" cy="1030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B5415B-178F-5A78-33BE-D07F429E24AE}"/>
              </a:ext>
            </a:extLst>
          </p:cNvPr>
          <p:cNvSpPr/>
          <p:nvPr/>
        </p:nvSpPr>
        <p:spPr>
          <a:xfrm>
            <a:off x="5435007" y="4848167"/>
            <a:ext cx="122947" cy="1030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61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03178 0.106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3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06458 -0.023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28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08502 0.0726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363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022E-16 L -0.04322 0.0467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169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4322 -0.0048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16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3178 0.029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50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00989 -0.048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189451" y="-55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8DCA74-EFC9-A7D3-E599-B66D042081F3}"/>
              </a:ext>
            </a:extLst>
          </p:cNvPr>
          <p:cNvCxnSpPr/>
          <p:nvPr/>
        </p:nvCxnSpPr>
        <p:spPr>
          <a:xfrm>
            <a:off x="3560323" y="22081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62A56AD-9EB1-EB90-F930-18FED3BD97EF}"/>
              </a:ext>
            </a:extLst>
          </p:cNvPr>
          <p:cNvSpPr/>
          <p:nvPr/>
        </p:nvSpPr>
        <p:spPr>
          <a:xfrm>
            <a:off x="787940" y="1196502"/>
            <a:ext cx="9601200" cy="459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9C7605-F371-70F5-973D-AC05C0CF10F5}"/>
              </a:ext>
            </a:extLst>
          </p:cNvPr>
          <p:cNvCxnSpPr>
            <a:cxnSpLocks/>
          </p:cNvCxnSpPr>
          <p:nvPr/>
        </p:nvCxnSpPr>
        <p:spPr>
          <a:xfrm flipV="1">
            <a:off x="1556426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B176A4-1062-3941-7A39-9C5DFCCAD39E}"/>
              </a:ext>
            </a:extLst>
          </p:cNvPr>
          <p:cNvCxnSpPr>
            <a:cxnSpLocks/>
          </p:cNvCxnSpPr>
          <p:nvPr/>
        </p:nvCxnSpPr>
        <p:spPr>
          <a:xfrm flipV="1">
            <a:off x="2350852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A6D06-4CB3-B0A7-B692-C4732CDA65A8}"/>
              </a:ext>
            </a:extLst>
          </p:cNvPr>
          <p:cNvCxnSpPr>
            <a:cxnSpLocks/>
          </p:cNvCxnSpPr>
          <p:nvPr/>
        </p:nvCxnSpPr>
        <p:spPr>
          <a:xfrm flipV="1">
            <a:off x="3158247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6EB5A3F-097A-8DBF-9E08-1DE68FD5B9AE}"/>
              </a:ext>
            </a:extLst>
          </p:cNvPr>
          <p:cNvCxnSpPr>
            <a:cxnSpLocks/>
          </p:cNvCxnSpPr>
          <p:nvPr/>
        </p:nvCxnSpPr>
        <p:spPr>
          <a:xfrm flipV="1">
            <a:off x="3952673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CA6428-1528-583E-4226-E71D5A9888A3}"/>
              </a:ext>
            </a:extLst>
          </p:cNvPr>
          <p:cNvCxnSpPr>
            <a:cxnSpLocks/>
          </p:cNvCxnSpPr>
          <p:nvPr/>
        </p:nvCxnSpPr>
        <p:spPr>
          <a:xfrm flipV="1">
            <a:off x="4782764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9F0CFD2-A8C3-1891-6D8E-580505D7E6EC}"/>
              </a:ext>
            </a:extLst>
          </p:cNvPr>
          <p:cNvCxnSpPr>
            <a:cxnSpLocks/>
          </p:cNvCxnSpPr>
          <p:nvPr/>
        </p:nvCxnSpPr>
        <p:spPr>
          <a:xfrm flipH="1" flipV="1">
            <a:off x="5588540" y="1196502"/>
            <a:ext cx="3729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32E4D38-2D7E-DB4F-3341-11A2D9797B98}"/>
              </a:ext>
            </a:extLst>
          </p:cNvPr>
          <p:cNvCxnSpPr>
            <a:cxnSpLocks/>
          </p:cNvCxnSpPr>
          <p:nvPr/>
        </p:nvCxnSpPr>
        <p:spPr>
          <a:xfrm flipV="1">
            <a:off x="6433225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92AD03-0231-EAEA-3B7E-FAB51844E1AE}"/>
              </a:ext>
            </a:extLst>
          </p:cNvPr>
          <p:cNvCxnSpPr>
            <a:cxnSpLocks/>
          </p:cNvCxnSpPr>
          <p:nvPr/>
        </p:nvCxnSpPr>
        <p:spPr>
          <a:xfrm flipV="1">
            <a:off x="7227651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04ACA8-E37E-6124-8F83-0527DAFEB81A}"/>
              </a:ext>
            </a:extLst>
          </p:cNvPr>
          <p:cNvCxnSpPr>
            <a:cxnSpLocks/>
          </p:cNvCxnSpPr>
          <p:nvPr/>
        </p:nvCxnSpPr>
        <p:spPr>
          <a:xfrm flipV="1">
            <a:off x="8060987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69C494-42BB-26E7-272F-09174B8029AD}"/>
              </a:ext>
            </a:extLst>
          </p:cNvPr>
          <p:cNvCxnSpPr>
            <a:cxnSpLocks/>
          </p:cNvCxnSpPr>
          <p:nvPr/>
        </p:nvCxnSpPr>
        <p:spPr>
          <a:xfrm flipV="1">
            <a:off x="8855413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E702BBD-4EDE-677D-B377-522465CB54DF}"/>
              </a:ext>
            </a:extLst>
          </p:cNvPr>
          <p:cNvCxnSpPr>
            <a:cxnSpLocks/>
          </p:cNvCxnSpPr>
          <p:nvPr/>
        </p:nvCxnSpPr>
        <p:spPr>
          <a:xfrm flipV="1">
            <a:off x="9662808" y="1196502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064718-67EB-0A15-7FE5-7203B294B994}"/>
              </a:ext>
            </a:extLst>
          </p:cNvPr>
          <p:cNvCxnSpPr>
            <a:cxnSpLocks/>
          </p:cNvCxnSpPr>
          <p:nvPr/>
        </p:nvCxnSpPr>
        <p:spPr>
          <a:xfrm>
            <a:off x="787940" y="3448456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271A8F-F8BD-BFF3-62C7-DB89ED01B787}"/>
              </a:ext>
            </a:extLst>
          </p:cNvPr>
          <p:cNvCxnSpPr/>
          <p:nvPr/>
        </p:nvCxnSpPr>
        <p:spPr>
          <a:xfrm>
            <a:off x="787940" y="2671863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B5FC0BE-F666-536D-28DF-93FF170EA230}"/>
              </a:ext>
            </a:extLst>
          </p:cNvPr>
          <p:cNvCxnSpPr/>
          <p:nvPr/>
        </p:nvCxnSpPr>
        <p:spPr>
          <a:xfrm>
            <a:off x="787940" y="4244503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D72BF7-646D-9E9E-1E4E-2F7C8937025C}"/>
              </a:ext>
            </a:extLst>
          </p:cNvPr>
          <p:cNvCxnSpPr/>
          <p:nvPr/>
        </p:nvCxnSpPr>
        <p:spPr>
          <a:xfrm>
            <a:off x="787940" y="5009745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655142-AE94-AD33-75D1-51E1DD34C3B2}"/>
              </a:ext>
            </a:extLst>
          </p:cNvPr>
          <p:cNvCxnSpPr/>
          <p:nvPr/>
        </p:nvCxnSpPr>
        <p:spPr>
          <a:xfrm>
            <a:off x="787940" y="1958501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llout: Down Arrow 87">
            <a:extLst>
              <a:ext uri="{FF2B5EF4-FFF2-40B4-BE49-F238E27FC236}">
                <a16:creationId xmlns:a16="http://schemas.microsoft.com/office/drawing/2014/main" id="{8823B872-4866-24C1-0DB4-DC84D0125B32}"/>
              </a:ext>
            </a:extLst>
          </p:cNvPr>
          <p:cNvSpPr/>
          <p:nvPr/>
        </p:nvSpPr>
        <p:spPr>
          <a:xfrm>
            <a:off x="361139" y="695530"/>
            <a:ext cx="875489" cy="423369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DOOR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3052BA0-44B7-2A50-33FF-2079F26C4650}"/>
              </a:ext>
            </a:extLst>
          </p:cNvPr>
          <p:cNvSpPr/>
          <p:nvPr/>
        </p:nvSpPr>
        <p:spPr>
          <a:xfrm>
            <a:off x="1444558" y="799922"/>
            <a:ext cx="223736" cy="2010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042914-7390-DC5A-AC7C-95D5862FC6F0}"/>
              </a:ext>
            </a:extLst>
          </p:cNvPr>
          <p:cNvSpPr/>
          <p:nvPr/>
        </p:nvSpPr>
        <p:spPr>
          <a:xfrm>
            <a:off x="1737200" y="791112"/>
            <a:ext cx="223736" cy="2010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5C3D31E-CB0C-1177-8BA2-949384F14462}"/>
              </a:ext>
            </a:extLst>
          </p:cNvPr>
          <p:cNvSpPr/>
          <p:nvPr/>
        </p:nvSpPr>
        <p:spPr>
          <a:xfrm>
            <a:off x="2048892" y="799823"/>
            <a:ext cx="223736" cy="2010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597DDD0-6EA5-9819-55CB-458935B7EAF9}"/>
              </a:ext>
            </a:extLst>
          </p:cNvPr>
          <p:cNvCxnSpPr/>
          <p:nvPr/>
        </p:nvCxnSpPr>
        <p:spPr>
          <a:xfrm>
            <a:off x="3560323" y="22137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87ED525-FEF3-3F8B-1264-008F049948AD}"/>
              </a:ext>
            </a:extLst>
          </p:cNvPr>
          <p:cNvSpPr/>
          <p:nvPr/>
        </p:nvSpPr>
        <p:spPr>
          <a:xfrm>
            <a:off x="787940" y="1202029"/>
            <a:ext cx="9601200" cy="459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DA3FEEE-4EAF-C605-6D54-71EDE8E9D31B}"/>
              </a:ext>
            </a:extLst>
          </p:cNvPr>
          <p:cNvCxnSpPr>
            <a:cxnSpLocks/>
          </p:cNvCxnSpPr>
          <p:nvPr/>
        </p:nvCxnSpPr>
        <p:spPr>
          <a:xfrm flipV="1">
            <a:off x="1556426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FBD49F-C2BD-4792-88C8-1372E281089F}"/>
              </a:ext>
            </a:extLst>
          </p:cNvPr>
          <p:cNvCxnSpPr>
            <a:cxnSpLocks/>
          </p:cNvCxnSpPr>
          <p:nvPr/>
        </p:nvCxnSpPr>
        <p:spPr>
          <a:xfrm flipV="1">
            <a:off x="2350852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F403139-1CEF-74EF-469D-176977150A67}"/>
              </a:ext>
            </a:extLst>
          </p:cNvPr>
          <p:cNvCxnSpPr>
            <a:cxnSpLocks/>
          </p:cNvCxnSpPr>
          <p:nvPr/>
        </p:nvCxnSpPr>
        <p:spPr>
          <a:xfrm flipV="1">
            <a:off x="3158247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31741D-3191-E00A-FE5E-8B8D09A13E7C}"/>
              </a:ext>
            </a:extLst>
          </p:cNvPr>
          <p:cNvCxnSpPr>
            <a:cxnSpLocks/>
          </p:cNvCxnSpPr>
          <p:nvPr/>
        </p:nvCxnSpPr>
        <p:spPr>
          <a:xfrm flipV="1">
            <a:off x="3952673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137872-B2A3-F631-AB56-C65BD73D40A6}"/>
              </a:ext>
            </a:extLst>
          </p:cNvPr>
          <p:cNvCxnSpPr>
            <a:cxnSpLocks/>
          </p:cNvCxnSpPr>
          <p:nvPr/>
        </p:nvCxnSpPr>
        <p:spPr>
          <a:xfrm flipV="1">
            <a:off x="4782764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852CBC-49D2-E58C-9162-E62E33A5B0D7}"/>
              </a:ext>
            </a:extLst>
          </p:cNvPr>
          <p:cNvCxnSpPr>
            <a:cxnSpLocks/>
          </p:cNvCxnSpPr>
          <p:nvPr/>
        </p:nvCxnSpPr>
        <p:spPr>
          <a:xfrm flipH="1" flipV="1">
            <a:off x="5588540" y="1202029"/>
            <a:ext cx="3729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2C81516-F0FB-64D2-A5DF-6583B90C6961}"/>
              </a:ext>
            </a:extLst>
          </p:cNvPr>
          <p:cNvCxnSpPr>
            <a:cxnSpLocks/>
          </p:cNvCxnSpPr>
          <p:nvPr/>
        </p:nvCxnSpPr>
        <p:spPr>
          <a:xfrm flipV="1">
            <a:off x="6433225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4ACC32B-6255-76C4-3A4D-281BA82E6958}"/>
              </a:ext>
            </a:extLst>
          </p:cNvPr>
          <p:cNvCxnSpPr>
            <a:cxnSpLocks/>
          </p:cNvCxnSpPr>
          <p:nvPr/>
        </p:nvCxnSpPr>
        <p:spPr>
          <a:xfrm flipV="1">
            <a:off x="7227651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6AC7CAE-48DC-ED48-D224-4CBC9BBE3913}"/>
              </a:ext>
            </a:extLst>
          </p:cNvPr>
          <p:cNvCxnSpPr>
            <a:cxnSpLocks/>
          </p:cNvCxnSpPr>
          <p:nvPr/>
        </p:nvCxnSpPr>
        <p:spPr>
          <a:xfrm flipV="1">
            <a:off x="8060987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2869EF1-0635-A386-944F-35BA23F19BF7}"/>
              </a:ext>
            </a:extLst>
          </p:cNvPr>
          <p:cNvCxnSpPr>
            <a:cxnSpLocks/>
          </p:cNvCxnSpPr>
          <p:nvPr/>
        </p:nvCxnSpPr>
        <p:spPr>
          <a:xfrm flipV="1">
            <a:off x="8855413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54B9D2-EC8F-9B6F-99AD-CCFA5BBCDAF9}"/>
              </a:ext>
            </a:extLst>
          </p:cNvPr>
          <p:cNvCxnSpPr>
            <a:cxnSpLocks/>
          </p:cNvCxnSpPr>
          <p:nvPr/>
        </p:nvCxnSpPr>
        <p:spPr>
          <a:xfrm flipV="1">
            <a:off x="9662808" y="1202029"/>
            <a:ext cx="0" cy="459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F26A2D7-0219-944B-F5E7-E10621591DCB}"/>
              </a:ext>
            </a:extLst>
          </p:cNvPr>
          <p:cNvCxnSpPr>
            <a:cxnSpLocks/>
          </p:cNvCxnSpPr>
          <p:nvPr/>
        </p:nvCxnSpPr>
        <p:spPr>
          <a:xfrm>
            <a:off x="787940" y="3448456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9EC06AA-8951-E6B0-535F-187AFC6BC8A3}"/>
              </a:ext>
            </a:extLst>
          </p:cNvPr>
          <p:cNvCxnSpPr/>
          <p:nvPr/>
        </p:nvCxnSpPr>
        <p:spPr>
          <a:xfrm>
            <a:off x="787940" y="267739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540862B-107D-7B7B-FF8B-10B811F1F828}"/>
              </a:ext>
            </a:extLst>
          </p:cNvPr>
          <p:cNvCxnSpPr/>
          <p:nvPr/>
        </p:nvCxnSpPr>
        <p:spPr>
          <a:xfrm>
            <a:off x="787940" y="425003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86AA41-67E1-44DB-55D2-74373ECB4CAA}"/>
              </a:ext>
            </a:extLst>
          </p:cNvPr>
          <p:cNvCxnSpPr/>
          <p:nvPr/>
        </p:nvCxnSpPr>
        <p:spPr>
          <a:xfrm>
            <a:off x="787940" y="5015272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4B6E36-0142-8CE6-0716-B76174CB7A7A}"/>
              </a:ext>
            </a:extLst>
          </p:cNvPr>
          <p:cNvCxnSpPr/>
          <p:nvPr/>
        </p:nvCxnSpPr>
        <p:spPr>
          <a:xfrm>
            <a:off x="787940" y="1964028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0BAAC43-C376-7BA3-43EA-A892E45AB293}"/>
              </a:ext>
            </a:extLst>
          </p:cNvPr>
          <p:cNvSpPr/>
          <p:nvPr/>
        </p:nvSpPr>
        <p:spPr>
          <a:xfrm>
            <a:off x="5504233" y="3386312"/>
            <a:ext cx="223736" cy="2010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0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00091 -0.073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02565 -0.001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02396 0.00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06302 0.0416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208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6497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5 -0.00139 L -0.04961 0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37 L -0.08698 0.0430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196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04167 L -0.06302 0.154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92 -0.00023 L 0.06601 0.1122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01 0.11227 L 0.06692 0.221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61 0.00231 L -0.11263 0.0416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196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98 0.04306 L -0.02396 0.0458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13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544 L -0.06302 0.2599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  <p:bldP spid="91" grpId="2" animBg="1"/>
      <p:bldP spid="91" grpId="3" animBg="1"/>
      <p:bldP spid="116" grpId="0" animBg="1"/>
      <p:bldP spid="116" grpId="1" animBg="1"/>
      <p:bldP spid="116" grpId="2" animBg="1"/>
      <p:bldP spid="116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189451" y="-55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1E7509-E6C9-3B3E-A03A-E2CB385C4BF3}"/>
              </a:ext>
            </a:extLst>
          </p:cNvPr>
          <p:cNvSpPr/>
          <p:nvPr/>
        </p:nvSpPr>
        <p:spPr>
          <a:xfrm>
            <a:off x="2940742" y="617928"/>
            <a:ext cx="5859625" cy="101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Few Things to observe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3AA3E7-0EAD-80FA-9893-354F5F9D6EAB}"/>
                  </a:ext>
                </a:extLst>
              </p:cNvPr>
              <p:cNvSpPr/>
              <p:nvPr/>
            </p:nvSpPr>
            <p:spPr>
              <a:xfrm>
                <a:off x="2380032" y="1123996"/>
                <a:ext cx="7431936" cy="12782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r>
                  <a:rPr lang="en-US" b="1" dirty="0">
                    <a:solidFill>
                      <a:schemeClr val="tx1"/>
                    </a:solidFill>
                  </a:rPr>
                  <a:t>Unsolvable : </a:t>
                </a:r>
                <a:r>
                  <a:rPr lang="en-US" dirty="0">
                    <a:solidFill>
                      <a:schemeClr val="tx1"/>
                    </a:solidFill>
                  </a:rPr>
                  <a:t>Infinite grid having finite door</a:t>
                </a:r>
              </a:p>
              <a:p>
                <a:pPr marL="342900" indent="-342900" algn="ctr">
                  <a:buFont typeface="+mj-lt"/>
                  <a:buAutoNum type="arabicPeriod"/>
                </a:pPr>
                <a:r>
                  <a:rPr lang="en-IN" dirty="0">
                    <a:solidFill>
                      <a:schemeClr val="tx1"/>
                    </a:solidFill>
                  </a:rPr>
                  <a:t>Solvable by two robots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Solvable by any number of robots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3AA3E7-0EAD-80FA-9893-354F5F9D6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32" y="1123996"/>
                <a:ext cx="7431936" cy="1278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DAE111B-4ED2-9F8D-1145-2952E8F86293}"/>
              </a:ext>
            </a:extLst>
          </p:cNvPr>
          <p:cNvGrpSpPr/>
          <p:nvPr/>
        </p:nvGrpSpPr>
        <p:grpSpPr>
          <a:xfrm>
            <a:off x="1492166" y="2407253"/>
            <a:ext cx="3658752" cy="2360329"/>
            <a:chOff x="517008" y="3433155"/>
            <a:chExt cx="3658752" cy="236032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72252C2-CEE0-FAE3-3F71-0753FFD2E6C0}"/>
                </a:ext>
              </a:extLst>
            </p:cNvPr>
            <p:cNvCxnSpPr/>
            <p:nvPr/>
          </p:nvCxnSpPr>
          <p:spPr>
            <a:xfrm>
              <a:off x="1573487" y="39532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A91C50-52F2-57D9-E78A-A51AE3175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857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398811-8BC2-8E90-FFFF-873A6C1FA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591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5AE8F4-9CD9-50A7-5266-B78D96C76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266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58DB52-F26E-434D-3E02-ADACB4E95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3000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B45236-7587-0B14-1FB7-7F9CBE453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25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AF879E-5B36-C84F-2B9D-B8762DE79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6384" y="3433155"/>
              <a:ext cx="1421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AD5F6A-50DB-D3ED-D309-15BACF323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8270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C8800FB-BAEC-EB02-E82B-8B1821577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004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8FEA98-F257-38C6-CD2C-1E5462B06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8565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481841-4A81-3125-415D-32C67D894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299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45A5ED-A910-FEE4-9947-61C0B8313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975" y="3433155"/>
              <a:ext cx="0" cy="2360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FAA58B-E55E-CA36-4413-17E07C9BDA6B}"/>
                </a:ext>
              </a:extLst>
            </p:cNvPr>
            <p:cNvCxnSpPr>
              <a:cxnSpLocks/>
            </p:cNvCxnSpPr>
            <p:nvPr/>
          </p:nvCxnSpPr>
          <p:spPr>
            <a:xfrm>
              <a:off x="517008" y="4590817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2E1549-E9F4-66CF-C04C-B484C07B7466}"/>
                </a:ext>
              </a:extLst>
            </p:cNvPr>
            <p:cNvCxnSpPr/>
            <p:nvPr/>
          </p:nvCxnSpPr>
          <p:spPr>
            <a:xfrm>
              <a:off x="517008" y="4191594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D5519B-F66B-F1BE-AB3C-37C385F3EC16}"/>
                </a:ext>
              </a:extLst>
            </p:cNvPr>
            <p:cNvCxnSpPr/>
            <p:nvPr/>
          </p:nvCxnSpPr>
          <p:spPr>
            <a:xfrm>
              <a:off x="517008" y="5000041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92A564D-68BB-CFFE-82B3-BB150CA41C2E}"/>
                </a:ext>
              </a:extLst>
            </p:cNvPr>
            <p:cNvCxnSpPr/>
            <p:nvPr/>
          </p:nvCxnSpPr>
          <p:spPr>
            <a:xfrm>
              <a:off x="517008" y="5393429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AC33E9-7D8A-08ED-AC26-A3376699CA87}"/>
                </a:ext>
              </a:extLst>
            </p:cNvPr>
            <p:cNvCxnSpPr/>
            <p:nvPr/>
          </p:nvCxnSpPr>
          <p:spPr>
            <a:xfrm>
              <a:off x="517008" y="3824876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E5968B6-E75E-A82A-8E2C-39E6DD1CCDB4}"/>
                </a:ext>
              </a:extLst>
            </p:cNvPr>
            <p:cNvSpPr/>
            <p:nvPr/>
          </p:nvSpPr>
          <p:spPr>
            <a:xfrm>
              <a:off x="703283" y="3521918"/>
              <a:ext cx="85260" cy="103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E5516D1-8B2B-27E0-AC99-551E69298416}"/>
                </a:ext>
              </a:extLst>
            </p:cNvPr>
            <p:cNvSpPr/>
            <p:nvPr/>
          </p:nvSpPr>
          <p:spPr>
            <a:xfrm>
              <a:off x="1932751" y="4672943"/>
              <a:ext cx="85260" cy="103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BEFABF-617E-C976-C3B8-3BDCB457B511}"/>
                </a:ext>
              </a:extLst>
            </p:cNvPr>
            <p:cNvSpPr/>
            <p:nvPr/>
          </p:nvSpPr>
          <p:spPr>
            <a:xfrm>
              <a:off x="1447936" y="4257022"/>
              <a:ext cx="85260" cy="103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B1DF38F-20EE-0D08-A45F-0D7553D0796D}"/>
                </a:ext>
              </a:extLst>
            </p:cNvPr>
            <p:cNvSpPr/>
            <p:nvPr/>
          </p:nvSpPr>
          <p:spPr>
            <a:xfrm>
              <a:off x="2317964" y="4539144"/>
              <a:ext cx="85260" cy="1033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Callout: Down Arrow 54">
              <a:extLst>
                <a:ext uri="{FF2B5EF4-FFF2-40B4-BE49-F238E27FC236}">
                  <a16:creationId xmlns:a16="http://schemas.microsoft.com/office/drawing/2014/main" id="{BF459ACD-950C-6E04-9950-AA1728AC3389}"/>
                </a:ext>
              </a:extLst>
            </p:cNvPr>
            <p:cNvSpPr/>
            <p:nvPr/>
          </p:nvSpPr>
          <p:spPr>
            <a:xfrm>
              <a:off x="739154" y="3648075"/>
              <a:ext cx="170518" cy="185472"/>
            </a:xfrm>
            <a:prstGeom prst="down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Callout: Down Arrow 55">
              <a:extLst>
                <a:ext uri="{FF2B5EF4-FFF2-40B4-BE49-F238E27FC236}">
                  <a16:creationId xmlns:a16="http://schemas.microsoft.com/office/drawing/2014/main" id="{74172F5D-68D9-0CD5-A438-287FC86C6E9A}"/>
                </a:ext>
              </a:extLst>
            </p:cNvPr>
            <p:cNvSpPr/>
            <p:nvPr/>
          </p:nvSpPr>
          <p:spPr>
            <a:xfrm>
              <a:off x="1359103" y="4399510"/>
              <a:ext cx="170518" cy="185472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Callout: Down Arrow 56">
              <a:extLst>
                <a:ext uri="{FF2B5EF4-FFF2-40B4-BE49-F238E27FC236}">
                  <a16:creationId xmlns:a16="http://schemas.microsoft.com/office/drawing/2014/main" id="{320FDFFE-7902-4BF2-5D62-159CA0E3B60C}"/>
                </a:ext>
              </a:extLst>
            </p:cNvPr>
            <p:cNvSpPr/>
            <p:nvPr/>
          </p:nvSpPr>
          <p:spPr>
            <a:xfrm>
              <a:off x="1988047" y="4814569"/>
              <a:ext cx="170518" cy="185472"/>
            </a:xfrm>
            <a:prstGeom prst="down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DB6CF92-0F93-0F42-54DD-F44F7F8730F7}"/>
                </a:ext>
              </a:extLst>
            </p:cNvPr>
            <p:cNvCxnSpPr/>
            <p:nvPr/>
          </p:nvCxnSpPr>
          <p:spPr>
            <a:xfrm>
              <a:off x="2403224" y="4672943"/>
              <a:ext cx="5375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30DAE662-B37B-0179-8FFB-50B23B8BA1A9}"/>
              </a:ext>
            </a:extLst>
          </p:cNvPr>
          <p:cNvSpPr/>
          <p:nvPr/>
        </p:nvSpPr>
        <p:spPr>
          <a:xfrm>
            <a:off x="7931118" y="2174658"/>
            <a:ext cx="106807" cy="9387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7F82F5F-5590-66B4-69D2-AB3042E9911A}"/>
              </a:ext>
            </a:extLst>
          </p:cNvPr>
          <p:cNvSpPr/>
          <p:nvPr/>
        </p:nvSpPr>
        <p:spPr>
          <a:xfrm>
            <a:off x="7764307" y="2172935"/>
            <a:ext cx="85260" cy="1028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1CC19AB-9869-0E97-9381-123C36B106AC}"/>
              </a:ext>
            </a:extLst>
          </p:cNvPr>
          <p:cNvSpPr/>
          <p:nvPr/>
        </p:nvSpPr>
        <p:spPr>
          <a:xfrm>
            <a:off x="10493155" y="4664753"/>
            <a:ext cx="85260" cy="1028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E251E9D-00B3-A914-E9B7-3A4BBB52F491}"/>
              </a:ext>
            </a:extLst>
          </p:cNvPr>
          <p:cNvCxnSpPr>
            <a:cxnSpLocks/>
          </p:cNvCxnSpPr>
          <p:nvPr/>
        </p:nvCxnSpPr>
        <p:spPr>
          <a:xfrm flipV="1">
            <a:off x="10529297" y="2377123"/>
            <a:ext cx="0" cy="2348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D972E01-47A7-9879-B08C-C4FEFE75204D}"/>
              </a:ext>
            </a:extLst>
          </p:cNvPr>
          <p:cNvSpPr/>
          <p:nvPr/>
        </p:nvSpPr>
        <p:spPr>
          <a:xfrm>
            <a:off x="7432327" y="2172391"/>
            <a:ext cx="82328" cy="990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A2ED8ED-007E-BDB3-7605-C0E1AD9DBDC5}"/>
              </a:ext>
            </a:extLst>
          </p:cNvPr>
          <p:cNvSpPr/>
          <p:nvPr/>
        </p:nvSpPr>
        <p:spPr>
          <a:xfrm>
            <a:off x="10766954" y="4276163"/>
            <a:ext cx="85260" cy="1028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BB7D4D3-8F4C-ADCD-BCD6-02D7D09F1895}"/>
              </a:ext>
            </a:extLst>
          </p:cNvPr>
          <p:cNvSpPr/>
          <p:nvPr/>
        </p:nvSpPr>
        <p:spPr>
          <a:xfrm>
            <a:off x="7599139" y="2169456"/>
            <a:ext cx="82328" cy="990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5D4107-BB99-5457-2F4A-DB34ADB4EDE1}"/>
              </a:ext>
            </a:extLst>
          </p:cNvPr>
          <p:cNvGrpSpPr/>
          <p:nvPr/>
        </p:nvGrpSpPr>
        <p:grpSpPr>
          <a:xfrm>
            <a:off x="6980517" y="2189957"/>
            <a:ext cx="3879317" cy="2635752"/>
            <a:chOff x="6066117" y="3212333"/>
            <a:chExt cx="3879317" cy="263575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BF6428-DC7B-AE06-5F2F-1D014C396C8B}"/>
                </a:ext>
              </a:extLst>
            </p:cNvPr>
            <p:cNvCxnSpPr/>
            <p:nvPr/>
          </p:nvCxnSpPr>
          <p:spPr>
            <a:xfrm>
              <a:off x="7289408" y="396139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4C2E9-DA98-2DC4-173B-70AA8D7F620E}"/>
                </a:ext>
              </a:extLst>
            </p:cNvPr>
            <p:cNvSpPr/>
            <p:nvPr/>
          </p:nvSpPr>
          <p:spPr>
            <a:xfrm>
              <a:off x="6232930" y="3443923"/>
              <a:ext cx="3658752" cy="2348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9372079-6037-4F3C-968E-27A782432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778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E834474-1741-26FE-C037-758365289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8512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7D36BF5-65A6-4D8B-E795-27D37F2E7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188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82B778A-E7DB-097A-9FBC-3E49063A2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8922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8EC7FCA-7416-0111-51AA-7B9DBC72E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247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3E3C88B-81C9-D66B-0034-F7CD40E40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2306" y="3443923"/>
              <a:ext cx="1421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99CBEA7-2C96-C289-ECDC-5E45CAC02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4192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DADAAA9-95BE-A185-E8B0-2AA938840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926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F3CAE4E-DE4E-93AA-9C0E-FF8E30E7F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4487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7C193FE-4A27-12B9-AE5B-2D3714DDE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7221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A0E565-867D-A963-BFFF-904A39891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4897" y="3443923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01AD0C-AF03-54BE-0660-DB2AEC72D7A9}"/>
                </a:ext>
              </a:extLst>
            </p:cNvPr>
            <p:cNvCxnSpPr>
              <a:cxnSpLocks/>
            </p:cNvCxnSpPr>
            <p:nvPr/>
          </p:nvCxnSpPr>
          <p:spPr>
            <a:xfrm>
              <a:off x="6232930" y="4595786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FA1E48-7E4E-919B-968A-D56BB8F49429}"/>
                </a:ext>
              </a:extLst>
            </p:cNvPr>
            <p:cNvCxnSpPr/>
            <p:nvPr/>
          </p:nvCxnSpPr>
          <p:spPr>
            <a:xfrm>
              <a:off x="6232930" y="4198563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D9A4F-E134-8F9D-C991-4B81AB57C3B6}"/>
                </a:ext>
              </a:extLst>
            </p:cNvPr>
            <p:cNvCxnSpPr/>
            <p:nvPr/>
          </p:nvCxnSpPr>
          <p:spPr>
            <a:xfrm>
              <a:off x="6232930" y="5002961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EB2A23D-28E5-62CE-20B0-FA2096E21A94}"/>
                </a:ext>
              </a:extLst>
            </p:cNvPr>
            <p:cNvCxnSpPr/>
            <p:nvPr/>
          </p:nvCxnSpPr>
          <p:spPr>
            <a:xfrm>
              <a:off x="6232930" y="5394378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3242873-2CF9-86F7-FB59-C508FCFAC01E}"/>
                </a:ext>
              </a:extLst>
            </p:cNvPr>
            <p:cNvCxnSpPr/>
            <p:nvPr/>
          </p:nvCxnSpPr>
          <p:spPr>
            <a:xfrm>
              <a:off x="6232930" y="3833682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llout: Down Arrow 97">
              <a:extLst>
                <a:ext uri="{FF2B5EF4-FFF2-40B4-BE49-F238E27FC236}">
                  <a16:creationId xmlns:a16="http://schemas.microsoft.com/office/drawing/2014/main" id="{69209626-D7D8-9F6B-D8A5-9E8EA5E4C4D4}"/>
                </a:ext>
              </a:extLst>
            </p:cNvPr>
            <p:cNvSpPr/>
            <p:nvPr/>
          </p:nvSpPr>
          <p:spPr>
            <a:xfrm>
              <a:off x="6066117" y="3212333"/>
              <a:ext cx="333625" cy="216551"/>
            </a:xfrm>
            <a:prstGeom prst="down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9D85BE2-83B3-1F3D-2ABA-555BB498EA84}"/>
                </a:ext>
              </a:extLst>
            </p:cNvPr>
            <p:cNvCxnSpPr/>
            <p:nvPr/>
          </p:nvCxnSpPr>
          <p:spPr>
            <a:xfrm>
              <a:off x="7289408" y="396421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A15308-B186-2095-E567-73BD7421D3A1}"/>
                </a:ext>
              </a:extLst>
            </p:cNvPr>
            <p:cNvSpPr/>
            <p:nvPr/>
          </p:nvSpPr>
          <p:spPr>
            <a:xfrm>
              <a:off x="6232930" y="3446750"/>
              <a:ext cx="3658752" cy="2348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589D27-ECB0-FC1D-2ED1-27577DC56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778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0917728-472C-DD8C-E7D1-B481DB667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8512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CEAA79E-9E3A-8843-068D-A2E2F690A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188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574B2DE-4812-0636-D86B-82B187C9E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8922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119C1ED-4E25-683F-0BE8-E99F0D760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247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502F535-A3E7-1597-D914-10DFC706F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2306" y="3446750"/>
              <a:ext cx="1421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13FA96-24DA-EC2C-A42F-13B77D6F5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4192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1947CC0-D2E8-6871-AB0C-FD61667A5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926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236E0FD-AC21-3F49-CDB9-14DCD3DE4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4487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0BD9987-4E4B-023B-7D8D-CA0A7CBAA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7221" y="3446750"/>
              <a:ext cx="0" cy="2348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006AD9C-3AE2-FF09-843E-2A405306C74A}"/>
                </a:ext>
              </a:extLst>
            </p:cNvPr>
            <p:cNvCxnSpPr>
              <a:cxnSpLocks/>
            </p:cNvCxnSpPr>
            <p:nvPr/>
          </p:nvCxnSpPr>
          <p:spPr>
            <a:xfrm>
              <a:off x="6232930" y="4595786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59D0AA5-D63C-F237-BCA4-763526EA2ED8}"/>
                </a:ext>
              </a:extLst>
            </p:cNvPr>
            <p:cNvCxnSpPr/>
            <p:nvPr/>
          </p:nvCxnSpPr>
          <p:spPr>
            <a:xfrm>
              <a:off x="6232930" y="4201390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0D2F141-3142-76D7-387B-0665164A4BCD}"/>
                </a:ext>
              </a:extLst>
            </p:cNvPr>
            <p:cNvCxnSpPr/>
            <p:nvPr/>
          </p:nvCxnSpPr>
          <p:spPr>
            <a:xfrm>
              <a:off x="6232930" y="5005788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3CEFE4-4CA1-EED1-4225-06E21B45FC91}"/>
                </a:ext>
              </a:extLst>
            </p:cNvPr>
            <p:cNvCxnSpPr/>
            <p:nvPr/>
          </p:nvCxnSpPr>
          <p:spPr>
            <a:xfrm>
              <a:off x="6232930" y="5397205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4FD1DF-405F-1785-02BA-AA1F3D385A09}"/>
                </a:ext>
              </a:extLst>
            </p:cNvPr>
            <p:cNvCxnSpPr/>
            <p:nvPr/>
          </p:nvCxnSpPr>
          <p:spPr>
            <a:xfrm>
              <a:off x="6232930" y="3836509"/>
              <a:ext cx="36587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Callout: Down Arrow 120">
              <a:extLst>
                <a:ext uri="{FF2B5EF4-FFF2-40B4-BE49-F238E27FC236}">
                  <a16:creationId xmlns:a16="http://schemas.microsoft.com/office/drawing/2014/main" id="{AEB31842-7C96-AE3A-A192-1AD1D39B3667}"/>
                </a:ext>
              </a:extLst>
            </p:cNvPr>
            <p:cNvSpPr/>
            <p:nvPr/>
          </p:nvSpPr>
          <p:spPr>
            <a:xfrm>
              <a:off x="6066117" y="3215160"/>
              <a:ext cx="333625" cy="216551"/>
            </a:xfrm>
            <a:prstGeom prst="down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rgbClr val="FF0000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3B01D15-A741-6803-1CB1-D9C4909CA779}"/>
                </a:ext>
              </a:extLst>
            </p:cNvPr>
            <p:cNvSpPr/>
            <p:nvPr/>
          </p:nvSpPr>
          <p:spPr>
            <a:xfrm>
              <a:off x="9860174" y="5745256"/>
              <a:ext cx="85260" cy="10282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4A75804-FF29-5550-AC3B-A980A53014B1}"/>
              </a:ext>
            </a:extLst>
          </p:cNvPr>
          <p:cNvSpPr/>
          <p:nvPr/>
        </p:nvSpPr>
        <p:spPr>
          <a:xfrm>
            <a:off x="454026" y="4255281"/>
            <a:ext cx="11617798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Can  two robots gather at a dynamic resource in a finite grid having one door?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C3A444C-410B-A401-E7B4-A98A663BD88A}"/>
              </a:ext>
            </a:extLst>
          </p:cNvPr>
          <p:cNvSpPr/>
          <p:nvPr/>
        </p:nvSpPr>
        <p:spPr>
          <a:xfrm>
            <a:off x="454026" y="5080749"/>
            <a:ext cx="11617798" cy="2078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Is rendezvous solvable for a dynamic resource in a finite grid having one door?</a:t>
            </a:r>
          </a:p>
        </p:txBody>
      </p:sp>
    </p:spTree>
    <p:extLst>
      <p:ext uri="{BB962C8B-B14F-4D97-AF65-F5344CB8AC3E}">
        <p14:creationId xmlns:p14="http://schemas.microsoft.com/office/powerpoint/2010/main" val="10328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022E-16 L 0.02279 0.0016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0039 0.059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1" grpId="1" animBg="1"/>
      <p:bldP spid="122" grpId="0" animBg="1"/>
      <p:bldP spid="123" grpId="0" animBg="1"/>
      <p:bldP spid="123" grpId="1" animBg="1"/>
      <p:bldP spid="124" grpId="0" animBg="1"/>
      <p:bldP spid="130" grpId="0"/>
      <p:bldP spid="130" grpId="1"/>
      <p:bldP spid="2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92282" y="197427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How a robot Operates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057063" y="2427463"/>
            <a:ext cx="8563233" cy="481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60719" y="3041304"/>
            <a:ext cx="539725" cy="5252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31" y="2457320"/>
            <a:ext cx="473635" cy="462578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7559479" y="3003674"/>
            <a:ext cx="412883" cy="356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5228" y="5157983"/>
            <a:ext cx="10456456" cy="14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LCM cycle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4D5439-5329-D51A-FBE7-EF4B21B8F55E}"/>
              </a:ext>
            </a:extLst>
          </p:cNvPr>
          <p:cNvSpPr/>
          <p:nvPr/>
        </p:nvSpPr>
        <p:spPr>
          <a:xfrm>
            <a:off x="2251990" y="4558169"/>
            <a:ext cx="539725" cy="5252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5884F8-B6D1-6E77-6F5E-B94A06BE5225}"/>
              </a:ext>
            </a:extLst>
          </p:cNvPr>
          <p:cNvSpPr/>
          <p:nvPr/>
        </p:nvSpPr>
        <p:spPr>
          <a:xfrm>
            <a:off x="9658839" y="4389889"/>
            <a:ext cx="539725" cy="5252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9D1FB5-6FEE-B54A-356A-6D8C3B8B0D06}"/>
              </a:ext>
            </a:extLst>
          </p:cNvPr>
          <p:cNvSpPr/>
          <p:nvPr/>
        </p:nvSpPr>
        <p:spPr>
          <a:xfrm>
            <a:off x="2343175" y="2597392"/>
            <a:ext cx="539725" cy="5252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B5146-CED1-1F70-A095-AEB9392CC2E4}"/>
              </a:ext>
            </a:extLst>
          </p:cNvPr>
          <p:cNvSpPr/>
          <p:nvPr/>
        </p:nvSpPr>
        <p:spPr>
          <a:xfrm>
            <a:off x="8874720" y="4166601"/>
            <a:ext cx="789803" cy="400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(x</a:t>
            </a:r>
            <a:r>
              <a:rPr lang="en-US" sz="1600" baseline="-25000" dirty="0">
                <a:solidFill>
                  <a:schemeClr val="tx1"/>
                </a:solidFill>
              </a:rPr>
              <a:t>3,</a:t>
            </a:r>
            <a:r>
              <a:rPr lang="en-US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C7FAD-7C7C-9C40-FD82-6FEE75DB5957}"/>
              </a:ext>
            </a:extLst>
          </p:cNvPr>
          <p:cNvSpPr/>
          <p:nvPr/>
        </p:nvSpPr>
        <p:spPr>
          <a:xfrm>
            <a:off x="1857088" y="2207189"/>
            <a:ext cx="789803" cy="400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(x</a:t>
            </a:r>
            <a:r>
              <a:rPr lang="en-US" sz="1600" baseline="-25000" dirty="0">
                <a:solidFill>
                  <a:schemeClr val="tx1"/>
                </a:solidFill>
              </a:rPr>
              <a:t>1,</a:t>
            </a:r>
            <a:r>
              <a:rPr lang="en-US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0690E2-3532-A893-621D-339DE4E5A008}"/>
              </a:ext>
            </a:extLst>
          </p:cNvPr>
          <p:cNvSpPr/>
          <p:nvPr/>
        </p:nvSpPr>
        <p:spPr>
          <a:xfrm>
            <a:off x="2126950" y="4116868"/>
            <a:ext cx="789803" cy="400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(x</a:t>
            </a:r>
            <a:r>
              <a:rPr lang="en-US" sz="1600" baseline="-25000" dirty="0">
                <a:solidFill>
                  <a:schemeClr val="tx1"/>
                </a:solidFill>
              </a:rPr>
              <a:t>2,</a:t>
            </a:r>
            <a:r>
              <a:rPr lang="en-US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171108-8D2C-1105-A42A-23C5C4F66D3A}"/>
              </a:ext>
            </a:extLst>
          </p:cNvPr>
          <p:cNvSpPr/>
          <p:nvPr/>
        </p:nvSpPr>
        <p:spPr>
          <a:xfrm>
            <a:off x="3855859" y="723606"/>
            <a:ext cx="4813181" cy="73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D1C3F-EC15-4F97-9B73-8E22590C9485}"/>
              </a:ext>
            </a:extLst>
          </p:cNvPr>
          <p:cNvSpPr/>
          <p:nvPr/>
        </p:nvSpPr>
        <p:spPr>
          <a:xfrm>
            <a:off x="3833566" y="731779"/>
            <a:ext cx="4813181" cy="73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Compute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62461-59C1-F5CF-8DC4-4DF2EE200686}"/>
              </a:ext>
            </a:extLst>
          </p:cNvPr>
          <p:cNvSpPr/>
          <p:nvPr/>
        </p:nvSpPr>
        <p:spPr>
          <a:xfrm>
            <a:off x="3844712" y="711777"/>
            <a:ext cx="4813181" cy="73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E2E370-1EBE-DB19-9BF9-B2CA2A248934}"/>
              </a:ext>
            </a:extLst>
          </p:cNvPr>
          <p:cNvSpPr/>
          <p:nvPr/>
        </p:nvSpPr>
        <p:spPr>
          <a:xfrm>
            <a:off x="3900444" y="751306"/>
            <a:ext cx="4813181" cy="73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Idle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2DD037-50CF-AFFC-5FF6-83360B54B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88" y="2449085"/>
            <a:ext cx="569356" cy="4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3431 -0.0180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-90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2" grpId="0" animBg="1"/>
      <p:bldP spid="5" grpId="0" animBg="1"/>
      <p:bldP spid="11" grpId="0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92282" y="197427"/>
            <a:ext cx="8032173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32352" y="197427"/>
            <a:ext cx="9362209" cy="623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17B85"/>
                </a:solidFill>
              </a:rPr>
              <a:t>How robots are activated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7100" y="983291"/>
            <a:ext cx="4593344" cy="65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Scheduler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82" y="1086841"/>
            <a:ext cx="11228591" cy="14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 entity that controls activation of the robots.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4013" y="2762500"/>
            <a:ext cx="9999518" cy="978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There are three types of schedulers in the literature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Fully Synchronous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Semi Synchronous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4526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3077</TotalTime>
  <Words>780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Oblivious robots performing different tasks on grid without knowing their team members</dc:title>
  <dc:creator>HP</dc:creator>
  <cp:lastModifiedBy>Pritam Goswami</cp:lastModifiedBy>
  <cp:revision>92</cp:revision>
  <dcterms:created xsi:type="dcterms:W3CDTF">2023-01-24T17:55:47Z</dcterms:created>
  <dcterms:modified xsi:type="dcterms:W3CDTF">2023-03-02T07:07:14Z</dcterms:modified>
</cp:coreProperties>
</file>