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56" r:id="rId5"/>
    <p:sldId id="276" r:id="rId6"/>
    <p:sldId id="277" r:id="rId7"/>
    <p:sldId id="279" r:id="rId8"/>
    <p:sldId id="280"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2" autoAdjust="0"/>
  </p:normalViewPr>
  <p:slideViewPr>
    <p:cSldViewPr snapToGrid="0" showGuides="1">
      <p:cViewPr varScale="1">
        <p:scale>
          <a:sx n="109" d="100"/>
          <a:sy n="109" d="100"/>
        </p:scale>
        <p:origin x="612" y="14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itam\OneDrive\Desktop\Projects\Zoom%20Electric%20Report\Electric%20Vehicle%20Sales%20Drop\Analysis\D3_Effectiveness%20of%20EMail%20Campaig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[D3_Effectiveness of EMail Campaign.xlsx]Email Pivot!Email_Pivot</c:name>
    <c:fmtId val="5"/>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Campaign Performance KPI</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'Email Pivot'!$B$3</c:f>
              <c:strCache>
                <c:ptCount val="1"/>
                <c:pt idx="0">
                  <c:v>Percentage Value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'Email Pivot'!$A$4:$A$5</c:f>
              <c:strCache>
                <c:ptCount val="2"/>
                <c:pt idx="0">
                  <c:v>Click Rate</c:v>
                </c:pt>
                <c:pt idx="1">
                  <c:v>Open Rate</c:v>
                </c:pt>
              </c:strCache>
            </c:strRef>
          </c:cat>
          <c:val>
            <c:numRef>
              <c:f>'Email Pivot'!$B$4:$B$5</c:f>
              <c:numCache>
                <c:formatCode>0%</c:formatCode>
                <c:ptCount val="2"/>
                <c:pt idx="0">
                  <c:v>2.4268000000000001E-2</c:v>
                </c:pt>
                <c:pt idx="1">
                  <c:v>0.19947500000000001</c:v>
                </c:pt>
              </c:numCache>
            </c:numRef>
          </c:val>
          <c:extLst>
            <c:ext xmlns:c16="http://schemas.microsoft.com/office/drawing/2014/chart" uri="{C3380CC4-5D6E-409C-BE32-E72D297353CC}">
              <c16:uniqueId val="{00000000-FFDC-4238-9AC7-920138392888}"/>
            </c:ext>
          </c:extLst>
        </c:ser>
        <c:ser>
          <c:idx val="1"/>
          <c:order val="1"/>
          <c:tx>
            <c:strRef>
              <c:f>'Email Pivot'!$C$3</c:f>
              <c:strCache>
                <c:ptCount val="1"/>
                <c:pt idx="0">
                  <c:v>Bench Mark KPI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'Email Pivot'!$A$4:$A$5</c:f>
              <c:strCache>
                <c:ptCount val="2"/>
                <c:pt idx="0">
                  <c:v>Click Rate</c:v>
                </c:pt>
                <c:pt idx="1">
                  <c:v>Open Rate</c:v>
                </c:pt>
              </c:strCache>
            </c:strRef>
          </c:cat>
          <c:val>
            <c:numRef>
              <c:f>'Email Pivot'!$C$4:$C$5</c:f>
              <c:numCache>
                <c:formatCode>0%</c:formatCode>
                <c:ptCount val="2"/>
                <c:pt idx="0">
                  <c:v>0.08</c:v>
                </c:pt>
                <c:pt idx="1">
                  <c:v>0.18</c:v>
                </c:pt>
              </c:numCache>
            </c:numRef>
          </c:val>
          <c:extLst>
            <c:ext xmlns:c16="http://schemas.microsoft.com/office/drawing/2014/chart" uri="{C3380CC4-5D6E-409C-BE32-E72D297353CC}">
              <c16:uniqueId val="{00000001-FFDC-4238-9AC7-920138392888}"/>
            </c:ext>
          </c:extLst>
        </c:ser>
        <c:dLbls>
          <c:dLblPos val="outEnd"/>
          <c:showLegendKey val="0"/>
          <c:showVal val="1"/>
          <c:showCatName val="0"/>
          <c:showSerName val="0"/>
          <c:showPercent val="0"/>
          <c:showBubbleSize val="0"/>
        </c:dLbls>
        <c:gapWidth val="100"/>
        <c:overlap val="-24"/>
        <c:axId val="15820767"/>
        <c:axId val="15834687"/>
      </c:barChart>
      <c:catAx>
        <c:axId val="1582076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834687"/>
        <c:crosses val="autoZero"/>
        <c:auto val="1"/>
        <c:lblAlgn val="ctr"/>
        <c:lblOffset val="100"/>
        <c:noMultiLvlLbl val="0"/>
      </c:catAx>
      <c:valAx>
        <c:axId val="158346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82076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10/12/2023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10/12/2023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10/12/2023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10/12/2023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10/12/2023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10/12/2023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10/12/2023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10/12/2023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10/12/2023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10/12/2023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10/12/2023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10/12/2023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10/12/2023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10/12/2023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Email Analysis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766609"/>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itle 1">
            <a:extLst>
              <a:ext uri="{FF2B5EF4-FFF2-40B4-BE49-F238E27FC236}">
                <a16:creationId xmlns:a16="http://schemas.microsoft.com/office/drawing/2014/main" id="{7B8BF0E1-9445-C367-DDD4-B52157EB4075}"/>
              </a:ext>
            </a:extLst>
          </p:cNvPr>
          <p:cNvSpPr txBox="1">
            <a:spLocks/>
          </p:cNvSpPr>
          <p:nvPr/>
        </p:nvSpPr>
        <p:spPr>
          <a:xfrm>
            <a:off x="2706152" y="3601370"/>
            <a:ext cx="7073671" cy="553998"/>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bg1"/>
                </a:solidFill>
              </a:rPr>
              <a:t>Sprint Electric</a:t>
            </a:r>
            <a:endParaRPr lang="en-US" sz="4000" dirty="0">
              <a:solidFill>
                <a:schemeClr val="accent4"/>
              </a:solidFill>
            </a:endParaRPr>
          </a:p>
        </p:txBody>
      </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Objectives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1433145" y="1218223"/>
            <a:ext cx="10073054" cy="1083165"/>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objective of this milestone is to assess the effectiveness of an email campaign in influencing customers' purchasing decisions. Analyzing the email opening rate and click-through rates, as well as comparing them to industry benchmarks, will enable the evaluation of the effectiveness and quality of the email campaign.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5801" y="1218224"/>
            <a:ext cx="1105001" cy="108316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880211" y="4313848"/>
            <a:ext cx="9907951" cy="108316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assessment will provide insights into how well the campaign engages recipients, whether they open the emails, and if they click on the provided links, helping to measure the overall impact and success of the campaign.</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10451311" y="4313848"/>
            <a:ext cx="1083164" cy="108316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10813639" y="4681590"/>
            <a:ext cx="347679" cy="347679"/>
            <a:chOff x="4319586"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6"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1091344" y="1620471"/>
            <a:ext cx="293914" cy="27866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gn="ctr"/>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Summary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60802"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Rectangle 2">
            <a:extLst>
              <a:ext uri="{FF2B5EF4-FFF2-40B4-BE49-F238E27FC236}">
                <a16:creationId xmlns:a16="http://schemas.microsoft.com/office/drawing/2014/main" id="{0527BA2C-4390-140F-9C1D-5393032606EE}"/>
              </a:ext>
            </a:extLst>
          </p:cNvPr>
          <p:cNvSpPr/>
          <p:nvPr/>
        </p:nvSpPr>
        <p:spPr>
          <a:xfrm>
            <a:off x="4116201" y="1079529"/>
            <a:ext cx="3955376" cy="243656"/>
          </a:xfrm>
          <a:prstGeom prst="rect">
            <a:avLst/>
          </a:prstGeom>
        </p:spPr>
        <p:txBody>
          <a:bodyPr wrap="square" lIns="0" tIns="0" rIns="0" bIns="0" anchor="ctr">
            <a:spAutoFit/>
          </a:bodyPr>
          <a:lstStyle/>
          <a:p>
            <a:pPr algn="ctr">
              <a:lnSpc>
                <a:spcPts val="1900"/>
              </a:lnSpc>
            </a:pPr>
            <a:r>
              <a:rPr lang="en-US" b="1" u="sng" dirty="0">
                <a:solidFill>
                  <a:schemeClr val="tx1">
                    <a:lumMod val="75000"/>
                    <a:lumOff val="25000"/>
                  </a:schemeClr>
                </a:solidFill>
                <a:cs typeface="Segoe UI" panose="020B0502040204020203" pitchFamily="34" charset="0"/>
              </a:rPr>
              <a:t>E Mail Summary for Sprint Campaign</a:t>
            </a:r>
          </a:p>
        </p:txBody>
      </p:sp>
      <p:graphicFrame>
        <p:nvGraphicFramePr>
          <p:cNvPr id="6" name="Table 6">
            <a:extLst>
              <a:ext uri="{FF2B5EF4-FFF2-40B4-BE49-F238E27FC236}">
                <a16:creationId xmlns:a16="http://schemas.microsoft.com/office/drawing/2014/main" id="{3F90F5F7-B796-E88F-BF10-080131248C0A}"/>
              </a:ext>
            </a:extLst>
          </p:cNvPr>
          <p:cNvGraphicFramePr>
            <a:graphicFrameLocks noGrp="1"/>
          </p:cNvGraphicFramePr>
          <p:nvPr>
            <p:extLst>
              <p:ext uri="{D42A27DB-BD31-4B8C-83A1-F6EECF244321}">
                <p14:modId xmlns:p14="http://schemas.microsoft.com/office/powerpoint/2010/main" val="3882859149"/>
              </p:ext>
            </p:extLst>
          </p:nvPr>
        </p:nvGraphicFramePr>
        <p:xfrm>
          <a:off x="2184133" y="1464955"/>
          <a:ext cx="8128000" cy="1681245"/>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2387410408"/>
                    </a:ext>
                  </a:extLst>
                </a:gridCol>
                <a:gridCol w="4064000">
                  <a:extLst>
                    <a:ext uri="{9D8B030D-6E8A-4147-A177-3AD203B41FA5}">
                      <a16:colId xmlns:a16="http://schemas.microsoft.com/office/drawing/2014/main" val="695518883"/>
                    </a:ext>
                  </a:extLst>
                </a:gridCol>
              </a:tblGrid>
              <a:tr h="276498">
                <a:tc>
                  <a:txBody>
                    <a:bodyPr/>
                    <a:lstStyle/>
                    <a:p>
                      <a:pPr algn="ctr" fontAlgn="b"/>
                      <a:r>
                        <a:rPr lang="en-IN" sz="1800" b="1" i="0" u="none" strike="noStrike" dirty="0">
                          <a:solidFill>
                            <a:srgbClr val="FFFFFF"/>
                          </a:solidFill>
                          <a:effectLst/>
                          <a:latin typeface="Calibri" panose="020F0502020204030204" pitchFamily="34" charset="0"/>
                        </a:rPr>
                        <a:t>Particulars</a:t>
                      </a:r>
                    </a:p>
                  </a:txBody>
                  <a:tcPr marL="9525" marR="9525" marT="9525" marB="0" anchor="b">
                    <a:solidFill>
                      <a:schemeClr val="accent5">
                        <a:lumMod val="60000"/>
                        <a:lumOff val="40000"/>
                      </a:schemeClr>
                    </a:solidFill>
                  </a:tcPr>
                </a:tc>
                <a:tc>
                  <a:txBody>
                    <a:bodyPr/>
                    <a:lstStyle/>
                    <a:p>
                      <a:pPr algn="ctr" fontAlgn="b"/>
                      <a:r>
                        <a:rPr lang="en-IN" sz="1800" b="1" i="0" u="none" strike="noStrike" dirty="0">
                          <a:solidFill>
                            <a:srgbClr val="FFFFFF"/>
                          </a:solidFill>
                          <a:effectLst/>
                          <a:latin typeface="Calibri" panose="020F0502020204030204" pitchFamily="34" charset="0"/>
                        </a:rPr>
                        <a:t>Value</a:t>
                      </a:r>
                    </a:p>
                  </a:txBody>
                  <a:tcPr marL="9525" marR="9525" marT="9525" marB="0" anchor="b">
                    <a:solidFill>
                      <a:schemeClr val="accent5">
                        <a:lumMod val="60000"/>
                        <a:lumOff val="40000"/>
                      </a:schemeClr>
                    </a:solidFill>
                  </a:tcPr>
                </a:tc>
                <a:extLst>
                  <a:ext uri="{0D108BD9-81ED-4DB2-BD59-A6C34878D82A}">
                    <a16:rowId xmlns:a16="http://schemas.microsoft.com/office/drawing/2014/main" val="1952479238"/>
                  </a:ext>
                </a:extLst>
              </a:tr>
              <a:tr h="349350">
                <a:tc>
                  <a:txBody>
                    <a:bodyPr/>
                    <a:lstStyle/>
                    <a:p>
                      <a:pPr algn="ctr" fontAlgn="b"/>
                      <a:r>
                        <a:rPr lang="en-IN" sz="1800" b="0" i="0" u="none" strike="noStrike" dirty="0">
                          <a:solidFill>
                            <a:srgbClr val="000000"/>
                          </a:solidFill>
                          <a:effectLst/>
                          <a:latin typeface="Calibri" panose="020F0502020204030204" pitchFamily="34" charset="0"/>
                        </a:rPr>
                        <a:t>Email Sent</a:t>
                      </a:r>
                    </a:p>
                  </a:txBody>
                  <a:tcPr marL="9525" marR="9525" marT="9525" marB="0" anchor="b">
                    <a:solidFill>
                      <a:schemeClr val="accent4">
                        <a:lumMod val="40000"/>
                        <a:lumOff val="60000"/>
                      </a:schemeClr>
                    </a:solidFill>
                  </a:tcPr>
                </a:tc>
                <a:tc>
                  <a:txBody>
                    <a:bodyPr/>
                    <a:lstStyle/>
                    <a:p>
                      <a:pPr algn="ctr" fontAlgn="b"/>
                      <a:r>
                        <a:rPr lang="en-IN" sz="1800" b="0" i="0" u="none" strike="noStrike">
                          <a:solidFill>
                            <a:srgbClr val="000000"/>
                          </a:solidFill>
                          <a:effectLst/>
                          <a:latin typeface="Calibri" panose="020F0502020204030204" pitchFamily="34" charset="0"/>
                        </a:rPr>
                        <a:t>35067</a:t>
                      </a:r>
                    </a:p>
                  </a:txBody>
                  <a:tcPr marL="9525" marR="9525" marT="9525" marB="0" anchor="b">
                    <a:solidFill>
                      <a:schemeClr val="accent4">
                        <a:lumMod val="40000"/>
                        <a:lumOff val="60000"/>
                      </a:schemeClr>
                    </a:solidFill>
                  </a:tcPr>
                </a:tc>
                <a:extLst>
                  <a:ext uri="{0D108BD9-81ED-4DB2-BD59-A6C34878D82A}">
                    <a16:rowId xmlns:a16="http://schemas.microsoft.com/office/drawing/2014/main" val="2888971176"/>
                  </a:ext>
                </a:extLst>
              </a:tr>
              <a:tr h="349350">
                <a:tc>
                  <a:txBody>
                    <a:bodyPr/>
                    <a:lstStyle/>
                    <a:p>
                      <a:pPr algn="ctr" fontAlgn="b"/>
                      <a:r>
                        <a:rPr lang="en-IN" sz="1800" b="0" i="0" u="none" strike="noStrike">
                          <a:solidFill>
                            <a:srgbClr val="000000"/>
                          </a:solidFill>
                          <a:effectLst/>
                          <a:latin typeface="Calibri" panose="020F0502020204030204" pitchFamily="34" charset="0"/>
                        </a:rPr>
                        <a:t>Clicked</a:t>
                      </a:r>
                    </a:p>
                  </a:txBody>
                  <a:tcPr marL="9525" marR="9525" marT="9525" marB="0" anchor="b">
                    <a:solidFill>
                      <a:schemeClr val="accent4">
                        <a:lumMod val="40000"/>
                        <a:lumOff val="60000"/>
                      </a:schemeClr>
                    </a:solidFill>
                  </a:tcPr>
                </a:tc>
                <a:tc>
                  <a:txBody>
                    <a:bodyPr/>
                    <a:lstStyle/>
                    <a:p>
                      <a:pPr algn="ctr" fontAlgn="b"/>
                      <a:r>
                        <a:rPr lang="en-IN" sz="1800" b="0" i="0" u="none" strike="noStrike">
                          <a:solidFill>
                            <a:srgbClr val="000000"/>
                          </a:solidFill>
                          <a:effectLst/>
                          <a:latin typeface="Calibri" panose="020F0502020204030204" pitchFamily="34" charset="0"/>
                        </a:rPr>
                        <a:t>848</a:t>
                      </a:r>
                    </a:p>
                  </a:txBody>
                  <a:tcPr marL="9525" marR="9525" marT="9525" marB="0" anchor="b">
                    <a:solidFill>
                      <a:schemeClr val="accent4">
                        <a:lumMod val="40000"/>
                        <a:lumOff val="60000"/>
                      </a:schemeClr>
                    </a:solidFill>
                  </a:tcPr>
                </a:tc>
                <a:extLst>
                  <a:ext uri="{0D108BD9-81ED-4DB2-BD59-A6C34878D82A}">
                    <a16:rowId xmlns:a16="http://schemas.microsoft.com/office/drawing/2014/main" val="2433862003"/>
                  </a:ext>
                </a:extLst>
              </a:tr>
              <a:tr h="349350">
                <a:tc>
                  <a:txBody>
                    <a:bodyPr/>
                    <a:lstStyle/>
                    <a:p>
                      <a:pPr algn="ctr" fontAlgn="b"/>
                      <a:r>
                        <a:rPr lang="en-IN" sz="1800" b="0" i="0" u="none" strike="noStrike">
                          <a:solidFill>
                            <a:srgbClr val="000000"/>
                          </a:solidFill>
                          <a:effectLst/>
                          <a:latin typeface="Calibri" panose="020F0502020204030204" pitchFamily="34" charset="0"/>
                        </a:rPr>
                        <a:t>Opened</a:t>
                      </a:r>
                    </a:p>
                  </a:txBody>
                  <a:tcPr marL="9525" marR="9525" marT="9525" marB="0" anchor="b">
                    <a:solidFill>
                      <a:schemeClr val="accent4">
                        <a:lumMod val="40000"/>
                        <a:lumOff val="60000"/>
                      </a:schemeClr>
                    </a:solidFill>
                  </a:tcPr>
                </a:tc>
                <a:tc>
                  <a:txBody>
                    <a:bodyPr/>
                    <a:lstStyle/>
                    <a:p>
                      <a:pPr algn="ctr" fontAlgn="b"/>
                      <a:r>
                        <a:rPr lang="en-IN" sz="1800" b="0" i="0" u="none" strike="noStrike">
                          <a:solidFill>
                            <a:srgbClr val="000000"/>
                          </a:solidFill>
                          <a:effectLst/>
                          <a:latin typeface="Calibri" panose="020F0502020204030204" pitchFamily="34" charset="0"/>
                        </a:rPr>
                        <a:t>6995</a:t>
                      </a:r>
                    </a:p>
                  </a:txBody>
                  <a:tcPr marL="9525" marR="9525" marT="9525" marB="0" anchor="b">
                    <a:solidFill>
                      <a:schemeClr val="accent4">
                        <a:lumMod val="40000"/>
                        <a:lumOff val="60000"/>
                      </a:schemeClr>
                    </a:solidFill>
                  </a:tcPr>
                </a:tc>
                <a:extLst>
                  <a:ext uri="{0D108BD9-81ED-4DB2-BD59-A6C34878D82A}">
                    <a16:rowId xmlns:a16="http://schemas.microsoft.com/office/drawing/2014/main" val="2986136832"/>
                  </a:ext>
                </a:extLst>
              </a:tr>
              <a:tr h="349350">
                <a:tc>
                  <a:txBody>
                    <a:bodyPr/>
                    <a:lstStyle/>
                    <a:p>
                      <a:pPr algn="ctr" fontAlgn="b"/>
                      <a:r>
                        <a:rPr lang="en-IN" sz="1800" b="0" i="0" u="none" strike="noStrike">
                          <a:solidFill>
                            <a:srgbClr val="000000"/>
                          </a:solidFill>
                          <a:effectLst/>
                          <a:latin typeface="Calibri" panose="020F0502020204030204" pitchFamily="34" charset="0"/>
                        </a:rPr>
                        <a:t>Bounced</a:t>
                      </a:r>
                    </a:p>
                  </a:txBody>
                  <a:tcPr marL="9525" marR="9525" marT="9525" marB="0" anchor="b">
                    <a:solidFill>
                      <a:schemeClr val="accent4">
                        <a:lumMod val="40000"/>
                        <a:lumOff val="60000"/>
                      </a:schemeClr>
                    </a:solidFill>
                  </a:tcPr>
                </a:tc>
                <a:tc>
                  <a:txBody>
                    <a:bodyPr/>
                    <a:lstStyle/>
                    <a:p>
                      <a:pPr algn="ctr" fontAlgn="b"/>
                      <a:r>
                        <a:rPr lang="en-IN" sz="1800" b="0" i="0" u="none" strike="noStrike" dirty="0">
                          <a:solidFill>
                            <a:srgbClr val="000000"/>
                          </a:solidFill>
                          <a:effectLst/>
                          <a:latin typeface="Calibri" panose="020F0502020204030204" pitchFamily="34" charset="0"/>
                        </a:rPr>
                        <a:t>125</a:t>
                      </a:r>
                    </a:p>
                  </a:txBody>
                  <a:tcPr marL="9525" marR="9525" marT="9525" marB="0" anchor="b">
                    <a:solidFill>
                      <a:schemeClr val="accent4">
                        <a:lumMod val="40000"/>
                        <a:lumOff val="60000"/>
                      </a:schemeClr>
                    </a:solidFill>
                  </a:tcPr>
                </a:tc>
                <a:extLst>
                  <a:ext uri="{0D108BD9-81ED-4DB2-BD59-A6C34878D82A}">
                    <a16:rowId xmlns:a16="http://schemas.microsoft.com/office/drawing/2014/main" val="4125144995"/>
                  </a:ext>
                </a:extLst>
              </a:tr>
            </a:tbl>
          </a:graphicData>
        </a:graphic>
      </p:graphicFrame>
      <p:sp>
        <p:nvSpPr>
          <p:cNvPr id="7" name="Rectangle 6">
            <a:extLst>
              <a:ext uri="{FF2B5EF4-FFF2-40B4-BE49-F238E27FC236}">
                <a16:creationId xmlns:a16="http://schemas.microsoft.com/office/drawing/2014/main" id="{11EC87E4-47C3-A260-C3A8-063D834FB55A}"/>
              </a:ext>
            </a:extLst>
          </p:cNvPr>
          <p:cNvSpPr/>
          <p:nvPr/>
        </p:nvSpPr>
        <p:spPr>
          <a:xfrm>
            <a:off x="4116201" y="4641200"/>
            <a:ext cx="3955376" cy="243656"/>
          </a:xfrm>
          <a:prstGeom prst="rect">
            <a:avLst/>
          </a:prstGeom>
        </p:spPr>
        <p:txBody>
          <a:bodyPr wrap="square" lIns="0" tIns="0" rIns="0" bIns="0" anchor="ctr">
            <a:spAutoFit/>
          </a:bodyPr>
          <a:lstStyle/>
          <a:p>
            <a:pPr algn="ctr">
              <a:lnSpc>
                <a:spcPts val="1900"/>
              </a:lnSpc>
            </a:pPr>
            <a:r>
              <a:rPr lang="en-US" b="1" u="sng" dirty="0">
                <a:solidFill>
                  <a:schemeClr val="tx1">
                    <a:lumMod val="75000"/>
                    <a:lumOff val="25000"/>
                  </a:schemeClr>
                </a:solidFill>
                <a:cs typeface="Segoe UI" panose="020B0502040204020203" pitchFamily="34" charset="0"/>
              </a:rPr>
              <a:t>Campaign Performance KPI</a:t>
            </a:r>
          </a:p>
        </p:txBody>
      </p:sp>
      <p:graphicFrame>
        <p:nvGraphicFramePr>
          <p:cNvPr id="10" name="Table 6">
            <a:extLst>
              <a:ext uri="{FF2B5EF4-FFF2-40B4-BE49-F238E27FC236}">
                <a16:creationId xmlns:a16="http://schemas.microsoft.com/office/drawing/2014/main" id="{8888D74D-B46E-9685-E64E-940D3F159E43}"/>
              </a:ext>
            </a:extLst>
          </p:cNvPr>
          <p:cNvGraphicFramePr>
            <a:graphicFrameLocks noGrp="1"/>
          </p:cNvGraphicFramePr>
          <p:nvPr>
            <p:extLst>
              <p:ext uri="{D42A27DB-BD31-4B8C-83A1-F6EECF244321}">
                <p14:modId xmlns:p14="http://schemas.microsoft.com/office/powerpoint/2010/main" val="1189069822"/>
              </p:ext>
            </p:extLst>
          </p:nvPr>
        </p:nvGraphicFramePr>
        <p:xfrm>
          <a:off x="2184133" y="5026626"/>
          <a:ext cx="8127999" cy="916111"/>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2387410408"/>
                    </a:ext>
                  </a:extLst>
                </a:gridCol>
                <a:gridCol w="2709333">
                  <a:extLst>
                    <a:ext uri="{9D8B030D-6E8A-4147-A177-3AD203B41FA5}">
                      <a16:colId xmlns:a16="http://schemas.microsoft.com/office/drawing/2014/main" val="695518883"/>
                    </a:ext>
                  </a:extLst>
                </a:gridCol>
                <a:gridCol w="2709333">
                  <a:extLst>
                    <a:ext uri="{9D8B030D-6E8A-4147-A177-3AD203B41FA5}">
                      <a16:colId xmlns:a16="http://schemas.microsoft.com/office/drawing/2014/main" val="3815686174"/>
                    </a:ext>
                  </a:extLst>
                </a:gridCol>
              </a:tblGrid>
              <a:tr h="256857">
                <a:tc>
                  <a:txBody>
                    <a:bodyPr/>
                    <a:lstStyle/>
                    <a:p>
                      <a:pPr algn="ctr" fontAlgn="b"/>
                      <a:r>
                        <a:rPr lang="en-IN" sz="1800" b="1" i="0" u="none" strike="noStrike" dirty="0">
                          <a:solidFill>
                            <a:srgbClr val="FFFFFF"/>
                          </a:solidFill>
                          <a:effectLst/>
                          <a:latin typeface="Calibri" panose="020F0502020204030204" pitchFamily="34" charset="0"/>
                        </a:rPr>
                        <a:t>KPI</a:t>
                      </a:r>
                    </a:p>
                  </a:txBody>
                  <a:tcPr marL="9525" marR="9525" marT="9525" marB="0" anchor="b">
                    <a:solidFill>
                      <a:schemeClr val="accent4">
                        <a:lumMod val="75000"/>
                      </a:schemeClr>
                    </a:solidFill>
                  </a:tcPr>
                </a:tc>
                <a:tc>
                  <a:txBody>
                    <a:bodyPr/>
                    <a:lstStyle/>
                    <a:p>
                      <a:pPr algn="ctr" fontAlgn="b"/>
                      <a:r>
                        <a:rPr lang="en-IN" sz="1800" b="1" i="0" u="none" strike="noStrike" dirty="0">
                          <a:solidFill>
                            <a:srgbClr val="FFFFFF"/>
                          </a:solidFill>
                          <a:effectLst/>
                          <a:latin typeface="Calibri" panose="020F0502020204030204" pitchFamily="34" charset="0"/>
                        </a:rPr>
                        <a:t>Percentage Value</a:t>
                      </a:r>
                    </a:p>
                  </a:txBody>
                  <a:tcPr marL="9525" marR="9525" marT="9525" marB="0" anchor="b">
                    <a:solidFill>
                      <a:schemeClr val="accent4">
                        <a:lumMod val="75000"/>
                      </a:schemeClr>
                    </a:solidFill>
                  </a:tcPr>
                </a:tc>
                <a:tc>
                  <a:txBody>
                    <a:bodyPr/>
                    <a:lstStyle/>
                    <a:p>
                      <a:pPr algn="ctr" fontAlgn="b"/>
                      <a:r>
                        <a:rPr lang="en-IN" sz="1800" b="1" i="0" u="none" strike="noStrike" dirty="0">
                          <a:solidFill>
                            <a:srgbClr val="FFFFFF"/>
                          </a:solidFill>
                          <a:effectLst/>
                          <a:latin typeface="Calibri" panose="020F0502020204030204" pitchFamily="34" charset="0"/>
                        </a:rPr>
                        <a:t>Bench Mark KPI</a:t>
                      </a:r>
                    </a:p>
                  </a:txBody>
                  <a:tcPr marL="9525" marR="9525" marT="9525" marB="0" anchor="b">
                    <a:solidFill>
                      <a:schemeClr val="accent4">
                        <a:lumMod val="75000"/>
                      </a:schemeClr>
                    </a:solidFill>
                  </a:tcPr>
                </a:tc>
                <a:extLst>
                  <a:ext uri="{0D108BD9-81ED-4DB2-BD59-A6C34878D82A}">
                    <a16:rowId xmlns:a16="http://schemas.microsoft.com/office/drawing/2014/main" val="1952479238"/>
                  </a:ext>
                </a:extLst>
              </a:tr>
              <a:tr h="316133">
                <a:tc>
                  <a:txBody>
                    <a:bodyPr/>
                    <a:lstStyle/>
                    <a:p>
                      <a:pPr algn="ctr" fontAlgn="b"/>
                      <a:r>
                        <a:rPr lang="en-IN" sz="1800" b="0" i="0" u="none" strike="noStrike" dirty="0">
                          <a:solidFill>
                            <a:srgbClr val="000000"/>
                          </a:solidFill>
                          <a:effectLst/>
                          <a:latin typeface="Calibri" panose="020F0502020204030204" pitchFamily="34" charset="0"/>
                        </a:rPr>
                        <a:t>Click Rate</a:t>
                      </a:r>
                    </a:p>
                  </a:txBody>
                  <a:tcPr marL="9525" marR="9525" marT="9525" marB="0" anchor="b">
                    <a:solidFill>
                      <a:schemeClr val="accent3">
                        <a:lumMod val="40000"/>
                        <a:lumOff val="60000"/>
                      </a:schemeClr>
                    </a:solidFill>
                  </a:tcPr>
                </a:tc>
                <a:tc>
                  <a:txBody>
                    <a:bodyPr/>
                    <a:lstStyle/>
                    <a:p>
                      <a:pPr algn="ctr" fontAlgn="b"/>
                      <a:r>
                        <a:rPr lang="en-IN" sz="1800" b="0" i="0" u="none" strike="noStrike">
                          <a:solidFill>
                            <a:srgbClr val="000000"/>
                          </a:solidFill>
                          <a:effectLst/>
                          <a:latin typeface="Calibri" panose="020F0502020204030204" pitchFamily="34" charset="0"/>
                        </a:rPr>
                        <a:t>2%</a:t>
                      </a:r>
                    </a:p>
                  </a:txBody>
                  <a:tcPr marL="9525" marR="9525" marT="9525" marB="0" anchor="b">
                    <a:solidFill>
                      <a:schemeClr val="accent3">
                        <a:lumMod val="40000"/>
                        <a:lumOff val="60000"/>
                      </a:schemeClr>
                    </a:solidFill>
                  </a:tcPr>
                </a:tc>
                <a:tc>
                  <a:txBody>
                    <a:bodyPr/>
                    <a:lstStyle/>
                    <a:p>
                      <a:pPr algn="ctr" fontAlgn="b"/>
                      <a:r>
                        <a:rPr lang="en-IN" sz="1800" b="0" i="0" u="none" strike="noStrike">
                          <a:solidFill>
                            <a:srgbClr val="000000"/>
                          </a:solidFill>
                          <a:effectLst/>
                          <a:latin typeface="Calibri" panose="020F0502020204030204" pitchFamily="34" charset="0"/>
                        </a:rPr>
                        <a:t>8%</a:t>
                      </a:r>
                    </a:p>
                  </a:txBody>
                  <a:tcPr marL="9525" marR="9525" marT="9525" marB="0" anchor="b">
                    <a:solidFill>
                      <a:schemeClr val="accent3">
                        <a:lumMod val="40000"/>
                        <a:lumOff val="60000"/>
                      </a:schemeClr>
                    </a:solidFill>
                  </a:tcPr>
                </a:tc>
                <a:extLst>
                  <a:ext uri="{0D108BD9-81ED-4DB2-BD59-A6C34878D82A}">
                    <a16:rowId xmlns:a16="http://schemas.microsoft.com/office/drawing/2014/main" val="2888971176"/>
                  </a:ext>
                </a:extLst>
              </a:tr>
              <a:tr h="316133">
                <a:tc>
                  <a:txBody>
                    <a:bodyPr/>
                    <a:lstStyle/>
                    <a:p>
                      <a:pPr algn="ctr" fontAlgn="b"/>
                      <a:r>
                        <a:rPr lang="en-IN" sz="1800" b="0" i="0" u="none" strike="noStrike" dirty="0">
                          <a:solidFill>
                            <a:srgbClr val="000000"/>
                          </a:solidFill>
                          <a:effectLst/>
                          <a:latin typeface="Calibri" panose="020F0502020204030204" pitchFamily="34" charset="0"/>
                        </a:rPr>
                        <a:t>Open Rate</a:t>
                      </a:r>
                    </a:p>
                  </a:txBody>
                  <a:tcPr marL="9525" marR="9525" marT="9525" marB="0" anchor="b">
                    <a:solidFill>
                      <a:schemeClr val="accent3">
                        <a:lumMod val="40000"/>
                        <a:lumOff val="60000"/>
                      </a:schemeClr>
                    </a:solidFill>
                  </a:tcPr>
                </a:tc>
                <a:tc>
                  <a:txBody>
                    <a:bodyPr/>
                    <a:lstStyle/>
                    <a:p>
                      <a:pPr algn="ctr" fontAlgn="b"/>
                      <a:r>
                        <a:rPr lang="en-IN" sz="1800" b="0" i="0" u="none" strike="noStrike">
                          <a:solidFill>
                            <a:srgbClr val="000000"/>
                          </a:solidFill>
                          <a:effectLst/>
                          <a:latin typeface="Calibri" panose="020F0502020204030204" pitchFamily="34" charset="0"/>
                        </a:rPr>
                        <a:t>20%</a:t>
                      </a:r>
                    </a:p>
                  </a:txBody>
                  <a:tcPr marL="9525" marR="9525" marT="9525" marB="0" anchor="b">
                    <a:solidFill>
                      <a:schemeClr val="accent3">
                        <a:lumMod val="40000"/>
                        <a:lumOff val="60000"/>
                      </a:schemeClr>
                    </a:solidFill>
                  </a:tcPr>
                </a:tc>
                <a:tc>
                  <a:txBody>
                    <a:bodyPr/>
                    <a:lstStyle/>
                    <a:p>
                      <a:pPr algn="ctr" fontAlgn="b"/>
                      <a:r>
                        <a:rPr lang="en-IN" sz="1800" b="0" i="0" u="none" strike="noStrike" dirty="0">
                          <a:solidFill>
                            <a:srgbClr val="000000"/>
                          </a:solidFill>
                          <a:effectLst/>
                          <a:latin typeface="Calibri" panose="020F0502020204030204" pitchFamily="34" charset="0"/>
                        </a:rPr>
                        <a:t>18%</a:t>
                      </a:r>
                    </a:p>
                  </a:txBody>
                  <a:tcPr marL="9525" marR="9525" marT="9525" marB="0" anchor="b">
                    <a:solidFill>
                      <a:schemeClr val="accent3">
                        <a:lumMod val="40000"/>
                        <a:lumOff val="60000"/>
                      </a:schemeClr>
                    </a:solidFill>
                  </a:tcPr>
                </a:tc>
                <a:extLst>
                  <a:ext uri="{0D108BD9-81ED-4DB2-BD59-A6C34878D82A}">
                    <a16:rowId xmlns:a16="http://schemas.microsoft.com/office/drawing/2014/main" val="2433862003"/>
                  </a:ext>
                </a:extLst>
              </a:tr>
            </a:tbl>
          </a:graphicData>
        </a:graphic>
      </p:graphicFrame>
      <p:sp>
        <p:nvSpPr>
          <p:cNvPr id="13" name="Rectangle 12">
            <a:extLst>
              <a:ext uri="{FF2B5EF4-FFF2-40B4-BE49-F238E27FC236}">
                <a16:creationId xmlns:a16="http://schemas.microsoft.com/office/drawing/2014/main" id="{49253A53-BCAE-3430-11C0-58DDE01D7C7F}"/>
              </a:ext>
            </a:extLst>
          </p:cNvPr>
          <p:cNvSpPr/>
          <p:nvPr/>
        </p:nvSpPr>
        <p:spPr>
          <a:xfrm>
            <a:off x="290146" y="3583442"/>
            <a:ext cx="11734800" cy="487313"/>
          </a:xfrm>
          <a:prstGeom prst="rect">
            <a:avLst/>
          </a:prstGeom>
        </p:spPr>
        <p:txBody>
          <a:bodyPr wrap="square" lIns="0" tIns="0" rIns="0" bIns="0" anchor="t">
            <a:spAutoFit/>
          </a:bodyPr>
          <a:lstStyle/>
          <a:p>
            <a:pPr algn="ctr">
              <a:lnSpc>
                <a:spcPts val="1900"/>
              </a:lnSpc>
            </a:pPr>
            <a:r>
              <a:rPr lang="en-US" sz="1600" dirty="0">
                <a:solidFill>
                  <a:schemeClr val="tx1">
                    <a:lumMod val="85000"/>
                    <a:lumOff val="15000"/>
                  </a:schemeClr>
                </a:solidFill>
                <a:cs typeface="Segoe UI" panose="020B0502040204020203" pitchFamily="34" charset="0"/>
              </a:rPr>
              <a:t>The E-Mail campaign for Sprint Scooters started just a day before the launch date. There were a total of </a:t>
            </a:r>
            <a:r>
              <a:rPr lang="en-US" sz="1600" b="1" dirty="0">
                <a:solidFill>
                  <a:schemeClr val="tx1">
                    <a:lumMod val="85000"/>
                    <a:lumOff val="15000"/>
                  </a:schemeClr>
                </a:solidFill>
                <a:cs typeface="Segoe UI" panose="020B0502040204020203" pitchFamily="34" charset="0"/>
              </a:rPr>
              <a:t>35067</a:t>
            </a:r>
            <a:r>
              <a:rPr lang="en-US" sz="1600" dirty="0">
                <a:solidFill>
                  <a:schemeClr val="tx1">
                    <a:lumMod val="85000"/>
                    <a:lumOff val="15000"/>
                  </a:schemeClr>
                </a:solidFill>
                <a:cs typeface="Segoe UI" panose="020B0502040204020203" pitchFamily="34" charset="0"/>
              </a:rPr>
              <a:t> e-mails sent to customers among which </a:t>
            </a:r>
            <a:r>
              <a:rPr lang="en-US" sz="1600" b="1" dirty="0">
                <a:solidFill>
                  <a:schemeClr val="tx1">
                    <a:lumMod val="85000"/>
                    <a:lumOff val="15000"/>
                  </a:schemeClr>
                </a:solidFill>
                <a:cs typeface="Segoe UI" panose="020B0502040204020203" pitchFamily="34" charset="0"/>
              </a:rPr>
              <a:t>6995 e-</a:t>
            </a:r>
            <a:r>
              <a:rPr lang="en-US" sz="1600" dirty="0">
                <a:solidFill>
                  <a:schemeClr val="tx1">
                    <a:lumMod val="85000"/>
                    <a:lumOff val="15000"/>
                  </a:schemeClr>
                </a:solidFill>
                <a:cs typeface="Segoe UI" panose="020B0502040204020203" pitchFamily="34" charset="0"/>
              </a:rPr>
              <a:t>mails were opened and only </a:t>
            </a:r>
            <a:r>
              <a:rPr lang="en-US" sz="1600" b="1" dirty="0">
                <a:solidFill>
                  <a:schemeClr val="tx1">
                    <a:lumMod val="85000"/>
                    <a:lumOff val="15000"/>
                  </a:schemeClr>
                </a:solidFill>
                <a:cs typeface="Segoe UI" panose="020B0502040204020203" pitchFamily="34" charset="0"/>
              </a:rPr>
              <a:t>848 </a:t>
            </a:r>
            <a:r>
              <a:rPr lang="en-US" sz="1600" dirty="0">
                <a:solidFill>
                  <a:schemeClr val="tx1">
                    <a:lumMod val="85000"/>
                    <a:lumOff val="15000"/>
                  </a:schemeClr>
                </a:solidFill>
                <a:cs typeface="Segoe UI" panose="020B0502040204020203" pitchFamily="34" charset="0"/>
              </a:rPr>
              <a:t>links were clicked through those e-mails. The number of bounced e-mail was </a:t>
            </a:r>
            <a:r>
              <a:rPr lang="en-US" sz="1600" b="1" dirty="0">
                <a:solidFill>
                  <a:schemeClr val="tx1">
                    <a:lumMod val="85000"/>
                    <a:lumOff val="15000"/>
                  </a:schemeClr>
                </a:solidFill>
                <a:cs typeface="Segoe UI" panose="020B0502040204020203" pitchFamily="34" charset="0"/>
              </a:rPr>
              <a:t>125.</a:t>
            </a:r>
            <a:r>
              <a:rPr lang="en-US" sz="1600" dirty="0">
                <a:solidFill>
                  <a:schemeClr val="tx1">
                    <a:lumMod val="85000"/>
                    <a:lumOff val="15000"/>
                  </a:schemeClr>
                </a:solidFill>
                <a:cs typeface="Segoe UI" panose="020B0502040204020203" pitchFamily="34" charset="0"/>
              </a:rPr>
              <a:t> </a:t>
            </a:r>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2"/>
            <a:ext cx="12192000" cy="31988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Chart 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Chart 1">
            <a:extLst>
              <a:ext uri="{FF2B5EF4-FFF2-40B4-BE49-F238E27FC236}">
                <a16:creationId xmlns:a16="http://schemas.microsoft.com/office/drawing/2014/main" id="{CEC88EA1-305D-4757-93AC-F6B3CC17B367}"/>
              </a:ext>
            </a:extLst>
          </p:cNvPr>
          <p:cNvGraphicFramePr>
            <a:graphicFrameLocks/>
          </p:cNvGraphicFramePr>
          <p:nvPr>
            <p:extLst>
              <p:ext uri="{D42A27DB-BD31-4B8C-83A1-F6EECF244321}">
                <p14:modId xmlns:p14="http://schemas.microsoft.com/office/powerpoint/2010/main" val="2395146652"/>
              </p:ext>
            </p:extLst>
          </p:nvPr>
        </p:nvGraphicFramePr>
        <p:xfrm>
          <a:off x="3519973" y="1121665"/>
          <a:ext cx="5152053" cy="27837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302F7815-7E41-FF6A-6947-79773943AADE}"/>
              </a:ext>
            </a:extLst>
          </p:cNvPr>
          <p:cNvSpPr/>
          <p:nvPr/>
        </p:nvSpPr>
        <p:spPr>
          <a:xfrm>
            <a:off x="228600" y="4906451"/>
            <a:ext cx="11734800" cy="487313"/>
          </a:xfrm>
          <a:prstGeom prst="rect">
            <a:avLst/>
          </a:prstGeom>
        </p:spPr>
        <p:txBody>
          <a:bodyPr wrap="square" lIns="0" tIns="0" rIns="0" bIns="0" anchor="t">
            <a:spAutoFit/>
          </a:bodyPr>
          <a:lstStyle/>
          <a:p>
            <a:pPr algn="ctr">
              <a:lnSpc>
                <a:spcPts val="1900"/>
              </a:lnSpc>
            </a:pPr>
            <a:r>
              <a:rPr lang="en-US" sz="1600" dirty="0">
                <a:solidFill>
                  <a:schemeClr val="tx1">
                    <a:lumMod val="85000"/>
                    <a:lumOff val="15000"/>
                  </a:schemeClr>
                </a:solidFill>
                <a:cs typeface="Segoe UI" panose="020B0502040204020203" pitchFamily="34" charset="0"/>
              </a:rPr>
              <a:t>The E-Mail Open Rate for the campaign is </a:t>
            </a:r>
            <a:r>
              <a:rPr lang="en-US" sz="1600" b="1" dirty="0">
                <a:solidFill>
                  <a:schemeClr val="tx1">
                    <a:lumMod val="85000"/>
                    <a:lumOff val="15000"/>
                  </a:schemeClr>
                </a:solidFill>
                <a:cs typeface="Segoe UI" panose="020B0502040204020203" pitchFamily="34" charset="0"/>
              </a:rPr>
              <a:t>20%</a:t>
            </a:r>
            <a:r>
              <a:rPr lang="en-US" sz="1600" dirty="0">
                <a:solidFill>
                  <a:schemeClr val="tx1">
                    <a:lumMod val="85000"/>
                    <a:lumOff val="15000"/>
                  </a:schemeClr>
                </a:solidFill>
                <a:cs typeface="Segoe UI" panose="020B0502040204020203" pitchFamily="34" charset="0"/>
              </a:rPr>
              <a:t> which is greater than the typical industry benchmark value of </a:t>
            </a:r>
            <a:r>
              <a:rPr lang="en-US" sz="1600" b="1" dirty="0">
                <a:solidFill>
                  <a:schemeClr val="tx1">
                    <a:lumMod val="85000"/>
                    <a:lumOff val="15000"/>
                  </a:schemeClr>
                </a:solidFill>
                <a:cs typeface="Segoe UI" panose="020B0502040204020203" pitchFamily="34" charset="0"/>
              </a:rPr>
              <a:t>18%</a:t>
            </a:r>
            <a:r>
              <a:rPr lang="en-US" sz="1600" dirty="0">
                <a:solidFill>
                  <a:schemeClr val="tx1">
                    <a:lumMod val="85000"/>
                    <a:lumOff val="15000"/>
                  </a:schemeClr>
                </a:solidFill>
                <a:cs typeface="Segoe UI" panose="020B0502040204020203" pitchFamily="34" charset="0"/>
              </a:rPr>
              <a:t> by </a:t>
            </a:r>
            <a:r>
              <a:rPr lang="en-US" sz="1600" b="1" dirty="0">
                <a:solidFill>
                  <a:schemeClr val="tx1">
                    <a:lumMod val="85000"/>
                    <a:lumOff val="15000"/>
                  </a:schemeClr>
                </a:solidFill>
                <a:cs typeface="Segoe UI" panose="020B0502040204020203" pitchFamily="34" charset="0"/>
              </a:rPr>
              <a:t>2%</a:t>
            </a:r>
            <a:r>
              <a:rPr lang="en-US" sz="1600" dirty="0">
                <a:solidFill>
                  <a:schemeClr val="tx1">
                    <a:lumMod val="85000"/>
                    <a:lumOff val="15000"/>
                  </a:schemeClr>
                </a:solidFill>
                <a:cs typeface="Segoe UI" panose="020B0502040204020203" pitchFamily="34" charset="0"/>
              </a:rPr>
              <a:t>. Whereas the Click-Through Rate is </a:t>
            </a:r>
            <a:r>
              <a:rPr lang="en-US" sz="1600" b="1" dirty="0">
                <a:solidFill>
                  <a:schemeClr val="tx1">
                    <a:lumMod val="85000"/>
                    <a:lumOff val="15000"/>
                  </a:schemeClr>
                </a:solidFill>
                <a:cs typeface="Segoe UI" panose="020B0502040204020203" pitchFamily="34" charset="0"/>
              </a:rPr>
              <a:t>2%</a:t>
            </a:r>
            <a:r>
              <a:rPr lang="en-US" sz="1600" dirty="0">
                <a:solidFill>
                  <a:schemeClr val="tx1">
                    <a:lumMod val="85000"/>
                    <a:lumOff val="15000"/>
                  </a:schemeClr>
                </a:solidFill>
                <a:cs typeface="Segoe UI" panose="020B0502040204020203" pitchFamily="34" charset="0"/>
              </a:rPr>
              <a:t>, which is </a:t>
            </a:r>
            <a:r>
              <a:rPr lang="en-US" sz="1600" b="1" dirty="0">
                <a:solidFill>
                  <a:schemeClr val="tx1">
                    <a:lumMod val="85000"/>
                    <a:lumOff val="15000"/>
                  </a:schemeClr>
                </a:solidFill>
                <a:cs typeface="Segoe UI" panose="020B0502040204020203" pitchFamily="34" charset="0"/>
              </a:rPr>
              <a:t>6%</a:t>
            </a:r>
            <a:r>
              <a:rPr lang="en-US" sz="1600" dirty="0">
                <a:solidFill>
                  <a:schemeClr val="tx1">
                    <a:lumMod val="85000"/>
                    <a:lumOff val="15000"/>
                  </a:schemeClr>
                </a:solidFill>
                <a:cs typeface="Segoe UI" panose="020B0502040204020203" pitchFamily="34" charset="0"/>
              </a:rPr>
              <a:t> less compared to the benchmark value of </a:t>
            </a:r>
            <a:r>
              <a:rPr lang="en-US" sz="1600" b="1" dirty="0">
                <a:solidFill>
                  <a:schemeClr val="tx1">
                    <a:lumMod val="85000"/>
                    <a:lumOff val="15000"/>
                  </a:schemeClr>
                </a:solidFill>
                <a:cs typeface="Segoe UI" panose="020B0502040204020203" pitchFamily="34" charset="0"/>
              </a:rPr>
              <a:t>8%</a:t>
            </a:r>
            <a:r>
              <a:rPr lang="en-US" sz="1600" dirty="0">
                <a:solidFill>
                  <a:schemeClr val="tx1">
                    <a:lumMod val="85000"/>
                    <a:lumOff val="15000"/>
                  </a:schemeClr>
                </a:solidFill>
                <a:cs typeface="Segoe UI" panose="020B0502040204020203" pitchFamily="34" charset="0"/>
              </a:rPr>
              <a:t>. </a:t>
            </a:r>
          </a:p>
        </p:txBody>
      </p:sp>
    </p:spTree>
    <p:extLst>
      <p:ext uri="{BB962C8B-B14F-4D97-AF65-F5344CB8AC3E}">
        <p14:creationId xmlns:p14="http://schemas.microsoft.com/office/powerpoint/2010/main" val="121214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reeform 931" descr="Icon of line chart.">
            <a:extLst>
              <a:ext uri="{FF2B5EF4-FFF2-40B4-BE49-F238E27FC236}">
                <a16:creationId xmlns:a16="http://schemas.microsoft.com/office/drawing/2014/main" id="{8EDE3028-34E7-F2AE-229D-A113501F1ED4}"/>
              </a:ext>
            </a:extLst>
          </p:cNvPr>
          <p:cNvSpPr>
            <a:spLocks noEditPoints="1"/>
          </p:cNvSpPr>
          <p:nvPr/>
        </p:nvSpPr>
        <p:spPr bwMode="auto">
          <a:xfrm>
            <a:off x="228600" y="707875"/>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 name="Rectangle 3">
            <a:extLst>
              <a:ext uri="{FF2B5EF4-FFF2-40B4-BE49-F238E27FC236}">
                <a16:creationId xmlns:a16="http://schemas.microsoft.com/office/drawing/2014/main" id="{8ADC2C4B-C477-CBC3-822C-362FE962B7B8}"/>
              </a:ext>
            </a:extLst>
          </p:cNvPr>
          <p:cNvSpPr/>
          <p:nvPr/>
        </p:nvSpPr>
        <p:spPr>
          <a:xfrm>
            <a:off x="447675" y="728922"/>
            <a:ext cx="1735688" cy="243656"/>
          </a:xfrm>
          <a:prstGeom prst="rect">
            <a:avLst/>
          </a:prstGeom>
        </p:spPr>
        <p:txBody>
          <a:bodyPr wrap="square" lIns="0" tIns="0" rIns="0" bIns="0" anchor="ctr">
            <a:spAutoFit/>
          </a:bodyPr>
          <a:lstStyle/>
          <a:p>
            <a:pPr algn="ctr">
              <a:lnSpc>
                <a:spcPts val="1900"/>
              </a:lnSpc>
            </a:pPr>
            <a:r>
              <a:rPr lang="en-US" b="1" u="sng" dirty="0">
                <a:solidFill>
                  <a:schemeClr val="tx1">
                    <a:lumMod val="75000"/>
                    <a:lumOff val="25000"/>
                  </a:schemeClr>
                </a:solidFill>
                <a:cs typeface="Segoe UI" panose="020B0502040204020203" pitchFamily="34" charset="0"/>
              </a:rPr>
              <a:t>Conclusion</a:t>
            </a:r>
          </a:p>
        </p:txBody>
      </p:sp>
      <p:sp>
        <p:nvSpPr>
          <p:cNvPr id="6" name="Rectangle 5">
            <a:extLst>
              <a:ext uri="{FF2B5EF4-FFF2-40B4-BE49-F238E27FC236}">
                <a16:creationId xmlns:a16="http://schemas.microsoft.com/office/drawing/2014/main" id="{332E7C3C-23A8-7CA6-292E-75DC025C6E3D}"/>
              </a:ext>
            </a:extLst>
          </p:cNvPr>
          <p:cNvSpPr/>
          <p:nvPr/>
        </p:nvSpPr>
        <p:spPr>
          <a:xfrm>
            <a:off x="228600" y="1092148"/>
            <a:ext cx="11734800" cy="710707"/>
          </a:xfrm>
          <a:prstGeom prst="rect">
            <a:avLst/>
          </a:prstGeom>
        </p:spPr>
        <p:txBody>
          <a:bodyPr wrap="square" lIns="0" tIns="0" rIns="0" bIns="0" anchor="t">
            <a:spAutoFit/>
          </a:bodyPr>
          <a:lstStyle/>
          <a:p>
            <a:pPr>
              <a:lnSpc>
                <a:spcPts val="1900"/>
              </a:lnSpc>
            </a:pPr>
            <a:r>
              <a:rPr lang="en-US" sz="1200" dirty="0">
                <a:solidFill>
                  <a:schemeClr val="tx1">
                    <a:lumMod val="95000"/>
                    <a:lumOff val="5000"/>
                  </a:schemeClr>
                </a:solidFill>
                <a:latin typeface="Segoe UI" panose="020B0502040204020203" pitchFamily="34" charset="0"/>
                <a:cs typeface="Segoe UI" panose="020B0502040204020203" pitchFamily="34" charset="0"/>
              </a:rPr>
              <a:t>The analysis of the product sales, particularly in relation to the recent email campaign, has provided valuable insights into the performance of the campaign and its impact on sales. It is evident that the email campaign had a strong initial impact, with a higher than industry benchmark email open rate. However, the subsequent decline in product sales indicates that the campaign's overall effectiveness was limited.</a:t>
            </a:r>
          </a:p>
        </p:txBody>
      </p:sp>
      <p:sp>
        <p:nvSpPr>
          <p:cNvPr id="9" name="Freeform 931" descr="Icon of line chart.">
            <a:extLst>
              <a:ext uri="{FF2B5EF4-FFF2-40B4-BE49-F238E27FC236}">
                <a16:creationId xmlns:a16="http://schemas.microsoft.com/office/drawing/2014/main" id="{6FA1C5A8-D621-4EE4-C50D-E05E1DF41824}"/>
              </a:ext>
            </a:extLst>
          </p:cNvPr>
          <p:cNvSpPr>
            <a:spLocks noEditPoints="1"/>
          </p:cNvSpPr>
          <p:nvPr/>
        </p:nvSpPr>
        <p:spPr bwMode="auto">
          <a:xfrm>
            <a:off x="228600" y="2223644"/>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9">
            <a:extLst>
              <a:ext uri="{FF2B5EF4-FFF2-40B4-BE49-F238E27FC236}">
                <a16:creationId xmlns:a16="http://schemas.microsoft.com/office/drawing/2014/main" id="{677CCB52-E3E5-BC2E-BED5-ABD2338377D0}"/>
              </a:ext>
            </a:extLst>
          </p:cNvPr>
          <p:cNvSpPr/>
          <p:nvPr/>
        </p:nvSpPr>
        <p:spPr>
          <a:xfrm>
            <a:off x="447674" y="2244691"/>
            <a:ext cx="2416823" cy="243656"/>
          </a:xfrm>
          <a:prstGeom prst="rect">
            <a:avLst/>
          </a:prstGeom>
        </p:spPr>
        <p:txBody>
          <a:bodyPr wrap="square" lIns="0" tIns="0" rIns="0" bIns="0" anchor="ctr">
            <a:spAutoFit/>
          </a:bodyPr>
          <a:lstStyle/>
          <a:p>
            <a:pPr algn="ctr">
              <a:lnSpc>
                <a:spcPts val="1900"/>
              </a:lnSpc>
            </a:pPr>
            <a:r>
              <a:rPr lang="en-US" b="1" u="sng" dirty="0">
                <a:solidFill>
                  <a:schemeClr val="tx1">
                    <a:lumMod val="75000"/>
                    <a:lumOff val="25000"/>
                  </a:schemeClr>
                </a:solidFill>
                <a:cs typeface="Segoe UI" panose="020B0502040204020203" pitchFamily="34" charset="0"/>
              </a:rPr>
              <a:t>Recommendation</a:t>
            </a:r>
          </a:p>
        </p:txBody>
      </p:sp>
      <p:sp>
        <p:nvSpPr>
          <p:cNvPr id="12" name="Rectangle 11">
            <a:extLst>
              <a:ext uri="{FF2B5EF4-FFF2-40B4-BE49-F238E27FC236}">
                <a16:creationId xmlns:a16="http://schemas.microsoft.com/office/drawing/2014/main" id="{47E7A8EB-E7BD-E8D5-2950-4C1C16896DAF}"/>
              </a:ext>
            </a:extLst>
          </p:cNvPr>
          <p:cNvSpPr/>
          <p:nvPr/>
        </p:nvSpPr>
        <p:spPr>
          <a:xfrm>
            <a:off x="228600" y="2586870"/>
            <a:ext cx="11734800" cy="3628750"/>
          </a:xfrm>
          <a:prstGeom prst="rect">
            <a:avLst/>
          </a:prstGeom>
        </p:spPr>
        <p:txBody>
          <a:bodyPr wrap="square" lIns="0" tIns="0" rIns="0" bIns="0" anchor="t">
            <a:spAutoFit/>
          </a:bodyPr>
          <a:lstStyle/>
          <a:p>
            <a:pPr marL="171450" indent="-171450">
              <a:lnSpc>
                <a:spcPts val="1900"/>
              </a:lnSpc>
              <a:buFont typeface="Arial" panose="020B0604020202020204" pitchFamily="34" charset="0"/>
              <a:buChar char="•"/>
            </a:pPr>
            <a:r>
              <a:rPr lang="en-US" sz="1200" b="1" dirty="0">
                <a:solidFill>
                  <a:schemeClr val="tx1">
                    <a:lumMod val="95000"/>
                    <a:lumOff val="5000"/>
                  </a:schemeClr>
                </a:solidFill>
                <a:latin typeface="Segoe UI" panose="020B0502040204020203" pitchFamily="34" charset="0"/>
                <a:cs typeface="Segoe UI" panose="020B0502040204020203" pitchFamily="34" charset="0"/>
              </a:rPr>
              <a:t>Optimize Email Content</a:t>
            </a:r>
            <a:r>
              <a:rPr lang="en-US" sz="1200" dirty="0">
                <a:solidFill>
                  <a:schemeClr val="tx1">
                    <a:lumMod val="95000"/>
                    <a:lumOff val="5000"/>
                  </a:schemeClr>
                </a:solidFill>
                <a:latin typeface="Segoe UI" panose="020B0502040204020203" pitchFamily="34" charset="0"/>
                <a:cs typeface="Segoe UI" panose="020B0502040204020203" pitchFamily="34" charset="0"/>
              </a:rPr>
              <a:t>: While the email open rate was higher than the industry benchmark, the click-through rate was significantly lower. To address this issue, focus on improving the content of the emails, making them more engaging and compelling to encourage recipients to click on the provided links. This may involve using more persuasive and relevant content and calls to action.</a:t>
            </a:r>
          </a:p>
          <a:p>
            <a:pPr marL="171450" indent="-171450">
              <a:lnSpc>
                <a:spcPts val="1900"/>
              </a:lnSpc>
              <a:buFont typeface="Arial" panose="020B0604020202020204" pitchFamily="34" charset="0"/>
              <a:buChar char="•"/>
            </a:pPr>
            <a:endParaRPr lang="en-US" sz="1200" dirty="0">
              <a:solidFill>
                <a:schemeClr val="tx1">
                  <a:lumMod val="95000"/>
                  <a:lumOff val="5000"/>
                </a:schemeClr>
              </a:solidFill>
              <a:latin typeface="Segoe UI" panose="020B0502040204020203" pitchFamily="34" charset="0"/>
              <a:cs typeface="Segoe UI" panose="020B0502040204020203" pitchFamily="34" charset="0"/>
            </a:endParaRPr>
          </a:p>
          <a:p>
            <a:pPr marL="171450" indent="-171450">
              <a:lnSpc>
                <a:spcPts val="1900"/>
              </a:lnSpc>
              <a:buFont typeface="Arial" panose="020B0604020202020204" pitchFamily="34" charset="0"/>
              <a:buChar char="•"/>
            </a:pPr>
            <a:r>
              <a:rPr lang="en-US" sz="1200" b="1" dirty="0">
                <a:solidFill>
                  <a:schemeClr val="tx1">
                    <a:lumMod val="95000"/>
                    <a:lumOff val="5000"/>
                  </a:schemeClr>
                </a:solidFill>
                <a:latin typeface="Segoe UI" panose="020B0502040204020203" pitchFamily="34" charset="0"/>
                <a:cs typeface="Segoe UI" panose="020B0502040204020203" pitchFamily="34" charset="0"/>
              </a:rPr>
              <a:t>Segmentation</a:t>
            </a:r>
            <a:r>
              <a:rPr lang="en-US" sz="1200" dirty="0">
                <a:solidFill>
                  <a:schemeClr val="tx1">
                    <a:lumMod val="95000"/>
                    <a:lumOff val="5000"/>
                  </a:schemeClr>
                </a:solidFill>
                <a:latin typeface="Segoe UI" panose="020B0502040204020203" pitchFamily="34" charset="0"/>
                <a:cs typeface="Segoe UI" panose="020B0502040204020203" pitchFamily="34" charset="0"/>
              </a:rPr>
              <a:t>: Consider refining the email recipient list by segmenting it based on factors such as customer preferences, behavior, or demographics. This will help to send more targeted and personalized emails to different groups, increasing the likelihood of customer engagement and conversions.</a:t>
            </a:r>
          </a:p>
          <a:p>
            <a:pPr marL="171450" indent="-171450">
              <a:lnSpc>
                <a:spcPts val="1900"/>
              </a:lnSpc>
              <a:buFont typeface="Arial" panose="020B0604020202020204" pitchFamily="34" charset="0"/>
              <a:buChar char="•"/>
            </a:pPr>
            <a:endParaRPr lang="en-US" sz="1200" dirty="0">
              <a:solidFill>
                <a:schemeClr val="tx1">
                  <a:lumMod val="95000"/>
                  <a:lumOff val="5000"/>
                </a:schemeClr>
              </a:solidFill>
              <a:latin typeface="Segoe UI" panose="020B0502040204020203" pitchFamily="34" charset="0"/>
              <a:cs typeface="Segoe UI" panose="020B0502040204020203" pitchFamily="34" charset="0"/>
            </a:endParaRPr>
          </a:p>
          <a:p>
            <a:pPr marL="171450" indent="-171450">
              <a:lnSpc>
                <a:spcPts val="1900"/>
              </a:lnSpc>
              <a:buFont typeface="Arial" panose="020B0604020202020204" pitchFamily="34" charset="0"/>
              <a:buChar char="•"/>
            </a:pPr>
            <a:r>
              <a:rPr lang="en-US" sz="1200" b="1" dirty="0">
                <a:solidFill>
                  <a:schemeClr val="tx1">
                    <a:lumMod val="95000"/>
                    <a:lumOff val="5000"/>
                  </a:schemeClr>
                </a:solidFill>
                <a:latin typeface="Segoe UI" panose="020B0502040204020203" pitchFamily="34" charset="0"/>
                <a:cs typeface="Segoe UI" panose="020B0502040204020203" pitchFamily="34" charset="0"/>
              </a:rPr>
              <a:t>Follow-Up Campaigns</a:t>
            </a:r>
            <a:r>
              <a:rPr lang="en-US" sz="1200" dirty="0">
                <a:solidFill>
                  <a:schemeClr val="tx1">
                    <a:lumMod val="95000"/>
                    <a:lumOff val="5000"/>
                  </a:schemeClr>
                </a:solidFill>
                <a:latin typeface="Segoe UI" panose="020B0502040204020203" pitchFamily="34" charset="0"/>
                <a:cs typeface="Segoe UI" panose="020B0502040204020203" pitchFamily="34" charset="0"/>
              </a:rPr>
              <a:t>: Plan and execute follow-up email campaigns to re-engage those who opened the initial email but did not click through. These follow-up emails can provide additional information, incentives, or reminders to encourage action.</a:t>
            </a:r>
          </a:p>
          <a:p>
            <a:pPr>
              <a:lnSpc>
                <a:spcPts val="1900"/>
              </a:lnSpc>
            </a:pPr>
            <a:endParaRPr lang="en-US" sz="1200" dirty="0">
              <a:solidFill>
                <a:schemeClr val="tx1">
                  <a:lumMod val="95000"/>
                  <a:lumOff val="5000"/>
                </a:schemeClr>
              </a:solidFill>
              <a:latin typeface="Segoe UI" panose="020B0502040204020203" pitchFamily="34" charset="0"/>
              <a:cs typeface="Segoe UI" panose="020B0502040204020203" pitchFamily="34" charset="0"/>
            </a:endParaRPr>
          </a:p>
          <a:p>
            <a:pPr marL="171450" indent="-171450">
              <a:lnSpc>
                <a:spcPts val="1900"/>
              </a:lnSpc>
              <a:buFont typeface="Arial" panose="020B0604020202020204" pitchFamily="34" charset="0"/>
              <a:buChar char="•"/>
            </a:pPr>
            <a:r>
              <a:rPr lang="en-US" sz="1200" b="1" dirty="0">
                <a:solidFill>
                  <a:schemeClr val="tx1">
                    <a:lumMod val="95000"/>
                    <a:lumOff val="5000"/>
                  </a:schemeClr>
                </a:solidFill>
                <a:latin typeface="Segoe UI" panose="020B0502040204020203" pitchFamily="34" charset="0"/>
                <a:cs typeface="Segoe UI" panose="020B0502040204020203" pitchFamily="34" charset="0"/>
              </a:rPr>
              <a:t>Campaign Duration</a:t>
            </a:r>
            <a:r>
              <a:rPr lang="en-US" sz="1200" dirty="0">
                <a:solidFill>
                  <a:schemeClr val="tx1">
                    <a:lumMod val="95000"/>
                    <a:lumOff val="5000"/>
                  </a:schemeClr>
                </a:solidFill>
                <a:latin typeface="Segoe UI" panose="020B0502040204020203" pitchFamily="34" charset="0"/>
                <a:cs typeface="Segoe UI" panose="020B0502040204020203" pitchFamily="34" charset="0"/>
              </a:rPr>
              <a:t>: The duration of the campaign should be at least 2 months before the launch. This will help customers provide ample amount of time to consider factors that help to make a proper decision to purchase the product.</a:t>
            </a:r>
          </a:p>
          <a:p>
            <a:pPr marL="171450" indent="-171450">
              <a:lnSpc>
                <a:spcPts val="1900"/>
              </a:lnSpc>
              <a:buFont typeface="Arial" panose="020B0604020202020204" pitchFamily="34" charset="0"/>
              <a:buChar char="•"/>
            </a:pPr>
            <a:endParaRPr lang="en-US" sz="1200" dirty="0">
              <a:solidFill>
                <a:schemeClr val="tx1">
                  <a:lumMod val="95000"/>
                  <a:lumOff val="5000"/>
                </a:schemeClr>
              </a:solidFill>
              <a:latin typeface="Segoe UI" panose="020B0502040204020203" pitchFamily="34" charset="0"/>
              <a:cs typeface="Segoe UI" panose="020B0502040204020203" pitchFamily="34" charset="0"/>
            </a:endParaRPr>
          </a:p>
          <a:p>
            <a:pPr>
              <a:lnSpc>
                <a:spcPts val="1900"/>
              </a:lnSpc>
            </a:pPr>
            <a:r>
              <a:rPr lang="en-US" sz="1200" dirty="0">
                <a:solidFill>
                  <a:schemeClr val="tx1">
                    <a:lumMod val="95000"/>
                    <a:lumOff val="5000"/>
                  </a:schemeClr>
                </a:solidFill>
                <a:latin typeface="Segoe UI" panose="020B0502040204020203" pitchFamily="34" charset="0"/>
                <a:cs typeface="Segoe UI" panose="020B0502040204020203" pitchFamily="34" charset="0"/>
              </a:rPr>
              <a:t>By implementing these recommendations and continuously refining the email marketing strategy, we aim to improve the click-through rate and, subsequently, the overall sales performance of the Sprint Scooter. This proactive approach should help the product regain and sustain its market momentum.</a:t>
            </a:r>
          </a:p>
        </p:txBody>
      </p:sp>
    </p:spTree>
    <p:extLst>
      <p:ext uri="{BB962C8B-B14F-4D97-AF65-F5344CB8AC3E}">
        <p14:creationId xmlns:p14="http://schemas.microsoft.com/office/powerpoint/2010/main" val="3887579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200</TotalTime>
  <Words>592</Words>
  <Application>Microsoft Office PowerPoint</Application>
  <PresentationFormat>Widescreen</PresentationFormat>
  <Paragraphs>60</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Segoe UI</vt:lpstr>
      <vt:lpstr>Segoe UI Light</vt:lpstr>
      <vt:lpstr>Office Theme</vt:lpstr>
      <vt:lpstr>Email Analysis Presentation</vt:lpstr>
      <vt:lpstr>Project analysis slide 2</vt:lpstr>
      <vt:lpstr>Project analysis slide 3</vt:lpstr>
      <vt:lpstr>Project analysis slide 5</vt:lpstr>
      <vt:lpstr>Project analysis slide 6</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Analysis Presentation</dc:title>
  <dc:creator>Pritam Aich</dc:creator>
  <cp:lastModifiedBy>Pritam Aich</cp:lastModifiedBy>
  <cp:revision>4</cp:revision>
  <dcterms:created xsi:type="dcterms:W3CDTF">2023-10-11T16:24:50Z</dcterms:created>
  <dcterms:modified xsi:type="dcterms:W3CDTF">2023-10-12T17:14:32Z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