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58" r:id="rId4"/>
    <p:sldId id="270" r:id="rId5"/>
    <p:sldId id="274" r:id="rId6"/>
    <p:sldId id="261" r:id="rId7"/>
    <p:sldId id="260" r:id="rId8"/>
    <p:sldId id="275" r:id="rId9"/>
    <p:sldId id="276" r:id="rId10"/>
    <p:sldId id="268" r:id="rId11"/>
    <p:sldId id="269" r:id="rId12"/>
    <p:sldId id="267" r:id="rId13"/>
  </p:sldIdLst>
  <p:sldSz cx="18288000" cy="10287000"/>
  <p:notesSz cx="6858000" cy="9144000"/>
  <p:embeddedFontLst>
    <p:embeddedFont>
      <p:font typeface="Book Antiqua" panose="02040602050305030304" pitchFamily="18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ucida Sans" panose="020B0602030504020204" pitchFamily="34" charset="0"/>
      <p:regular r:id="rId23"/>
      <p:bold r:id="rId24"/>
      <p:italic r:id="rId25"/>
      <p:boldItalic r:id="rId26"/>
    </p:embeddedFont>
    <p:embeddedFont>
      <p:font typeface="Quicksand" panose="020B0604020202020204" charset="0"/>
      <p:regular r:id="rId27"/>
    </p:embeddedFont>
    <p:embeddedFont>
      <p:font typeface="Quicksand Bold" panose="020B0604020202020204" charset="0"/>
      <p:regular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662"/>
    <a:srgbClr val="4F9EC4"/>
    <a:srgbClr val="3A7CA5"/>
    <a:srgbClr val="E6E6E6"/>
    <a:srgbClr val="2C7A7B"/>
    <a:srgbClr val="1C1C1C"/>
    <a:srgbClr val="FFFFFF"/>
    <a:srgbClr val="B7C9E2"/>
    <a:srgbClr val="4EB2E4"/>
    <a:srgbClr val="1C8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webp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web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F8BB67-8537-40BA-BA36-6A1FAF13570D}" type="doc">
      <dgm:prSet loTypeId="urn:microsoft.com/office/officeart/2005/8/layout/vList3" loCatId="list" qsTypeId="urn:microsoft.com/office/officeart/2005/8/quickstyle/simple1" qsCatId="simple" csTypeId="urn:microsoft.com/office/officeart/2005/8/colors/accent1_5" csCatId="accent1" phldr="1"/>
      <dgm:spPr/>
    </dgm:pt>
    <dgm:pt modelId="{281519B2-C2D2-4375-A95C-64F47F8B45FC}">
      <dgm:prSet phldrT="[Text]"/>
      <dgm:spPr/>
      <dgm:t>
        <a:bodyPr/>
        <a:lstStyle/>
        <a:p>
          <a:pPr>
            <a:buClrTx/>
            <a:buSzTx/>
            <a:buFontTx/>
            <a:buNone/>
          </a:pPr>
          <a:r>
            <a:rPr lang="en-IN" sz="6000" dirty="0">
              <a:latin typeface="Book Antiqua" panose="02040602050305030304" pitchFamily="18" charset="0"/>
            </a:rPr>
            <a:t>AI-Powered Career Development with Smart Resume Analysis</a:t>
          </a:r>
        </a:p>
      </dgm:t>
    </dgm:pt>
    <dgm:pt modelId="{3D557BB6-F6B7-49A5-BFBD-DB4DFE1FB71F}" type="parTrans" cxnId="{D63B16DB-D4F9-4D61-8AA4-CFD7BA895FCC}">
      <dgm:prSet/>
      <dgm:spPr/>
      <dgm:t>
        <a:bodyPr/>
        <a:lstStyle/>
        <a:p>
          <a:endParaRPr lang="en-IN"/>
        </a:p>
      </dgm:t>
    </dgm:pt>
    <dgm:pt modelId="{279E38B0-105F-405B-A40A-C775B0F62F08}" type="sibTrans" cxnId="{D63B16DB-D4F9-4D61-8AA4-CFD7BA895FCC}">
      <dgm:prSet/>
      <dgm:spPr/>
      <dgm:t>
        <a:bodyPr/>
        <a:lstStyle/>
        <a:p>
          <a:endParaRPr lang="en-IN"/>
        </a:p>
      </dgm:t>
    </dgm:pt>
    <dgm:pt modelId="{EEB5932F-8CA7-4BD2-A14F-5033C6342655}" type="pres">
      <dgm:prSet presAssocID="{BBF8BB67-8537-40BA-BA36-6A1FAF13570D}" presName="linearFlow" presStyleCnt="0">
        <dgm:presLayoutVars>
          <dgm:dir/>
          <dgm:resizeHandles val="exact"/>
        </dgm:presLayoutVars>
      </dgm:prSet>
      <dgm:spPr/>
    </dgm:pt>
    <dgm:pt modelId="{61048CB1-9ABE-4421-9E9A-DE9A5C27DC3E}" type="pres">
      <dgm:prSet presAssocID="{281519B2-C2D2-4375-A95C-64F47F8B45FC}" presName="composite" presStyleCnt="0"/>
      <dgm:spPr/>
    </dgm:pt>
    <dgm:pt modelId="{0F1C7DAD-CF3C-422A-8BF0-E8EA271E3B7E}" type="pres">
      <dgm:prSet presAssocID="{281519B2-C2D2-4375-A95C-64F47F8B45FC}" presName="imgShp" presStyleLbl="fgImgPlace1" presStyleIdx="0" presStyleCnt="1"/>
      <dgm:spPr>
        <a:blipFill>
          <a:blip xmlns:r="http://schemas.openxmlformats.org/officeDocument/2006/relationships" r:embed="rId1">
            <a:duotone>
              <a:schemeClr val="accen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</dgm:pt>
    <dgm:pt modelId="{B1B75D8A-9386-465D-82B2-82F87E63D1B9}" type="pres">
      <dgm:prSet presAssocID="{281519B2-C2D2-4375-A95C-64F47F8B45FC}" presName="txShp" presStyleLbl="node1" presStyleIdx="0" presStyleCnt="1">
        <dgm:presLayoutVars>
          <dgm:bulletEnabled val="1"/>
        </dgm:presLayoutVars>
      </dgm:prSet>
      <dgm:spPr/>
    </dgm:pt>
  </dgm:ptLst>
  <dgm:cxnLst>
    <dgm:cxn modelId="{B817ABA9-BA1E-40E8-859F-22521770D1B9}" type="presOf" srcId="{281519B2-C2D2-4375-A95C-64F47F8B45FC}" destId="{B1B75D8A-9386-465D-82B2-82F87E63D1B9}" srcOrd="0" destOrd="0" presId="urn:microsoft.com/office/officeart/2005/8/layout/vList3"/>
    <dgm:cxn modelId="{669FEFAA-849C-49FC-A30A-99397A8CAF52}" type="presOf" srcId="{BBF8BB67-8537-40BA-BA36-6A1FAF13570D}" destId="{EEB5932F-8CA7-4BD2-A14F-5033C6342655}" srcOrd="0" destOrd="0" presId="urn:microsoft.com/office/officeart/2005/8/layout/vList3"/>
    <dgm:cxn modelId="{D63B16DB-D4F9-4D61-8AA4-CFD7BA895FCC}" srcId="{BBF8BB67-8537-40BA-BA36-6A1FAF13570D}" destId="{281519B2-C2D2-4375-A95C-64F47F8B45FC}" srcOrd="0" destOrd="0" parTransId="{3D557BB6-F6B7-49A5-BFBD-DB4DFE1FB71F}" sibTransId="{279E38B0-105F-405B-A40A-C775B0F62F08}"/>
    <dgm:cxn modelId="{F15E3D70-FEF2-4AA1-A9EA-D8C111CFEE74}" type="presParOf" srcId="{EEB5932F-8CA7-4BD2-A14F-5033C6342655}" destId="{61048CB1-9ABE-4421-9E9A-DE9A5C27DC3E}" srcOrd="0" destOrd="0" presId="urn:microsoft.com/office/officeart/2005/8/layout/vList3"/>
    <dgm:cxn modelId="{083B734E-03C1-43AC-AF5E-353C7E75DAA0}" type="presParOf" srcId="{61048CB1-9ABE-4421-9E9A-DE9A5C27DC3E}" destId="{0F1C7DAD-CF3C-422A-8BF0-E8EA271E3B7E}" srcOrd="0" destOrd="0" presId="urn:microsoft.com/office/officeart/2005/8/layout/vList3"/>
    <dgm:cxn modelId="{B8C8AAC8-6D7E-45FD-8910-265D01B4C2EE}" type="presParOf" srcId="{61048CB1-9ABE-4421-9E9A-DE9A5C27DC3E}" destId="{B1B75D8A-9386-465D-82B2-82F87E63D1B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B75D8A-9386-465D-82B2-82F87E63D1B9}">
      <dsp:nvSpPr>
        <dsp:cNvPr id="0" name=""/>
        <dsp:cNvSpPr/>
      </dsp:nvSpPr>
      <dsp:spPr>
        <a:xfrm rot="10800000">
          <a:off x="4518278" y="2340272"/>
          <a:ext cx="11958828" cy="6024372"/>
        </a:xfrm>
        <a:prstGeom prst="homePlat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56581" tIns="247650" rIns="46228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IN" sz="6500" kern="1200" dirty="0">
              <a:latin typeface="Book Antiqua" panose="02040602050305030304" pitchFamily="18" charset="0"/>
            </a:rPr>
            <a:t>AI-Powered Career Development with Smart Resume Analysis</a:t>
          </a:r>
        </a:p>
      </dsp:txBody>
      <dsp:txXfrm rot="10800000">
        <a:off x="6024371" y="2340272"/>
        <a:ext cx="10452735" cy="6024372"/>
      </dsp:txXfrm>
    </dsp:sp>
    <dsp:sp modelId="{0F1C7DAD-CF3C-422A-8BF0-E8EA271E3B7E}">
      <dsp:nvSpPr>
        <dsp:cNvPr id="0" name=""/>
        <dsp:cNvSpPr/>
      </dsp:nvSpPr>
      <dsp:spPr>
        <a:xfrm>
          <a:off x="1506092" y="2340272"/>
          <a:ext cx="6024372" cy="6024372"/>
        </a:xfrm>
        <a:prstGeom prst="ellipse">
          <a:avLst/>
        </a:prstGeom>
        <a:blipFill>
          <a:blip xmlns:r="http://schemas.openxmlformats.org/officeDocument/2006/relationships" r:embed="rId1">
            <a:duotone>
              <a:schemeClr val="accent1">
                <a:alpha val="90000"/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1">
                <a:alpha val="90000"/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76DBD-F0C7-410D-B8A3-15DE0B208BC4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49B69-0EAA-458E-ACCC-B9EB7F0B8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83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8729d97241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8729d97241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649B69-0EAA-458E-ACCC-B9EB7F0B822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73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099486"/>
            <a:chOff x="0" y="0"/>
            <a:chExt cx="4816593" cy="10797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79700"/>
            </a:xfrm>
            <a:custGeom>
              <a:avLst/>
              <a:gdLst/>
              <a:ahLst/>
              <a:cxnLst/>
              <a:rect l="l" t="t" r="r" b="b"/>
              <a:pathLst>
                <a:path w="4816592" h="1079700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186518" y="599709"/>
            <a:ext cx="9914964" cy="2239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59"/>
              </a:lnSpc>
              <a:spcBef>
                <a:spcPct val="0"/>
              </a:spcBef>
            </a:pPr>
            <a:r>
              <a:rPr lang="en-US" sz="6399" b="1" dirty="0">
                <a:solidFill>
                  <a:srgbClr val="0F4662"/>
                </a:solidFill>
                <a:latin typeface="Book Antiqua" panose="02040602050305030304" pitchFamily="18" charset="0"/>
                <a:ea typeface="Cormorant Garamond Bold Italics"/>
                <a:cs typeface="Times New Roman" panose="02020603050405020304" pitchFamily="18" charset="0"/>
                <a:sym typeface="Cormorant Garamond Bold Italics"/>
              </a:rPr>
              <a:t>MAJOR PROJECT</a:t>
            </a:r>
          </a:p>
          <a:p>
            <a:pPr marL="0" lvl="0" indent="0" algn="ctr">
              <a:lnSpc>
                <a:spcPts val="8959"/>
              </a:lnSpc>
              <a:spcBef>
                <a:spcPct val="0"/>
              </a:spcBef>
            </a:pPr>
            <a:endParaRPr lang="en-US" sz="6399" b="1" dirty="0">
              <a:solidFill>
                <a:srgbClr val="0F4662"/>
              </a:solidFill>
              <a:latin typeface="Book Antiqua" panose="02040602050305030304" pitchFamily="18" charset="0"/>
              <a:ea typeface="Cormorant Garamond Bold Italics"/>
              <a:cs typeface="Times New Roman" panose="02020603050405020304" pitchFamily="18" charset="0"/>
              <a:sym typeface="Cormorant Garamond Bold Italic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794426" y="6859085"/>
            <a:ext cx="5017320" cy="579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 b="1" dirty="0">
                <a:solidFill>
                  <a:srgbClr val="0F4662"/>
                </a:solidFill>
                <a:latin typeface="Book Antiqua" panose="02040602050305030304" pitchFamily="18" charset="0"/>
                <a:ea typeface="Quicksand Bold"/>
                <a:cs typeface="Quicksand Bold"/>
                <a:sym typeface="Quicksand Bold"/>
              </a:rPr>
              <a:t>Srishti </a:t>
            </a:r>
            <a:r>
              <a:rPr lang="en-US" sz="3419" b="1" dirty="0" err="1">
                <a:solidFill>
                  <a:srgbClr val="0F4662"/>
                </a:solidFill>
                <a:latin typeface="Book Antiqua" panose="02040602050305030304" pitchFamily="18" charset="0"/>
                <a:ea typeface="Quicksand Bold"/>
                <a:cs typeface="Quicksand Bold"/>
                <a:sym typeface="Quicksand Bold"/>
              </a:rPr>
              <a:t>Karmakar</a:t>
            </a:r>
            <a:endParaRPr lang="en-US" sz="3419" b="1" dirty="0">
              <a:solidFill>
                <a:srgbClr val="0F4662"/>
              </a:solidFill>
              <a:latin typeface="Book Antiqua" panose="02040602050305030304" pitchFamily="18" charset="0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789664" y="7312290"/>
            <a:ext cx="5017320" cy="549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2500" dirty="0">
                <a:solidFill>
                  <a:srgbClr val="0F4662"/>
                </a:solidFill>
                <a:latin typeface="Book Antiqua" panose="02040602050305030304" pitchFamily="18" charset="0"/>
                <a:ea typeface="Quicksand"/>
                <a:cs typeface="Quicksand"/>
                <a:sym typeface="Quicksand"/>
              </a:rPr>
              <a:t>Roll no: 23478123019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311537" y="6898554"/>
            <a:ext cx="5017320" cy="579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 b="1" dirty="0">
                <a:solidFill>
                  <a:srgbClr val="0F4662"/>
                </a:solidFill>
                <a:latin typeface="Book Antiqua" panose="02040602050305030304" pitchFamily="18" charset="0"/>
                <a:ea typeface="Quicksand Bold"/>
                <a:cs typeface="Quicksand Bold"/>
                <a:sym typeface="Quicksand Bold"/>
              </a:rPr>
              <a:t>Pritam Banerjee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316299" y="7362726"/>
            <a:ext cx="5017320" cy="549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2500" dirty="0">
                <a:solidFill>
                  <a:srgbClr val="0F4662"/>
                </a:solidFill>
                <a:latin typeface="Book Antiqua" panose="02040602050305030304" pitchFamily="18" charset="0"/>
                <a:ea typeface="Quicksand"/>
                <a:cs typeface="Quicksand"/>
                <a:sym typeface="Quicksand"/>
              </a:rPr>
              <a:t>Roll no: 23478123026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6800" y="6881397"/>
            <a:ext cx="5017320" cy="579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3419" b="1" dirty="0">
                <a:solidFill>
                  <a:srgbClr val="0F4662"/>
                </a:solidFill>
                <a:latin typeface="Book Antiqua" panose="02040602050305030304" pitchFamily="18" charset="0"/>
                <a:ea typeface="Quicksand Bold"/>
                <a:cs typeface="Quicksand Bold"/>
                <a:sym typeface="Quicksand Bold"/>
              </a:rPr>
              <a:t>Soham Mukherjee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8559" y="7352541"/>
            <a:ext cx="5017320" cy="549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86"/>
              </a:lnSpc>
              <a:spcBef>
                <a:spcPct val="0"/>
              </a:spcBef>
            </a:pPr>
            <a:r>
              <a:rPr lang="en-US" sz="2500" dirty="0">
                <a:solidFill>
                  <a:srgbClr val="0F4662"/>
                </a:solidFill>
                <a:latin typeface="Book Antiqua" panose="02040602050305030304" pitchFamily="18" charset="0"/>
                <a:ea typeface="Quicksand"/>
                <a:cs typeface="Quicksand"/>
                <a:sym typeface="Quicksand"/>
              </a:rPr>
              <a:t>Roll no: 23478123013</a:t>
            </a:r>
          </a:p>
        </p:txBody>
      </p:sp>
      <p:sp>
        <p:nvSpPr>
          <p:cNvPr id="18" name="AutoShape 18"/>
          <p:cNvSpPr/>
          <p:nvPr/>
        </p:nvSpPr>
        <p:spPr>
          <a:xfrm flipH="1" flipV="1">
            <a:off x="5897880" y="95631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E190C9A-5C87-4E3E-A8C0-2616CF6951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847" y="3566700"/>
            <a:ext cx="3153600" cy="31536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344F8F3-41FA-484E-880C-ABD8086172FF}"/>
              </a:ext>
            </a:extLst>
          </p:cNvPr>
          <p:cNvSpPr txBox="1"/>
          <p:nvPr/>
        </p:nvSpPr>
        <p:spPr>
          <a:xfrm>
            <a:off x="4697824" y="1790700"/>
            <a:ext cx="8892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  <a:ea typeface="Cormorant Garamond Bold Italics"/>
                <a:cs typeface="Times New Roman" panose="02020603050405020304" pitchFamily="18" charset="0"/>
                <a:sym typeface="Cormorant Garamond Bold Italics"/>
              </a:rPr>
              <a:t>NSHM COLLEGE OF MANAGEMENT &amp; TECHNOLOGY</a:t>
            </a:r>
          </a:p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17B016-AA15-43CA-BD81-B2C6FCF2A2C3}"/>
              </a:ext>
            </a:extLst>
          </p:cNvPr>
          <p:cNvSpPr txBox="1"/>
          <p:nvPr/>
        </p:nvSpPr>
        <p:spPr>
          <a:xfrm>
            <a:off x="6286500" y="249419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ok Antiqua" panose="02040602050305030304" pitchFamily="18" charset="0"/>
              </a:rPr>
              <a:t>Group Members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97DA0EC-105E-4EDA-8E24-9B77C6479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000" y="3556818"/>
            <a:ext cx="3153600" cy="3153600"/>
          </a:xfrm>
          <a:prstGeom prst="rect">
            <a:avLst/>
          </a:prstGeom>
          <a:scene3d>
            <a:camera prst="orthographicFront"/>
            <a:lightRig rig="threePt" dir="t"/>
          </a:scene3d>
          <a:sp3d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5C82381-ABE3-4E97-B2FF-B998AD2BE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527" y="3556818"/>
            <a:ext cx="3153600" cy="3153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2027699" y="5114925"/>
            <a:ext cx="4344915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929214" y="5217886"/>
            <a:ext cx="4346753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1660540" y="8483796"/>
            <a:ext cx="4716390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060670" y="3643998"/>
            <a:ext cx="5348229" cy="1354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/>
            <a:r>
              <a:rPr lang="en-US" sz="2200" dirty="0">
                <a:solidFill>
                  <a:srgbClr val="0F4662"/>
                </a:solidFill>
                <a:latin typeface="Quicksand" panose="020B0604020202020204" charset="0"/>
              </a:rPr>
              <a:t>LLMs require large, high-quality datasets to train effectively. Acquiring labeled fraud data can be difficult due to privacy concerns and limited availability.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670" y="3135286"/>
            <a:ext cx="5348229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Availability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29214" y="3726435"/>
            <a:ext cx="5348229" cy="1354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en-US" sz="22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LLMs can act as black boxes, making it difficult to understand how they arrive at decisions, which is problematic for regulatory compliance and auditing.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18328" y="3120498"/>
            <a:ext cx="5348229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Interpretability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4384" y="6990424"/>
            <a:ext cx="5352545" cy="1354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spcBef>
                <a:spcPct val="0"/>
              </a:spcBef>
            </a:pPr>
            <a:r>
              <a:rPr lang="en-US" sz="22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Fraudsters continuously adapt their tactics, making it challenging for static models to stay relevant. Frequent retraining is necessary.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6354" y="6499569"/>
            <a:ext cx="5352545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Evolving Fraud Tactics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519163-7BE8-4CF8-BCFA-92283AA9A597}"/>
              </a:ext>
            </a:extLst>
          </p:cNvPr>
          <p:cNvSpPr txBox="1"/>
          <p:nvPr/>
        </p:nvSpPr>
        <p:spPr>
          <a:xfrm>
            <a:off x="1845692" y="1018520"/>
            <a:ext cx="14596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rgbClr val="0F4662"/>
                </a:solidFill>
                <a:latin typeface="Book Antiqua" panose="02040602050305030304" pitchFamily="18" charset="0"/>
              </a:rPr>
              <a:t>Challenges</a:t>
            </a:r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822B8846-2150-41CF-BF19-95FC2888D9BC}"/>
              </a:ext>
            </a:extLst>
          </p:cNvPr>
          <p:cNvSpPr txBox="1"/>
          <p:nvPr/>
        </p:nvSpPr>
        <p:spPr>
          <a:xfrm>
            <a:off x="11910137" y="6069172"/>
            <a:ext cx="5348229" cy="961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Latency in Real-Time Detection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E8826D-652F-40AF-B0F9-0114990C0ADB}"/>
              </a:ext>
            </a:extLst>
          </p:cNvPr>
          <p:cNvSpPr txBox="1"/>
          <p:nvPr/>
        </p:nvSpPr>
        <p:spPr>
          <a:xfrm>
            <a:off x="11846445" y="6990424"/>
            <a:ext cx="49109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F4662"/>
                </a:solidFill>
                <a:latin typeface="Quicksand" panose="020B0604020202020204" charset="0"/>
              </a:rPr>
              <a:t>Large models can have slower processing times, which may hinder their ability to detect fraud in real-time scenarios.</a:t>
            </a:r>
            <a:endParaRPr lang="en-IN" sz="2200" dirty="0">
              <a:solidFill>
                <a:srgbClr val="0F4662"/>
              </a:solidFill>
              <a:latin typeface="Quicksand" panose="020B0604020202020204" charset="0"/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CA86D403-70CA-45B4-883F-C29BAA864A28}"/>
              </a:ext>
            </a:extLst>
          </p:cNvPr>
          <p:cNvSpPr/>
          <p:nvPr/>
        </p:nvSpPr>
        <p:spPr>
          <a:xfrm>
            <a:off x="11929214" y="8483796"/>
            <a:ext cx="4346753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CE078-5CFC-4D09-A3A2-41AEEA7F2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930" y="3581778"/>
            <a:ext cx="3734141" cy="373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6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63755" y="3460113"/>
            <a:ext cx="9960491" cy="3610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4079"/>
              </a:lnSpc>
            </a:pPr>
            <a:r>
              <a:rPr lang="en-US" sz="2000" dirty="0">
                <a:solidFill>
                  <a:srgbClr val="0F4662"/>
                </a:solidFill>
                <a:latin typeface="Quicksand" panose="020B0604020202020204" charset="0"/>
              </a:rPr>
              <a:t>This project presents a comprehensive AI-powered solution that bridges the gap between resume analysis, skill assessment, and personalized career development. By combining advanced language models, real-time industry data, and interactive chatbot support, the system empowers users to identify their strengths, improve on weaknesses, and make informed career </a:t>
            </a:r>
            <a:r>
              <a:rPr lang="en-US" sz="2000" dirty="0" err="1">
                <a:solidFill>
                  <a:srgbClr val="0F4662"/>
                </a:solidFill>
                <a:latin typeface="Quicksand" panose="020B0604020202020204" charset="0"/>
              </a:rPr>
              <a:t>decisions.It</a:t>
            </a:r>
            <a:r>
              <a:rPr lang="en-US" sz="2000" dirty="0">
                <a:solidFill>
                  <a:srgbClr val="0F4662"/>
                </a:solidFill>
                <a:latin typeface="Quicksand" panose="020B0604020202020204" charset="0"/>
              </a:rPr>
              <a:t> not only enhances the traditional job application process but also acts as a proactive guide in an individual's upskilling journey — adaptable, intelligent, and truly user-centric.</a:t>
            </a:r>
            <a:endParaRPr lang="en-US" sz="2000" dirty="0">
              <a:solidFill>
                <a:srgbClr val="0F4662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4163400" y="3086100"/>
            <a:ext cx="996120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AutoShape 4"/>
          <p:cNvSpPr/>
          <p:nvPr/>
        </p:nvSpPr>
        <p:spPr>
          <a:xfrm>
            <a:off x="4163400" y="7505700"/>
            <a:ext cx="996049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5119918" y="876300"/>
            <a:ext cx="804816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Book Antiqua" panose="02040602050305030304" pitchFamily="18" charset="0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9494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162300"/>
            <a:ext cx="11402580" cy="2830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9600" b="1" dirty="0">
                <a:solidFill>
                  <a:srgbClr val="0F4662"/>
                </a:solidFill>
                <a:latin typeface="Book Antiqua" panose="02040602050305030304" pitchFamily="18" charset="0"/>
                <a:ea typeface="Cormorant Garamond Bold Italics"/>
                <a:cs typeface="Cormorant Garamond Bold Italics"/>
                <a:sym typeface="Cormorant Garamond Bold Italics"/>
              </a:rPr>
              <a:t>Thank you!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94B4EA0-52FA-45A1-89B0-D3B6DB873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983408"/>
              </p:ext>
            </p:extLst>
          </p:nvPr>
        </p:nvGraphicFramePr>
        <p:xfrm>
          <a:off x="152400" y="-208959"/>
          <a:ext cx="17983200" cy="10704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4037181" y="3009900"/>
            <a:ext cx="996120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AutoShape 4"/>
          <p:cNvSpPr/>
          <p:nvPr/>
        </p:nvSpPr>
        <p:spPr>
          <a:xfrm>
            <a:off x="4037890" y="8572500"/>
            <a:ext cx="996049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5119918" y="876300"/>
            <a:ext cx="804816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Book Antiqua" panose="02040602050305030304" pitchFamily="18" charset="0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7452E-14A7-4F2E-BBF7-8B179F7E846C}"/>
              </a:ext>
            </a:extLst>
          </p:cNvPr>
          <p:cNvSpPr txBox="1"/>
          <p:nvPr/>
        </p:nvSpPr>
        <p:spPr>
          <a:xfrm>
            <a:off x="4037890" y="3530114"/>
            <a:ext cx="996049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In today’s rapidly evolving job market, individuals struggle to keep up with changing skill requirements and industry expectations, making career planning more complex than ever.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F4662"/>
              </a:solidFill>
              <a:effectLst/>
              <a:latin typeface="Quicksand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Existing career guidance systems are often rule-based and lack the intelligence to offer personalized, actionable insights based on a candidate’s unique profile.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F4662"/>
              </a:solidFill>
              <a:effectLst/>
              <a:latin typeface="Quicksand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This project introduces an AI-powered platform that uses advanced language models and retrieval-based agents to analyze resumes, identify skill gaps, and recommend targeted learning pathways through an interactive chatbot interface.</a:t>
            </a:r>
          </a:p>
          <a:p>
            <a:endParaRPr lang="en-IN" sz="2400" dirty="0">
              <a:solidFill>
                <a:srgbClr val="0F4662"/>
              </a:solidFill>
              <a:latin typeface="Quicksand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4037181" y="3009900"/>
            <a:ext cx="996120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AutoShape 4"/>
          <p:cNvSpPr/>
          <p:nvPr/>
        </p:nvSpPr>
        <p:spPr>
          <a:xfrm>
            <a:off x="4037890" y="8572500"/>
            <a:ext cx="996049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5119918" y="876300"/>
            <a:ext cx="804816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59"/>
              </a:lnSpc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Book Antiqua" panose="02040602050305030304" pitchFamily="18" charset="0"/>
                <a:ea typeface="Cormorant Garamond Bold Italics"/>
                <a:cs typeface="Cormorant Garamond Bold Italics"/>
                <a:sym typeface="Cormorant Garamond Bold Italics"/>
              </a:rPr>
              <a:t>Problem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7452E-14A7-4F2E-BBF7-8B179F7E846C}"/>
              </a:ext>
            </a:extLst>
          </p:cNvPr>
          <p:cNvSpPr txBox="1"/>
          <p:nvPr/>
        </p:nvSpPr>
        <p:spPr>
          <a:xfrm>
            <a:off x="4071227" y="3747503"/>
            <a:ext cx="99604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Traditional resume screening systems rely heavily on keyword matching and static rule-based filters, often missing out on capable candidates due to poor semantic understanding.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F4662"/>
              </a:solidFill>
              <a:effectLst/>
              <a:latin typeface="Quicksand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They lack the ability to identify skill gaps, offer learning suggestions, or adapt to the ever-evolving demands of the job market.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F4662"/>
              </a:solidFill>
              <a:effectLst/>
              <a:latin typeface="Quicksand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As a result, candidates are left with limited guidance, unclear pathways for improvement, and generic feedback that fails to support meaningful career development.</a:t>
            </a:r>
          </a:p>
        </p:txBody>
      </p:sp>
    </p:spTree>
    <p:extLst>
      <p:ext uri="{BB962C8B-B14F-4D97-AF65-F5344CB8AC3E}">
        <p14:creationId xmlns:p14="http://schemas.microsoft.com/office/powerpoint/2010/main" val="374683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7" name="Google Shape;867;p33"/>
          <p:cNvGrpSpPr/>
          <p:nvPr/>
        </p:nvGrpSpPr>
        <p:grpSpPr>
          <a:xfrm>
            <a:off x="9721151" y="1267701"/>
            <a:ext cx="6703850" cy="1877650"/>
            <a:chOff x="4860575" y="633850"/>
            <a:chExt cx="3351925" cy="938825"/>
          </a:xfrm>
        </p:grpSpPr>
        <p:sp>
          <p:nvSpPr>
            <p:cNvPr id="868" name="Google Shape;868;p33"/>
            <p:cNvSpPr/>
            <p:nvPr/>
          </p:nvSpPr>
          <p:spPr>
            <a:xfrm>
              <a:off x="5329975" y="699925"/>
              <a:ext cx="2882525" cy="806675"/>
            </a:xfrm>
            <a:custGeom>
              <a:avLst/>
              <a:gdLst/>
              <a:ahLst/>
              <a:cxnLst/>
              <a:rect l="l" t="t" r="r" b="b"/>
              <a:pathLst>
                <a:path w="115301" h="32267" extrusionOk="0">
                  <a:moveTo>
                    <a:pt x="32278" y="1"/>
                  </a:moveTo>
                  <a:cubicBezTo>
                    <a:pt x="23361" y="1"/>
                    <a:pt x="16133" y="7216"/>
                    <a:pt x="16133" y="16133"/>
                  </a:cubicBezTo>
                  <a:cubicBezTo>
                    <a:pt x="16133" y="25039"/>
                    <a:pt x="8918" y="32266"/>
                    <a:pt x="1" y="32266"/>
                  </a:cubicBezTo>
                  <a:lnTo>
                    <a:pt x="99108" y="32266"/>
                  </a:lnTo>
                  <a:cubicBezTo>
                    <a:pt x="103561" y="32266"/>
                    <a:pt x="107609" y="30469"/>
                    <a:pt x="110526" y="27540"/>
                  </a:cubicBezTo>
                  <a:cubicBezTo>
                    <a:pt x="113491" y="24575"/>
                    <a:pt x="115301" y="20467"/>
                    <a:pt x="115253" y="15931"/>
                  </a:cubicBezTo>
                  <a:cubicBezTo>
                    <a:pt x="115134" y="7025"/>
                    <a:pt x="107597" y="1"/>
                    <a:pt x="98691" y="1"/>
                  </a:cubicBezTo>
                  <a:close/>
                </a:path>
              </a:pathLst>
            </a:custGeom>
            <a:solidFill>
              <a:srgbClr val="4F9EC4"/>
            </a:solidFill>
            <a:ln>
              <a:noFill/>
            </a:ln>
          </p:spPr>
          <p:txBody>
            <a:bodyPr spcFirstLastPara="1" wrap="square" lIns="1463000" tIns="182850" rIns="548600" bIns="1828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IN" sz="2400" b="1" dirty="0">
                  <a:solidFill>
                    <a:schemeClr val="bg1"/>
                  </a:solidFill>
                </a:rPr>
                <a:t>Resume Parsing</a:t>
              </a:r>
              <a:br>
                <a:rPr lang="en-IN" sz="2400" dirty="0">
                  <a:solidFill>
                    <a:schemeClr val="bg1"/>
                  </a:solidFill>
                </a:rPr>
              </a:br>
              <a:r>
                <a:rPr lang="en-IN" sz="2400" i="1" dirty="0">
                  <a:solidFill>
                    <a:schemeClr val="bg1"/>
                  </a:solidFill>
                </a:rPr>
                <a:t>Extract user data using AI models</a:t>
              </a:r>
              <a:endParaRPr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9" name="Google Shape;869;p33"/>
            <p:cNvSpPr/>
            <p:nvPr/>
          </p:nvSpPr>
          <p:spPr>
            <a:xfrm>
              <a:off x="4860575" y="633850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8777" y="0"/>
                  </a:moveTo>
                  <a:cubicBezTo>
                    <a:pt x="8406" y="0"/>
                    <a:pt x="0" y="8406"/>
                    <a:pt x="0" y="18776"/>
                  </a:cubicBezTo>
                  <a:lnTo>
                    <a:pt x="18777" y="18776"/>
                  </a:lnTo>
                  <a:lnTo>
                    <a:pt x="18777" y="0"/>
                  </a:lnTo>
                  <a:close/>
                </a:path>
              </a:pathLst>
            </a:custGeom>
            <a:solidFill>
              <a:srgbClr val="4F9EC4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5329975" y="1103250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" y="0"/>
                  </a:moveTo>
                  <a:lnTo>
                    <a:pt x="1" y="18777"/>
                  </a:lnTo>
                  <a:cubicBezTo>
                    <a:pt x="10371" y="18777"/>
                    <a:pt x="18777" y="10371"/>
                    <a:pt x="18777" y="0"/>
                  </a:cubicBezTo>
                  <a:close/>
                </a:path>
              </a:pathLst>
            </a:custGeom>
            <a:solidFill>
              <a:srgbClr val="4F9EC4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4926650" y="699925"/>
              <a:ext cx="806675" cy="806675"/>
            </a:xfrm>
            <a:custGeom>
              <a:avLst/>
              <a:gdLst/>
              <a:ahLst/>
              <a:cxnLst/>
              <a:rect l="l" t="t" r="r" b="b"/>
              <a:pathLst>
                <a:path w="32267" h="32267" extrusionOk="0">
                  <a:moveTo>
                    <a:pt x="16134" y="1"/>
                  </a:moveTo>
                  <a:cubicBezTo>
                    <a:pt x="7216" y="1"/>
                    <a:pt x="1" y="7216"/>
                    <a:pt x="1" y="16133"/>
                  </a:cubicBezTo>
                  <a:cubicBezTo>
                    <a:pt x="1" y="25039"/>
                    <a:pt x="7216" y="32266"/>
                    <a:pt x="16134" y="32266"/>
                  </a:cubicBezTo>
                  <a:cubicBezTo>
                    <a:pt x="25051" y="32266"/>
                    <a:pt x="32266" y="25039"/>
                    <a:pt x="32266" y="16133"/>
                  </a:cubicBezTo>
                  <a:cubicBezTo>
                    <a:pt x="32266" y="7216"/>
                    <a:pt x="25051" y="1"/>
                    <a:pt x="16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5034700" y="807975"/>
              <a:ext cx="590575" cy="590575"/>
            </a:xfrm>
            <a:custGeom>
              <a:avLst/>
              <a:gdLst/>
              <a:ahLst/>
              <a:cxnLst/>
              <a:rect l="l" t="t" r="r" b="b"/>
              <a:pathLst>
                <a:path w="23623" h="23623" extrusionOk="0">
                  <a:moveTo>
                    <a:pt x="11812" y="0"/>
                  </a:moveTo>
                  <a:cubicBezTo>
                    <a:pt x="5287" y="0"/>
                    <a:pt x="1" y="5287"/>
                    <a:pt x="1" y="11811"/>
                  </a:cubicBezTo>
                  <a:cubicBezTo>
                    <a:pt x="1" y="18336"/>
                    <a:pt x="5287" y="23622"/>
                    <a:pt x="11812" y="23622"/>
                  </a:cubicBezTo>
                  <a:cubicBezTo>
                    <a:pt x="18336" y="23622"/>
                    <a:pt x="23623" y="18336"/>
                    <a:pt x="23623" y="11811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4F9EC4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algn="ctr"/>
              <a:r>
                <a:rPr lang="en" sz="5000" dirty="0">
                  <a:solidFill>
                    <a:srgbClr val="FFFFFF"/>
                  </a:solidFill>
                  <a:latin typeface="Lucida Sans" panose="020B060203050409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5000" dirty="0">
                <a:solidFill>
                  <a:srgbClr val="FFFFFF"/>
                </a:solidFill>
                <a:latin typeface="Lucida Sans" panose="020B060203050409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73" name="Google Shape;873;p33"/>
          <p:cNvGrpSpPr/>
          <p:nvPr/>
        </p:nvGrpSpPr>
        <p:grpSpPr>
          <a:xfrm>
            <a:off x="9718751" y="3210801"/>
            <a:ext cx="6703850" cy="1877050"/>
            <a:chOff x="4859375" y="1605400"/>
            <a:chExt cx="3351925" cy="938525"/>
          </a:xfrm>
        </p:grpSpPr>
        <p:sp>
          <p:nvSpPr>
            <p:cNvPr id="874" name="Google Shape;874;p33"/>
            <p:cNvSpPr/>
            <p:nvPr/>
          </p:nvSpPr>
          <p:spPr>
            <a:xfrm>
              <a:off x="4859375" y="1671175"/>
              <a:ext cx="2882525" cy="806975"/>
            </a:xfrm>
            <a:custGeom>
              <a:avLst/>
              <a:gdLst/>
              <a:ahLst/>
              <a:cxnLst/>
              <a:rect l="l" t="t" r="r" b="b"/>
              <a:pathLst>
                <a:path w="115301" h="32279" extrusionOk="0">
                  <a:moveTo>
                    <a:pt x="16610" y="1"/>
                  </a:moveTo>
                  <a:cubicBezTo>
                    <a:pt x="7704" y="1"/>
                    <a:pt x="167" y="7037"/>
                    <a:pt x="60" y="15931"/>
                  </a:cubicBezTo>
                  <a:cubicBezTo>
                    <a:pt x="1" y="20467"/>
                    <a:pt x="1810" y="24587"/>
                    <a:pt x="4775" y="27552"/>
                  </a:cubicBezTo>
                  <a:cubicBezTo>
                    <a:pt x="7692" y="30469"/>
                    <a:pt x="11740" y="32278"/>
                    <a:pt x="16193" y="32278"/>
                  </a:cubicBezTo>
                  <a:lnTo>
                    <a:pt x="115301" y="32278"/>
                  </a:lnTo>
                  <a:cubicBezTo>
                    <a:pt x="106395" y="32278"/>
                    <a:pt x="99168" y="25051"/>
                    <a:pt x="99168" y="16145"/>
                  </a:cubicBezTo>
                  <a:cubicBezTo>
                    <a:pt x="99168" y="7228"/>
                    <a:pt x="91941" y="1"/>
                    <a:pt x="83023" y="1"/>
                  </a:cubicBezTo>
                  <a:close/>
                </a:path>
              </a:pathLst>
            </a:custGeom>
            <a:solidFill>
              <a:srgbClr val="3A7CA5"/>
            </a:solidFill>
            <a:ln>
              <a:noFill/>
            </a:ln>
          </p:spPr>
          <p:txBody>
            <a:bodyPr spcFirstLastPara="1" wrap="square" lIns="548600" tIns="182850" rIns="1463000" bIns="1828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sz="2400" b="1" dirty="0">
                  <a:solidFill>
                    <a:schemeClr val="bg1"/>
                  </a:solidFill>
                </a:rPr>
                <a:t>Skill Gap Analysis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i="1" dirty="0">
                  <a:solidFill>
                    <a:schemeClr val="bg1"/>
                  </a:solidFill>
                </a:rPr>
                <a:t>Compare profile with industry demands</a:t>
              </a:r>
              <a:endParaRPr sz="3600" dirty="0">
                <a:solidFill>
                  <a:schemeClr val="bg1"/>
                </a:solidFill>
              </a:endParaRPr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7741875" y="1605400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" y="0"/>
                  </a:moveTo>
                  <a:lnTo>
                    <a:pt x="1" y="18776"/>
                  </a:lnTo>
                  <a:lnTo>
                    <a:pt x="18777" y="18776"/>
                  </a:lnTo>
                  <a:cubicBezTo>
                    <a:pt x="18777" y="8406"/>
                    <a:pt x="10371" y="0"/>
                    <a:pt x="1" y="0"/>
                  </a:cubicBezTo>
                  <a:close/>
                </a:path>
              </a:pathLst>
            </a:custGeom>
            <a:solidFill>
              <a:srgbClr val="3A7CA5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7272475" y="2074800"/>
              <a:ext cx="469425" cy="469125"/>
            </a:xfrm>
            <a:custGeom>
              <a:avLst/>
              <a:gdLst/>
              <a:ahLst/>
              <a:cxnLst/>
              <a:rect l="l" t="t" r="r" b="b"/>
              <a:pathLst>
                <a:path w="18777" h="18765" extrusionOk="0">
                  <a:moveTo>
                    <a:pt x="1" y="0"/>
                  </a:moveTo>
                  <a:cubicBezTo>
                    <a:pt x="1" y="10359"/>
                    <a:pt x="8407" y="18765"/>
                    <a:pt x="18777" y="18765"/>
                  </a:cubicBezTo>
                  <a:lnTo>
                    <a:pt x="18777" y="0"/>
                  </a:lnTo>
                  <a:close/>
                </a:path>
              </a:pathLst>
            </a:custGeom>
            <a:solidFill>
              <a:srgbClr val="3A7CA5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877" name="Google Shape;877;p33"/>
            <p:cNvSpPr/>
            <p:nvPr/>
          </p:nvSpPr>
          <p:spPr>
            <a:xfrm>
              <a:off x="7338550" y="1671175"/>
              <a:ext cx="806675" cy="806975"/>
            </a:xfrm>
            <a:custGeom>
              <a:avLst/>
              <a:gdLst/>
              <a:ahLst/>
              <a:cxnLst/>
              <a:rect l="l" t="t" r="r" b="b"/>
              <a:pathLst>
                <a:path w="32267" h="32279" extrusionOk="0">
                  <a:moveTo>
                    <a:pt x="16134" y="1"/>
                  </a:moveTo>
                  <a:cubicBezTo>
                    <a:pt x="7228" y="1"/>
                    <a:pt x="1" y="7228"/>
                    <a:pt x="1" y="16145"/>
                  </a:cubicBezTo>
                  <a:cubicBezTo>
                    <a:pt x="1" y="25051"/>
                    <a:pt x="7228" y="32278"/>
                    <a:pt x="16134" y="32278"/>
                  </a:cubicBezTo>
                  <a:cubicBezTo>
                    <a:pt x="25052" y="32278"/>
                    <a:pt x="32267" y="25051"/>
                    <a:pt x="32267" y="16145"/>
                  </a:cubicBezTo>
                  <a:cubicBezTo>
                    <a:pt x="32267" y="7228"/>
                    <a:pt x="25052" y="1"/>
                    <a:pt x="16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7446600" y="1779525"/>
              <a:ext cx="590575" cy="590275"/>
            </a:xfrm>
            <a:custGeom>
              <a:avLst/>
              <a:gdLst/>
              <a:ahLst/>
              <a:cxnLst/>
              <a:rect l="l" t="t" r="r" b="b"/>
              <a:pathLst>
                <a:path w="23623" h="23611" extrusionOk="0">
                  <a:moveTo>
                    <a:pt x="11812" y="0"/>
                  </a:moveTo>
                  <a:cubicBezTo>
                    <a:pt x="5287" y="0"/>
                    <a:pt x="1" y="5287"/>
                    <a:pt x="1" y="11811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811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3A7CA5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algn="ctr"/>
              <a:r>
                <a:rPr lang="en" sz="5000" dirty="0">
                  <a:solidFill>
                    <a:srgbClr val="FFFFFF"/>
                  </a:solidFill>
                  <a:latin typeface="Lucida Sans" panose="020B060203050409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5000" dirty="0">
                <a:solidFill>
                  <a:srgbClr val="FFFFFF"/>
                </a:solidFill>
                <a:latin typeface="Lucida Sans" panose="020B060203050409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79" name="Google Shape;879;p33"/>
          <p:cNvGrpSpPr/>
          <p:nvPr/>
        </p:nvGrpSpPr>
        <p:grpSpPr>
          <a:xfrm>
            <a:off x="9721151" y="5199151"/>
            <a:ext cx="6703850" cy="1877050"/>
            <a:chOff x="4860575" y="2599575"/>
            <a:chExt cx="3351925" cy="938525"/>
          </a:xfrm>
        </p:grpSpPr>
        <p:sp>
          <p:nvSpPr>
            <p:cNvPr id="880" name="Google Shape;880;p33"/>
            <p:cNvSpPr/>
            <p:nvPr/>
          </p:nvSpPr>
          <p:spPr>
            <a:xfrm>
              <a:off x="5329975" y="2665350"/>
              <a:ext cx="2882525" cy="806975"/>
            </a:xfrm>
            <a:custGeom>
              <a:avLst/>
              <a:gdLst/>
              <a:ahLst/>
              <a:cxnLst/>
              <a:rect l="l" t="t" r="r" b="b"/>
              <a:pathLst>
                <a:path w="115301" h="32279" extrusionOk="0">
                  <a:moveTo>
                    <a:pt x="32278" y="0"/>
                  </a:moveTo>
                  <a:cubicBezTo>
                    <a:pt x="23361" y="0"/>
                    <a:pt x="16133" y="7227"/>
                    <a:pt x="16133" y="16145"/>
                  </a:cubicBezTo>
                  <a:cubicBezTo>
                    <a:pt x="16133" y="25051"/>
                    <a:pt x="8918" y="32278"/>
                    <a:pt x="1" y="32278"/>
                  </a:cubicBezTo>
                  <a:lnTo>
                    <a:pt x="99108" y="32278"/>
                  </a:lnTo>
                  <a:cubicBezTo>
                    <a:pt x="103561" y="32278"/>
                    <a:pt x="107609" y="30468"/>
                    <a:pt x="110526" y="27551"/>
                  </a:cubicBezTo>
                  <a:cubicBezTo>
                    <a:pt x="113491" y="24587"/>
                    <a:pt x="115301" y="20467"/>
                    <a:pt x="115253" y="15931"/>
                  </a:cubicBezTo>
                  <a:cubicBezTo>
                    <a:pt x="115134" y="7037"/>
                    <a:pt x="107597" y="0"/>
                    <a:pt x="9869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1463000" tIns="182850" rIns="548600" bIns="1828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sz="2400" b="1" dirty="0"/>
                <a:t>Learning Path Generation</a:t>
              </a:r>
              <a:br>
                <a:rPr lang="en-US" sz="2400" dirty="0"/>
              </a:br>
              <a:r>
                <a:rPr lang="en-US" sz="2400" i="1" dirty="0"/>
                <a:t>Recommend personalized courses &amp; content</a:t>
              </a:r>
              <a:endParaRPr sz="3600" dirty="0">
                <a:solidFill>
                  <a:srgbClr val="FFFFFF"/>
                </a:solidFill>
              </a:endParaRPr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860575" y="2599575"/>
              <a:ext cx="469425" cy="469125"/>
            </a:xfrm>
            <a:custGeom>
              <a:avLst/>
              <a:gdLst/>
              <a:ahLst/>
              <a:cxnLst/>
              <a:rect l="l" t="t" r="r" b="b"/>
              <a:pathLst>
                <a:path w="18777" h="18765" extrusionOk="0">
                  <a:moveTo>
                    <a:pt x="18777" y="0"/>
                  </a:moveTo>
                  <a:cubicBezTo>
                    <a:pt x="8406" y="0"/>
                    <a:pt x="0" y="8406"/>
                    <a:pt x="0" y="18764"/>
                  </a:cubicBezTo>
                  <a:lnTo>
                    <a:pt x="18777" y="18764"/>
                  </a:lnTo>
                  <a:lnTo>
                    <a:pt x="18777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5329975" y="3068675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" y="0"/>
                  </a:moveTo>
                  <a:lnTo>
                    <a:pt x="1" y="18776"/>
                  </a:lnTo>
                  <a:cubicBezTo>
                    <a:pt x="10371" y="18776"/>
                    <a:pt x="18777" y="10371"/>
                    <a:pt x="1877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4926650" y="2665350"/>
              <a:ext cx="806675" cy="806975"/>
            </a:xfrm>
            <a:custGeom>
              <a:avLst/>
              <a:gdLst/>
              <a:ahLst/>
              <a:cxnLst/>
              <a:rect l="l" t="t" r="r" b="b"/>
              <a:pathLst>
                <a:path w="32267" h="32279" extrusionOk="0">
                  <a:moveTo>
                    <a:pt x="16134" y="0"/>
                  </a:moveTo>
                  <a:cubicBezTo>
                    <a:pt x="7216" y="0"/>
                    <a:pt x="1" y="7227"/>
                    <a:pt x="1" y="16133"/>
                  </a:cubicBezTo>
                  <a:cubicBezTo>
                    <a:pt x="1" y="25051"/>
                    <a:pt x="7216" y="32278"/>
                    <a:pt x="16134" y="32278"/>
                  </a:cubicBezTo>
                  <a:cubicBezTo>
                    <a:pt x="25051" y="32278"/>
                    <a:pt x="32266" y="25051"/>
                    <a:pt x="32266" y="16133"/>
                  </a:cubicBezTo>
                  <a:cubicBezTo>
                    <a:pt x="32266" y="7227"/>
                    <a:pt x="25051" y="0"/>
                    <a:pt x="16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5034700" y="2773700"/>
              <a:ext cx="590575" cy="590275"/>
            </a:xfrm>
            <a:custGeom>
              <a:avLst/>
              <a:gdLst/>
              <a:ahLst/>
              <a:cxnLst/>
              <a:rect l="l" t="t" r="r" b="b"/>
              <a:pathLst>
                <a:path w="23623" h="23611" extrusionOk="0">
                  <a:moveTo>
                    <a:pt x="11812" y="0"/>
                  </a:moveTo>
                  <a:cubicBezTo>
                    <a:pt x="5287" y="0"/>
                    <a:pt x="1" y="5287"/>
                    <a:pt x="1" y="11799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799"/>
                  </a:cubicBezTo>
                  <a:cubicBezTo>
                    <a:pt x="23623" y="5287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algn="ctr"/>
              <a:r>
                <a:rPr lang="en" sz="5000" dirty="0">
                  <a:latin typeface="Lucida Sans" panose="020B060203050409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5000" dirty="0">
                <a:latin typeface="Lucida Sans" panose="020B060203050409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885" name="Google Shape;885;p33"/>
          <p:cNvGrpSpPr/>
          <p:nvPr/>
        </p:nvGrpSpPr>
        <p:grpSpPr>
          <a:xfrm>
            <a:off x="9718751" y="7142200"/>
            <a:ext cx="6703850" cy="1877100"/>
            <a:chOff x="4859375" y="3571100"/>
            <a:chExt cx="3351925" cy="938550"/>
          </a:xfrm>
        </p:grpSpPr>
        <p:sp>
          <p:nvSpPr>
            <p:cNvPr id="886" name="Google Shape;886;p33"/>
            <p:cNvSpPr/>
            <p:nvPr/>
          </p:nvSpPr>
          <p:spPr>
            <a:xfrm>
              <a:off x="4859375" y="3636900"/>
              <a:ext cx="2882525" cy="806975"/>
            </a:xfrm>
            <a:custGeom>
              <a:avLst/>
              <a:gdLst/>
              <a:ahLst/>
              <a:cxnLst/>
              <a:rect l="l" t="t" r="r" b="b"/>
              <a:pathLst>
                <a:path w="115301" h="32279" extrusionOk="0">
                  <a:moveTo>
                    <a:pt x="16610" y="0"/>
                  </a:moveTo>
                  <a:cubicBezTo>
                    <a:pt x="7704" y="0"/>
                    <a:pt x="167" y="7025"/>
                    <a:pt x="60" y="15931"/>
                  </a:cubicBezTo>
                  <a:cubicBezTo>
                    <a:pt x="1" y="20467"/>
                    <a:pt x="1810" y="24587"/>
                    <a:pt x="4775" y="27539"/>
                  </a:cubicBezTo>
                  <a:cubicBezTo>
                    <a:pt x="7692" y="30468"/>
                    <a:pt x="11740" y="32278"/>
                    <a:pt x="16193" y="32278"/>
                  </a:cubicBezTo>
                  <a:lnTo>
                    <a:pt x="115301" y="32278"/>
                  </a:lnTo>
                  <a:cubicBezTo>
                    <a:pt x="106395" y="32278"/>
                    <a:pt x="99168" y="25051"/>
                    <a:pt x="99168" y="16133"/>
                  </a:cubicBezTo>
                  <a:cubicBezTo>
                    <a:pt x="99168" y="7227"/>
                    <a:pt x="91941" y="0"/>
                    <a:pt x="83023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548600" tIns="182850" rIns="1463000" bIns="18285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sz="2400" b="1" dirty="0">
                  <a:solidFill>
                    <a:schemeClr val="bg1"/>
                  </a:solidFill>
                </a:rPr>
                <a:t>Chatbot Guidance</a:t>
              </a:r>
              <a:br>
                <a:rPr lang="en-US" sz="2400" dirty="0">
                  <a:solidFill>
                    <a:schemeClr val="bg1"/>
                  </a:solidFill>
                </a:rPr>
              </a:br>
              <a:r>
                <a:rPr lang="en-US" sz="2400" i="1" dirty="0">
                  <a:solidFill>
                    <a:schemeClr val="bg1"/>
                  </a:solidFill>
                </a:rPr>
                <a:t>Interactive, resume-aware career help</a:t>
              </a:r>
              <a:endParaRPr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7741875" y="3571100"/>
              <a:ext cx="469425" cy="469150"/>
            </a:xfrm>
            <a:custGeom>
              <a:avLst/>
              <a:gdLst/>
              <a:ahLst/>
              <a:cxnLst/>
              <a:rect l="l" t="t" r="r" b="b"/>
              <a:pathLst>
                <a:path w="18777" h="18766" extrusionOk="0">
                  <a:moveTo>
                    <a:pt x="1" y="1"/>
                  </a:moveTo>
                  <a:lnTo>
                    <a:pt x="1" y="18765"/>
                  </a:lnTo>
                  <a:lnTo>
                    <a:pt x="18777" y="18765"/>
                  </a:lnTo>
                  <a:cubicBezTo>
                    <a:pt x="18777" y="8395"/>
                    <a:pt x="10371" y="1"/>
                    <a:pt x="1" y="1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7272475" y="4040225"/>
              <a:ext cx="469425" cy="469425"/>
            </a:xfrm>
            <a:custGeom>
              <a:avLst/>
              <a:gdLst/>
              <a:ahLst/>
              <a:cxnLst/>
              <a:rect l="l" t="t" r="r" b="b"/>
              <a:pathLst>
                <a:path w="18777" h="18777" extrusionOk="0">
                  <a:moveTo>
                    <a:pt x="1" y="0"/>
                  </a:moveTo>
                  <a:cubicBezTo>
                    <a:pt x="1" y="10371"/>
                    <a:pt x="8407" y="18776"/>
                    <a:pt x="18777" y="18776"/>
                  </a:cubicBezTo>
                  <a:lnTo>
                    <a:pt x="18777" y="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7338550" y="3636900"/>
              <a:ext cx="806675" cy="806975"/>
            </a:xfrm>
            <a:custGeom>
              <a:avLst/>
              <a:gdLst/>
              <a:ahLst/>
              <a:cxnLst/>
              <a:rect l="l" t="t" r="r" b="b"/>
              <a:pathLst>
                <a:path w="32267" h="32279" extrusionOk="0">
                  <a:moveTo>
                    <a:pt x="16134" y="0"/>
                  </a:moveTo>
                  <a:cubicBezTo>
                    <a:pt x="7228" y="0"/>
                    <a:pt x="1" y="7227"/>
                    <a:pt x="1" y="16133"/>
                  </a:cubicBezTo>
                  <a:cubicBezTo>
                    <a:pt x="1" y="25051"/>
                    <a:pt x="7228" y="32278"/>
                    <a:pt x="16134" y="32278"/>
                  </a:cubicBezTo>
                  <a:cubicBezTo>
                    <a:pt x="25052" y="32278"/>
                    <a:pt x="32267" y="25051"/>
                    <a:pt x="32267" y="16133"/>
                  </a:cubicBezTo>
                  <a:cubicBezTo>
                    <a:pt x="32267" y="7227"/>
                    <a:pt x="25052" y="0"/>
                    <a:pt x="16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7446600" y="3745250"/>
              <a:ext cx="590575" cy="590275"/>
            </a:xfrm>
            <a:custGeom>
              <a:avLst/>
              <a:gdLst/>
              <a:ahLst/>
              <a:cxnLst/>
              <a:rect l="l" t="t" r="r" b="b"/>
              <a:pathLst>
                <a:path w="23623" h="23611" extrusionOk="0">
                  <a:moveTo>
                    <a:pt x="11812" y="0"/>
                  </a:moveTo>
                  <a:cubicBezTo>
                    <a:pt x="5287" y="0"/>
                    <a:pt x="1" y="5286"/>
                    <a:pt x="1" y="11799"/>
                  </a:cubicBezTo>
                  <a:cubicBezTo>
                    <a:pt x="1" y="18324"/>
                    <a:pt x="5287" y="23610"/>
                    <a:pt x="11812" y="23610"/>
                  </a:cubicBezTo>
                  <a:cubicBezTo>
                    <a:pt x="18336" y="23610"/>
                    <a:pt x="23623" y="18324"/>
                    <a:pt x="23623" y="11799"/>
                  </a:cubicBezTo>
                  <a:cubicBezTo>
                    <a:pt x="23623" y="5286"/>
                    <a:pt x="18336" y="0"/>
                    <a:pt x="11812" y="0"/>
                  </a:cubicBez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algn="ctr"/>
              <a:r>
                <a:rPr lang="en" sz="5000" dirty="0">
                  <a:solidFill>
                    <a:srgbClr val="FFFFFF"/>
                  </a:solidFill>
                  <a:latin typeface="Lucida Sans" panose="020B0602030504090204" pitchFamily="34" charset="0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5000" dirty="0">
                <a:solidFill>
                  <a:srgbClr val="FFFFFF"/>
                </a:solidFill>
                <a:latin typeface="Lucida Sans" panose="020B0602030504090204" pitchFamily="34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891" name="Google Shape;891;p33"/>
          <p:cNvSpPr txBox="1"/>
          <p:nvPr/>
        </p:nvSpPr>
        <p:spPr>
          <a:xfrm>
            <a:off x="1679526" y="1982826"/>
            <a:ext cx="49686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r>
              <a:rPr lang="en" sz="6400" dirty="0">
                <a:solidFill>
                  <a:srgbClr val="0F4662"/>
                </a:solidFill>
                <a:latin typeface="Book Antiqua" panose="02040602050305030304" pitchFamily="18" charset="0"/>
                <a:ea typeface="Fira Sans Extra Condensed Medium"/>
                <a:cs typeface="Fira Sans Extra Condensed Medium"/>
                <a:sym typeface="Fira Sans Extra Condensed Medium"/>
              </a:rPr>
              <a:t>Project Objectives</a:t>
            </a:r>
            <a:endParaRPr sz="6400" dirty="0">
              <a:solidFill>
                <a:srgbClr val="0F4662"/>
              </a:solidFill>
              <a:latin typeface="Book Antiqua" panose="02040602050305030304" pitchFamily="18" charset="0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92" name="Google Shape;892;p33"/>
          <p:cNvSpPr txBox="1"/>
          <p:nvPr/>
        </p:nvSpPr>
        <p:spPr>
          <a:xfrm>
            <a:off x="1679526" y="4068376"/>
            <a:ext cx="5407074" cy="4602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r>
              <a:rPr lang="en-US" sz="2400" dirty="0">
                <a:solidFill>
                  <a:srgbClr val="0F4662"/>
                </a:solidFill>
                <a:latin typeface="Quicksand" panose="020B0604020202020204" charset="0"/>
              </a:rPr>
              <a:t>This AI-driven system follows a structured four-step pipeline — from intelligent resume parsing to real-time skill gap analysis, personalized learning path generation, and interactive chatbot-based career guidance — ensuring tailored support at every stage of a candidate’s career journey.</a:t>
            </a:r>
            <a:endParaRPr sz="2400" dirty="0">
              <a:solidFill>
                <a:srgbClr val="0F4662"/>
              </a:solidFill>
              <a:latin typeface="Quicksand" panose="020B0604020202020204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1028700" y="599709"/>
            <a:ext cx="15506700" cy="1030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959"/>
              </a:lnSpc>
              <a:spcBef>
                <a:spcPct val="0"/>
              </a:spcBef>
            </a:pPr>
            <a:r>
              <a:rPr lang="en-US" sz="4800" dirty="0">
                <a:solidFill>
                  <a:srgbClr val="0F4662"/>
                </a:solidFill>
                <a:latin typeface="Book Antiqua" panose="02040602050305030304" pitchFamily="18" charset="0"/>
                <a:ea typeface="Cormorant Garamond Bold Italics"/>
                <a:cs typeface="Cormorant Garamond Bold Italics"/>
                <a:sym typeface="Cormorant Garamond Bold Italics"/>
              </a:rPr>
              <a:t>Core Technologies Used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C626059-1CD6-4EE3-B828-7855BFC0765E}"/>
              </a:ext>
            </a:extLst>
          </p:cNvPr>
          <p:cNvGrpSpPr/>
          <p:nvPr/>
        </p:nvGrpSpPr>
        <p:grpSpPr>
          <a:xfrm>
            <a:off x="421838" y="2531754"/>
            <a:ext cx="4071874" cy="6426664"/>
            <a:chOff x="832113" y="2456695"/>
            <a:chExt cx="5440412" cy="6426664"/>
          </a:xfrm>
        </p:grpSpPr>
        <p:grpSp>
          <p:nvGrpSpPr>
            <p:cNvPr id="2" name="Group 2"/>
            <p:cNvGrpSpPr/>
            <p:nvPr/>
          </p:nvGrpSpPr>
          <p:grpSpPr>
            <a:xfrm>
              <a:off x="886761" y="2456695"/>
              <a:ext cx="5385764" cy="6426664"/>
              <a:chOff x="0" y="0"/>
              <a:chExt cx="1418473" cy="1692619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1418473" cy="1692619"/>
              </a:xfrm>
              <a:custGeom>
                <a:avLst/>
                <a:gdLst/>
                <a:ahLst/>
                <a:cxnLst/>
                <a:rect l="l" t="t" r="r" b="b"/>
                <a:pathLst>
                  <a:path w="1418473" h="1692619">
                    <a:moveTo>
                      <a:pt x="73311" y="0"/>
                    </a:moveTo>
                    <a:lnTo>
                      <a:pt x="1345161" y="0"/>
                    </a:lnTo>
                    <a:cubicBezTo>
                      <a:pt x="1364605" y="0"/>
                      <a:pt x="1383252" y="7724"/>
                      <a:pt x="1397000" y="21472"/>
                    </a:cubicBezTo>
                    <a:cubicBezTo>
                      <a:pt x="1410749" y="35221"/>
                      <a:pt x="1418473" y="53868"/>
                      <a:pt x="1418473" y="73311"/>
                    </a:cubicBezTo>
                    <a:lnTo>
                      <a:pt x="1418473" y="1619308"/>
                    </a:lnTo>
                    <a:cubicBezTo>
                      <a:pt x="1418473" y="1638751"/>
                      <a:pt x="1410749" y="1657398"/>
                      <a:pt x="1397000" y="1671147"/>
                    </a:cubicBezTo>
                    <a:cubicBezTo>
                      <a:pt x="1383252" y="1684896"/>
                      <a:pt x="1364605" y="1692619"/>
                      <a:pt x="1345161" y="1692619"/>
                    </a:cubicBezTo>
                    <a:lnTo>
                      <a:pt x="73311" y="1692619"/>
                    </a:lnTo>
                    <a:cubicBezTo>
                      <a:pt x="32823" y="1692619"/>
                      <a:pt x="0" y="1659797"/>
                      <a:pt x="0" y="1619308"/>
                    </a:cubicBezTo>
                    <a:lnTo>
                      <a:pt x="0" y="73311"/>
                    </a:lnTo>
                    <a:cubicBezTo>
                      <a:pt x="0" y="53868"/>
                      <a:pt x="7724" y="35221"/>
                      <a:pt x="21472" y="21472"/>
                    </a:cubicBezTo>
                    <a:cubicBezTo>
                      <a:pt x="35221" y="7724"/>
                      <a:pt x="53868" y="0"/>
                      <a:pt x="73311" y="0"/>
                    </a:cubicBezTo>
                    <a:close/>
                  </a:path>
                </a:pathLst>
              </a:custGeom>
              <a:solidFill>
                <a:srgbClr val="2C7A7B"/>
              </a:solidFill>
            </p:spPr>
            <p:txBody>
              <a:bodyPr/>
              <a:lstStyle/>
              <a:p>
                <a:endParaRPr lang="en-IN" dirty="0">
                  <a:solidFill>
                    <a:srgbClr val="2C7A7B"/>
                  </a:solidFill>
                </a:endParaRPr>
              </a:p>
            </p:txBody>
          </p:sp>
          <p:sp>
            <p:nvSpPr>
              <p:cNvPr id="4" name="TextBox 4"/>
              <p:cNvSpPr txBox="1"/>
              <p:nvPr/>
            </p:nvSpPr>
            <p:spPr>
              <a:xfrm>
                <a:off x="0" y="-123825"/>
                <a:ext cx="1418473" cy="18164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07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832113" y="6473261"/>
              <a:ext cx="5101887" cy="1477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9080" lvl="1" algn="ctr"/>
              <a:r>
                <a:rPr lang="en-US" sz="2400" i="1" dirty="0">
                  <a:solidFill>
                    <a:schemeClr val="bg1"/>
                  </a:solidFill>
                </a:rPr>
                <a:t>A powerful framework for orchestrating multi-agent workflows with memory and state control.</a:t>
              </a:r>
              <a:endParaRPr lang="en-US" sz="24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028699" y="5580494"/>
              <a:ext cx="5101887" cy="469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 dirty="0" err="1">
                  <a:solidFill>
                    <a:schemeClr val="bg1"/>
                  </a:solidFill>
                  <a:ea typeface="Quicksand Bold"/>
                  <a:cs typeface="Quicksand Bold"/>
                  <a:sym typeface="Quicksand Bold"/>
                </a:rPr>
                <a:t>LangGraph</a:t>
              </a:r>
              <a:endParaRPr lang="en-US" sz="2799" b="1" dirty="0">
                <a:solidFill>
                  <a:schemeClr val="bg1"/>
                </a:solidFill>
                <a:ea typeface="Quicksand Bold"/>
                <a:cs typeface="Quicksand Bold"/>
                <a:sym typeface="Quicksand Bold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E12C7AD-C214-411E-9380-CFDC84ABDA24}"/>
              </a:ext>
            </a:extLst>
          </p:cNvPr>
          <p:cNvGrpSpPr/>
          <p:nvPr/>
        </p:nvGrpSpPr>
        <p:grpSpPr>
          <a:xfrm>
            <a:off x="4922587" y="2531754"/>
            <a:ext cx="4032000" cy="6426664"/>
            <a:chOff x="6451118" y="2456695"/>
            <a:chExt cx="5385764" cy="6426664"/>
          </a:xfrm>
        </p:grpSpPr>
        <p:grpSp>
          <p:nvGrpSpPr>
            <p:cNvPr id="6" name="Group 6"/>
            <p:cNvGrpSpPr/>
            <p:nvPr/>
          </p:nvGrpSpPr>
          <p:grpSpPr>
            <a:xfrm>
              <a:off x="6451118" y="2456695"/>
              <a:ext cx="5385764" cy="6426664"/>
              <a:chOff x="0" y="0"/>
              <a:chExt cx="1418473" cy="1692619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418473" cy="1692619"/>
              </a:xfrm>
              <a:custGeom>
                <a:avLst/>
                <a:gdLst/>
                <a:ahLst/>
                <a:cxnLst/>
                <a:rect l="l" t="t" r="r" b="b"/>
                <a:pathLst>
                  <a:path w="1418473" h="1692619">
                    <a:moveTo>
                      <a:pt x="73311" y="0"/>
                    </a:moveTo>
                    <a:lnTo>
                      <a:pt x="1345161" y="0"/>
                    </a:lnTo>
                    <a:cubicBezTo>
                      <a:pt x="1364605" y="0"/>
                      <a:pt x="1383252" y="7724"/>
                      <a:pt x="1397000" y="21472"/>
                    </a:cubicBezTo>
                    <a:cubicBezTo>
                      <a:pt x="1410749" y="35221"/>
                      <a:pt x="1418473" y="53868"/>
                      <a:pt x="1418473" y="73311"/>
                    </a:cubicBezTo>
                    <a:lnTo>
                      <a:pt x="1418473" y="1619308"/>
                    </a:lnTo>
                    <a:cubicBezTo>
                      <a:pt x="1418473" y="1638751"/>
                      <a:pt x="1410749" y="1657398"/>
                      <a:pt x="1397000" y="1671147"/>
                    </a:cubicBezTo>
                    <a:cubicBezTo>
                      <a:pt x="1383252" y="1684896"/>
                      <a:pt x="1364605" y="1692619"/>
                      <a:pt x="1345161" y="1692619"/>
                    </a:cubicBezTo>
                    <a:lnTo>
                      <a:pt x="73311" y="1692619"/>
                    </a:lnTo>
                    <a:cubicBezTo>
                      <a:pt x="32823" y="1692619"/>
                      <a:pt x="0" y="1659797"/>
                      <a:pt x="0" y="1619308"/>
                    </a:cubicBezTo>
                    <a:lnTo>
                      <a:pt x="0" y="73311"/>
                    </a:lnTo>
                    <a:cubicBezTo>
                      <a:pt x="0" y="53868"/>
                      <a:pt x="7724" y="35221"/>
                      <a:pt x="21472" y="21472"/>
                    </a:cubicBezTo>
                    <a:cubicBezTo>
                      <a:pt x="35221" y="7724"/>
                      <a:pt x="53868" y="0"/>
                      <a:pt x="73311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123825"/>
                <a:ext cx="1418473" cy="18164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07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6563292" y="6485367"/>
              <a:ext cx="5101887" cy="1477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9080" lvl="1" algn="ctr"/>
              <a:r>
                <a:rPr lang="en-US" sz="2400" i="1" dirty="0">
                  <a:solidFill>
                    <a:schemeClr val="bg1"/>
                  </a:solidFill>
                </a:rPr>
                <a:t>An advanced multimodal language model used for semantic understanding and personalized guidance.</a:t>
              </a:r>
              <a:endParaRPr lang="en-US" sz="24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6593057" y="5580494"/>
              <a:ext cx="5101887" cy="469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 dirty="0">
                  <a:solidFill>
                    <a:schemeClr val="bg1"/>
                  </a:solidFill>
                  <a:ea typeface="Quicksand Bold"/>
                  <a:cs typeface="Quicksand Bold"/>
                  <a:sym typeface="Quicksand Bold"/>
                </a:rPr>
                <a:t>Google Gemini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A00C8E-DC84-4164-96D9-58384DDDA4A9}"/>
              </a:ext>
            </a:extLst>
          </p:cNvPr>
          <p:cNvGrpSpPr/>
          <p:nvPr/>
        </p:nvGrpSpPr>
        <p:grpSpPr>
          <a:xfrm>
            <a:off x="9343189" y="2531754"/>
            <a:ext cx="4032000" cy="6426664"/>
            <a:chOff x="12015475" y="2456695"/>
            <a:chExt cx="5385764" cy="6426664"/>
          </a:xfrm>
        </p:grpSpPr>
        <p:grpSp>
          <p:nvGrpSpPr>
            <p:cNvPr id="10" name="Group 10"/>
            <p:cNvGrpSpPr/>
            <p:nvPr/>
          </p:nvGrpSpPr>
          <p:grpSpPr>
            <a:xfrm>
              <a:off x="12015475" y="2456695"/>
              <a:ext cx="5385764" cy="6426664"/>
              <a:chOff x="0" y="0"/>
              <a:chExt cx="1418473" cy="1692619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418473" cy="1692619"/>
              </a:xfrm>
              <a:custGeom>
                <a:avLst/>
                <a:gdLst/>
                <a:ahLst/>
                <a:cxnLst/>
                <a:rect l="l" t="t" r="r" b="b"/>
                <a:pathLst>
                  <a:path w="1418473" h="1692619">
                    <a:moveTo>
                      <a:pt x="73311" y="0"/>
                    </a:moveTo>
                    <a:lnTo>
                      <a:pt x="1345161" y="0"/>
                    </a:lnTo>
                    <a:cubicBezTo>
                      <a:pt x="1364605" y="0"/>
                      <a:pt x="1383252" y="7724"/>
                      <a:pt x="1397000" y="21472"/>
                    </a:cubicBezTo>
                    <a:cubicBezTo>
                      <a:pt x="1410749" y="35221"/>
                      <a:pt x="1418473" y="53868"/>
                      <a:pt x="1418473" y="73311"/>
                    </a:cubicBezTo>
                    <a:lnTo>
                      <a:pt x="1418473" y="1619308"/>
                    </a:lnTo>
                    <a:cubicBezTo>
                      <a:pt x="1418473" y="1638751"/>
                      <a:pt x="1410749" y="1657398"/>
                      <a:pt x="1397000" y="1671147"/>
                    </a:cubicBezTo>
                    <a:cubicBezTo>
                      <a:pt x="1383252" y="1684896"/>
                      <a:pt x="1364605" y="1692619"/>
                      <a:pt x="1345161" y="1692619"/>
                    </a:cubicBezTo>
                    <a:lnTo>
                      <a:pt x="73311" y="1692619"/>
                    </a:lnTo>
                    <a:cubicBezTo>
                      <a:pt x="32823" y="1692619"/>
                      <a:pt x="0" y="1659797"/>
                      <a:pt x="0" y="1619308"/>
                    </a:cubicBezTo>
                    <a:lnTo>
                      <a:pt x="0" y="73311"/>
                    </a:lnTo>
                    <a:cubicBezTo>
                      <a:pt x="0" y="53868"/>
                      <a:pt x="7724" y="35221"/>
                      <a:pt x="21472" y="21472"/>
                    </a:cubicBezTo>
                    <a:cubicBezTo>
                      <a:pt x="35221" y="7724"/>
                      <a:pt x="53868" y="0"/>
                      <a:pt x="73311" y="0"/>
                    </a:cubicBezTo>
                    <a:close/>
                  </a:path>
                </a:pathLst>
              </a:custGeom>
              <a:solidFill>
                <a:srgbClr val="E6E6E6"/>
              </a:solidFill>
            </p:spPr>
            <p:txBody>
              <a:bodyPr/>
              <a:lstStyle/>
              <a:p>
                <a:endParaRPr lang="en-IN" dirty="0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123825"/>
                <a:ext cx="1418473" cy="18164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079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12157412" y="6516205"/>
              <a:ext cx="4496348" cy="1477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9080" lvl="1" algn="ctr"/>
              <a:r>
                <a:rPr lang="en-US" sz="2400" i="1" dirty="0"/>
                <a:t>An industrial-strength NLP library for fast and accurate text processing and entity extraction.</a:t>
              </a:r>
              <a:endParaRPr lang="en-US" sz="2400" dirty="0"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2157412" y="5616081"/>
              <a:ext cx="5101887" cy="469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 dirty="0">
                  <a:ea typeface="Quicksand Bold"/>
                  <a:cs typeface="Quicksand Bold"/>
                  <a:sym typeface="Quicksand Bold"/>
                </a:rPr>
                <a:t>Spacy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CBEFEC-B777-4BF1-8ED2-A69FEDB003E9}"/>
              </a:ext>
            </a:extLst>
          </p:cNvPr>
          <p:cNvGrpSpPr/>
          <p:nvPr/>
        </p:nvGrpSpPr>
        <p:grpSpPr>
          <a:xfrm>
            <a:off x="13834162" y="2531754"/>
            <a:ext cx="4032000" cy="6426664"/>
            <a:chOff x="6451118" y="2456695"/>
            <a:chExt cx="5385764" cy="6426664"/>
          </a:xfrm>
        </p:grpSpPr>
        <p:grpSp>
          <p:nvGrpSpPr>
            <p:cNvPr id="26" name="Group 6">
              <a:extLst>
                <a:ext uri="{FF2B5EF4-FFF2-40B4-BE49-F238E27FC236}">
                  <a16:creationId xmlns:a16="http://schemas.microsoft.com/office/drawing/2014/main" id="{94F104D0-AFFB-48FA-AC41-08CD68C551BB}"/>
                </a:ext>
              </a:extLst>
            </p:cNvPr>
            <p:cNvGrpSpPr/>
            <p:nvPr/>
          </p:nvGrpSpPr>
          <p:grpSpPr>
            <a:xfrm>
              <a:off x="6451118" y="2456695"/>
              <a:ext cx="5385764" cy="6426664"/>
              <a:chOff x="0" y="0"/>
              <a:chExt cx="1418473" cy="1692619"/>
            </a:xfrm>
          </p:grpSpPr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34B16175-7A02-4446-B084-A692E9DD78C5}"/>
                  </a:ext>
                </a:extLst>
              </p:cNvPr>
              <p:cNvSpPr/>
              <p:nvPr/>
            </p:nvSpPr>
            <p:spPr>
              <a:xfrm>
                <a:off x="0" y="0"/>
                <a:ext cx="1418473" cy="1692619"/>
              </a:xfrm>
              <a:custGeom>
                <a:avLst/>
                <a:gdLst/>
                <a:ahLst/>
                <a:cxnLst/>
                <a:rect l="l" t="t" r="r" b="b"/>
                <a:pathLst>
                  <a:path w="1418473" h="1692619">
                    <a:moveTo>
                      <a:pt x="73311" y="0"/>
                    </a:moveTo>
                    <a:lnTo>
                      <a:pt x="1345161" y="0"/>
                    </a:lnTo>
                    <a:cubicBezTo>
                      <a:pt x="1364605" y="0"/>
                      <a:pt x="1383252" y="7724"/>
                      <a:pt x="1397000" y="21472"/>
                    </a:cubicBezTo>
                    <a:cubicBezTo>
                      <a:pt x="1410749" y="35221"/>
                      <a:pt x="1418473" y="53868"/>
                      <a:pt x="1418473" y="73311"/>
                    </a:cubicBezTo>
                    <a:lnTo>
                      <a:pt x="1418473" y="1619308"/>
                    </a:lnTo>
                    <a:cubicBezTo>
                      <a:pt x="1418473" y="1638751"/>
                      <a:pt x="1410749" y="1657398"/>
                      <a:pt x="1397000" y="1671147"/>
                    </a:cubicBezTo>
                    <a:cubicBezTo>
                      <a:pt x="1383252" y="1684896"/>
                      <a:pt x="1364605" y="1692619"/>
                      <a:pt x="1345161" y="1692619"/>
                    </a:cubicBezTo>
                    <a:lnTo>
                      <a:pt x="73311" y="1692619"/>
                    </a:lnTo>
                    <a:cubicBezTo>
                      <a:pt x="32823" y="1692619"/>
                      <a:pt x="0" y="1659797"/>
                      <a:pt x="0" y="1619308"/>
                    </a:cubicBezTo>
                    <a:lnTo>
                      <a:pt x="0" y="73311"/>
                    </a:lnTo>
                    <a:cubicBezTo>
                      <a:pt x="0" y="53868"/>
                      <a:pt x="7724" y="35221"/>
                      <a:pt x="21472" y="21472"/>
                    </a:cubicBezTo>
                    <a:cubicBezTo>
                      <a:pt x="35221" y="7724"/>
                      <a:pt x="53868" y="0"/>
                      <a:pt x="73311" y="0"/>
                    </a:cubicBezTo>
                    <a:close/>
                  </a:path>
                </a:pathLst>
              </a:custGeom>
              <a:solidFill>
                <a:srgbClr val="1C1C1C"/>
              </a:solidFill>
            </p:spPr>
          </p:sp>
          <p:sp>
            <p:nvSpPr>
              <p:cNvPr id="31" name="TextBox 8">
                <a:extLst>
                  <a:ext uri="{FF2B5EF4-FFF2-40B4-BE49-F238E27FC236}">
                    <a16:creationId xmlns:a16="http://schemas.microsoft.com/office/drawing/2014/main" id="{C9D8061D-7718-426D-A281-3206DD64E3A7}"/>
                  </a:ext>
                </a:extLst>
              </p:cNvPr>
              <p:cNvSpPr txBox="1"/>
              <p:nvPr/>
            </p:nvSpPr>
            <p:spPr>
              <a:xfrm>
                <a:off x="0" y="-123825"/>
                <a:ext cx="1418473" cy="18164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079"/>
                  </a:lnSpc>
                </a:pPr>
                <a:endParaRPr/>
              </a:p>
            </p:txBody>
          </p:sp>
        </p:grpSp>
        <p:sp>
          <p:nvSpPr>
            <p:cNvPr id="28" name="TextBox 17">
              <a:extLst>
                <a:ext uri="{FF2B5EF4-FFF2-40B4-BE49-F238E27FC236}">
                  <a16:creationId xmlns:a16="http://schemas.microsoft.com/office/drawing/2014/main" id="{D61EF85C-68D6-4ADC-B0A6-7E87318976C6}"/>
                </a:ext>
              </a:extLst>
            </p:cNvPr>
            <p:cNvSpPr txBox="1"/>
            <p:nvPr/>
          </p:nvSpPr>
          <p:spPr>
            <a:xfrm>
              <a:off x="6451118" y="6571970"/>
              <a:ext cx="5101887" cy="1477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259080" lvl="1" algn="ctr"/>
              <a:r>
                <a:rPr lang="en-US" sz="2400" i="1" dirty="0">
                  <a:solidFill>
                    <a:schemeClr val="bg1"/>
                  </a:solidFill>
                </a:rPr>
                <a:t>A vast collection of pre-trained language models used for embeddings, classification, and more.</a:t>
              </a:r>
              <a:endParaRPr lang="en-US" sz="24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  <p:sp>
          <p:nvSpPr>
            <p:cNvPr id="29" name="TextBox 18">
              <a:extLst>
                <a:ext uri="{FF2B5EF4-FFF2-40B4-BE49-F238E27FC236}">
                  <a16:creationId xmlns:a16="http://schemas.microsoft.com/office/drawing/2014/main" id="{6BFBA68E-57FF-4F22-ABB5-BB0A8D20AF79}"/>
                </a:ext>
              </a:extLst>
            </p:cNvPr>
            <p:cNvSpPr txBox="1"/>
            <p:nvPr/>
          </p:nvSpPr>
          <p:spPr>
            <a:xfrm>
              <a:off x="6665480" y="5696525"/>
              <a:ext cx="5101887" cy="469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 dirty="0" err="1">
                  <a:solidFill>
                    <a:schemeClr val="bg1"/>
                  </a:solidFill>
                  <a:latin typeface="+mj-lt"/>
                  <a:ea typeface="Quicksand Bold"/>
                  <a:cs typeface="Quicksand Bold"/>
                  <a:sym typeface="Quicksand Bold"/>
                </a:rPr>
                <a:t>HuggingFace</a:t>
              </a:r>
              <a:endParaRPr lang="en-US" sz="2799" b="1" dirty="0">
                <a:solidFill>
                  <a:schemeClr val="bg1"/>
                </a:solidFill>
                <a:latin typeface="+mj-lt"/>
                <a:ea typeface="Quicksand Bold"/>
                <a:cs typeface="Quicksand Bold"/>
                <a:sym typeface="Quicksand Bold"/>
              </a:endParaRPr>
            </a:p>
          </p:txBody>
        </p:sp>
      </p:grpSp>
      <p:sp>
        <p:nvSpPr>
          <p:cNvPr id="40" name="AutoShape 4">
            <a:extLst>
              <a:ext uri="{FF2B5EF4-FFF2-40B4-BE49-F238E27FC236}">
                <a16:creationId xmlns:a16="http://schemas.microsoft.com/office/drawing/2014/main" id="{13D6C08D-A8FF-4FD5-95A1-FB5DF3068B2D}"/>
              </a:ext>
            </a:extLst>
          </p:cNvPr>
          <p:cNvSpPr/>
          <p:nvPr/>
        </p:nvSpPr>
        <p:spPr>
          <a:xfrm>
            <a:off x="4163755" y="9715500"/>
            <a:ext cx="996049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">
            <a:extLst>
              <a:ext uri="{FF2B5EF4-FFF2-40B4-BE49-F238E27FC236}">
                <a16:creationId xmlns:a16="http://schemas.microsoft.com/office/drawing/2014/main" id="{DEDA4A37-97BE-4DBA-8C8E-F7B4029BC079}"/>
              </a:ext>
            </a:extLst>
          </p:cNvPr>
          <p:cNvSpPr/>
          <p:nvPr/>
        </p:nvSpPr>
        <p:spPr>
          <a:xfrm>
            <a:off x="4163755" y="2027050"/>
            <a:ext cx="996049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EE8A8B6-6690-4402-9F54-3E08B6672008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86"/>
          <a:stretch/>
        </p:blipFill>
        <p:spPr bwMode="auto">
          <a:xfrm>
            <a:off x="1371600" y="3391975"/>
            <a:ext cx="2207124" cy="170855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2C275E9-E211-46F8-86D6-3A5D7C4F0AD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7" y="3386115"/>
            <a:ext cx="1513983" cy="1802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CA4C83A-17AE-4F86-8E7B-857A496524F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952" y="3294459"/>
            <a:ext cx="1922472" cy="2144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6F9885A-01EC-4D33-83F1-A2739B64AEB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0" y="3219759"/>
            <a:ext cx="2057400" cy="2059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2027699" y="5114925"/>
            <a:ext cx="4344915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929214" y="5217886"/>
            <a:ext cx="4346753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1702034" y="8990257"/>
            <a:ext cx="4716390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056354" y="3043709"/>
            <a:ext cx="5348229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Resume Parsing &amp; Validation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29214" y="3726435"/>
            <a:ext cx="5348229" cy="1354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en-US" sz="22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Matches resumes against job descriptions using semantic similarity, keyword relevance, and skill alignment to compute a compatibility score.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18328" y="3120498"/>
            <a:ext cx="5348229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ATS Scoring System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2038" y="7454233"/>
            <a:ext cx="5352545" cy="1354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spcBef>
                <a:spcPct val="0"/>
              </a:spcBef>
            </a:pPr>
            <a:r>
              <a:rPr lang="en-US" sz="22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Compares extracted skills with current job market demands and recommends targeted learning content from platforms like Coursera and YouTube.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6354" y="6318653"/>
            <a:ext cx="5352545" cy="961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Skill Gap Detection &amp; Learning Recommendations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519163-7BE8-4CF8-BCFA-92283AA9A597}"/>
              </a:ext>
            </a:extLst>
          </p:cNvPr>
          <p:cNvSpPr txBox="1"/>
          <p:nvPr/>
        </p:nvSpPr>
        <p:spPr>
          <a:xfrm>
            <a:off x="1845692" y="1018520"/>
            <a:ext cx="1459661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>
                <a:solidFill>
                  <a:srgbClr val="0F4662"/>
                </a:solidFill>
                <a:latin typeface="Book Antiqua" panose="02040602050305030304" pitchFamily="18" charset="0"/>
                <a:ea typeface="Cormorant Garamond Bold Italics"/>
                <a:cs typeface="Cormorant Garamond Bold Italics"/>
                <a:sym typeface="Cormorant Garamond Bold Italics"/>
              </a:rPr>
              <a:t>Key Features / Modules</a:t>
            </a:r>
          </a:p>
          <a:p>
            <a:endParaRPr lang="en-IN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822B8846-2150-41CF-BF19-95FC2888D9BC}"/>
              </a:ext>
            </a:extLst>
          </p:cNvPr>
          <p:cNvSpPr txBox="1"/>
          <p:nvPr/>
        </p:nvSpPr>
        <p:spPr>
          <a:xfrm>
            <a:off x="11929214" y="6568721"/>
            <a:ext cx="5348229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Interactive Career Chatbot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E8826D-652F-40AF-B0F9-0114990C0ADB}"/>
              </a:ext>
            </a:extLst>
          </p:cNvPr>
          <p:cNvSpPr txBox="1"/>
          <p:nvPr/>
        </p:nvSpPr>
        <p:spPr>
          <a:xfrm>
            <a:off x="11843008" y="7101625"/>
            <a:ext cx="49109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F4662"/>
                </a:solidFill>
                <a:latin typeface="Quicksand" panose="020B0604020202020204" charset="0"/>
              </a:rPr>
              <a:t>A resume-aware chatbot powered by RAG (Retrieval-Augmented Generation) that provides personalized career guidance using </a:t>
            </a:r>
            <a:r>
              <a:rPr lang="en-US" sz="2200" dirty="0" err="1">
                <a:solidFill>
                  <a:srgbClr val="0F4662"/>
                </a:solidFill>
                <a:latin typeface="Quicksand" panose="020B0604020202020204" charset="0"/>
              </a:rPr>
              <a:t>LangGraph</a:t>
            </a:r>
            <a:r>
              <a:rPr lang="en-US" sz="2200" dirty="0">
                <a:solidFill>
                  <a:srgbClr val="0F4662"/>
                </a:solidFill>
                <a:latin typeface="Quicksand" panose="020B0604020202020204" charset="0"/>
              </a:rPr>
              <a:t> and Gemini.</a:t>
            </a:r>
            <a:endParaRPr lang="en-IN" sz="2200" dirty="0">
              <a:solidFill>
                <a:srgbClr val="0F4662"/>
              </a:solidFill>
              <a:latin typeface="Quicksand" panose="020B0604020202020204" charset="0"/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CA86D403-70CA-45B4-883F-C29BAA864A28}"/>
              </a:ext>
            </a:extLst>
          </p:cNvPr>
          <p:cNvSpPr/>
          <p:nvPr/>
        </p:nvSpPr>
        <p:spPr>
          <a:xfrm>
            <a:off x="11929214" y="8983319"/>
            <a:ext cx="4346753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992AD0-3D46-407F-BFF3-273957B60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833" y="3780971"/>
            <a:ext cx="3810341" cy="3810341"/>
          </a:xfrm>
          <a:prstGeom prst="rect">
            <a:avLst/>
          </a:prstGeom>
        </p:spPr>
      </p:pic>
      <p:sp>
        <p:nvSpPr>
          <p:cNvPr id="21" name="TextBox 9">
            <a:extLst>
              <a:ext uri="{FF2B5EF4-FFF2-40B4-BE49-F238E27FC236}">
                <a16:creationId xmlns:a16="http://schemas.microsoft.com/office/drawing/2014/main" id="{D5258362-474C-457F-8A35-BFA685FD816F}"/>
              </a:ext>
            </a:extLst>
          </p:cNvPr>
          <p:cNvSpPr txBox="1"/>
          <p:nvPr/>
        </p:nvSpPr>
        <p:spPr>
          <a:xfrm>
            <a:off x="1070195" y="3315351"/>
            <a:ext cx="5348229" cy="169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/>
            <a:br>
              <a:rPr lang="en-US" sz="2200" dirty="0">
                <a:solidFill>
                  <a:srgbClr val="0F4662"/>
                </a:solidFill>
                <a:latin typeface="Quicksand" panose="020B0604020202020204" charset="0"/>
              </a:rPr>
            </a:br>
            <a:r>
              <a:rPr lang="en-US" sz="2200" dirty="0">
                <a:solidFill>
                  <a:srgbClr val="0F4662"/>
                </a:solidFill>
                <a:latin typeface="Quicksand" panose="020B0604020202020204" charset="0"/>
              </a:rPr>
              <a:t>Uses AI to extract structured information from resumes across formats like PDF and DOCX, ensuring clean, usable input for further analysis.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FC7452E-14A7-4F2E-BBF7-8B179F7E846C}"/>
              </a:ext>
            </a:extLst>
          </p:cNvPr>
          <p:cNvSpPr txBox="1"/>
          <p:nvPr/>
        </p:nvSpPr>
        <p:spPr>
          <a:xfrm>
            <a:off x="1646275" y="2515571"/>
            <a:ext cx="67357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The system compares the user's extracted skills with the skills required for selected job roles using real-time data from job listings and industry benchmarks.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F4662"/>
              </a:solidFill>
              <a:effectLst/>
              <a:latin typeface="Quicksand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Based on the identified gaps, it fetches curated learning materials like YouTube tutorials, Coursera courses, or documentation that directly address missing competencies.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F4662"/>
              </a:solidFill>
              <a:effectLst/>
              <a:latin typeface="Quicksand" panose="020B060402020202020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Recommendations are ranked based on relevance, difficulty level, and credibility, ensuring the user receives personalized, actionable learning paths.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0600" y="729742"/>
            <a:ext cx="15925800" cy="1103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Book Antiqua" panose="02040602050305030304" pitchFamily="18" charset="0"/>
                <a:ea typeface="Cormorant Garamond Bold Italics"/>
                <a:cs typeface="Cormorant Garamond Bold Italics"/>
                <a:sym typeface="Cormorant Garamond Bold Italics"/>
              </a:rPr>
              <a:t>Skill Gap &amp; Learning Recommendations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A0319-58C4-466A-93E8-0F61A5054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2266783"/>
            <a:ext cx="7589875" cy="58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2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4993344" y="1104900"/>
            <a:ext cx="8048163" cy="984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6399" dirty="0">
                <a:solidFill>
                  <a:srgbClr val="0F4662"/>
                </a:solidFill>
                <a:latin typeface="Book Antiqua" panose="02040602050305030304" pitchFamily="18" charset="0"/>
                <a:ea typeface="Cormorant Garamond Bold Italics"/>
                <a:cs typeface="Cormorant Garamond Bold Italics"/>
                <a:sym typeface="Cormorant Garamond Bold Italics"/>
              </a:rPr>
              <a:t>Chatbot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511BF-01FA-43FB-864D-982D7EA09C4D}"/>
              </a:ext>
            </a:extLst>
          </p:cNvPr>
          <p:cNvSpPr txBox="1"/>
          <p:nvPr/>
        </p:nvSpPr>
        <p:spPr>
          <a:xfrm>
            <a:off x="9601200" y="2470298"/>
            <a:ext cx="6172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The system includes a context-aware chatbot that leverages the user's parsed resume data to provide personalized career guidance in real 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F4662"/>
              </a:solidFill>
              <a:effectLst/>
              <a:latin typeface="Quicksand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It uses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LangGraph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 to orchestrate memory-aware multi-agent workflows and integrates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FAISS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 for efficient retrieval of relevant resume and job context.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F4662"/>
              </a:solidFill>
              <a:effectLst/>
              <a:latin typeface="Quicksand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F4662"/>
                </a:solidFill>
                <a:effectLst/>
                <a:latin typeface="Quicksand" panose="020B0604020202020204" charset="0"/>
              </a:rPr>
              <a:t>The chatbot can handle queries related to skill improvement, job readiness, missing qualifications, and recommended next steps — making it an interactive, intelligent companion in the career journey</a:t>
            </a:r>
            <a:endParaRPr lang="en-IN" sz="2400" dirty="0">
              <a:solidFill>
                <a:srgbClr val="0F4662"/>
              </a:solidFill>
              <a:latin typeface="Quicksand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F8161-7173-4CAD-9F8B-C90C5866B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70298"/>
            <a:ext cx="58674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807</Words>
  <Application>Microsoft Office PowerPoint</Application>
  <PresentationFormat>Custom</PresentationFormat>
  <Paragraphs>75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Roboto</vt:lpstr>
      <vt:lpstr>Quicksand Bold</vt:lpstr>
      <vt:lpstr>Book Antiqua</vt:lpstr>
      <vt:lpstr>Lucida Sans</vt:lpstr>
      <vt:lpstr>Arial</vt:lpstr>
      <vt:lpstr>Calibri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Enhancing Sales Strategy Presentation</dc:title>
  <dc:creator>Soham</dc:creator>
  <cp:lastModifiedBy>PRITAM</cp:lastModifiedBy>
  <cp:revision>24</cp:revision>
  <dcterms:created xsi:type="dcterms:W3CDTF">2006-08-16T00:00:00Z</dcterms:created>
  <dcterms:modified xsi:type="dcterms:W3CDTF">2025-06-15T17:30:06Z</dcterms:modified>
  <dc:identifier>DAGRGvRAYMc</dc:identifier>
</cp:coreProperties>
</file>