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313" r:id="rId2"/>
    <p:sldId id="256" r:id="rId3"/>
    <p:sldId id="260" r:id="rId4"/>
    <p:sldId id="259" r:id="rId5"/>
    <p:sldId id="311" r:id="rId6"/>
    <p:sldId id="312" r:id="rId7"/>
    <p:sldId id="308" r:id="rId8"/>
  </p:sldIdLst>
  <p:sldSz cx="9144000" cy="5143500" type="screen16x9"/>
  <p:notesSz cx="6858000" cy="9144000"/>
  <p:embeddedFontLst>
    <p:embeddedFont>
      <p:font typeface="Bauhaus 93" panose="04030905020B02020C02" pitchFamily="82" charset="0"/>
      <p:regular r:id="rId10"/>
    </p:embeddedFont>
    <p:embeddedFont>
      <p:font typeface="Berlin Sans FB" panose="020E0602020502020306" pitchFamily="34" charset="0"/>
      <p:regular r:id="rId11"/>
      <p:bold r:id="rId12"/>
    </p:embeddedFont>
    <p:embeddedFont>
      <p:font typeface="Cascadia Code" panose="020B0609020000020004" pitchFamily="49" charset="0"/>
      <p:regular r:id="rId13"/>
      <p:bold r:id="rId14"/>
      <p:italic r:id="rId15"/>
      <p:boldItalic r:id="rId16"/>
    </p:embeddedFont>
    <p:embeddedFont>
      <p:font typeface="Didact Gothic" panose="00000500000000000000" pitchFamily="2" charset="0"/>
      <p:regular r:id="rId17"/>
    </p:embeddedFont>
    <p:embeddedFont>
      <p:font typeface="JetBrains Mono" panose="020B0509020102050004" pitchFamily="49" charset="0"/>
      <p:regular r:id="rId18"/>
      <p:bold r:id="rId19"/>
      <p:italic r:id="rId20"/>
      <p:boldItalic r:id="rId21"/>
    </p:embeddedFont>
    <p:embeddedFont>
      <p:font typeface="JetBrains Mono ExtraBold" panose="020B0909030102050004" pitchFamily="49" charset="0"/>
      <p:bold r:id="rId22"/>
      <p:boldItalic r:id="rId23"/>
    </p:embeddedFont>
    <p:embeddedFont>
      <p:font typeface="Oswald" panose="00000500000000000000" pitchFamily="2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0DA"/>
    <a:srgbClr val="202237"/>
    <a:srgbClr val="FF809B"/>
    <a:srgbClr val="606060"/>
    <a:srgbClr val="FF2C58"/>
    <a:srgbClr val="FFCA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833F4B-E235-40ED-B051-966792CD9279}">
  <a:tblStyle styleId="{56833F4B-E235-40ED-B051-966792CD92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84" autoAdjust="0"/>
    <p:restoredTop sz="94249" autoAdjust="0"/>
  </p:normalViewPr>
  <p:slideViewPr>
    <p:cSldViewPr snapToGrid="0">
      <p:cViewPr varScale="1">
        <p:scale>
          <a:sx n="91" d="100"/>
          <a:sy n="91" d="100"/>
        </p:scale>
        <p:origin x="66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0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05:57:13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05:57:15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a819d0d9b_0_19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a819d0d9b_0_19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a819d0d9b_0_20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a819d0d9b_0_20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a819d0d9b_0_20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a819d0d9b_0_20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018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a819d0d9b_0_20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a819d0d9b_0_20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170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a819d0d9b_0_20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a819d0d9b_0_20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180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720001" y="1373825"/>
            <a:ext cx="5666700" cy="21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720000" y="3538675"/>
            <a:ext cx="5666700" cy="4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ctrTitle" idx="2"/>
          </p:nvPr>
        </p:nvSpPr>
        <p:spPr>
          <a:xfrm>
            <a:off x="3920575" y="2940775"/>
            <a:ext cx="19875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2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20000" y="2743625"/>
            <a:ext cx="2679900" cy="12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633500" y="540000"/>
            <a:ext cx="2679900" cy="22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720025" y="3991200"/>
            <a:ext cx="2679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2026950" y="1390375"/>
            <a:ext cx="5090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10A3-5A3F-4B76-A55C-47EB0BFEF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EC1BC-FBDE-4EAC-9C0C-116826161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5E704-66B6-435B-B771-FDB2EBA9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15F-4B16-455C-A631-86941FC99DA1}" type="datetimeFigureOut">
              <a:rPr lang="en-IN" smtClean="0"/>
              <a:t>30-01-2024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3272B-58CE-4E0C-86D1-93AE6E8D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4A229-EB56-4C2E-9FF1-BD6E7C2A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C8F7-69B3-4141-9121-4FAD633050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029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  <a:effectLst>
            <a:outerShdw dist="38100" dir="234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grpSp>
        <p:nvGrpSpPr>
          <p:cNvPr id="8" name="Google Shape;8;p1"/>
          <p:cNvGrpSpPr/>
          <p:nvPr/>
        </p:nvGrpSpPr>
        <p:grpSpPr>
          <a:xfrm>
            <a:off x="256853" y="190466"/>
            <a:ext cx="8630292" cy="4784103"/>
            <a:chOff x="256853" y="190466"/>
            <a:chExt cx="8630292" cy="4784103"/>
          </a:xfrm>
        </p:grpSpPr>
        <p:grpSp>
          <p:nvGrpSpPr>
            <p:cNvPr id="9" name="Google Shape;9;p1"/>
            <p:cNvGrpSpPr/>
            <p:nvPr/>
          </p:nvGrpSpPr>
          <p:grpSpPr>
            <a:xfrm>
              <a:off x="256853" y="190466"/>
              <a:ext cx="195829" cy="195753"/>
              <a:chOff x="3258600" y="2392325"/>
              <a:chExt cx="101550" cy="101500"/>
            </a:xfrm>
          </p:grpSpPr>
          <p:sp>
            <p:nvSpPr>
              <p:cNvPr id="10" name="Google Shape;10;p1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12;p1"/>
            <p:cNvGrpSpPr/>
            <p:nvPr/>
          </p:nvGrpSpPr>
          <p:grpSpPr>
            <a:xfrm>
              <a:off x="8691316" y="190466"/>
              <a:ext cx="195829" cy="195753"/>
              <a:chOff x="3258600" y="2392325"/>
              <a:chExt cx="101550" cy="101500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5;p1"/>
            <p:cNvGrpSpPr/>
            <p:nvPr/>
          </p:nvGrpSpPr>
          <p:grpSpPr>
            <a:xfrm>
              <a:off x="256853" y="4778816"/>
              <a:ext cx="195829" cy="195753"/>
              <a:chOff x="3258600" y="2392325"/>
              <a:chExt cx="101550" cy="101500"/>
            </a:xfrm>
          </p:grpSpPr>
          <p:sp>
            <p:nvSpPr>
              <p:cNvPr id="16" name="Google Shape;16;p1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1"/>
            <p:cNvGrpSpPr/>
            <p:nvPr/>
          </p:nvGrpSpPr>
          <p:grpSpPr>
            <a:xfrm>
              <a:off x="8691316" y="4778816"/>
              <a:ext cx="195829" cy="195753"/>
              <a:chOff x="3258600" y="2392325"/>
              <a:chExt cx="101550" cy="101500"/>
            </a:xfrm>
          </p:grpSpPr>
          <p:sp>
            <p:nvSpPr>
              <p:cNvPr id="19" name="Google Shape;19;p1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1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CDC2C1D-4F38-4EB5-B5E7-D8E9F6F267A2}"/>
              </a:ext>
            </a:extLst>
          </p:cNvPr>
          <p:cNvSpPr txBox="1"/>
          <p:nvPr userDrawn="1"/>
        </p:nvSpPr>
        <p:spPr>
          <a:xfrm>
            <a:off x="7866033" y="4879295"/>
            <a:ext cx="1350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0000">
                    <a:alpha val="6000"/>
                  </a:srgbClr>
                </a:solidFill>
                <a:latin typeface="Berlin Sans FB" panose="020E0602020502020306" pitchFamily="34" charset="0"/>
              </a:rPr>
              <a:t>Pritam Mahata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7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6DDC-9BD6-4A8C-8F9B-35B2C29F0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194" y="1582469"/>
            <a:ext cx="3694814" cy="899365"/>
          </a:xfrm>
        </p:spPr>
        <p:txBody>
          <a:bodyPr/>
          <a:lstStyle/>
          <a:p>
            <a:r>
              <a:rPr lang="en-IN" dirty="0"/>
              <a:t>Pritam Mahata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C10B9-AE69-43B5-BD54-25176B1D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C8F7-69B3-4141-9121-4FAD633050F2}" type="slidenum">
              <a:rPr lang="en-IN" smtClean="0"/>
              <a:t>1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A28ED-E5AD-4C36-9023-FD8B5C7C0391}"/>
              </a:ext>
            </a:extLst>
          </p:cNvPr>
          <p:cNvSpPr txBox="1"/>
          <p:nvPr/>
        </p:nvSpPr>
        <p:spPr>
          <a:xfrm>
            <a:off x="560194" y="2428400"/>
            <a:ext cx="67671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>
                <a:latin typeface="JetBrains Mono" panose="020B0509020102050004" pitchFamily="49" charset="0"/>
              </a:rPr>
              <a:t>COURSE – 	</a:t>
            </a:r>
            <a:r>
              <a:rPr lang="en-IN" sz="2400" dirty="0">
                <a:latin typeface="JetBrains Mono" panose="020B0509020102050004" pitchFamily="49" charset="0"/>
              </a:rPr>
              <a:t>BCA</a:t>
            </a:r>
          </a:p>
          <a:p>
            <a:pPr algn="l"/>
            <a:r>
              <a:rPr lang="en-IN" sz="2400" b="1" dirty="0">
                <a:latin typeface="JetBrains Mono" panose="020B0509020102050004" pitchFamily="49" charset="0"/>
              </a:rPr>
              <a:t>SEM – 	</a:t>
            </a:r>
            <a:r>
              <a:rPr lang="en-IN" sz="2400" dirty="0">
                <a:latin typeface="JetBrains Mono" panose="020B0509020102050004" pitchFamily="49" charset="0"/>
              </a:rPr>
              <a:t>4TH</a:t>
            </a:r>
          </a:p>
          <a:p>
            <a:pPr algn="l"/>
            <a:r>
              <a:rPr lang="en-IN" sz="2400" b="1" dirty="0">
                <a:latin typeface="JetBrains Mono" panose="020B0509020102050004" pitchFamily="49" charset="0"/>
              </a:rPr>
              <a:t>ROLL NO – </a:t>
            </a:r>
            <a:r>
              <a:rPr lang="en-IN" sz="2400" dirty="0">
                <a:latin typeface="JetBrains Mono" panose="020B0509020102050004" pitchFamily="49" charset="0"/>
              </a:rPr>
              <a:t>13301222061</a:t>
            </a:r>
          </a:p>
          <a:p>
            <a:pPr algn="l"/>
            <a:r>
              <a:rPr lang="en-IN" sz="2400" b="1" dirty="0">
                <a:latin typeface="JetBrains Mono" panose="020B0509020102050004" pitchFamily="49" charset="0"/>
              </a:rPr>
              <a:t>SUBJECT – </a:t>
            </a:r>
            <a:r>
              <a:rPr lang="en-IN" sz="2400" dirty="0">
                <a:latin typeface="JetBrains Mono" panose="020B0509020102050004" pitchFamily="49" charset="0"/>
              </a:rPr>
              <a:t>DATABASE MANAGEMENT SYSTEM</a:t>
            </a:r>
          </a:p>
          <a:p>
            <a:pPr algn="l"/>
            <a:r>
              <a:rPr lang="en-IN" sz="2400" b="1" dirty="0">
                <a:latin typeface="JetBrains Mono" panose="020B0509020102050004" pitchFamily="49" charset="0"/>
              </a:rPr>
              <a:t>SUBJECT CODE – </a:t>
            </a:r>
            <a:r>
              <a:rPr lang="en-IN" sz="2400" dirty="0">
                <a:latin typeface="JetBrains Mono" panose="020B0509020102050004" pitchFamily="49" charset="0"/>
              </a:rPr>
              <a:t>BCAC401</a:t>
            </a:r>
          </a:p>
          <a:p>
            <a:pPr algn="l"/>
            <a:r>
              <a:rPr lang="en-IN" sz="2400" b="1" dirty="0">
                <a:latin typeface="JetBrains Mono" panose="020B0509020102050004" pitchFamily="49" charset="0"/>
              </a:rPr>
              <a:t>TOPIC – 	</a:t>
            </a:r>
            <a:r>
              <a:rPr lang="en-IN" sz="2400" dirty="0">
                <a:latin typeface="JetBrains Mono" panose="020B0509020102050004" pitchFamily="49" charset="0"/>
              </a:rPr>
              <a:t>KEYS IN DBMS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EB8BE0-F8FE-40A9-A4AD-271C39CDC15A}"/>
              </a:ext>
            </a:extLst>
          </p:cNvPr>
          <p:cNvSpPr txBox="1">
            <a:spLocks/>
          </p:cNvSpPr>
          <p:nvPr/>
        </p:nvSpPr>
        <p:spPr>
          <a:xfrm>
            <a:off x="2077132" y="406776"/>
            <a:ext cx="4989736" cy="899365"/>
          </a:xfrm>
          <a:prstGeom prst="rect">
            <a:avLst/>
          </a:prstGeom>
          <a:noFill/>
          <a:ln>
            <a:noFill/>
          </a:ln>
          <a:effectLst>
            <a:outerShdw dist="38100" dir="2340000" algn="bl" rotWithShape="0">
              <a:schemeClr val="lt1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45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IN" sz="5400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GEORGE COLLEGE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BE8BD4-A2E5-44E2-A4FD-0C9D2B532BC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123" y="3687623"/>
            <a:ext cx="1455877" cy="14558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176790-D67D-47D7-BDC3-F22F001E3C5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560194" y="119579"/>
            <a:ext cx="1455877" cy="145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5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CFA64D19-7844-44F8-A028-252FF289574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370" y="0"/>
            <a:ext cx="1096630" cy="1096630"/>
          </a:xfrm>
          <a:prstGeom prst="rect">
            <a:avLst/>
          </a:prstGeom>
        </p:spPr>
      </p:pic>
      <p:grpSp>
        <p:nvGrpSpPr>
          <p:cNvPr id="200" name="Group 199">
            <a:extLst>
              <a:ext uri="{FF2B5EF4-FFF2-40B4-BE49-F238E27FC236}">
                <a16:creationId xmlns:a16="http://schemas.microsoft.com/office/drawing/2014/main" id="{7BF0B781-9208-4F13-9091-AE2192B76AE1}"/>
              </a:ext>
            </a:extLst>
          </p:cNvPr>
          <p:cNvGrpSpPr/>
          <p:nvPr/>
        </p:nvGrpSpPr>
        <p:grpSpPr>
          <a:xfrm>
            <a:off x="332637" y="1031395"/>
            <a:ext cx="4419457" cy="2267921"/>
            <a:chOff x="408521" y="548315"/>
            <a:chExt cx="4419457" cy="22679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3DFB846-6D2F-4163-8D24-52B77AD1DB89}"/>
                </a:ext>
              </a:extLst>
            </p:cNvPr>
            <p:cNvSpPr txBox="1"/>
            <p:nvPr/>
          </p:nvSpPr>
          <p:spPr>
            <a:xfrm>
              <a:off x="408521" y="548315"/>
              <a:ext cx="4111606" cy="1323439"/>
            </a:xfrm>
            <a:prstGeom prst="rect">
              <a:avLst/>
            </a:prstGeom>
            <a:noFill/>
            <a:effectLst>
              <a:outerShdw blurRad="76200" dist="76200" dir="2700000" algn="tl" rotWithShape="0">
                <a:schemeClr val="accent4">
                  <a:lumMod val="60000"/>
                  <a:lumOff val="40000"/>
                  <a:alpha val="81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kumimoji="0" lang="en" sz="8000" b="1" i="0" u="none" strike="noStrike" kern="0" cap="none" spc="0" normalizeH="0" baseline="0" noProof="0" dirty="0">
                  <a:ln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  <a:solidFill>
                    <a:srgbClr val="FF809B"/>
                  </a:solidFill>
                  <a:effectLst/>
                  <a:uLnTx/>
                  <a:uFillTx/>
                  <a:latin typeface="Oswald"/>
                  <a:sym typeface="Oswald"/>
                </a:rPr>
                <a:t>KEYS</a:t>
              </a:r>
              <a:endParaRPr lang="en-IN" sz="1600" dirty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a:endParaRPr>
            </a:p>
          </p:txBody>
        </p: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C06A64F7-8B65-41DA-8BA1-9CAC6033247F}"/>
                </a:ext>
              </a:extLst>
            </p:cNvPr>
            <p:cNvGrpSpPr/>
            <p:nvPr/>
          </p:nvGrpSpPr>
          <p:grpSpPr>
            <a:xfrm>
              <a:off x="430499" y="1492797"/>
              <a:ext cx="4397479" cy="1323439"/>
              <a:chOff x="884953" y="1990219"/>
              <a:chExt cx="4397479" cy="1323439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2C98379-0C2A-46A7-BD35-E2C632039567}"/>
                  </a:ext>
                </a:extLst>
              </p:cNvPr>
              <p:cNvSpPr txBox="1"/>
              <p:nvPr/>
            </p:nvSpPr>
            <p:spPr>
              <a:xfrm>
                <a:off x="884953" y="1990219"/>
                <a:ext cx="4397479" cy="1323439"/>
              </a:xfrm>
              <a:prstGeom prst="rect">
                <a:avLst/>
              </a:prstGeom>
              <a:noFill/>
              <a:effectLst>
                <a:outerShdw blurRad="50800" dist="50800" dir="2700000" algn="ctr" rotWithShape="0">
                  <a:schemeClr val="accent2">
                    <a:lumMod val="25000"/>
                    <a:alpha val="38000"/>
                  </a:scheme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kumimoji="0" lang="en-IN" sz="8000" b="1" i="0" u="none" strike="noStrike" kern="0" cap="none" normalizeH="0" baseline="0" noProof="0" dirty="0">
                    <a:ln>
                      <a:solidFill>
                        <a:srgbClr val="F1E0DA"/>
                      </a:solidFill>
                    </a:ln>
                    <a:solidFill>
                      <a:srgbClr val="202237"/>
                    </a:solidFill>
                    <a:effectLst/>
                    <a:uLnTx/>
                    <a:uFillTx/>
                    <a:latin typeface="+mj-lt"/>
                    <a:sym typeface="Oswald"/>
                  </a:rPr>
                  <a:t>in D</a:t>
                </a:r>
                <a:r>
                  <a:rPr kumimoji="0" lang="en-IN" sz="6600" b="1" i="0" u="none" strike="noStrike" kern="0" cap="none" normalizeH="0" baseline="0" noProof="0" dirty="0">
                    <a:ln>
                      <a:solidFill>
                        <a:srgbClr val="F1E0DA"/>
                      </a:solidFill>
                    </a:ln>
                    <a:solidFill>
                      <a:srgbClr val="202237"/>
                    </a:solidFill>
                    <a:effectLst/>
                    <a:uLnTx/>
                    <a:uFillTx/>
                    <a:latin typeface="+mj-lt"/>
                    <a:sym typeface="Oswald"/>
                  </a:rPr>
                  <a:t> </a:t>
                </a:r>
                <a:r>
                  <a:rPr kumimoji="0" lang="en-IN" sz="8000" b="1" i="0" u="none" strike="noStrike" kern="0" cap="none" normalizeH="0" baseline="0" noProof="0" dirty="0">
                    <a:ln>
                      <a:solidFill>
                        <a:srgbClr val="F1E0DA"/>
                      </a:solidFill>
                    </a:ln>
                    <a:solidFill>
                      <a:srgbClr val="202237"/>
                    </a:solidFill>
                    <a:effectLst/>
                    <a:uLnTx/>
                    <a:uFillTx/>
                    <a:latin typeface="+mj-lt"/>
                    <a:sym typeface="Oswald"/>
                  </a:rPr>
                  <a:t> </a:t>
                </a:r>
                <a:r>
                  <a:rPr kumimoji="0" lang="en-IN" sz="3200" b="1" i="0" u="none" strike="noStrike" kern="0" cap="none" normalizeH="0" baseline="0" noProof="0" dirty="0">
                    <a:ln>
                      <a:solidFill>
                        <a:srgbClr val="F1E0DA"/>
                      </a:solidFill>
                    </a:ln>
                    <a:solidFill>
                      <a:srgbClr val="202237"/>
                    </a:solidFill>
                    <a:effectLst/>
                    <a:uLnTx/>
                    <a:uFillTx/>
                    <a:latin typeface="+mj-lt"/>
                    <a:sym typeface="Oswald"/>
                  </a:rPr>
                  <a:t> </a:t>
                </a:r>
                <a:r>
                  <a:rPr kumimoji="0" lang="en-IN" sz="8000" b="1" i="0" u="none" strike="noStrike" kern="0" cap="none" normalizeH="0" baseline="0" noProof="0" dirty="0">
                    <a:ln>
                      <a:solidFill>
                        <a:srgbClr val="F1E0DA"/>
                      </a:solidFill>
                    </a:ln>
                    <a:solidFill>
                      <a:srgbClr val="202237"/>
                    </a:solidFill>
                    <a:effectLst/>
                    <a:uLnTx/>
                    <a:uFillTx/>
                    <a:latin typeface="+mj-lt"/>
                    <a:sym typeface="Oswald"/>
                  </a:rPr>
                  <a:t>MS</a:t>
                </a:r>
                <a:endParaRPr lang="en-IN" dirty="0">
                  <a:ln>
                    <a:solidFill>
                      <a:srgbClr val="F1E0DA"/>
                    </a:solidFill>
                  </a:ln>
                  <a:solidFill>
                    <a:srgbClr val="202237"/>
                  </a:solidFill>
                  <a:latin typeface="+mj-lt"/>
                </a:endParaRPr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8D41A5CE-5B0F-4542-B6A9-7F97BC486B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6170" y="2254775"/>
                <a:ext cx="885765" cy="885765"/>
              </a:xfrm>
              <a:prstGeom prst="rect">
                <a:avLst/>
              </a:prstGeom>
            </p:spPr>
          </p:pic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BB53C25-31B1-44A3-A758-0456A9568C7B}"/>
              </a:ext>
            </a:extLst>
          </p:cNvPr>
          <p:cNvGrpSpPr/>
          <p:nvPr/>
        </p:nvGrpSpPr>
        <p:grpSpPr>
          <a:xfrm>
            <a:off x="4623874" y="419335"/>
            <a:ext cx="4418669" cy="4229846"/>
            <a:chOff x="4623874" y="419335"/>
            <a:chExt cx="4418669" cy="4229846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041D827-B83B-41B5-A1CF-FA636F3E58F1}"/>
                </a:ext>
              </a:extLst>
            </p:cNvPr>
            <p:cNvCxnSpPr>
              <a:cxnSpLocks/>
            </p:cNvCxnSpPr>
            <p:nvPr/>
          </p:nvCxnSpPr>
          <p:spPr>
            <a:xfrm>
              <a:off x="6921522" y="3441929"/>
              <a:ext cx="859284" cy="552760"/>
            </a:xfrm>
            <a:prstGeom prst="line">
              <a:avLst/>
            </a:prstGeom>
            <a:ln w="57150">
              <a:solidFill>
                <a:srgbClr val="FFC000"/>
              </a:solidFill>
              <a:prstDash val="sysDot"/>
            </a:ln>
            <a:effectLst>
              <a:outerShdw blurRad="139700" dir="5400000" sx="103000" sy="103000" algn="ctr" rotWithShape="0">
                <a:srgbClr val="FFFF00">
                  <a:alpha val="8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288B0D5-9F83-4A03-AC2A-70A66BFEA8EF}"/>
                </a:ext>
              </a:extLst>
            </p:cNvPr>
            <p:cNvCxnSpPr>
              <a:cxnSpLocks/>
            </p:cNvCxnSpPr>
            <p:nvPr/>
          </p:nvCxnSpPr>
          <p:spPr>
            <a:xfrm>
              <a:off x="7267000" y="3238681"/>
              <a:ext cx="836105" cy="537849"/>
            </a:xfrm>
            <a:prstGeom prst="line">
              <a:avLst/>
            </a:prstGeom>
            <a:ln w="57150">
              <a:solidFill>
                <a:srgbClr val="FFC000"/>
              </a:solidFill>
              <a:prstDash val="sysDot"/>
            </a:ln>
            <a:effectLst>
              <a:outerShdw blurRad="139700" dir="5400000" sx="103000" sy="103000" algn="ctr" rotWithShape="0">
                <a:srgbClr val="FFFF00">
                  <a:alpha val="8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512D87F-A802-4FB7-B452-D1F7946456C2}"/>
                </a:ext>
              </a:extLst>
            </p:cNvPr>
            <p:cNvCxnSpPr>
              <a:cxnSpLocks/>
            </p:cNvCxnSpPr>
            <p:nvPr/>
          </p:nvCxnSpPr>
          <p:spPr>
            <a:xfrm>
              <a:off x="7604271" y="3061226"/>
              <a:ext cx="777764" cy="500320"/>
            </a:xfrm>
            <a:prstGeom prst="line">
              <a:avLst/>
            </a:prstGeom>
            <a:ln w="57150">
              <a:solidFill>
                <a:srgbClr val="FFC000"/>
              </a:solidFill>
              <a:prstDash val="sysDot"/>
            </a:ln>
            <a:effectLst>
              <a:outerShdw blurRad="139700" dir="5400000" sx="103000" sy="103000" algn="ctr" rotWithShape="0">
                <a:srgbClr val="FFFF00">
                  <a:alpha val="8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377D52F-1B4E-4930-A3F7-121BC7EBE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6666" y="3193304"/>
              <a:ext cx="1455877" cy="14558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586CA05-5632-4B78-90B5-85DE3572A8AE}"/>
                </a:ext>
              </a:extLst>
            </p:cNvPr>
            <p:cNvGrpSpPr/>
            <p:nvPr/>
          </p:nvGrpSpPr>
          <p:grpSpPr>
            <a:xfrm>
              <a:off x="4623874" y="419335"/>
              <a:ext cx="3639966" cy="3639966"/>
              <a:chOff x="4116162" y="380107"/>
              <a:chExt cx="3639966" cy="3639966"/>
            </a:xfrm>
          </p:grpSpPr>
          <p:sp>
            <p:nvSpPr>
              <p:cNvPr id="6" name="Flowchart: Decision 5">
                <a:extLst>
                  <a:ext uri="{FF2B5EF4-FFF2-40B4-BE49-F238E27FC236}">
                    <a16:creationId xmlns:a16="http://schemas.microsoft.com/office/drawing/2014/main" id="{CBEA126B-897A-42A2-B34F-63045C656C63}"/>
                  </a:ext>
                </a:extLst>
              </p:cNvPr>
              <p:cNvSpPr/>
              <p:nvPr/>
            </p:nvSpPr>
            <p:spPr>
              <a:xfrm>
                <a:off x="4438461" y="2053281"/>
                <a:ext cx="2995368" cy="1745068"/>
              </a:xfrm>
              <a:prstGeom prst="flowChartDecision">
                <a:avLst/>
              </a:prstGeom>
              <a:solidFill>
                <a:srgbClr val="FFCA6C"/>
              </a:solidFill>
              <a:ln>
                <a:noFill/>
              </a:ln>
              <a:effectLst>
                <a:outerShdw blurRad="381000" dist="50800" dir="5400000" sx="122000" sy="122000" algn="ctr" rotWithShape="0">
                  <a:srgbClr val="FFCA6C">
                    <a:alpha val="9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E6582BC7-E893-4D73-9AFA-AFD9454333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6162" y="380107"/>
                <a:ext cx="3639966" cy="3639966"/>
              </a:xfrm>
              <a:prstGeom prst="rect">
                <a:avLst/>
              </a:prstGeom>
              <a:effectLst/>
            </p:spPr>
          </p:pic>
        </p:grp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350A884F-5EAB-42B7-80FF-C5E467F8DC3E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20" y="3687623"/>
            <a:ext cx="1455877" cy="14558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6BA066F-60B2-49F7-8E27-F9FCF9F6FA10}"/>
              </a:ext>
            </a:extLst>
          </p:cNvPr>
          <p:cNvGrpSpPr/>
          <p:nvPr/>
        </p:nvGrpSpPr>
        <p:grpSpPr>
          <a:xfrm>
            <a:off x="408799" y="422564"/>
            <a:ext cx="8074189" cy="2275694"/>
            <a:chOff x="408799" y="787177"/>
            <a:chExt cx="8074189" cy="227569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78E1C01-A9C2-4C27-9F0B-29EC9CDDC5F2}"/>
                </a:ext>
              </a:extLst>
            </p:cNvPr>
            <p:cNvSpPr txBox="1"/>
            <p:nvPr/>
          </p:nvSpPr>
          <p:spPr>
            <a:xfrm>
              <a:off x="408799" y="787177"/>
              <a:ext cx="4786828" cy="584775"/>
            </a:xfrm>
            <a:prstGeom prst="rect">
              <a:avLst/>
            </a:prstGeom>
            <a:noFill/>
            <a:effectLst>
              <a:outerShdw dist="50800" dir="2700000" algn="ctr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IN" sz="3200" b="1" dirty="0">
                  <a:solidFill>
                    <a:schemeClr val="accent2">
                      <a:lumMod val="25000"/>
                    </a:schemeClr>
                  </a:solidFill>
                  <a:effectLst/>
                  <a:latin typeface="Oswald" panose="00000500000000000000" pitchFamily="2" charset="0"/>
                </a:rPr>
                <a:t>What are Database Keys?</a:t>
              </a:r>
              <a:endParaRPr lang="en-IN" sz="3200" b="1" dirty="0">
                <a:solidFill>
                  <a:schemeClr val="accent2">
                    <a:lumMod val="25000"/>
                  </a:schemeClr>
                </a:solidFill>
                <a:latin typeface="Oswald" panose="00000500000000000000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8DD524-7FC4-46A2-B771-1F3722A10B52}"/>
                </a:ext>
              </a:extLst>
            </p:cNvPr>
            <p:cNvSpPr txBox="1"/>
            <p:nvPr/>
          </p:nvSpPr>
          <p:spPr>
            <a:xfrm>
              <a:off x="532713" y="1493211"/>
              <a:ext cx="7950275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l">
                <a:buFont typeface="Wingdings" panose="05000000000000000000" pitchFamily="2" charset="2"/>
                <a:buChar char="Ø"/>
              </a:pPr>
              <a:r>
                <a:rPr lang="en-IN" sz="2400" dirty="0">
                  <a:solidFill>
                    <a:srgbClr val="202237"/>
                  </a:solidFill>
                  <a:latin typeface="Oswald" panose="00000500000000000000" pitchFamily="2" charset="0"/>
                </a:rPr>
                <a:t>A database key is a field or combination of fields that uniquely identifies a record in a table.</a:t>
              </a:r>
            </a:p>
            <a:p>
              <a:pPr marL="342900" indent="-342900" algn="l">
                <a:buFont typeface="Wingdings" panose="05000000000000000000" pitchFamily="2" charset="2"/>
                <a:buChar char="Ø"/>
              </a:pPr>
              <a:r>
                <a:rPr lang="en-IN" sz="2400" dirty="0">
                  <a:solidFill>
                    <a:srgbClr val="202237"/>
                  </a:solidFill>
                  <a:latin typeface="Oswald" panose="00000500000000000000" pitchFamily="2" charset="0"/>
                </a:rPr>
                <a:t>Keys ensure data integrity and help establish relationships between tables.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32AD658-23B2-411E-869A-75D81EE32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235" y="2902066"/>
            <a:ext cx="1938992" cy="193899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7FF25F3-0F71-4F6F-ACAC-402B97BAA1C5}"/>
              </a:ext>
            </a:extLst>
          </p:cNvPr>
          <p:cNvSpPr txBox="1"/>
          <p:nvPr/>
        </p:nvSpPr>
        <p:spPr>
          <a:xfrm>
            <a:off x="842671" y="2902066"/>
            <a:ext cx="2740700" cy="1938992"/>
          </a:xfrm>
          <a:prstGeom prst="rect">
            <a:avLst/>
          </a:prstGeom>
          <a:noFill/>
          <a:effectLst>
            <a:outerShdw dist="38100" dir="2700000" algn="ctr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2C58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01.</a:t>
            </a:r>
            <a:r>
              <a:rPr lang="en-IN" sz="1100" b="1" dirty="0">
                <a:solidFill>
                  <a:srgbClr val="FF2C58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2000" b="1" dirty="0">
                <a:solidFill>
                  <a:srgbClr val="606060"/>
                </a:solidFill>
                <a:latin typeface="JetBrains Mono ExtraBold" panose="020B090903010205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Primary Key</a:t>
            </a:r>
          </a:p>
          <a:p>
            <a:r>
              <a:rPr lang="en-IN" sz="2000" b="1" dirty="0">
                <a:solidFill>
                  <a:srgbClr val="FF2C58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02.</a:t>
            </a:r>
            <a:r>
              <a:rPr lang="en-IN" sz="1100" b="1" dirty="0">
                <a:solidFill>
                  <a:srgbClr val="FF2C58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2000" b="1" dirty="0">
                <a:solidFill>
                  <a:srgbClr val="606060"/>
                </a:solidFill>
                <a:latin typeface="JetBrains Mono ExtraBold" panose="020B090903010205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Foreign Key</a:t>
            </a:r>
          </a:p>
          <a:p>
            <a:r>
              <a:rPr lang="en-IN" sz="2000" b="1" dirty="0">
                <a:solidFill>
                  <a:srgbClr val="FF2C58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03.</a:t>
            </a:r>
            <a:r>
              <a:rPr lang="en-IN" sz="1100" b="1" dirty="0">
                <a:solidFill>
                  <a:srgbClr val="FF2C58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2000" b="1" dirty="0">
                <a:solidFill>
                  <a:srgbClr val="606060"/>
                </a:solidFill>
                <a:latin typeface="JetBrains Mono ExtraBold" panose="020B090903010205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Candidate Key</a:t>
            </a:r>
          </a:p>
          <a:p>
            <a:r>
              <a:rPr lang="en-IN" sz="2000" b="1" dirty="0">
                <a:solidFill>
                  <a:srgbClr val="FF2C58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04.</a:t>
            </a:r>
            <a:r>
              <a:rPr lang="en-IN" sz="1100" b="1" dirty="0">
                <a:solidFill>
                  <a:srgbClr val="FF2C58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2000" b="1" dirty="0">
                <a:solidFill>
                  <a:srgbClr val="606060"/>
                </a:solidFill>
                <a:latin typeface="JetBrains Mono ExtraBold" panose="020B090903010205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Alternate Key</a:t>
            </a:r>
          </a:p>
          <a:p>
            <a:r>
              <a:rPr lang="en-IN" sz="2000" b="1" dirty="0">
                <a:solidFill>
                  <a:srgbClr val="FF2C58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05.</a:t>
            </a:r>
            <a:r>
              <a:rPr lang="en-IN" sz="1100" b="1" dirty="0">
                <a:solidFill>
                  <a:srgbClr val="FF2C58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2000" b="1" dirty="0">
                <a:solidFill>
                  <a:srgbClr val="606060"/>
                </a:solidFill>
                <a:latin typeface="JetBrains Mono ExtraBold" panose="020B090903010205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Composite Key</a:t>
            </a:r>
          </a:p>
          <a:p>
            <a:r>
              <a:rPr lang="en-IN" sz="2000" b="1" dirty="0">
                <a:solidFill>
                  <a:srgbClr val="FF2C58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06.</a:t>
            </a:r>
            <a:r>
              <a:rPr lang="en-IN" sz="1100" b="1" dirty="0">
                <a:solidFill>
                  <a:srgbClr val="FF2C58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2000" b="1" dirty="0">
                <a:solidFill>
                  <a:srgbClr val="606060"/>
                </a:solidFill>
                <a:latin typeface="JetBrains Mono ExtraBold" panose="020B090903010205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Super Key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A30BECD-8F40-4FA1-B916-9D559D9B2964}"/>
              </a:ext>
            </a:extLst>
          </p:cNvPr>
          <p:cNvSpPr/>
          <p:nvPr/>
        </p:nvSpPr>
        <p:spPr>
          <a:xfrm>
            <a:off x="1435480" y="80435"/>
            <a:ext cx="6273039" cy="646043"/>
          </a:xfrm>
          <a:prstGeom prst="rect">
            <a:avLst/>
          </a:prstGeom>
          <a:noFill/>
          <a:ln>
            <a:noFill/>
          </a:ln>
          <a:effectLst>
            <a:outerShdw dist="50800" dir="27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rgbClr val="202237"/>
                </a:solidFill>
                <a:latin typeface="Bauhaus 93" panose="04030905020B02020C02" pitchFamily="82" charset="0"/>
              </a:rPr>
              <a:t>DBMS </a:t>
            </a:r>
            <a:r>
              <a:rPr lang="en-IN" sz="5400" dirty="0">
                <a:solidFill>
                  <a:srgbClr val="FF2C58"/>
                </a:solidFill>
                <a:latin typeface="Bauhaus 93" panose="04030905020B02020C02" pitchFamily="82" charset="0"/>
              </a:rPr>
              <a:t>KEYS</a:t>
            </a:r>
            <a:endParaRPr lang="en-IN" sz="4800" dirty="0">
              <a:solidFill>
                <a:srgbClr val="FF2C58"/>
              </a:solidFill>
              <a:latin typeface="Bauhaus 93" panose="04030905020B02020C02" pitchFamily="82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CE4425-C1CC-46F3-8EFF-FD22D837DE4A}"/>
              </a:ext>
            </a:extLst>
          </p:cNvPr>
          <p:cNvSpPr txBox="1"/>
          <p:nvPr/>
        </p:nvSpPr>
        <p:spPr>
          <a:xfrm>
            <a:off x="228696" y="941125"/>
            <a:ext cx="2413568" cy="400110"/>
          </a:xfrm>
          <a:prstGeom prst="rect">
            <a:avLst/>
          </a:prstGeom>
          <a:noFill/>
          <a:effectLst>
            <a:outerShdw dist="38100" dir="2700000" algn="ctr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2C58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01.</a:t>
            </a:r>
            <a:r>
              <a:rPr lang="en-IN" sz="1100" b="1" dirty="0">
                <a:solidFill>
                  <a:srgbClr val="FF2C58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2000" b="1" dirty="0">
                <a:solidFill>
                  <a:srgbClr val="202237"/>
                </a:solidFill>
                <a:latin typeface="JetBrains Mono ExtraBold" panose="020B090903010205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Primary Key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AA0E16-7371-4FA4-BEDF-6AC28FAD6C74}"/>
              </a:ext>
            </a:extLst>
          </p:cNvPr>
          <p:cNvSpPr txBox="1"/>
          <p:nvPr/>
        </p:nvSpPr>
        <p:spPr>
          <a:xfrm>
            <a:off x="754916" y="1367582"/>
            <a:ext cx="5433973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IN" sz="2000" i="0" dirty="0">
                <a:solidFill>
                  <a:srgbClr val="374151"/>
                </a:solidFill>
                <a:effectLst/>
                <a:latin typeface="Didact Gothic" panose="00000500000000000000" pitchFamily="2" charset="0"/>
              </a:rPr>
              <a:t>A unique identifier for each record in a table.</a:t>
            </a:r>
            <a:endParaRPr lang="en-IN" sz="2000" dirty="0">
              <a:latin typeface="Didact Gothic" panose="00000500000000000000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B2B7AE-BA33-4187-8A41-ABC3B75BCB24}"/>
              </a:ext>
            </a:extLst>
          </p:cNvPr>
          <p:cNvSpPr txBox="1"/>
          <p:nvPr/>
        </p:nvSpPr>
        <p:spPr>
          <a:xfrm>
            <a:off x="726205" y="1820321"/>
            <a:ext cx="3174461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IN" sz="2000" i="0" dirty="0">
                <a:solidFill>
                  <a:srgbClr val="374151"/>
                </a:solidFill>
                <a:effectLst/>
                <a:latin typeface="Didact Gothic" panose="00000500000000000000" pitchFamily="2" charset="0"/>
              </a:rPr>
              <a:t>Characteristics: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D00D7F8-04C3-404C-A2A8-F59E1B4A85E4}"/>
              </a:ext>
            </a:extLst>
          </p:cNvPr>
          <p:cNvSpPr txBox="1"/>
          <p:nvPr/>
        </p:nvSpPr>
        <p:spPr>
          <a:xfrm>
            <a:off x="754916" y="3130836"/>
            <a:ext cx="3678861" cy="70788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IN" sz="2000" i="0" dirty="0">
                <a:solidFill>
                  <a:srgbClr val="374151"/>
                </a:solidFill>
                <a:effectLst/>
                <a:latin typeface="Didact Gothic" panose="00000500000000000000" pitchFamily="2" charset="0"/>
              </a:rPr>
              <a:t>Example: </a:t>
            </a:r>
          </a:p>
          <a:p>
            <a:r>
              <a:rPr lang="en-IN" sz="2000" i="0" dirty="0">
                <a:solidFill>
                  <a:srgbClr val="374151"/>
                </a:solidFill>
                <a:effectLst/>
                <a:latin typeface="Didact Gothic" panose="00000500000000000000" pitchFamily="2" charset="0"/>
              </a:rPr>
              <a:t>     DeptID in an Employee table.</a:t>
            </a:r>
            <a:endParaRPr lang="en-IN" sz="2000" dirty="0">
              <a:latin typeface="Didact Gothic" panose="00000500000000000000" pitchFamily="2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7D3DC51-D4F7-41BC-A30B-E65F6A843835}"/>
              </a:ext>
            </a:extLst>
          </p:cNvPr>
          <p:cNvSpPr txBox="1"/>
          <p:nvPr/>
        </p:nvSpPr>
        <p:spPr>
          <a:xfrm>
            <a:off x="1055033" y="2115173"/>
            <a:ext cx="3174461" cy="1015663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i="0" dirty="0">
                <a:solidFill>
                  <a:srgbClr val="374151"/>
                </a:solidFill>
                <a:effectLst/>
                <a:latin typeface="Didact Gothic" panose="00000500000000000000" pitchFamily="2" charset="0"/>
              </a:rPr>
              <a:t>Not null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i="0" dirty="0">
                <a:solidFill>
                  <a:srgbClr val="374151"/>
                </a:solidFill>
                <a:effectLst/>
                <a:latin typeface="Didact Gothic" panose="00000500000000000000" pitchFamily="2" charset="0"/>
              </a:rPr>
              <a:t>Unique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i="0" dirty="0">
                <a:solidFill>
                  <a:srgbClr val="374151"/>
                </a:solidFill>
                <a:effectLst/>
                <a:latin typeface="Didact Gothic" panose="00000500000000000000" pitchFamily="2" charset="0"/>
              </a:rPr>
              <a:t>Unchanging over time</a:t>
            </a:r>
          </a:p>
        </p:txBody>
      </p:sp>
      <p:graphicFrame>
        <p:nvGraphicFramePr>
          <p:cNvPr id="64" name="Table 5">
            <a:extLst>
              <a:ext uri="{FF2B5EF4-FFF2-40B4-BE49-F238E27FC236}">
                <a16:creationId xmlns:a16="http://schemas.microsoft.com/office/drawing/2014/main" id="{28EDB96E-EDE8-4472-B458-4C97B6EAC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937073"/>
              </p:ext>
            </p:extLst>
          </p:nvPr>
        </p:nvGraphicFramePr>
        <p:xfrm>
          <a:off x="6405628" y="2581499"/>
          <a:ext cx="2192972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203200" dist="165100" dir="5400000" rotWithShape="0">
                    <a:schemeClr val="accent4">
                      <a:lumMod val="40000"/>
                      <a:lumOff val="60000"/>
                      <a:alpha val="35000"/>
                    </a:schemeClr>
                  </a:outerShdw>
                </a:effectLst>
                <a:tableStyleId>{69C7853C-536D-4A76-A0AE-DD22124D55A5}</a:tableStyleId>
              </a:tblPr>
              <a:tblGrid>
                <a:gridCol w="927417">
                  <a:extLst>
                    <a:ext uri="{9D8B030D-6E8A-4147-A177-3AD203B41FA5}">
                      <a16:colId xmlns:a16="http://schemas.microsoft.com/office/drawing/2014/main" val="1836157542"/>
                    </a:ext>
                  </a:extLst>
                </a:gridCol>
                <a:gridCol w="1265555">
                  <a:extLst>
                    <a:ext uri="{9D8B030D-6E8A-4147-A177-3AD203B41FA5}">
                      <a16:colId xmlns:a16="http://schemas.microsoft.com/office/drawing/2014/main" val="3861505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JetBrains Mono ExtraBold" panose="020B0909030102050004" pitchFamily="49" charset="0"/>
                        </a:rPr>
                        <a:t>DeptID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JetBrains Mono ExtraBold" panose="020B0909030102050004" pitchFamily="49" charset="0"/>
                        </a:rPr>
                        <a:t>Department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54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JetBrains Mono ExtraBold" panose="020B09090301020500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JetBrains Mono ExtraBold" panose="020B0909030102050004" pitchFamily="49" charset="0"/>
                        </a:rPr>
                        <a:t>Accounting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539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JetBrains Mono ExtraBold" panose="020B09090301020500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JetBrains Mono ExtraBold" panose="020B0909030102050004" pitchFamily="49" charset="0"/>
                        </a:rPr>
                        <a:t>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2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JetBrains Mono ExtraBold" panose="020B09090301020500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JetBrains Mono ExtraBold" panose="020B0909030102050004" pitchFamily="49" charset="0"/>
                        </a:rPr>
                        <a:t>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839759"/>
                  </a:ext>
                </a:extLst>
              </a:tr>
            </a:tbl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FDD556-03EA-42DF-90E3-B05BF71472D4}"/>
              </a:ext>
            </a:extLst>
          </p:cNvPr>
          <p:cNvCxnSpPr>
            <a:cxnSpLocks/>
          </p:cNvCxnSpPr>
          <p:nvPr/>
        </p:nvCxnSpPr>
        <p:spPr>
          <a:xfrm>
            <a:off x="6830565" y="2194530"/>
            <a:ext cx="0" cy="356461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34BBABF-918B-4BEE-99F6-992BC79908BC}"/>
              </a:ext>
            </a:extLst>
          </p:cNvPr>
          <p:cNvSpPr txBox="1"/>
          <p:nvPr/>
        </p:nvSpPr>
        <p:spPr>
          <a:xfrm>
            <a:off x="6066412" y="1855976"/>
            <a:ext cx="1625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accent3">
                    <a:lumMod val="75000"/>
                  </a:schemeClr>
                </a:solidFill>
                <a:latin typeface="JetBrains Mono ExtraBold" panose="020B0909030102050004" pitchFamily="49" charset="0"/>
              </a:rPr>
              <a:t>Primary key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388B805-653B-4E9A-B9B7-FD83A6C7DB2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51652" y="4240099"/>
            <a:ext cx="1360581" cy="1010099"/>
          </a:xfrm>
          <a:prstGeom prst="curvedConnector3">
            <a:avLst/>
          </a:prstGeom>
          <a:ln w="57150">
            <a:solidFill>
              <a:srgbClr val="FF80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5ACE4425-C1CC-46F3-8EFF-FD22D837DE4A}"/>
              </a:ext>
            </a:extLst>
          </p:cNvPr>
          <p:cNvSpPr txBox="1"/>
          <p:nvPr/>
        </p:nvSpPr>
        <p:spPr>
          <a:xfrm>
            <a:off x="317542" y="295801"/>
            <a:ext cx="2574513" cy="400110"/>
          </a:xfrm>
          <a:prstGeom prst="rect">
            <a:avLst/>
          </a:prstGeom>
          <a:noFill/>
          <a:effectLst>
            <a:outerShdw dist="38100" dir="2700000" algn="ctr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2C58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02.</a:t>
            </a:r>
            <a:r>
              <a:rPr lang="en-IN" sz="1100" b="1" dirty="0">
                <a:solidFill>
                  <a:srgbClr val="FF2C58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2000" b="1" dirty="0">
                <a:solidFill>
                  <a:srgbClr val="202237"/>
                </a:solidFill>
                <a:latin typeface="JetBrains Mono ExtraBold" panose="020B090903010205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Foreign Key:</a:t>
            </a:r>
          </a:p>
        </p:txBody>
      </p:sp>
      <p:graphicFrame>
        <p:nvGraphicFramePr>
          <p:cNvPr id="64" name="Table 5">
            <a:extLst>
              <a:ext uri="{FF2B5EF4-FFF2-40B4-BE49-F238E27FC236}">
                <a16:creationId xmlns:a16="http://schemas.microsoft.com/office/drawing/2014/main" id="{28EDB96E-EDE8-4472-B458-4C97B6EAC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938478"/>
              </p:ext>
            </p:extLst>
          </p:nvPr>
        </p:nvGraphicFramePr>
        <p:xfrm>
          <a:off x="6692380" y="862731"/>
          <a:ext cx="2192972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203200" dist="165100" dir="5400000" rotWithShape="0">
                    <a:schemeClr val="accent4">
                      <a:lumMod val="40000"/>
                      <a:lumOff val="60000"/>
                      <a:alpha val="35000"/>
                    </a:schemeClr>
                  </a:outerShdw>
                </a:effectLst>
                <a:tableStyleId>{69C7853C-536D-4A76-A0AE-DD22124D55A5}</a:tableStyleId>
              </a:tblPr>
              <a:tblGrid>
                <a:gridCol w="927417">
                  <a:extLst>
                    <a:ext uri="{9D8B030D-6E8A-4147-A177-3AD203B41FA5}">
                      <a16:colId xmlns:a16="http://schemas.microsoft.com/office/drawing/2014/main" val="1836157542"/>
                    </a:ext>
                  </a:extLst>
                </a:gridCol>
                <a:gridCol w="1265555">
                  <a:extLst>
                    <a:ext uri="{9D8B030D-6E8A-4147-A177-3AD203B41FA5}">
                      <a16:colId xmlns:a16="http://schemas.microsoft.com/office/drawing/2014/main" val="3861505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JetBrains Mono ExtraBold" panose="020B0909030102050004" pitchFamily="49" charset="0"/>
                        </a:rPr>
                        <a:t>DeptID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JetBrains Mono ExtraBold" panose="020B0909030102050004" pitchFamily="49" charset="0"/>
                        </a:rPr>
                        <a:t>EmpName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54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JetBrains Mono ExtraBold" panose="020B09090301020500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JetBrains Mono ExtraBold" panose="020B0909030102050004" pitchFamily="49" charset="0"/>
                        </a:rPr>
                        <a:t>Tom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539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JetBrains Mono ExtraBold" panose="020B09090301020500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JetBrains Mono ExtraBold" panose="020B0909030102050004" pitchFamily="49" charset="0"/>
                        </a:rPr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2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JetBrains Mono ExtraBold" panose="020B09090301020500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JetBrains Mono ExtraBold" panose="020B0909030102050004" pitchFamily="49" charset="0"/>
                        </a:rPr>
                        <a:t>Alice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839759"/>
                  </a:ext>
                </a:extLst>
              </a:tr>
            </a:tbl>
          </a:graphicData>
        </a:graphic>
      </p:graphicFrame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D79389FC-9EB6-455B-A17D-30106FD57BC7}"/>
              </a:ext>
            </a:extLst>
          </p:cNvPr>
          <p:cNvCxnSpPr>
            <a:cxnSpLocks/>
          </p:cNvCxnSpPr>
          <p:nvPr/>
        </p:nvCxnSpPr>
        <p:spPr>
          <a:xfrm rot="5400000">
            <a:off x="7112329" y="64651"/>
            <a:ext cx="830469" cy="701171"/>
          </a:xfrm>
          <a:prstGeom prst="curvedConnector3">
            <a:avLst>
              <a:gd name="adj1" fmla="val 50000"/>
            </a:avLst>
          </a:prstGeom>
          <a:ln w="57150">
            <a:solidFill>
              <a:srgbClr val="FF80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52540DF-4A31-49C9-A7E5-BE6B2BFB118C}"/>
              </a:ext>
            </a:extLst>
          </p:cNvPr>
          <p:cNvSpPr txBox="1"/>
          <p:nvPr/>
        </p:nvSpPr>
        <p:spPr>
          <a:xfrm>
            <a:off x="5973831" y="491917"/>
            <a:ext cx="2023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accent3">
                    <a:lumMod val="75000"/>
                  </a:schemeClr>
                </a:solidFill>
                <a:latin typeface="JetBrains Mono ExtraBold" panose="020B0909030102050004" pitchFamily="49" charset="0"/>
              </a:rPr>
              <a:t>Foreign  key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CDD814-8961-4FE8-9603-1F5134D80311}"/>
              </a:ext>
            </a:extLst>
          </p:cNvPr>
          <p:cNvSpPr txBox="1"/>
          <p:nvPr/>
        </p:nvSpPr>
        <p:spPr>
          <a:xfrm>
            <a:off x="477896" y="661194"/>
            <a:ext cx="58338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Didact Gothic" panose="00000500000000000000" pitchFamily="2" charset="0"/>
              </a:rPr>
              <a:t>      Foreign keys are the column of the table used to point to the primary key of another table.</a:t>
            </a:r>
          </a:p>
          <a:p>
            <a:endParaRPr lang="en-IN" sz="1800" dirty="0">
              <a:latin typeface="Didact Gothic" panose="00000500000000000000" pitchFamily="2" charset="0"/>
            </a:endParaRPr>
          </a:p>
          <a:p>
            <a:r>
              <a:rPr lang="en-IN" sz="1800" b="1" dirty="0">
                <a:latin typeface="Didact Gothic" panose="00000500000000000000" pitchFamily="2" charset="0"/>
              </a:rPr>
              <a:t>Example:</a:t>
            </a:r>
          </a:p>
          <a:p>
            <a:r>
              <a:rPr lang="en-IN" sz="1800" dirty="0">
                <a:latin typeface="Didact Gothic" panose="00000500000000000000" pitchFamily="2" charset="0"/>
              </a:rPr>
              <a:t>      In the EMPLOYEE table, DeptID is the foreign key, and both the tables are related.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16DEF3-25B7-4485-85DA-D226354F1A87}"/>
              </a:ext>
            </a:extLst>
          </p:cNvPr>
          <p:cNvSpPr txBox="1"/>
          <p:nvPr/>
        </p:nvSpPr>
        <p:spPr>
          <a:xfrm>
            <a:off x="317543" y="2584797"/>
            <a:ext cx="2904122" cy="400110"/>
          </a:xfrm>
          <a:prstGeom prst="rect">
            <a:avLst/>
          </a:prstGeom>
          <a:noFill/>
          <a:effectLst>
            <a:outerShdw dist="38100" dir="2700000" algn="ctr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2C58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03.</a:t>
            </a:r>
            <a:r>
              <a:rPr lang="en-IN" sz="1100" b="1" dirty="0">
                <a:solidFill>
                  <a:srgbClr val="FF2C58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2000" b="1" dirty="0">
                <a:solidFill>
                  <a:srgbClr val="202237"/>
                </a:solidFill>
                <a:latin typeface="JetBrains Mono ExtraBold" panose="020B090903010205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Candidate Key: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09F795-02F5-4E76-8342-F262803F78F2}"/>
              </a:ext>
            </a:extLst>
          </p:cNvPr>
          <p:cNvSpPr txBox="1"/>
          <p:nvPr/>
        </p:nvSpPr>
        <p:spPr>
          <a:xfrm>
            <a:off x="477896" y="3025873"/>
            <a:ext cx="51254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Didact Gothic" panose="00000500000000000000" pitchFamily="2" charset="0"/>
              </a:rPr>
              <a:t>      A key that consists of more than one attribute to uniquely identify a record.</a:t>
            </a:r>
          </a:p>
          <a:p>
            <a:endParaRPr lang="en-IN" sz="1800" dirty="0">
              <a:latin typeface="Didact Gothic" panose="00000500000000000000" pitchFamily="2" charset="0"/>
            </a:endParaRPr>
          </a:p>
          <a:p>
            <a:r>
              <a:rPr lang="en-IN" sz="1800" b="1" dirty="0">
                <a:latin typeface="Didact Gothic" panose="00000500000000000000" pitchFamily="2" charset="0"/>
              </a:rPr>
              <a:t>Example:</a:t>
            </a:r>
          </a:p>
          <a:p>
            <a:r>
              <a:rPr lang="en-IN" sz="1800" dirty="0">
                <a:latin typeface="Didact Gothic" panose="00000500000000000000" pitchFamily="2" charset="0"/>
              </a:rPr>
              <a:t>      Combination of EmptID and EmpName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B655A052-DF38-4861-A93D-94C5AD95F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64473"/>
              </p:ext>
            </p:extLst>
          </p:nvPr>
        </p:nvGraphicFramePr>
        <p:xfrm>
          <a:off x="6080492" y="3368968"/>
          <a:ext cx="2192972" cy="1417320"/>
        </p:xfrm>
        <a:graphic>
          <a:graphicData uri="http://schemas.openxmlformats.org/drawingml/2006/table">
            <a:tbl>
              <a:tblPr firstRow="1" bandRow="1">
                <a:effectLst>
                  <a:outerShdw blurRad="203200" dist="165100" dir="5400000" rotWithShape="0">
                    <a:schemeClr val="accent4">
                      <a:lumMod val="40000"/>
                      <a:lumOff val="60000"/>
                      <a:alpha val="35000"/>
                    </a:schemeClr>
                  </a:outerShdw>
                </a:effectLst>
                <a:tableStyleId>{69C7853C-536D-4A76-A0AE-DD22124D55A5}</a:tableStyleId>
              </a:tblPr>
              <a:tblGrid>
                <a:gridCol w="927417">
                  <a:extLst>
                    <a:ext uri="{9D8B030D-6E8A-4147-A177-3AD203B41FA5}">
                      <a16:colId xmlns:a16="http://schemas.microsoft.com/office/drawing/2014/main" val="1836157542"/>
                    </a:ext>
                  </a:extLst>
                </a:gridCol>
                <a:gridCol w="1265555">
                  <a:extLst>
                    <a:ext uri="{9D8B030D-6E8A-4147-A177-3AD203B41FA5}">
                      <a16:colId xmlns:a16="http://schemas.microsoft.com/office/drawing/2014/main" val="3861505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JetBrains Mono ExtraBold" panose="020B0909030102050004" pitchFamily="49" charset="0"/>
                        </a:rPr>
                        <a:t>EmpID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JetBrains Mono ExtraBold" panose="020B0909030102050004" pitchFamily="49" charset="0"/>
                        </a:rPr>
                        <a:t>EmpName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54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JetBrains Mono ExtraBold" panose="020B09090301020500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JetBrains Mono ExtraBold" panose="020B0909030102050004" pitchFamily="49" charset="0"/>
                        </a:rPr>
                        <a:t>Tom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539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JetBrains Mono ExtraBold" panose="020B09090301020500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JetBrains Mono ExtraBold" panose="020B0909030102050004" pitchFamily="49" charset="0"/>
                        </a:rPr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212437"/>
                  </a:ext>
                </a:extLst>
              </a:tr>
              <a:tr h="28189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JetBrains Mono ExtraBold" panose="020B09090301020500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JetBrains Mono ExtraBold" panose="020B0909030102050004" pitchFamily="49" charset="0"/>
                        </a:rPr>
                        <a:t>Alice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839759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C5DFE1-AB7B-4F61-BF65-B5635CF6694F}"/>
              </a:ext>
            </a:extLst>
          </p:cNvPr>
          <p:cNvCxnSpPr>
            <a:cxnSpLocks/>
          </p:cNvCxnSpPr>
          <p:nvPr/>
        </p:nvCxnSpPr>
        <p:spPr>
          <a:xfrm>
            <a:off x="7647715" y="3120884"/>
            <a:ext cx="0" cy="230417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550765-77B1-499E-A31D-6C5CB8524096}"/>
              </a:ext>
            </a:extLst>
          </p:cNvPr>
          <p:cNvCxnSpPr>
            <a:cxnSpLocks/>
          </p:cNvCxnSpPr>
          <p:nvPr/>
        </p:nvCxnSpPr>
        <p:spPr>
          <a:xfrm>
            <a:off x="6606805" y="3115539"/>
            <a:ext cx="1059377" cy="0"/>
          </a:xfrm>
          <a:prstGeom prst="line">
            <a:avLst/>
          </a:prstGeom>
          <a:ln w="38100">
            <a:solidFill>
              <a:srgbClr val="FF80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EBCC52-7DCB-4C84-B5EE-60B162A25935}"/>
              </a:ext>
            </a:extLst>
          </p:cNvPr>
          <p:cNvCxnSpPr>
            <a:cxnSpLocks/>
          </p:cNvCxnSpPr>
          <p:nvPr/>
        </p:nvCxnSpPr>
        <p:spPr>
          <a:xfrm flipV="1">
            <a:off x="7136949" y="2958139"/>
            <a:ext cx="0" cy="162746"/>
          </a:xfrm>
          <a:prstGeom prst="line">
            <a:avLst/>
          </a:prstGeom>
          <a:ln w="38100">
            <a:solidFill>
              <a:srgbClr val="FF80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1F83F6C-58B3-454C-912C-AB4930CDE9A6}"/>
              </a:ext>
            </a:extLst>
          </p:cNvPr>
          <p:cNvSpPr txBox="1"/>
          <p:nvPr/>
        </p:nvSpPr>
        <p:spPr>
          <a:xfrm>
            <a:off x="6223748" y="2700958"/>
            <a:ext cx="1825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accent3">
                    <a:lumMod val="75000"/>
                  </a:schemeClr>
                </a:solidFill>
                <a:latin typeface="JetBrains Mono ExtraBold" panose="020B0909030102050004" pitchFamily="49" charset="0"/>
              </a:rPr>
              <a:t>Candidate key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E658E5-7A30-41F1-8DEF-7E647303EA54}"/>
              </a:ext>
            </a:extLst>
          </p:cNvPr>
          <p:cNvCxnSpPr>
            <a:cxnSpLocks/>
          </p:cNvCxnSpPr>
          <p:nvPr/>
        </p:nvCxnSpPr>
        <p:spPr>
          <a:xfrm>
            <a:off x="6625557" y="3120884"/>
            <a:ext cx="0" cy="230417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05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75881A81-CCE8-415C-9F69-95598D5E10B3}"/>
              </a:ext>
            </a:extLst>
          </p:cNvPr>
          <p:cNvSpPr txBox="1"/>
          <p:nvPr/>
        </p:nvSpPr>
        <p:spPr>
          <a:xfrm>
            <a:off x="250861" y="421139"/>
            <a:ext cx="2740700" cy="400110"/>
          </a:xfrm>
          <a:prstGeom prst="rect">
            <a:avLst/>
          </a:prstGeom>
          <a:noFill/>
          <a:effectLst>
            <a:outerShdw dist="38100" dir="2700000" algn="ctr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rgbClr val="FF2C58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04.</a:t>
            </a:r>
            <a:r>
              <a:rPr lang="en-IN" sz="1100" b="1" dirty="0">
                <a:solidFill>
                  <a:srgbClr val="FF2C58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2000" b="1" dirty="0">
                <a:solidFill>
                  <a:srgbClr val="202237"/>
                </a:solidFill>
                <a:latin typeface="JetBrains Mono ExtraBold" panose="020B090903010205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Alternate Key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29BF50-A6FE-42BF-88F5-288710D61D08}"/>
              </a:ext>
            </a:extLst>
          </p:cNvPr>
          <p:cNvSpPr txBox="1"/>
          <p:nvPr/>
        </p:nvSpPr>
        <p:spPr>
          <a:xfrm>
            <a:off x="6317478" y="421139"/>
            <a:ext cx="2740700" cy="400110"/>
          </a:xfrm>
          <a:prstGeom prst="rect">
            <a:avLst/>
          </a:prstGeom>
          <a:noFill/>
          <a:effectLst>
            <a:outerShdw dist="38100" dir="2700000" algn="ctr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rgbClr val="FF2C58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05.</a:t>
            </a:r>
            <a:r>
              <a:rPr lang="en-IN" sz="1100" b="1" dirty="0">
                <a:solidFill>
                  <a:srgbClr val="FF2C58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2000" b="1" dirty="0">
                <a:solidFill>
                  <a:srgbClr val="202237"/>
                </a:solidFill>
                <a:latin typeface="JetBrains Mono ExtraBold" panose="020B090903010205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Composite Key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7337822-6A9B-4E0B-ABA9-3662F129E3F7}"/>
              </a:ext>
            </a:extLst>
          </p:cNvPr>
          <p:cNvSpPr txBox="1"/>
          <p:nvPr/>
        </p:nvSpPr>
        <p:spPr>
          <a:xfrm>
            <a:off x="3435780" y="3259258"/>
            <a:ext cx="2413568" cy="400110"/>
          </a:xfrm>
          <a:prstGeom prst="rect">
            <a:avLst/>
          </a:prstGeom>
          <a:noFill/>
          <a:effectLst>
            <a:outerShdw dist="38100" dir="2700000" algn="ctr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rgbClr val="FF2C58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06.</a:t>
            </a:r>
            <a:r>
              <a:rPr lang="en-IN" sz="1100" b="1" dirty="0">
                <a:solidFill>
                  <a:srgbClr val="FF2C58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2000" b="1" dirty="0">
                <a:solidFill>
                  <a:srgbClr val="202237"/>
                </a:solidFill>
                <a:latin typeface="JetBrains Mono ExtraBold" panose="020B090903010205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Super Key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21AA8846-2AA2-4054-B41E-E127942A4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603844"/>
              </p:ext>
            </p:extLst>
          </p:nvPr>
        </p:nvGraphicFramePr>
        <p:xfrm>
          <a:off x="3661966" y="1474003"/>
          <a:ext cx="1961197" cy="1417320"/>
        </p:xfrm>
        <a:graphic>
          <a:graphicData uri="http://schemas.openxmlformats.org/drawingml/2006/table">
            <a:tbl>
              <a:tblPr firstRow="1" bandRow="1">
                <a:effectLst>
                  <a:outerShdw blurRad="203200" dist="165100" dir="5400000" rotWithShape="0">
                    <a:schemeClr val="accent4">
                      <a:lumMod val="40000"/>
                      <a:lumOff val="60000"/>
                      <a:alpha val="35000"/>
                    </a:schemeClr>
                  </a:outerShdw>
                </a:effectLst>
                <a:tableStyleId>{69C7853C-536D-4A76-A0AE-DD22124D55A5}</a:tableStyleId>
              </a:tblPr>
              <a:tblGrid>
                <a:gridCol w="1033780">
                  <a:extLst>
                    <a:ext uri="{9D8B030D-6E8A-4147-A177-3AD203B41FA5}">
                      <a16:colId xmlns:a16="http://schemas.microsoft.com/office/drawing/2014/main" val="1836157542"/>
                    </a:ext>
                  </a:extLst>
                </a:gridCol>
                <a:gridCol w="927417">
                  <a:extLst>
                    <a:ext uri="{9D8B030D-6E8A-4147-A177-3AD203B41FA5}">
                      <a16:colId xmlns:a16="http://schemas.microsoft.com/office/drawing/2014/main" val="3861505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JetBrains Mono ExtraBold" panose="020B0909030102050004" pitchFamily="49" charset="0"/>
                        </a:rPr>
                        <a:t>EmpID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JetBrains Mono ExtraBold" panose="020B0909030102050004" pitchFamily="49" charset="0"/>
                        </a:rPr>
                        <a:t>DeptID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54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JetBrains Mono ExtraBold" panose="020B0909030102050004" pitchFamily="49" charset="0"/>
                        </a:rPr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JetBrains Mono ExtraBold" panose="020B09090301020500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539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JetBrains Mono ExtraBold" panose="020B0909030102050004" pitchFamily="49" charset="0"/>
                        </a:rPr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JetBrains Mono ExtraBold" panose="020B09090301020500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212437"/>
                  </a:ext>
                </a:extLst>
              </a:tr>
              <a:tr h="28189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JetBrains Mono ExtraBold" panose="020B0909030102050004" pitchFamily="49" charset="0"/>
                        </a:rPr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JetBrains Mono ExtraBold" panose="020B09090301020500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8397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C54B25-ABBA-42BA-B425-DF3A6D380EC1}"/>
              </a:ext>
            </a:extLst>
          </p:cNvPr>
          <p:cNvSpPr txBox="1"/>
          <p:nvPr/>
        </p:nvSpPr>
        <p:spPr>
          <a:xfrm>
            <a:off x="253564" y="821249"/>
            <a:ext cx="294125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Didact Gothic" panose="00000500000000000000" pitchFamily="2" charset="0"/>
              </a:rPr>
              <a:t>      A candidate key that is not selected as the primary key.</a:t>
            </a:r>
          </a:p>
          <a:p>
            <a:r>
              <a:rPr lang="en-IN" sz="1600" b="1" dirty="0">
                <a:latin typeface="Didact Gothic" panose="00000500000000000000" pitchFamily="2" charset="0"/>
              </a:rPr>
              <a:t>Example:</a:t>
            </a:r>
          </a:p>
          <a:p>
            <a:r>
              <a:rPr lang="en-IN" sz="1600" dirty="0">
                <a:latin typeface="Didact Gothic" panose="00000500000000000000" pitchFamily="2" charset="0"/>
              </a:rPr>
              <a:t>      In the If </a:t>
            </a:r>
            <a:r>
              <a:rPr lang="en-IN" dirty="0">
                <a:latin typeface="JetBrains Mono ExtraBold" panose="020B0909030102050004" pitchFamily="49" charset="0"/>
              </a:rPr>
              <a:t>EmpID</a:t>
            </a:r>
            <a:r>
              <a:rPr lang="en-IN" sz="1600" dirty="0">
                <a:latin typeface="Didact Gothic" panose="00000500000000000000" pitchFamily="2" charset="0"/>
              </a:rPr>
              <a:t> and </a:t>
            </a:r>
            <a:r>
              <a:rPr lang="en-IN" dirty="0">
                <a:latin typeface="JetBrains Mono ExtraBold" panose="020B0909030102050004" pitchFamily="49" charset="0"/>
              </a:rPr>
              <a:t>DeptID</a:t>
            </a:r>
            <a:r>
              <a:rPr lang="en-IN" sz="1600" dirty="0">
                <a:latin typeface="Didact Gothic" panose="00000500000000000000" pitchFamily="2" charset="0"/>
              </a:rPr>
              <a:t> are both unique, but </a:t>
            </a:r>
            <a:r>
              <a:rPr lang="en-IN" dirty="0">
                <a:latin typeface="JetBrains Mono ExtraBold" panose="020B0909030102050004" pitchFamily="49" charset="0"/>
              </a:rPr>
              <a:t>EmpID</a:t>
            </a:r>
            <a:r>
              <a:rPr lang="en-IN" sz="1600" dirty="0">
                <a:latin typeface="Didact Gothic" panose="00000500000000000000" pitchFamily="2" charset="0"/>
              </a:rPr>
              <a:t> is chosen as the primary key. table, </a:t>
            </a:r>
            <a:r>
              <a:rPr lang="en-IN" dirty="0">
                <a:latin typeface="JetBrains Mono ExtraBold" panose="020B0909030102050004" pitchFamily="49" charset="0"/>
              </a:rPr>
              <a:t>DeptID</a:t>
            </a:r>
            <a:r>
              <a:rPr lang="en-IN" sz="1600" dirty="0">
                <a:latin typeface="Didact Gothic" panose="00000500000000000000" pitchFamily="2" charset="0"/>
              </a:rPr>
              <a:t> is the foreign key, and both the tables are related.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94F9BE-4141-4291-AF18-136C4159C01A}"/>
              </a:ext>
            </a:extLst>
          </p:cNvPr>
          <p:cNvSpPr txBox="1"/>
          <p:nvPr/>
        </p:nvSpPr>
        <p:spPr>
          <a:xfrm>
            <a:off x="2751449" y="3660531"/>
            <a:ext cx="379784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Didact Gothic" panose="00000500000000000000" pitchFamily="2" charset="0"/>
              </a:rPr>
              <a:t>      A set of one or more keys that, taken collectively, can uniquely identify a record.</a:t>
            </a:r>
          </a:p>
          <a:p>
            <a:r>
              <a:rPr lang="en-IN" sz="1600" b="1" dirty="0">
                <a:latin typeface="Didact Gothic" panose="00000500000000000000" pitchFamily="2" charset="0"/>
              </a:rPr>
              <a:t>Example:</a:t>
            </a:r>
          </a:p>
          <a:p>
            <a:r>
              <a:rPr lang="en-IN" sz="1600" dirty="0">
                <a:latin typeface="Didact Gothic" panose="00000500000000000000" pitchFamily="2" charset="0"/>
              </a:rPr>
              <a:t>      Includes primary key, alternate keys, and composite keys.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F35693-60C8-4D1E-A121-53EACADF2B98}"/>
              </a:ext>
            </a:extLst>
          </p:cNvPr>
          <p:cNvSpPr txBox="1"/>
          <p:nvPr/>
        </p:nvSpPr>
        <p:spPr>
          <a:xfrm>
            <a:off x="6090307" y="932517"/>
            <a:ext cx="296787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Didact Gothic" panose="00000500000000000000" pitchFamily="2" charset="0"/>
              </a:rPr>
              <a:t>      A key that consists of more than one attribute to uniquely identify a record.</a:t>
            </a:r>
          </a:p>
          <a:p>
            <a:r>
              <a:rPr lang="en-IN" sz="1600" b="1" dirty="0">
                <a:latin typeface="Didact Gothic" panose="00000500000000000000" pitchFamily="2" charset="0"/>
              </a:rPr>
              <a:t>Example:</a:t>
            </a:r>
          </a:p>
          <a:p>
            <a:r>
              <a:rPr lang="en-IN" sz="1600" dirty="0">
                <a:latin typeface="Didact Gothic" panose="00000500000000000000" pitchFamily="2" charset="0"/>
              </a:rPr>
              <a:t>      Combination of </a:t>
            </a:r>
            <a:r>
              <a:rPr lang="en-IN" dirty="0">
                <a:latin typeface="JetBrains Mono ExtraBold" panose="020B0909030102050004" pitchFamily="49" charset="0"/>
              </a:rPr>
              <a:t>EmpID</a:t>
            </a:r>
            <a:r>
              <a:rPr lang="en-IN" sz="1600" dirty="0">
                <a:latin typeface="Didact Gothic" panose="00000500000000000000" pitchFamily="2" charset="0"/>
              </a:rPr>
              <a:t> and </a:t>
            </a:r>
            <a:r>
              <a:rPr lang="en-IN" dirty="0">
                <a:latin typeface="JetBrains Mono ExtraBold" panose="020B0909030102050004" pitchFamily="49" charset="0"/>
              </a:rPr>
              <a:t>DeptID</a:t>
            </a:r>
            <a:r>
              <a:rPr lang="en-IN" sz="1600" dirty="0">
                <a:latin typeface="Didact Gothic" panose="00000500000000000000" pitchFamily="2" charset="0"/>
              </a:rPr>
              <a:t>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A0EDE6-792D-4C6D-BC11-84EA69458940}"/>
              </a:ext>
            </a:extLst>
          </p:cNvPr>
          <p:cNvCxnSpPr/>
          <p:nvPr/>
        </p:nvCxnSpPr>
        <p:spPr>
          <a:xfrm>
            <a:off x="4112055" y="1082159"/>
            <a:ext cx="0" cy="356461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D7337B-4363-4D96-A371-9767A3A13AEA}"/>
              </a:ext>
            </a:extLst>
          </p:cNvPr>
          <p:cNvCxnSpPr/>
          <p:nvPr/>
        </p:nvCxnSpPr>
        <p:spPr>
          <a:xfrm>
            <a:off x="5188689" y="1082159"/>
            <a:ext cx="0" cy="356461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72844C-0F0D-414E-A0B3-F6881E1F9FAC}"/>
              </a:ext>
            </a:extLst>
          </p:cNvPr>
          <p:cNvCxnSpPr>
            <a:cxnSpLocks/>
          </p:cNvCxnSpPr>
          <p:nvPr/>
        </p:nvCxnSpPr>
        <p:spPr>
          <a:xfrm>
            <a:off x="4112055" y="1082159"/>
            <a:ext cx="1076634" cy="0"/>
          </a:xfrm>
          <a:prstGeom prst="line">
            <a:avLst/>
          </a:prstGeom>
          <a:ln w="38100">
            <a:solidFill>
              <a:srgbClr val="FF80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49D261-6FB4-4032-A05F-FEFE0B6D4F4F}"/>
              </a:ext>
            </a:extLst>
          </p:cNvPr>
          <p:cNvCxnSpPr>
            <a:cxnSpLocks/>
          </p:cNvCxnSpPr>
          <p:nvPr/>
        </p:nvCxnSpPr>
        <p:spPr>
          <a:xfrm flipV="1">
            <a:off x="4572000" y="621194"/>
            <a:ext cx="0" cy="460965"/>
          </a:xfrm>
          <a:prstGeom prst="line">
            <a:avLst/>
          </a:prstGeom>
          <a:ln w="38100">
            <a:solidFill>
              <a:srgbClr val="FF80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58DC23-C8D1-491B-9380-5C51F4E98A13}"/>
              </a:ext>
            </a:extLst>
          </p:cNvPr>
          <p:cNvCxnSpPr>
            <a:cxnSpLocks/>
          </p:cNvCxnSpPr>
          <p:nvPr/>
        </p:nvCxnSpPr>
        <p:spPr>
          <a:xfrm>
            <a:off x="3139517" y="627231"/>
            <a:ext cx="1432483" cy="0"/>
          </a:xfrm>
          <a:prstGeom prst="line">
            <a:avLst/>
          </a:prstGeom>
          <a:ln w="38100">
            <a:solidFill>
              <a:srgbClr val="FF80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262054A-50C0-443F-979E-3B79FF311DEF}"/>
              </a:ext>
            </a:extLst>
          </p:cNvPr>
          <p:cNvGrpSpPr/>
          <p:nvPr/>
        </p:nvGrpSpPr>
        <p:grpSpPr>
          <a:xfrm flipH="1">
            <a:off x="4923257" y="622357"/>
            <a:ext cx="1432483" cy="460965"/>
            <a:chOff x="3139517" y="615157"/>
            <a:chExt cx="1432483" cy="46096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964681-AF46-4C0E-B583-49CD6EA4C1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615157"/>
              <a:ext cx="0" cy="460965"/>
            </a:xfrm>
            <a:prstGeom prst="line">
              <a:avLst/>
            </a:prstGeom>
            <a:ln w="38100">
              <a:solidFill>
                <a:srgbClr val="FF80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E737759-158F-440F-A7EC-AEBD6BC7E0BE}"/>
                </a:ext>
              </a:extLst>
            </p:cNvPr>
            <p:cNvCxnSpPr>
              <a:cxnSpLocks/>
            </p:cNvCxnSpPr>
            <p:nvPr/>
          </p:nvCxnSpPr>
          <p:spPr>
            <a:xfrm>
              <a:off x="3139517" y="621194"/>
              <a:ext cx="1432483" cy="0"/>
            </a:xfrm>
            <a:prstGeom prst="line">
              <a:avLst/>
            </a:prstGeom>
            <a:ln w="38100">
              <a:solidFill>
                <a:srgbClr val="FF80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338A80F9-376B-4E64-9822-694FFD2D3DE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70" y="3135954"/>
            <a:ext cx="1848016" cy="184801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26A1D8C-B229-4A7C-A323-52B35C7955E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459" y="3385629"/>
            <a:ext cx="1569660" cy="156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09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5EC669-B5C1-4676-A661-E23CAC79A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099012"/>
              </p:ext>
            </p:extLst>
          </p:nvPr>
        </p:nvGraphicFramePr>
        <p:xfrm>
          <a:off x="332103" y="1388377"/>
          <a:ext cx="5947733" cy="1352848"/>
        </p:xfrm>
        <a:graphic>
          <a:graphicData uri="http://schemas.openxmlformats.org/drawingml/2006/table">
            <a:tbl>
              <a:tblPr firstRow="1" bandRow="1">
                <a:effectLst>
                  <a:outerShdw blurRad="254000" dist="76200" dir="5400000" rotWithShape="0">
                    <a:schemeClr val="accent4">
                      <a:lumMod val="40000"/>
                      <a:lumOff val="60000"/>
                      <a:alpha val="34000"/>
                    </a:schemeClr>
                  </a:outerShdw>
                </a:effectLst>
                <a:tableStyleId>{69C7853C-536D-4A76-A0AE-DD22124D55A5}</a:tableStyleId>
              </a:tblPr>
              <a:tblGrid>
                <a:gridCol w="1132274">
                  <a:extLst>
                    <a:ext uri="{9D8B030D-6E8A-4147-A177-3AD203B41FA5}">
                      <a16:colId xmlns:a16="http://schemas.microsoft.com/office/drawing/2014/main" val="1561339151"/>
                    </a:ext>
                  </a:extLst>
                </a:gridCol>
                <a:gridCol w="1132274">
                  <a:extLst>
                    <a:ext uri="{9D8B030D-6E8A-4147-A177-3AD203B41FA5}">
                      <a16:colId xmlns:a16="http://schemas.microsoft.com/office/drawing/2014/main" val="2409803898"/>
                    </a:ext>
                  </a:extLst>
                </a:gridCol>
                <a:gridCol w="1325948">
                  <a:extLst>
                    <a:ext uri="{9D8B030D-6E8A-4147-A177-3AD203B41FA5}">
                      <a16:colId xmlns:a16="http://schemas.microsoft.com/office/drawing/2014/main" val="1271983053"/>
                    </a:ext>
                  </a:extLst>
                </a:gridCol>
                <a:gridCol w="1429820">
                  <a:extLst>
                    <a:ext uri="{9D8B030D-6E8A-4147-A177-3AD203B41FA5}">
                      <a16:colId xmlns:a16="http://schemas.microsoft.com/office/drawing/2014/main" val="2455796393"/>
                    </a:ext>
                  </a:extLst>
                </a:gridCol>
                <a:gridCol w="927417">
                  <a:extLst>
                    <a:ext uri="{9D8B030D-6E8A-4147-A177-3AD203B41FA5}">
                      <a16:colId xmlns:a16="http://schemas.microsoft.com/office/drawing/2014/main" val="3748956864"/>
                    </a:ext>
                  </a:extLst>
                </a:gridCol>
              </a:tblGrid>
              <a:tr h="33821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JetBrains Mono ExtraBold" panose="020B0909030102050004" pitchFamily="49" charset="0"/>
                        </a:rPr>
                        <a:t>EmpID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JetBrains Mono ExtraBold" panose="020B0909030102050004" pitchFamily="49" charset="0"/>
                        </a:rPr>
                        <a:t>EmpName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JetBrains Mono ExtraBold" panose="020B0909030102050004" pitchFamily="49" charset="0"/>
                        </a:rPr>
                        <a:t>EmpLicence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JetBrains Mono ExtraBold" panose="020B0909030102050004" pitchFamily="49" charset="0"/>
                        </a:rPr>
                        <a:t>EmpPassport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JetBrains Mono ExtraBold" panose="020B0909030102050004" pitchFamily="49" charset="0"/>
                        </a:rPr>
                        <a:t>DeptID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278068"/>
                  </a:ext>
                </a:extLst>
              </a:tr>
              <a:tr h="33821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JetBrains Mono ExtraBold" panose="020B0909030102050004" pitchFamily="49" charset="0"/>
                        </a:rPr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JetBrains Mono ExtraBold" panose="020B0909030102050004" pitchFamily="49" charset="0"/>
                        </a:rPr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JetBrains Mono ExtraBold" panose="020B0909030102050004" pitchFamily="49" charset="0"/>
                        </a:rPr>
                        <a:t>EL101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JetBrains Mono ExtraBold" panose="020B0909030102050004" pitchFamily="49" charset="0"/>
                        </a:rPr>
                        <a:t>PA123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JetBrains Mono ExtraBold" panose="020B09090301020500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177738"/>
                  </a:ext>
                </a:extLst>
              </a:tr>
              <a:tr h="33821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JetBrains Mono ExtraBold" panose="020B0909030102050004" pitchFamily="49" charset="0"/>
                        </a:rPr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JetBrains Mono ExtraBold" panose="020B0909030102050004" pitchFamily="49" charset="0"/>
                        </a:rPr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JetBrains Mono ExtraBold" panose="020B0909030102050004" pitchFamily="49" charset="0"/>
                        </a:rPr>
                        <a:t>EL102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JetBrains Mono ExtraBold" panose="020B0909030102050004" pitchFamily="49" charset="0"/>
                        </a:rPr>
                        <a:t>PA125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JetBrains Mono ExtraBold" panose="020B09090301020500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515636"/>
                  </a:ext>
                </a:extLst>
              </a:tr>
              <a:tr h="33821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JetBrains Mono ExtraBold" panose="020B0909030102050004" pitchFamily="49" charset="0"/>
                        </a:rPr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JetBrains Mono ExtraBold" panose="020B0909030102050004" pitchFamily="49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JetBrains Mono ExtraBold" panose="020B0909030102050004" pitchFamily="49" charset="0"/>
                        </a:rPr>
                        <a:t>EL103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JetBrains Mono ExtraBold" panose="020B0909030102050004" pitchFamily="49" charset="0"/>
                        </a:rPr>
                        <a:t>PA129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JetBrains Mono ExtraBold" panose="020B09090301020500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4151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82B6120-A0BF-4993-B08C-9EF7C54BC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836305"/>
              </p:ext>
            </p:extLst>
          </p:nvPr>
        </p:nvGraphicFramePr>
        <p:xfrm>
          <a:off x="6436247" y="1761564"/>
          <a:ext cx="2192972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203200" dist="165100" dir="5400000" rotWithShape="0">
                    <a:schemeClr val="accent4">
                      <a:lumMod val="40000"/>
                      <a:lumOff val="60000"/>
                      <a:alpha val="35000"/>
                    </a:schemeClr>
                  </a:outerShdw>
                </a:effectLst>
                <a:tableStyleId>{69C7853C-536D-4A76-A0AE-DD22124D55A5}</a:tableStyleId>
              </a:tblPr>
              <a:tblGrid>
                <a:gridCol w="927417">
                  <a:extLst>
                    <a:ext uri="{9D8B030D-6E8A-4147-A177-3AD203B41FA5}">
                      <a16:colId xmlns:a16="http://schemas.microsoft.com/office/drawing/2014/main" val="1836157542"/>
                    </a:ext>
                  </a:extLst>
                </a:gridCol>
                <a:gridCol w="1265555">
                  <a:extLst>
                    <a:ext uri="{9D8B030D-6E8A-4147-A177-3AD203B41FA5}">
                      <a16:colId xmlns:a16="http://schemas.microsoft.com/office/drawing/2014/main" val="3861505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JetBrains Mono ExtraBold" panose="020B0909030102050004" pitchFamily="49" charset="0"/>
                        </a:rPr>
                        <a:t>DeptID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JetBrains Mono ExtraBold" panose="020B0909030102050004" pitchFamily="49" charset="0"/>
                        </a:rPr>
                        <a:t>Department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54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JetBrains Mono ExtraBold" panose="020B09090301020500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JetBrains Mono ExtraBold" panose="020B0909030102050004" pitchFamily="49" charset="0"/>
                        </a:rPr>
                        <a:t>Accounting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539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JetBrains Mono ExtraBold" panose="020B09090301020500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JetBrains Mono ExtraBold" panose="020B0909030102050004" pitchFamily="49" charset="0"/>
                        </a:rPr>
                        <a:t>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2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JetBrains Mono ExtraBold" panose="020B09090301020500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JetBrains Mono ExtraBold" panose="020B0909030102050004" pitchFamily="49" charset="0"/>
                        </a:rPr>
                        <a:t>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83975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C34F87-A9CB-4221-B93B-7D931C9B9A9B}"/>
              </a:ext>
            </a:extLst>
          </p:cNvPr>
          <p:cNvCxnSpPr/>
          <p:nvPr/>
        </p:nvCxnSpPr>
        <p:spPr>
          <a:xfrm>
            <a:off x="932921" y="880140"/>
            <a:ext cx="0" cy="356461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B7F9BB-0E5F-459E-98C2-8EDF2859382D}"/>
              </a:ext>
            </a:extLst>
          </p:cNvPr>
          <p:cNvCxnSpPr/>
          <p:nvPr/>
        </p:nvCxnSpPr>
        <p:spPr>
          <a:xfrm>
            <a:off x="3268497" y="880140"/>
            <a:ext cx="0" cy="356461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3F1335-9508-405B-A106-1D70EE5F57FE}"/>
              </a:ext>
            </a:extLst>
          </p:cNvPr>
          <p:cNvCxnSpPr/>
          <p:nvPr/>
        </p:nvCxnSpPr>
        <p:spPr>
          <a:xfrm>
            <a:off x="4652000" y="880140"/>
            <a:ext cx="0" cy="356461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D2F4F6-AE75-432E-937F-F8958457A9E2}"/>
              </a:ext>
            </a:extLst>
          </p:cNvPr>
          <p:cNvCxnSpPr>
            <a:cxnSpLocks/>
          </p:cNvCxnSpPr>
          <p:nvPr/>
        </p:nvCxnSpPr>
        <p:spPr>
          <a:xfrm>
            <a:off x="915510" y="880140"/>
            <a:ext cx="3755603" cy="0"/>
          </a:xfrm>
          <a:prstGeom prst="line">
            <a:avLst/>
          </a:prstGeom>
          <a:ln w="38100">
            <a:solidFill>
              <a:srgbClr val="FF80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926A03-1CBD-463D-BAC5-6E492AA0D95F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2813680" y="651500"/>
            <a:ext cx="0" cy="228640"/>
          </a:xfrm>
          <a:prstGeom prst="line">
            <a:avLst/>
          </a:prstGeom>
          <a:ln w="38100">
            <a:solidFill>
              <a:srgbClr val="FF80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EB9BECF-32F7-4EE3-9804-862E53D09F64}"/>
              </a:ext>
            </a:extLst>
          </p:cNvPr>
          <p:cNvSpPr txBox="1"/>
          <p:nvPr/>
        </p:nvSpPr>
        <p:spPr>
          <a:xfrm>
            <a:off x="1900935" y="312946"/>
            <a:ext cx="1825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accent3">
                    <a:lumMod val="75000"/>
                  </a:schemeClr>
                </a:solidFill>
                <a:latin typeface="JetBrains Mono ExtraBold" panose="020B0909030102050004" pitchFamily="49" charset="0"/>
              </a:rPr>
              <a:t>Candidate key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EE72A83-BCBE-4456-A446-B49263A75EB3}"/>
              </a:ext>
            </a:extLst>
          </p:cNvPr>
          <p:cNvCxnSpPr>
            <a:cxnSpLocks/>
          </p:cNvCxnSpPr>
          <p:nvPr/>
        </p:nvCxnSpPr>
        <p:spPr>
          <a:xfrm flipV="1">
            <a:off x="812605" y="2825446"/>
            <a:ext cx="0" cy="356461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CAA4C03-9302-4A14-9CE4-0902A1837957}"/>
              </a:ext>
            </a:extLst>
          </p:cNvPr>
          <p:cNvSpPr txBox="1"/>
          <p:nvPr/>
        </p:nvSpPr>
        <p:spPr>
          <a:xfrm>
            <a:off x="0" y="3132960"/>
            <a:ext cx="1625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accent3">
                    <a:lumMod val="75000"/>
                  </a:schemeClr>
                </a:solidFill>
                <a:latin typeface="JetBrains Mono ExtraBold" panose="020B0909030102050004" pitchFamily="49" charset="0"/>
              </a:rPr>
              <a:t>Primary key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6371F3-8584-4E6B-8D75-4CC1E6032D63}"/>
              </a:ext>
            </a:extLst>
          </p:cNvPr>
          <p:cNvCxnSpPr/>
          <p:nvPr/>
        </p:nvCxnSpPr>
        <p:spPr>
          <a:xfrm>
            <a:off x="5805711" y="964361"/>
            <a:ext cx="0" cy="356461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1627EE7-6262-4701-972F-4B889471932C}"/>
              </a:ext>
            </a:extLst>
          </p:cNvPr>
          <p:cNvCxnSpPr>
            <a:cxnSpLocks/>
          </p:cNvCxnSpPr>
          <p:nvPr/>
        </p:nvCxnSpPr>
        <p:spPr>
          <a:xfrm>
            <a:off x="5788300" y="964361"/>
            <a:ext cx="523681" cy="0"/>
          </a:xfrm>
          <a:prstGeom prst="line">
            <a:avLst/>
          </a:prstGeom>
          <a:ln w="38100">
            <a:solidFill>
              <a:srgbClr val="FF80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998DE5B-0B9C-4E37-BCBE-7A7423CA29C6}"/>
              </a:ext>
            </a:extLst>
          </p:cNvPr>
          <p:cNvCxnSpPr>
            <a:cxnSpLocks/>
          </p:cNvCxnSpPr>
          <p:nvPr/>
        </p:nvCxnSpPr>
        <p:spPr>
          <a:xfrm flipV="1">
            <a:off x="6835354" y="964363"/>
            <a:ext cx="0" cy="797201"/>
          </a:xfrm>
          <a:prstGeom prst="line">
            <a:avLst/>
          </a:prstGeom>
          <a:ln w="38100">
            <a:solidFill>
              <a:srgbClr val="FF809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8C5F3B4-E861-40C9-BC4A-3A765B8A986B}"/>
              </a:ext>
            </a:extLst>
          </p:cNvPr>
          <p:cNvCxnSpPr>
            <a:cxnSpLocks/>
          </p:cNvCxnSpPr>
          <p:nvPr/>
        </p:nvCxnSpPr>
        <p:spPr>
          <a:xfrm>
            <a:off x="6330855" y="964361"/>
            <a:ext cx="523681" cy="0"/>
          </a:xfrm>
          <a:prstGeom prst="line">
            <a:avLst/>
          </a:prstGeom>
          <a:ln w="38100">
            <a:solidFill>
              <a:srgbClr val="FF809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2942F01-0FFC-4D40-A50C-2B85B9D5E80F}"/>
              </a:ext>
            </a:extLst>
          </p:cNvPr>
          <p:cNvCxnSpPr>
            <a:cxnSpLocks/>
          </p:cNvCxnSpPr>
          <p:nvPr/>
        </p:nvCxnSpPr>
        <p:spPr>
          <a:xfrm>
            <a:off x="6396197" y="651500"/>
            <a:ext cx="0" cy="312861"/>
          </a:xfrm>
          <a:prstGeom prst="line">
            <a:avLst/>
          </a:prstGeom>
          <a:ln w="38100">
            <a:solidFill>
              <a:srgbClr val="FF80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28CA21C-5DC6-4E96-B87B-0B5A4A8D550E}"/>
              </a:ext>
            </a:extLst>
          </p:cNvPr>
          <p:cNvSpPr txBox="1"/>
          <p:nvPr/>
        </p:nvSpPr>
        <p:spPr>
          <a:xfrm>
            <a:off x="5384435" y="316699"/>
            <a:ext cx="2023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accent3">
                    <a:lumMod val="75000"/>
                  </a:schemeClr>
                </a:solidFill>
                <a:latin typeface="JetBrains Mono ExtraBold" panose="020B0909030102050004" pitchFamily="49" charset="0"/>
              </a:rPr>
              <a:t>Foreign key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3DE52D6-AFE2-4805-94F0-BBBB5B925E91}"/>
                  </a:ext>
                </a:extLst>
              </p14:cNvPr>
              <p14:cNvContentPartPr/>
              <p14:nvPr/>
            </p14:nvContentPartPr>
            <p14:xfrm>
              <a:off x="6050930" y="448736"/>
              <a:ext cx="36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3DE52D6-AFE2-4805-94F0-BBBB5B925E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1930" y="4397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31E86C8-E58E-451F-801E-F698081D80BC}"/>
                  </a:ext>
                </a:extLst>
              </p14:cNvPr>
              <p14:cNvContentPartPr/>
              <p14:nvPr/>
            </p14:nvContentPartPr>
            <p14:xfrm>
              <a:off x="6115010" y="513176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31E86C8-E58E-451F-801E-F698081D80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06370" y="50453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9092CAF-75AE-49F1-A15A-6A01CE5F04ED}"/>
              </a:ext>
            </a:extLst>
          </p:cNvPr>
          <p:cNvCxnSpPr>
            <a:cxnSpLocks/>
          </p:cNvCxnSpPr>
          <p:nvPr/>
        </p:nvCxnSpPr>
        <p:spPr>
          <a:xfrm flipH="1" flipV="1">
            <a:off x="3412171" y="2815471"/>
            <a:ext cx="0" cy="356461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AFD69CA-07E8-47EB-94AD-D8692BD4325C}"/>
              </a:ext>
            </a:extLst>
          </p:cNvPr>
          <p:cNvCxnSpPr>
            <a:cxnSpLocks/>
          </p:cNvCxnSpPr>
          <p:nvPr/>
        </p:nvCxnSpPr>
        <p:spPr>
          <a:xfrm flipH="1" flipV="1">
            <a:off x="4450127" y="2815471"/>
            <a:ext cx="0" cy="356461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E5C0110-0C62-4138-B285-0A518DC9A040}"/>
              </a:ext>
            </a:extLst>
          </p:cNvPr>
          <p:cNvCxnSpPr>
            <a:cxnSpLocks/>
          </p:cNvCxnSpPr>
          <p:nvPr/>
        </p:nvCxnSpPr>
        <p:spPr>
          <a:xfrm flipH="1">
            <a:off x="3412171" y="3152750"/>
            <a:ext cx="1037957" cy="0"/>
          </a:xfrm>
          <a:prstGeom prst="line">
            <a:avLst/>
          </a:prstGeom>
          <a:ln w="38100">
            <a:solidFill>
              <a:srgbClr val="FF80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92715D6-6F8B-4F18-BE0A-95716723F6CB}"/>
              </a:ext>
            </a:extLst>
          </p:cNvPr>
          <p:cNvCxnSpPr>
            <a:cxnSpLocks/>
          </p:cNvCxnSpPr>
          <p:nvPr/>
        </p:nvCxnSpPr>
        <p:spPr>
          <a:xfrm flipV="1">
            <a:off x="3936802" y="3162725"/>
            <a:ext cx="0" cy="141947"/>
          </a:xfrm>
          <a:prstGeom prst="line">
            <a:avLst/>
          </a:prstGeom>
          <a:ln w="38100">
            <a:solidFill>
              <a:srgbClr val="FF80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C0335C1-24CD-411C-9DA0-1D857F9F6837}"/>
              </a:ext>
            </a:extLst>
          </p:cNvPr>
          <p:cNvSpPr txBox="1"/>
          <p:nvPr/>
        </p:nvSpPr>
        <p:spPr>
          <a:xfrm>
            <a:off x="2919387" y="3204359"/>
            <a:ext cx="2023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accent3">
                    <a:lumMod val="75000"/>
                  </a:schemeClr>
                </a:solidFill>
                <a:latin typeface="JetBrains Mono ExtraBold" panose="020B0909030102050004" pitchFamily="49" charset="0"/>
              </a:rPr>
              <a:t>Alternate key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2AD5D19-AA85-4ABC-BA2E-74D303E18F21}"/>
              </a:ext>
            </a:extLst>
          </p:cNvPr>
          <p:cNvCxnSpPr>
            <a:cxnSpLocks/>
          </p:cNvCxnSpPr>
          <p:nvPr/>
        </p:nvCxnSpPr>
        <p:spPr>
          <a:xfrm flipV="1">
            <a:off x="2813680" y="2807319"/>
            <a:ext cx="0" cy="83310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35C3FD1-72FD-4694-AB10-D725E79AA14B}"/>
              </a:ext>
            </a:extLst>
          </p:cNvPr>
          <p:cNvCxnSpPr>
            <a:cxnSpLocks/>
          </p:cNvCxnSpPr>
          <p:nvPr/>
        </p:nvCxnSpPr>
        <p:spPr>
          <a:xfrm flipV="1">
            <a:off x="4942911" y="2807320"/>
            <a:ext cx="0" cy="833099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1B209A2-A859-450E-B0AC-71753A017C18}"/>
              </a:ext>
            </a:extLst>
          </p:cNvPr>
          <p:cNvCxnSpPr>
            <a:cxnSpLocks/>
          </p:cNvCxnSpPr>
          <p:nvPr/>
        </p:nvCxnSpPr>
        <p:spPr>
          <a:xfrm flipH="1">
            <a:off x="2813680" y="3620903"/>
            <a:ext cx="2129231" cy="0"/>
          </a:xfrm>
          <a:prstGeom prst="line">
            <a:avLst/>
          </a:prstGeom>
          <a:ln w="38100">
            <a:solidFill>
              <a:srgbClr val="FF80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D56F2FC-016D-4F6D-B895-FEE34A7BE3F0}"/>
              </a:ext>
            </a:extLst>
          </p:cNvPr>
          <p:cNvCxnSpPr>
            <a:cxnSpLocks/>
          </p:cNvCxnSpPr>
          <p:nvPr/>
        </p:nvCxnSpPr>
        <p:spPr>
          <a:xfrm flipV="1">
            <a:off x="3889429" y="3640419"/>
            <a:ext cx="0" cy="230087"/>
          </a:xfrm>
          <a:prstGeom prst="line">
            <a:avLst/>
          </a:prstGeom>
          <a:ln w="38100">
            <a:solidFill>
              <a:srgbClr val="FF80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A73A434-244F-45EC-9471-BD5325386170}"/>
              </a:ext>
            </a:extLst>
          </p:cNvPr>
          <p:cNvSpPr txBox="1"/>
          <p:nvPr/>
        </p:nvSpPr>
        <p:spPr>
          <a:xfrm>
            <a:off x="3163319" y="3813042"/>
            <a:ext cx="1429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accent3">
                    <a:lumMod val="75000"/>
                  </a:schemeClr>
                </a:solidFill>
                <a:latin typeface="JetBrains Mono ExtraBold" panose="020B0909030102050004" pitchFamily="49" charset="0"/>
              </a:rPr>
              <a:t>Unique key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C7A0D59-5F2B-4DE1-8C50-39C95555C39C}"/>
              </a:ext>
            </a:extLst>
          </p:cNvPr>
          <p:cNvGrpSpPr/>
          <p:nvPr/>
        </p:nvGrpSpPr>
        <p:grpSpPr>
          <a:xfrm>
            <a:off x="4680042" y="3723890"/>
            <a:ext cx="4045366" cy="1112818"/>
            <a:chOff x="4823063" y="3790006"/>
            <a:chExt cx="4045366" cy="1112818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8197EC0F-1378-4001-A6C3-1F9D43E2D27D}"/>
                </a:ext>
              </a:extLst>
            </p:cNvPr>
            <p:cNvSpPr/>
            <p:nvPr/>
          </p:nvSpPr>
          <p:spPr>
            <a:xfrm>
              <a:off x="4823063" y="3790006"/>
              <a:ext cx="4045366" cy="1112818"/>
            </a:xfrm>
            <a:prstGeom prst="roundRect">
              <a:avLst>
                <a:gd name="adj" fmla="val 8474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F38BA041-9034-41F0-B6B1-2C5009883117}"/>
                </a:ext>
              </a:extLst>
            </p:cNvPr>
            <p:cNvGrpSpPr/>
            <p:nvPr/>
          </p:nvGrpSpPr>
          <p:grpSpPr>
            <a:xfrm>
              <a:off x="4823063" y="3862778"/>
              <a:ext cx="4024582" cy="991031"/>
              <a:chOff x="5019445" y="3763155"/>
              <a:chExt cx="4024582" cy="991031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5B10FED-6D9E-48A2-804A-9C7AC90883EF}"/>
                  </a:ext>
                </a:extLst>
              </p:cNvPr>
              <p:cNvSpPr txBox="1"/>
              <p:nvPr/>
            </p:nvSpPr>
            <p:spPr>
              <a:xfrm>
                <a:off x="5019445" y="3763155"/>
                <a:ext cx="1299148" cy="275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accent3">
                        <a:lumMod val="75000"/>
                      </a:schemeClr>
                    </a:solidFill>
                    <a:latin typeface="JetBrains Mono ExtraBold" panose="020B0909030102050004" pitchFamily="49" charset="0"/>
                  </a:rPr>
                  <a:t>Primary key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5C88A16-0C88-4CAA-A92E-6A06CF9B22EA}"/>
                  </a:ext>
                </a:extLst>
              </p:cNvPr>
              <p:cNvSpPr txBox="1"/>
              <p:nvPr/>
            </p:nvSpPr>
            <p:spPr>
              <a:xfrm>
                <a:off x="6264802" y="3763155"/>
                <a:ext cx="1410869" cy="275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accent3">
                        <a:lumMod val="75000"/>
                      </a:schemeClr>
                    </a:solidFill>
                    <a:latin typeface="JetBrains Mono ExtraBold" panose="020B0909030102050004" pitchFamily="49" charset="0"/>
                  </a:rPr>
                  <a:t>Alternate key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91CFDE9-7C05-4CC1-A7DB-22C622A2BFA4}"/>
                  </a:ext>
                </a:extLst>
              </p:cNvPr>
              <p:cNvSpPr txBox="1"/>
              <p:nvPr/>
            </p:nvSpPr>
            <p:spPr>
              <a:xfrm>
                <a:off x="7633158" y="3763155"/>
                <a:ext cx="1410869" cy="275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accent3">
                        <a:lumMod val="75000"/>
                      </a:schemeClr>
                    </a:solidFill>
                    <a:latin typeface="JetBrains Mono ExtraBold" panose="020B0909030102050004" pitchFamily="49" charset="0"/>
                  </a:rPr>
                  <a:t>Candidate key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4B08C81-E2BA-4371-9A66-2DB61793F5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9960" y="4266854"/>
                <a:ext cx="2762190" cy="0"/>
              </a:xfrm>
              <a:prstGeom prst="line">
                <a:avLst/>
              </a:prstGeom>
              <a:ln w="38100">
                <a:solidFill>
                  <a:srgbClr val="FF809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58336A0A-FEF2-49A6-8101-A6F3F3CA6292}"/>
                  </a:ext>
                </a:extLst>
              </p:cNvPr>
              <p:cNvGrpSpPr/>
              <p:nvPr/>
            </p:nvGrpSpPr>
            <p:grpSpPr>
              <a:xfrm>
                <a:off x="5589142" y="4038956"/>
                <a:ext cx="2724677" cy="227898"/>
                <a:chOff x="5589142" y="4038955"/>
                <a:chExt cx="2724677" cy="358295"/>
              </a:xfrm>
            </p:grpSpPr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0554B9C6-3A89-4834-9411-3B2685F098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89142" y="4038955"/>
                  <a:ext cx="0" cy="358295"/>
                </a:xfrm>
                <a:prstGeom prst="line">
                  <a:avLst/>
                </a:prstGeom>
                <a:ln w="38100">
                  <a:solidFill>
                    <a:srgbClr val="FF809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EF897963-8113-4C0F-8F4F-C841CD6AD2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13819" y="4038955"/>
                  <a:ext cx="0" cy="358295"/>
                </a:xfrm>
                <a:prstGeom prst="line">
                  <a:avLst/>
                </a:prstGeom>
                <a:ln w="38100">
                  <a:solidFill>
                    <a:srgbClr val="FF809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FE09AD41-FB24-4623-A99A-6E06B32F6083}"/>
                  </a:ext>
                </a:extLst>
              </p:cNvPr>
              <p:cNvCxnSpPr>
                <a:cxnSpLocks/>
                <a:endCxn id="89" idx="0"/>
              </p:cNvCxnSpPr>
              <p:nvPr/>
            </p:nvCxnSpPr>
            <p:spPr>
              <a:xfrm>
                <a:off x="6948655" y="4044687"/>
                <a:ext cx="8844" cy="433699"/>
              </a:xfrm>
              <a:prstGeom prst="straightConnector1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99C79DD-419D-4CCE-B10C-B61BE88ED0EB}"/>
                  </a:ext>
                </a:extLst>
              </p:cNvPr>
              <p:cNvSpPr txBox="1"/>
              <p:nvPr/>
            </p:nvSpPr>
            <p:spPr>
              <a:xfrm>
                <a:off x="6307925" y="4478386"/>
                <a:ext cx="1299148" cy="275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accent3">
                        <a:lumMod val="75000"/>
                      </a:schemeClr>
                    </a:solidFill>
                    <a:latin typeface="JetBrains Mono ExtraBold" panose="020B0909030102050004" pitchFamily="49" charset="0"/>
                  </a:rPr>
                  <a:t>Super key</a:t>
                </a:r>
              </a:p>
            </p:txBody>
          </p:sp>
        </p:grpSp>
      </p:grpSp>
      <p:pic>
        <p:nvPicPr>
          <p:cNvPr id="99" name="Picture 98">
            <a:extLst>
              <a:ext uri="{FF2B5EF4-FFF2-40B4-BE49-F238E27FC236}">
                <a16:creationId xmlns:a16="http://schemas.microsoft.com/office/drawing/2014/main" id="{41812AB2-7C28-410F-B7F9-4636246781C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55" y="3779028"/>
            <a:ext cx="1123797" cy="1123797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E70C4C7B-4179-469D-8F63-3D16A474A03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520" y="513176"/>
            <a:ext cx="797201" cy="79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46755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Bundle by Slidesgo">
  <a:themeElements>
    <a:clrScheme name="Simple Light">
      <a:dk1>
        <a:srgbClr val="202237"/>
      </a:dk1>
      <a:lt1>
        <a:srgbClr val="FFFFFF"/>
      </a:lt1>
      <a:dk2>
        <a:srgbClr val="252A51"/>
      </a:dk2>
      <a:lt2>
        <a:srgbClr val="F1E0DA"/>
      </a:lt2>
      <a:accent1>
        <a:srgbClr val="D6C3BD"/>
      </a:accent1>
      <a:accent2>
        <a:srgbClr val="EFEFEF"/>
      </a:accent2>
      <a:accent3>
        <a:srgbClr val="E8A19D"/>
      </a:accent3>
      <a:accent4>
        <a:srgbClr val="FF2C58"/>
      </a:accent4>
      <a:accent5>
        <a:srgbClr val="A00A35"/>
      </a:accent5>
      <a:accent6>
        <a:srgbClr val="630216"/>
      </a:accent6>
      <a:hlink>
        <a:srgbClr val="2022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407</Words>
  <Application>Microsoft Office PowerPoint</Application>
  <PresentationFormat>On-screen Show (16:9)</PresentationFormat>
  <Paragraphs>123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JetBrains Mono ExtraBold</vt:lpstr>
      <vt:lpstr>Wingdings</vt:lpstr>
      <vt:lpstr>JetBrains Mono</vt:lpstr>
      <vt:lpstr>Oswald</vt:lpstr>
      <vt:lpstr>Berlin Sans FB</vt:lpstr>
      <vt:lpstr>Bauhaus 93</vt:lpstr>
      <vt:lpstr>Didact Gothic</vt:lpstr>
      <vt:lpstr>Cascadia Code</vt:lpstr>
      <vt:lpstr>Technology Bundle by Slidesgo</vt:lpstr>
      <vt:lpstr>Pritam Mahata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KEYS</dc:title>
  <dc:creator>PRITAM MAHATA</dc:creator>
  <cp:lastModifiedBy>PRITAM MAHATA</cp:lastModifiedBy>
  <cp:revision>9</cp:revision>
  <dcterms:modified xsi:type="dcterms:W3CDTF">2024-01-30T11:00:54Z</dcterms:modified>
</cp:coreProperties>
</file>