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313" r:id="rId2"/>
    <p:sldId id="256" r:id="rId3"/>
    <p:sldId id="260" r:id="rId4"/>
    <p:sldId id="314" r:id="rId5"/>
    <p:sldId id="259" r:id="rId6"/>
    <p:sldId id="315" r:id="rId7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9"/>
    </p:embeddedFont>
    <p:embeddedFont>
      <p:font typeface="Berlin Sans FB" panose="020E0602020502020306" pitchFamily="34" charset="0"/>
      <p:regular r:id="rId10"/>
      <p:bold r:id="rId11"/>
    </p:embeddedFont>
    <p:embeddedFont>
      <p:font typeface="Cascadia Code" panose="020B0609020000020004" pitchFamily="49" charset="0"/>
      <p:regular r:id="rId12"/>
      <p:bold r:id="rId13"/>
      <p:italic r:id="rId14"/>
      <p:boldItalic r:id="rId15"/>
    </p:embeddedFont>
    <p:embeddedFont>
      <p:font typeface="Didact Gothic" panose="00000500000000000000" pitchFamily="2" charset="0"/>
      <p:regular r:id="rId16"/>
    </p:embeddedFont>
    <p:embeddedFont>
      <p:font typeface="JetBrains Mono ExtraBold" panose="020B0909030102050004" pitchFamily="49" charset="0"/>
      <p:bold r:id="rId17"/>
      <p:boldItalic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7"/>
    <a:srgbClr val="202237"/>
    <a:srgbClr val="F5C134"/>
    <a:srgbClr val="F2F2F2"/>
    <a:srgbClr val="F1E0DA"/>
    <a:srgbClr val="FF809B"/>
    <a:srgbClr val="606060"/>
    <a:srgbClr val="FF2C58"/>
    <a:srgbClr val="FFC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33F4B-E235-40ED-B051-966792CD9279}">
  <a:tblStyle styleId="{56833F4B-E235-40ED-B051-966792CD92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249" autoAdjust="0"/>
  </p:normalViewPr>
  <p:slideViewPr>
    <p:cSldViewPr snapToGrid="0">
      <p:cViewPr>
        <p:scale>
          <a:sx n="55" d="100"/>
          <a:sy n="55" d="100"/>
        </p:scale>
        <p:origin x="1134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a819d0d9b_0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a819d0d9b_0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0A3-5A3F-4B76-A55C-47EB0BFE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C1BC-FBDE-4EAC-9C0C-116826161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E704-66B6-435B-B771-FDB2EBA9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15F-4B16-455C-A631-86941FC99DA1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272B-58CE-4E0C-86D1-93AE6E8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A229-EB56-4C2E-9FF1-BD6E7C2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C8F7-69B3-4141-9121-4FAD633050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2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DC2C1D-4F38-4EB5-B5E7-D8E9F6F267A2}"/>
              </a:ext>
            </a:extLst>
          </p:cNvPr>
          <p:cNvSpPr txBox="1"/>
          <p:nvPr userDrawn="1"/>
        </p:nvSpPr>
        <p:spPr>
          <a:xfrm>
            <a:off x="7866033" y="4879295"/>
            <a:ext cx="135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>
                    <a:alpha val="6000"/>
                  </a:srgbClr>
                </a:solidFill>
                <a:latin typeface="Berlin Sans FB" panose="020E0602020502020306" pitchFamily="34" charset="0"/>
              </a:rPr>
              <a:t>Pritam Mahata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7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10B9-AE69-43B5-BD54-25176B1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C8F7-69B3-4141-9121-4FAD633050F2}" type="slidenum">
              <a:rPr lang="en-IN" smtClean="0"/>
              <a:t>1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EB8BE0-F8FE-40A9-A4AD-271C39CDC15A}"/>
              </a:ext>
            </a:extLst>
          </p:cNvPr>
          <p:cNvSpPr txBox="1">
            <a:spLocks/>
          </p:cNvSpPr>
          <p:nvPr/>
        </p:nvSpPr>
        <p:spPr>
          <a:xfrm>
            <a:off x="2077132" y="406776"/>
            <a:ext cx="4989736" cy="899365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4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GEORGE COLLEGE</a:t>
            </a:r>
          </a:p>
        </p:txBody>
      </p:sp>
    </p:spTree>
    <p:extLst>
      <p:ext uri="{BB962C8B-B14F-4D97-AF65-F5344CB8AC3E}">
        <p14:creationId xmlns:p14="http://schemas.microsoft.com/office/powerpoint/2010/main" val="15948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BF0B781-9208-4F13-9091-AE2192B76AE1}"/>
              </a:ext>
            </a:extLst>
          </p:cNvPr>
          <p:cNvGrpSpPr/>
          <p:nvPr/>
        </p:nvGrpSpPr>
        <p:grpSpPr>
          <a:xfrm>
            <a:off x="332637" y="1031395"/>
            <a:ext cx="4419457" cy="2267921"/>
            <a:chOff x="408521" y="548315"/>
            <a:chExt cx="4419457" cy="22679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DFB846-6D2F-4163-8D24-52B77AD1DB89}"/>
                </a:ext>
              </a:extLst>
            </p:cNvPr>
            <p:cNvSpPr txBox="1"/>
            <p:nvPr/>
          </p:nvSpPr>
          <p:spPr>
            <a:xfrm>
              <a:off x="408521" y="548315"/>
              <a:ext cx="4111606" cy="1323439"/>
            </a:xfrm>
            <a:prstGeom prst="rect">
              <a:avLst/>
            </a:prstGeom>
            <a:noFill/>
            <a:effectLst>
              <a:outerShdw blurRad="76200" dist="76200" dir="2700000" algn="tl" rotWithShape="0">
                <a:schemeClr val="accent4">
                  <a:lumMod val="60000"/>
                  <a:lumOff val="40000"/>
                  <a:alpha val="81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0" lang="en" sz="8000" b="1" i="0" u="none" strike="noStrike" kern="0" cap="none" spc="0" normalizeH="0" baseline="0" noProof="0" dirty="0"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solidFill>
                    <a:srgbClr val="FF809B"/>
                  </a:solidFill>
                  <a:effectLst/>
                  <a:uLnTx/>
                  <a:uFillTx/>
                  <a:latin typeface="Oswald"/>
                  <a:sym typeface="Oswald"/>
                </a:rPr>
                <a:t>SMART</a:t>
              </a:r>
              <a:endParaRPr lang="en-IN" sz="1600" dirty="0"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C98379-0C2A-46A7-BD35-E2C632039567}"/>
                </a:ext>
              </a:extLst>
            </p:cNvPr>
            <p:cNvSpPr txBox="1"/>
            <p:nvPr/>
          </p:nvSpPr>
          <p:spPr>
            <a:xfrm>
              <a:off x="430499" y="1492797"/>
              <a:ext cx="4397479" cy="1323439"/>
            </a:xfrm>
            <a:prstGeom prst="rect">
              <a:avLst/>
            </a:prstGeom>
            <a:noFill/>
            <a:effectLst>
              <a:outerShdw blurRad="50800" dist="50800" dir="2700000" algn="ctr" rotWithShape="0">
                <a:schemeClr val="accent2">
                  <a:lumMod val="25000"/>
                  <a:alpha val="38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en-IN" sz="8000" b="1" dirty="0">
                  <a:ln>
                    <a:solidFill>
                      <a:srgbClr val="F1E0DA"/>
                    </a:solidFill>
                  </a:ln>
                  <a:solidFill>
                    <a:srgbClr val="202237"/>
                  </a:solidFill>
                  <a:latin typeface="+mj-lt"/>
                  <a:sym typeface="Oswald"/>
                </a:rPr>
                <a:t>amp</a:t>
              </a:r>
              <a:endParaRPr lang="en-IN" dirty="0">
                <a:ln>
                  <a:solidFill>
                    <a:srgbClr val="F1E0DA"/>
                  </a:solidFill>
                </a:ln>
                <a:solidFill>
                  <a:srgbClr val="202237"/>
                </a:solidFill>
                <a:latin typeface="+mj-lt"/>
              </a:endParaRPr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B3322DE-8E9C-4EAE-B959-618F35556633}"/>
              </a:ext>
            </a:extLst>
          </p:cNvPr>
          <p:cNvSpPr/>
          <p:nvPr/>
        </p:nvSpPr>
        <p:spPr>
          <a:xfrm rot="18804331">
            <a:off x="2413878" y="2069149"/>
            <a:ext cx="766692" cy="1331354"/>
          </a:xfrm>
          <a:prstGeom prst="triangle">
            <a:avLst/>
          </a:prstGeom>
          <a:solidFill>
            <a:srgbClr val="FFC107">
              <a:alpha val="32000"/>
            </a:srgbClr>
          </a:solidFill>
          <a:ln>
            <a:noFill/>
          </a:ln>
          <a:effectLst>
            <a:glow rad="457200">
              <a:srgbClr val="FFC107">
                <a:alpha val="20000"/>
              </a:srgbClr>
            </a:glow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6E78F-642A-44D6-8E65-9354A44A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97" y="2239318"/>
            <a:ext cx="766692" cy="7666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AD72517-18EE-4F0C-B6F2-309B690CFE8C}"/>
              </a:ext>
            </a:extLst>
          </p:cNvPr>
          <p:cNvGrpSpPr/>
          <p:nvPr/>
        </p:nvGrpSpPr>
        <p:grpSpPr>
          <a:xfrm>
            <a:off x="5947299" y="835201"/>
            <a:ext cx="2293034" cy="3207545"/>
            <a:chOff x="5947299" y="835201"/>
            <a:chExt cx="2293034" cy="3207545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8E36C91A-2792-4B9C-9F79-3AE3AEB9EC1A}"/>
                </a:ext>
              </a:extLst>
            </p:cNvPr>
            <p:cNvSpPr/>
            <p:nvPr/>
          </p:nvSpPr>
          <p:spPr>
            <a:xfrm>
              <a:off x="5947299" y="3266954"/>
              <a:ext cx="2293034" cy="775792"/>
            </a:xfrm>
            <a:prstGeom prst="cube">
              <a:avLst>
                <a:gd name="adj" fmla="val 95071"/>
              </a:avLst>
            </a:prstGeom>
            <a:solidFill>
              <a:srgbClr val="20223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7DCEF7-4C8F-4BA5-A88B-9EC9A2DC9EC2}"/>
                </a:ext>
              </a:extLst>
            </p:cNvPr>
            <p:cNvGrpSpPr/>
            <p:nvPr/>
          </p:nvGrpSpPr>
          <p:grpSpPr>
            <a:xfrm>
              <a:off x="6271286" y="835201"/>
              <a:ext cx="1655314" cy="3039265"/>
              <a:chOff x="6110052" y="1693114"/>
              <a:chExt cx="1282262" cy="2354317"/>
            </a:xfrm>
          </p:grpSpPr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74EB8D-C3DD-4F26-BFB4-C4D60B89AC72}"/>
                  </a:ext>
                </a:extLst>
              </p:cNvPr>
              <p:cNvSpPr/>
              <p:nvPr/>
            </p:nvSpPr>
            <p:spPr>
              <a:xfrm>
                <a:off x="6110052" y="1693114"/>
                <a:ext cx="1282262" cy="2354317"/>
              </a:xfrm>
              <a:prstGeom prst="cube">
                <a:avLst>
                  <a:gd name="adj" fmla="val 2909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1937F7-E3F4-4BE9-ACF2-6AEAE9465231}"/>
                  </a:ext>
                </a:extLst>
              </p:cNvPr>
              <p:cNvSpPr/>
              <p:nvPr/>
            </p:nvSpPr>
            <p:spPr>
              <a:xfrm>
                <a:off x="6222123" y="2165130"/>
                <a:ext cx="683173" cy="1576551"/>
              </a:xfrm>
              <a:prstGeom prst="rect">
                <a:avLst/>
              </a:prstGeom>
              <a:solidFill>
                <a:srgbClr val="FFC107">
                  <a:alpha val="54000"/>
                </a:srgbClr>
              </a:solidFill>
              <a:ln>
                <a:solidFill>
                  <a:srgbClr val="FFC107"/>
                </a:solidFill>
              </a:ln>
              <a:effectLst>
                <a:glow rad="482600">
                  <a:srgbClr val="FFC107">
                    <a:alpha val="45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F2E8FE85-6CD1-461B-8847-3CFCDC97C274}"/>
                  </a:ext>
                </a:extLst>
              </p:cNvPr>
              <p:cNvSpPr/>
              <p:nvPr/>
            </p:nvSpPr>
            <p:spPr>
              <a:xfrm>
                <a:off x="7069913" y="1935608"/>
                <a:ext cx="267445" cy="1806073"/>
              </a:xfrm>
              <a:prstGeom prst="cube">
                <a:avLst>
                  <a:gd name="adj" fmla="val 93907"/>
                </a:avLst>
              </a:prstGeom>
              <a:solidFill>
                <a:srgbClr val="F5C134"/>
              </a:solidFill>
              <a:ln>
                <a:noFill/>
              </a:ln>
              <a:effectLst>
                <a:glow rad="139700">
                  <a:srgbClr val="F5C134">
                    <a:alpha val="53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B570F9-72B1-4014-AC82-72A0FE8F403B}"/>
                  </a:ext>
                </a:extLst>
              </p:cNvPr>
              <p:cNvSpPr/>
              <p:nvPr/>
            </p:nvSpPr>
            <p:spPr>
              <a:xfrm>
                <a:off x="7139940" y="1741971"/>
                <a:ext cx="87630" cy="45719"/>
              </a:xfrm>
              <a:prstGeom prst="ellipse">
                <a:avLst/>
              </a:prstGeom>
              <a:solidFill>
                <a:srgbClr val="202237"/>
              </a:solidFill>
              <a:ln>
                <a:solidFill>
                  <a:srgbClr val="202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12B1D7A-A609-4D55-901B-03CA48AE4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6974" y="1715111"/>
                <a:ext cx="450908" cy="45090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CF8AF7E-0987-4B89-92AC-5A6E603CD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6510" y="2034775"/>
                <a:ext cx="306481" cy="306481"/>
              </a:xfrm>
              <a:prstGeom prst="rect">
                <a:avLst/>
              </a:prstGeom>
            </p:spPr>
          </p:pic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C9F671C-E35C-4653-A961-6F5709233D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 flipH="1">
            <a:off x="62531" y="3723473"/>
            <a:ext cx="1269034" cy="1269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78E1C01-A9C2-4C27-9F0B-29EC9CDDC5F2}"/>
              </a:ext>
            </a:extLst>
          </p:cNvPr>
          <p:cNvSpPr txBox="1"/>
          <p:nvPr/>
        </p:nvSpPr>
        <p:spPr>
          <a:xfrm>
            <a:off x="408799" y="422564"/>
            <a:ext cx="4786828" cy="523220"/>
          </a:xfrm>
          <a:prstGeom prst="rect">
            <a:avLst/>
          </a:prstGeom>
          <a:noFill/>
          <a:effectLst>
            <a:outerShdw dist="508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25000"/>
                  </a:schemeClr>
                </a:solidFill>
                <a:effectLst/>
                <a:latin typeface="Oswald" panose="00000500000000000000" pitchFamily="2" charset="0"/>
              </a:rPr>
              <a:t>Features :-</a:t>
            </a:r>
            <a:endParaRPr lang="en-IN" sz="2800" b="1" dirty="0">
              <a:solidFill>
                <a:schemeClr val="accent2">
                  <a:lumMod val="25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DD524-7FC4-46A2-B771-1F3722A10B52}"/>
              </a:ext>
            </a:extLst>
          </p:cNvPr>
          <p:cNvSpPr txBox="1"/>
          <p:nvPr/>
        </p:nvSpPr>
        <p:spPr>
          <a:xfrm>
            <a:off x="635207" y="945784"/>
            <a:ext cx="6978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Measures ambient light intensity using an LDR sensor.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Controls a series of 11 LEDs connected to Arduino Uno.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The light intensity is categorized into four levels:</a:t>
            </a:r>
          </a:p>
          <a:p>
            <a:pPr algn="l"/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	Lower than 20%</a:t>
            </a:r>
          </a:p>
          <a:p>
            <a:pPr algn="l"/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	Between 20% and 50%</a:t>
            </a:r>
          </a:p>
          <a:p>
            <a:pPr algn="l"/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	Between 50% and 100%</a:t>
            </a:r>
          </a:p>
          <a:p>
            <a:pPr algn="l"/>
            <a:r>
              <a:rPr lang="en-IN" sz="2400" dirty="0">
                <a:solidFill>
                  <a:srgbClr val="202237"/>
                </a:solidFill>
                <a:latin typeface="Oswald" panose="00000500000000000000" pitchFamily="2" charset="0"/>
              </a:rPr>
              <a:t>	Higher than 100%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483AC-0405-4FD4-A3F2-E2AA3EB59831}"/>
              </a:ext>
            </a:extLst>
          </p:cNvPr>
          <p:cNvSpPr txBox="1"/>
          <p:nvPr/>
        </p:nvSpPr>
        <p:spPr>
          <a:xfrm>
            <a:off x="126609" y="840916"/>
            <a:ext cx="9453489" cy="198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Based on the light intensity, the LEDs exhibit different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behaviors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	If the light intensity is lower than 20%, all LEDs turn on sequentially.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	If the light intensity is between 20% and 50%, the LEDs turn on in an odd-even pattern.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	If the light intensity is between 50% and 100% </a:t>
            </a:r>
            <a:r>
              <a:rPr lang="en-IN" sz="1800" dirty="0" err="1">
                <a:solidFill>
                  <a:srgbClr val="202237"/>
                </a:solidFill>
                <a:latin typeface="Oswald" panose="00000500000000000000" pitchFamily="2" charset="0"/>
              </a:rPr>
              <a:t>theb</a:t>
            </a:r>
            <a:r>
              <a:rPr lang="en-IN" sz="1800" dirty="0">
                <a:solidFill>
                  <a:srgbClr val="202237"/>
                </a:solidFill>
                <a:latin typeface="Oswald" panose="00000500000000000000" pitchFamily="2" charset="0"/>
              </a:rPr>
              <a:t>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all LEDs turn off sequentially.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A push button is used to recalibrate the light intensity levels.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202237"/>
                </a:solidFill>
                <a:effectLst/>
                <a:uLnTx/>
                <a:uFillTx/>
                <a:latin typeface="Oswald" panose="00000500000000000000" pitchFamily="2" charset="0"/>
                <a:cs typeface="Arial"/>
                <a:sym typeface="Arial"/>
              </a:rPr>
              <a:t>The calibrated light intensity levels are stored in the EEPROM for persistent storage across power cycles.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25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A30BECD-8F40-4FA1-B916-9D559D9B2964}"/>
              </a:ext>
            </a:extLst>
          </p:cNvPr>
          <p:cNvSpPr/>
          <p:nvPr/>
        </p:nvSpPr>
        <p:spPr>
          <a:xfrm>
            <a:off x="1435480" y="80435"/>
            <a:ext cx="6273039" cy="646043"/>
          </a:xfrm>
          <a:prstGeom prst="rect">
            <a:avLst/>
          </a:prstGeom>
          <a:noFill/>
          <a:ln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202237"/>
                </a:solidFill>
                <a:latin typeface="Bauhaus 93" panose="04030905020B02020C02" pitchFamily="82" charset="0"/>
              </a:rPr>
              <a:t>How to </a:t>
            </a:r>
            <a:r>
              <a:rPr lang="en-IN" sz="5400" dirty="0">
                <a:solidFill>
                  <a:srgbClr val="FF2C58"/>
                </a:solidFill>
                <a:latin typeface="Bauhaus 93" panose="04030905020B02020C02" pitchFamily="82" charset="0"/>
              </a:rPr>
              <a:t>USE</a:t>
            </a:r>
            <a:endParaRPr lang="en-IN" sz="4800" dirty="0">
              <a:solidFill>
                <a:srgbClr val="FF2C58"/>
              </a:solidFill>
              <a:latin typeface="Bauhaus 93" panose="04030905020B02020C02" pitchFamily="8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E4425-C1CC-46F3-8EFF-FD22D837DE4A}"/>
              </a:ext>
            </a:extLst>
          </p:cNvPr>
          <p:cNvSpPr txBox="1"/>
          <p:nvPr/>
        </p:nvSpPr>
        <p:spPr>
          <a:xfrm>
            <a:off x="228695" y="941125"/>
            <a:ext cx="4498049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Turn on: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A0E16-7371-4FA4-BEDF-6AC28FAD6C74}"/>
              </a:ext>
            </a:extLst>
          </p:cNvPr>
          <p:cNvSpPr txBox="1"/>
          <p:nvPr/>
        </p:nvSpPr>
        <p:spPr>
          <a:xfrm>
            <a:off x="754916" y="1367582"/>
            <a:ext cx="5433973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By Simply turn on the power slide switch.</a:t>
            </a:r>
            <a:endParaRPr lang="en-IN" sz="2000" dirty="0">
              <a:latin typeface="Didact Gothic" panose="000005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D4E421-45A1-4E09-A725-127114551787}"/>
              </a:ext>
            </a:extLst>
          </p:cNvPr>
          <p:cNvGrpSpPr/>
          <p:nvPr/>
        </p:nvGrpSpPr>
        <p:grpSpPr>
          <a:xfrm>
            <a:off x="6344985" y="535557"/>
            <a:ext cx="2293034" cy="3207545"/>
            <a:chOff x="5947299" y="835201"/>
            <a:chExt cx="2293034" cy="320754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26740D76-FDD4-4C89-9611-15462C1C5D83}"/>
                </a:ext>
              </a:extLst>
            </p:cNvPr>
            <p:cNvSpPr/>
            <p:nvPr/>
          </p:nvSpPr>
          <p:spPr>
            <a:xfrm>
              <a:off x="5947299" y="3266954"/>
              <a:ext cx="2293034" cy="775792"/>
            </a:xfrm>
            <a:prstGeom prst="cube">
              <a:avLst>
                <a:gd name="adj" fmla="val 95071"/>
              </a:avLst>
            </a:prstGeom>
            <a:solidFill>
              <a:srgbClr val="20223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5391894-EEFE-4CCA-8697-56988ABCAC57}"/>
                </a:ext>
              </a:extLst>
            </p:cNvPr>
            <p:cNvGrpSpPr/>
            <p:nvPr/>
          </p:nvGrpSpPr>
          <p:grpSpPr>
            <a:xfrm>
              <a:off x="6271286" y="835201"/>
              <a:ext cx="1655314" cy="3039265"/>
              <a:chOff x="6110052" y="1693114"/>
              <a:chExt cx="1282262" cy="2354317"/>
            </a:xfrm>
          </p:grpSpPr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64450DEC-D197-4517-8869-0ABDCD8E7FA5}"/>
                  </a:ext>
                </a:extLst>
              </p:cNvPr>
              <p:cNvSpPr/>
              <p:nvPr/>
            </p:nvSpPr>
            <p:spPr>
              <a:xfrm>
                <a:off x="6110052" y="1693114"/>
                <a:ext cx="1282262" cy="2354317"/>
              </a:xfrm>
              <a:prstGeom prst="cube">
                <a:avLst>
                  <a:gd name="adj" fmla="val 2909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FA572B-AAA9-4F3F-90F4-A4273AFE52E1}"/>
                  </a:ext>
                </a:extLst>
              </p:cNvPr>
              <p:cNvSpPr/>
              <p:nvPr/>
            </p:nvSpPr>
            <p:spPr>
              <a:xfrm>
                <a:off x="6222123" y="2165130"/>
                <a:ext cx="683173" cy="1576551"/>
              </a:xfrm>
              <a:prstGeom prst="rect">
                <a:avLst/>
              </a:prstGeom>
              <a:solidFill>
                <a:srgbClr val="FFC107">
                  <a:alpha val="54000"/>
                </a:srgbClr>
              </a:solidFill>
              <a:ln>
                <a:solidFill>
                  <a:srgbClr val="FFC107"/>
                </a:solidFill>
              </a:ln>
              <a:effectLst>
                <a:glow rad="482600">
                  <a:srgbClr val="FFC107">
                    <a:alpha val="45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3A2AB803-3512-4880-8C96-6FF14BE2575F}"/>
                  </a:ext>
                </a:extLst>
              </p:cNvPr>
              <p:cNvSpPr/>
              <p:nvPr/>
            </p:nvSpPr>
            <p:spPr>
              <a:xfrm>
                <a:off x="7069913" y="1935608"/>
                <a:ext cx="267445" cy="1806073"/>
              </a:xfrm>
              <a:prstGeom prst="cube">
                <a:avLst>
                  <a:gd name="adj" fmla="val 93907"/>
                </a:avLst>
              </a:prstGeom>
              <a:solidFill>
                <a:srgbClr val="F5C134"/>
              </a:solidFill>
              <a:ln>
                <a:noFill/>
              </a:ln>
              <a:effectLst>
                <a:glow rad="139700">
                  <a:srgbClr val="F5C134">
                    <a:alpha val="53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AB379D7-9AA8-4FE3-BAD8-AEA5C0D66376}"/>
                  </a:ext>
                </a:extLst>
              </p:cNvPr>
              <p:cNvSpPr/>
              <p:nvPr/>
            </p:nvSpPr>
            <p:spPr>
              <a:xfrm>
                <a:off x="7139940" y="1741971"/>
                <a:ext cx="87630" cy="45719"/>
              </a:xfrm>
              <a:prstGeom prst="ellipse">
                <a:avLst/>
              </a:prstGeom>
              <a:solidFill>
                <a:srgbClr val="202237"/>
              </a:solidFill>
              <a:ln>
                <a:solidFill>
                  <a:srgbClr val="202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E651888-4724-4E65-AE89-8DFB19C1A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974" y="1715111"/>
                <a:ext cx="450908" cy="450908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B1236ED-5C6E-4731-9E19-880A911B6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6510" y="2034775"/>
                <a:ext cx="306481" cy="306481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50B530-3BAF-4AF0-867E-88202A94553C}"/>
              </a:ext>
            </a:extLst>
          </p:cNvPr>
          <p:cNvSpPr txBox="1"/>
          <p:nvPr/>
        </p:nvSpPr>
        <p:spPr>
          <a:xfrm>
            <a:off x="226383" y="1838470"/>
            <a:ext cx="5433973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02.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calibration: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2997D694-5FC8-4AD0-A421-B2B08EA767FA}"/>
              </a:ext>
            </a:extLst>
          </p:cNvPr>
          <p:cNvSpPr/>
          <p:nvPr/>
        </p:nvSpPr>
        <p:spPr>
          <a:xfrm rot="4281371">
            <a:off x="5482037" y="2611137"/>
            <a:ext cx="939888" cy="972010"/>
          </a:xfrm>
          <a:prstGeom prst="teardrop">
            <a:avLst>
              <a:gd name="adj" fmla="val 133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16BA9A-0FBF-44B7-AFCF-73A31E76FC67}"/>
              </a:ext>
            </a:extLst>
          </p:cNvPr>
          <p:cNvSpPr/>
          <p:nvPr/>
        </p:nvSpPr>
        <p:spPr>
          <a:xfrm>
            <a:off x="5560115" y="2730460"/>
            <a:ext cx="796842" cy="763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B0F6-9AEC-4173-A272-4AFE3E88B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736" y="2782818"/>
            <a:ext cx="656783" cy="6567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33D59C-9AF4-47C7-866E-A7B4558D2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619" y="3394784"/>
            <a:ext cx="144835" cy="14483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F812FE6-C29B-4674-9424-E4C4B537F5A6}"/>
              </a:ext>
            </a:extLst>
          </p:cNvPr>
          <p:cNvGrpSpPr/>
          <p:nvPr/>
        </p:nvGrpSpPr>
        <p:grpSpPr>
          <a:xfrm>
            <a:off x="7491502" y="2641265"/>
            <a:ext cx="972010" cy="939888"/>
            <a:chOff x="5465976" y="2627198"/>
            <a:chExt cx="972010" cy="939888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31039615-92C1-4694-A22D-148A0CBBE0DD}"/>
                </a:ext>
              </a:extLst>
            </p:cNvPr>
            <p:cNvSpPr/>
            <p:nvPr/>
          </p:nvSpPr>
          <p:spPr>
            <a:xfrm rot="17318629" flipH="1">
              <a:off x="5482037" y="2611137"/>
              <a:ext cx="939888" cy="972010"/>
            </a:xfrm>
            <a:prstGeom prst="teardrop">
              <a:avLst>
                <a:gd name="adj" fmla="val 1330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EBD742-EA70-4764-B383-9369CE2912E1}"/>
                </a:ext>
              </a:extLst>
            </p:cNvPr>
            <p:cNvSpPr/>
            <p:nvPr/>
          </p:nvSpPr>
          <p:spPr>
            <a:xfrm>
              <a:off x="5560115" y="2730460"/>
              <a:ext cx="796842" cy="763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3FBE6AB-8B9A-4EA0-A2D7-56DDAABA7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829866" y="2868932"/>
            <a:ext cx="525852" cy="52585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57BD6A-FA05-4B9C-8DB4-9F51C04C803E}"/>
              </a:ext>
            </a:extLst>
          </p:cNvPr>
          <p:cNvSpPr txBox="1"/>
          <p:nvPr/>
        </p:nvSpPr>
        <p:spPr>
          <a:xfrm>
            <a:off x="240238" y="3183761"/>
            <a:ext cx="5433973" cy="40011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03.</a:t>
            </a:r>
            <a:r>
              <a:rPr lang="en-IN" sz="1100" b="1" dirty="0">
                <a:solidFill>
                  <a:srgbClr val="FF2C5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202237"/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Now the lamp is ready to use.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A7632-BFD6-4997-9868-BA6836762DEC}"/>
              </a:ext>
            </a:extLst>
          </p:cNvPr>
          <p:cNvSpPr txBox="1"/>
          <p:nvPr/>
        </p:nvSpPr>
        <p:spPr>
          <a:xfrm>
            <a:off x="754916" y="2252282"/>
            <a:ext cx="5433973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2000" i="0" dirty="0">
                <a:solidFill>
                  <a:srgbClr val="374151"/>
                </a:solidFill>
                <a:effectLst/>
                <a:latin typeface="Didact Gothic" panose="00000500000000000000" pitchFamily="2" charset="0"/>
              </a:rPr>
              <a:t>Press and Hold the button for 1-2 sec. </a:t>
            </a:r>
          </a:p>
          <a:p>
            <a:r>
              <a:rPr lang="en-IN" sz="2000" dirty="0">
                <a:solidFill>
                  <a:srgbClr val="374151"/>
                </a:solidFill>
                <a:latin typeface="Didact Gothic" panose="00000500000000000000" pitchFamily="2" charset="0"/>
              </a:rPr>
              <a:t>When all room lights are turned on.</a:t>
            </a:r>
            <a:endParaRPr lang="en-IN" sz="2000" dirty="0">
              <a:latin typeface="Didact Gothic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920CF-D336-4D4D-8847-5EF29BC2D946}"/>
              </a:ext>
            </a:extLst>
          </p:cNvPr>
          <p:cNvSpPr txBox="1"/>
          <p:nvPr/>
        </p:nvSpPr>
        <p:spPr>
          <a:xfrm>
            <a:off x="5281771" y="2315427"/>
            <a:ext cx="656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FF2C58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rial"/>
              </a:rPr>
              <a:t>01.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885266-CACA-4501-BA1E-1D7AE1F61BE5}"/>
              </a:ext>
            </a:extLst>
          </p:cNvPr>
          <p:cNvSpPr txBox="1"/>
          <p:nvPr/>
        </p:nvSpPr>
        <p:spPr>
          <a:xfrm>
            <a:off x="8343625" y="2537099"/>
            <a:ext cx="656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FF2C58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rial"/>
              </a:rPr>
              <a:t>02.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E1B5939-58EE-4443-9E78-971EDA115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663" y="3390186"/>
            <a:ext cx="118091" cy="118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A233F-082D-4BCC-98C5-D5783B24D67F}"/>
              </a:ext>
            </a:extLst>
          </p:cNvPr>
          <p:cNvSpPr txBox="1"/>
          <p:nvPr/>
        </p:nvSpPr>
        <p:spPr>
          <a:xfrm>
            <a:off x="323365" y="975855"/>
            <a:ext cx="8328265" cy="923330"/>
          </a:xfrm>
          <a:prstGeom prst="rect">
            <a:avLst/>
          </a:prstGeom>
          <a:noFill/>
          <a:effectLst>
            <a:outerShdw dist="381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800" b="1" dirty="0">
                <a:solidFill>
                  <a:schemeClr val="accent4">
                    <a:lumMod val="75000"/>
                  </a:schemeClr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 not press the calibration button (if not required).</a:t>
            </a:r>
          </a:p>
          <a:p>
            <a:pPr marL="342900" indent="-342900">
              <a:buAutoNum type="arabicPeriod"/>
            </a:pPr>
            <a:r>
              <a:rPr lang="en-IN" sz="1800" b="1" dirty="0">
                <a:solidFill>
                  <a:schemeClr val="accent4">
                    <a:lumMod val="75000"/>
                  </a:schemeClr>
                </a:solidFill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 not cover the top part of this lamp.</a:t>
            </a:r>
          </a:p>
          <a:p>
            <a:pPr marL="342900" indent="-342900">
              <a:buAutoNum type="arabicPeriod"/>
            </a:pPr>
            <a:endParaRPr lang="en-IN" sz="1800" b="1" dirty="0">
              <a:solidFill>
                <a:schemeClr val="accent4">
                  <a:lumMod val="75000"/>
                </a:schemeClr>
              </a:solidFill>
              <a:latin typeface="JetBrains Mono ExtraBold" panose="020B090903010205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938-C481-4BA9-AE5C-BE5CA067E24E}"/>
              </a:ext>
            </a:extLst>
          </p:cNvPr>
          <p:cNvSpPr txBox="1"/>
          <p:nvPr/>
        </p:nvSpPr>
        <p:spPr>
          <a:xfrm>
            <a:off x="3672987" y="448407"/>
            <a:ext cx="179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2C58">
                    <a:lumMod val="75000"/>
                  </a:srgbClr>
                </a:solidFill>
                <a:effectLst/>
                <a:uLnTx/>
                <a:uFillTx/>
                <a:latin typeface="JetBrains Mono ExtraBold" panose="020B090903010205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Arial"/>
              </a:rPr>
              <a:t>Caution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4496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231</Words>
  <Application>Microsoft Office PowerPoint</Application>
  <PresentationFormat>On-screen Show (16:9)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Oswald</vt:lpstr>
      <vt:lpstr>Cascadia Code</vt:lpstr>
      <vt:lpstr>JetBrains Mono ExtraBold</vt:lpstr>
      <vt:lpstr>Berlin Sans FB</vt:lpstr>
      <vt:lpstr>Bauhaus 93</vt:lpstr>
      <vt:lpstr>Didact Gothic</vt:lpstr>
      <vt:lpstr>Arial</vt:lpstr>
      <vt:lpstr>Wingdings</vt:lpstr>
      <vt:lpstr>Technology Bundle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KEYS</dc:title>
  <dc:creator>PRITAM MAHATA</dc:creator>
  <cp:lastModifiedBy>Amrita Mahata</cp:lastModifiedBy>
  <cp:revision>11</cp:revision>
  <dcterms:modified xsi:type="dcterms:W3CDTF">2024-04-15T15:55:52Z</dcterms:modified>
</cp:coreProperties>
</file>