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7f5cca4d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7f5cca4d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84ef316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84ef316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8671a7c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8671a7c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8671a7c5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8671a7c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8671a7c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8671a7c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8671a7c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8671a7c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8671a7c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8671a7c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8671a7c5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8671a7c5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8671a7c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8671a7c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8671a7c5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8671a7c5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8671a7c5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8671a7c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8671a7c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8671a7c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1203fe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1203fe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114b9f42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114b9f42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114b9f4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114b9f4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8a04a7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8a04a7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afa4be1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afa4be1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7f5cca4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7f5cca4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7f5cca4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7f5cca4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7f5cca4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7f5cca4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wsIllVCpoMKbOwYL6FFsjMh09QSbr4_B/edit?usp=sharing&amp;ouid=106513403342357132422&amp;rtpof=true&amp;sd=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5 - IMDb Movie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Movies With Highest Profit</a:t>
            </a:r>
            <a:endParaRPr/>
          </a:p>
        </p:txBody>
      </p:sp>
      <p:pic>
        <p:nvPicPr>
          <p:cNvPr id="139" name="Google Shape;139;p22"/>
          <p:cNvPicPr preferRelativeResize="0"/>
          <p:nvPr/>
        </p:nvPicPr>
        <p:blipFill>
          <a:blip r:embed="rId3">
            <a:alphaModFix/>
          </a:blip>
          <a:stretch>
            <a:fillRect/>
          </a:stretch>
        </p:blipFill>
        <p:spPr>
          <a:xfrm>
            <a:off x="1987875" y="1853850"/>
            <a:ext cx="5171576" cy="320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250 Rated Movies</a:t>
            </a:r>
            <a:endParaRPr/>
          </a:p>
          <a:p>
            <a:pPr indent="0" lvl="0" marL="0" rtl="0" algn="l">
              <a:spcBef>
                <a:spcPts val="0"/>
              </a:spcBef>
              <a:spcAft>
                <a:spcPts val="0"/>
              </a:spcAft>
              <a:buNone/>
            </a:pPr>
            <a:r>
              <a:t/>
            </a:r>
            <a:endParaRPr/>
          </a:p>
        </p:txBody>
      </p:sp>
      <p:sp>
        <p:nvSpPr>
          <p:cNvPr id="145" name="Google Shape;145;p2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00000"/>
              </a:buClr>
              <a:buSzPts val="1300"/>
              <a:buChar char="●"/>
            </a:pPr>
            <a:r>
              <a:rPr lang="en">
                <a:solidFill>
                  <a:srgbClr val="000000"/>
                </a:solidFill>
              </a:rPr>
              <a:t>First filter the column num_voted_users by selecting the number filters which are greater than 25000</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Then create a column named Rank</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Use the formula - RANK(N3,[imdb_score]) to assign ranks to the movies based on their respective imdb_score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Then we have filtered out the English from the language column to get the top foreign language films based on their imdb rating</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250 Rated Movies</a:t>
            </a:r>
            <a:endParaRPr/>
          </a:p>
        </p:txBody>
      </p:sp>
      <p:pic>
        <p:nvPicPr>
          <p:cNvPr id="151" name="Google Shape;151;p24"/>
          <p:cNvPicPr preferRelativeResize="0"/>
          <p:nvPr/>
        </p:nvPicPr>
        <p:blipFill>
          <a:blip r:embed="rId3">
            <a:alphaModFix/>
          </a:blip>
          <a:stretch>
            <a:fillRect/>
          </a:stretch>
        </p:blipFill>
        <p:spPr>
          <a:xfrm>
            <a:off x="1005025" y="1853850"/>
            <a:ext cx="7133949" cy="314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Foreign Language Films</a:t>
            </a:r>
            <a:endParaRPr/>
          </a:p>
        </p:txBody>
      </p:sp>
      <p:pic>
        <p:nvPicPr>
          <p:cNvPr id="157" name="Google Shape;157;p25"/>
          <p:cNvPicPr preferRelativeResize="0"/>
          <p:nvPr/>
        </p:nvPicPr>
        <p:blipFill>
          <a:blip r:embed="rId3">
            <a:alphaModFix/>
          </a:blip>
          <a:stretch>
            <a:fillRect/>
          </a:stretch>
        </p:blipFill>
        <p:spPr>
          <a:xfrm>
            <a:off x="948100" y="1853850"/>
            <a:ext cx="7247802" cy="3107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Directors</a:t>
            </a:r>
            <a:endParaRPr/>
          </a:p>
        </p:txBody>
      </p:sp>
      <p:sp>
        <p:nvSpPr>
          <p:cNvPr id="163" name="Google Shape;163;p2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Insert a pivot table and add the director_name column as rows and mean of imdb score into the values area</a:t>
            </a:r>
            <a:endParaRPr/>
          </a:p>
          <a:p>
            <a:pPr indent="-311150" lvl="0" marL="457200" rtl="0" algn="l">
              <a:spcBef>
                <a:spcPts val="0"/>
              </a:spcBef>
              <a:spcAft>
                <a:spcPts val="0"/>
              </a:spcAft>
              <a:buSzPts val="1300"/>
              <a:buChar char="●"/>
            </a:pPr>
            <a:r>
              <a:rPr lang="en"/>
              <a:t>Then</a:t>
            </a:r>
            <a:r>
              <a:rPr lang="en"/>
              <a:t> filter the director name by selecting value filters and top 10 based on the mean of imdb_score.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Directors</a:t>
            </a:r>
            <a:endParaRPr/>
          </a:p>
        </p:txBody>
      </p:sp>
      <p:pic>
        <p:nvPicPr>
          <p:cNvPr id="169" name="Google Shape;169;p27"/>
          <p:cNvPicPr preferRelativeResize="0"/>
          <p:nvPr/>
        </p:nvPicPr>
        <p:blipFill>
          <a:blip r:embed="rId3">
            <a:alphaModFix/>
          </a:blip>
          <a:stretch>
            <a:fillRect/>
          </a:stretch>
        </p:blipFill>
        <p:spPr>
          <a:xfrm>
            <a:off x="2599550" y="1853850"/>
            <a:ext cx="3944889" cy="2984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Popular Genres</a:t>
            </a:r>
            <a:endParaRPr/>
          </a:p>
        </p:txBody>
      </p:sp>
      <p:sp>
        <p:nvSpPr>
          <p:cNvPr id="175" name="Google Shape;175;p2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inserted a pivot table to know about the top 10 popular genres</a:t>
            </a:r>
            <a:endParaRPr/>
          </a:p>
          <a:p>
            <a:pPr indent="-311150" lvl="0" marL="457200" rtl="0" algn="l">
              <a:spcBef>
                <a:spcPts val="0"/>
              </a:spcBef>
              <a:spcAft>
                <a:spcPts val="0"/>
              </a:spcAft>
              <a:buSzPts val="1300"/>
              <a:buChar char="●"/>
            </a:pPr>
            <a:r>
              <a:rPr lang="en"/>
              <a:t>In the pivot table genres is used as row axis and the count of the genres as the values</a:t>
            </a:r>
            <a:endParaRPr/>
          </a:p>
          <a:p>
            <a:pPr indent="-311150" lvl="0" marL="457200" rtl="0" algn="l">
              <a:spcBef>
                <a:spcPts val="0"/>
              </a:spcBef>
              <a:spcAft>
                <a:spcPts val="0"/>
              </a:spcAft>
              <a:buSzPts val="1300"/>
              <a:buChar char="●"/>
            </a:pPr>
            <a:r>
              <a:rPr lang="en"/>
              <a:t>Then using the filter we have shown the top 10 genres based on their count in descending order</a:t>
            </a:r>
            <a:endParaRPr/>
          </a:p>
          <a:p>
            <a:pPr indent="-311150" lvl="0" marL="457200" rtl="0" algn="l">
              <a:spcBef>
                <a:spcPts val="0"/>
              </a:spcBef>
              <a:spcAft>
                <a:spcPts val="0"/>
              </a:spcAft>
              <a:buSzPts val="1300"/>
              <a:buChar char="●"/>
            </a:pPr>
            <a:r>
              <a:rPr lang="en"/>
              <a:t>Also uses a clustered column chart to represent the same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Genres</a:t>
            </a:r>
            <a:endParaRPr/>
          </a:p>
        </p:txBody>
      </p:sp>
      <p:pic>
        <p:nvPicPr>
          <p:cNvPr id="181" name="Google Shape;181;p29"/>
          <p:cNvPicPr preferRelativeResize="0"/>
          <p:nvPr/>
        </p:nvPicPr>
        <p:blipFill>
          <a:blip r:embed="rId3">
            <a:alphaModFix/>
          </a:blip>
          <a:stretch>
            <a:fillRect/>
          </a:stretch>
        </p:blipFill>
        <p:spPr>
          <a:xfrm>
            <a:off x="752350" y="1853850"/>
            <a:ext cx="7639307"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 &amp; User reviews Comparison</a:t>
            </a:r>
            <a:endParaRPr/>
          </a:p>
        </p:txBody>
      </p:sp>
      <p:sp>
        <p:nvSpPr>
          <p:cNvPr id="187" name="Google Shape;187;p30"/>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pivot table to filter out the actors Brad Pitt, Leonardo DiCaprio and Meryl Streep</a:t>
            </a:r>
            <a:endParaRPr/>
          </a:p>
          <a:p>
            <a:pPr indent="-311150" lvl="0" marL="457200" rtl="0" algn="l">
              <a:spcBef>
                <a:spcPts val="0"/>
              </a:spcBef>
              <a:spcAft>
                <a:spcPts val="0"/>
              </a:spcAft>
              <a:buSzPts val="1300"/>
              <a:buChar char="●"/>
            </a:pPr>
            <a:r>
              <a:rPr lang="en"/>
              <a:t>Calculate the mean of the user reviews and critic reviews for each of them separately</a:t>
            </a:r>
            <a:endParaRPr/>
          </a:p>
          <a:p>
            <a:pPr indent="-311150" lvl="0" marL="457200" rtl="0" algn="l">
              <a:spcBef>
                <a:spcPts val="0"/>
              </a:spcBef>
              <a:spcAft>
                <a:spcPts val="0"/>
              </a:spcAft>
              <a:buSzPts val="1300"/>
              <a:buChar char="●"/>
            </a:pPr>
            <a:r>
              <a:rPr lang="en"/>
              <a:t>We observe that for both the user and critic reviews, actor Leonardo DiCaprio has the highest mean.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 and User Reviews Comparison</a:t>
            </a:r>
            <a:endParaRPr/>
          </a:p>
        </p:txBody>
      </p:sp>
      <p:pic>
        <p:nvPicPr>
          <p:cNvPr id="193" name="Google Shape;193;p31"/>
          <p:cNvPicPr preferRelativeResize="0"/>
          <p:nvPr/>
        </p:nvPicPr>
        <p:blipFill>
          <a:blip r:embed="rId3">
            <a:alphaModFix/>
          </a:blip>
          <a:stretch>
            <a:fillRect/>
          </a:stretch>
        </p:blipFill>
        <p:spPr>
          <a:xfrm>
            <a:off x="2194625" y="1853850"/>
            <a:ext cx="494481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In this project we are analysing the dataset which contains information about the movies, their IMDb rating, their budget spent and the earnings they have made, the top 250 movies based on the ratings provided by IMDb, the top directors as per the ratings and also some popular genres and information about the top actors. Before we can proceed to find out any of these results we have to look out for blanks and remove the unnecessary columns from the dataset. The steps taken during cleaning and analysis are further mentioned below in the presentation.</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 in No of voted users over decades</a:t>
            </a:r>
            <a:endParaRPr/>
          </a:p>
        </p:txBody>
      </p:sp>
      <p:sp>
        <p:nvSpPr>
          <p:cNvPr id="199" name="Google Shape;199;p32"/>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 pivot table and assign title year as row labels.</a:t>
            </a:r>
            <a:endParaRPr/>
          </a:p>
          <a:p>
            <a:pPr indent="-311150" lvl="0" marL="457200" rtl="0" algn="l">
              <a:spcBef>
                <a:spcPts val="0"/>
              </a:spcBef>
              <a:spcAft>
                <a:spcPts val="0"/>
              </a:spcAft>
              <a:buSzPts val="1300"/>
              <a:buChar char="●"/>
            </a:pPr>
            <a:r>
              <a:rPr lang="en"/>
              <a:t>Then we have used the group field option and set the starting date as 1920 and ending date as 2016 and set the difference as 10</a:t>
            </a:r>
            <a:endParaRPr/>
          </a:p>
          <a:p>
            <a:pPr indent="-311150" lvl="0" marL="457200" rtl="0" algn="l">
              <a:spcBef>
                <a:spcPts val="0"/>
              </a:spcBef>
              <a:spcAft>
                <a:spcPts val="0"/>
              </a:spcAft>
              <a:buSzPts val="1300"/>
              <a:buChar char="●"/>
            </a:pPr>
            <a:r>
              <a:rPr lang="en"/>
              <a:t>Then add the sum of num_voted_users column as values</a:t>
            </a:r>
            <a:endParaRPr/>
          </a:p>
          <a:p>
            <a:pPr indent="-311150" lvl="0" marL="457200" rtl="0" algn="l">
              <a:spcBef>
                <a:spcPts val="0"/>
              </a:spcBef>
              <a:spcAft>
                <a:spcPts val="0"/>
              </a:spcAft>
              <a:buSzPts val="1300"/>
              <a:buChar char="●"/>
            </a:pPr>
            <a:r>
              <a:rPr lang="en"/>
              <a:t>Then used a bar chart to plot the same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in No of voted users over decades</a:t>
            </a:r>
            <a:endParaRPr/>
          </a:p>
          <a:p>
            <a:pPr indent="0" lvl="0" marL="0" rtl="0" algn="l">
              <a:spcBef>
                <a:spcPts val="0"/>
              </a:spcBef>
              <a:spcAft>
                <a:spcPts val="0"/>
              </a:spcAft>
              <a:buNone/>
            </a:pPr>
            <a:r>
              <a:t/>
            </a:r>
            <a:endParaRPr/>
          </a:p>
        </p:txBody>
      </p:sp>
      <p:pic>
        <p:nvPicPr>
          <p:cNvPr id="205" name="Google Shape;205;p33"/>
          <p:cNvPicPr preferRelativeResize="0"/>
          <p:nvPr/>
        </p:nvPicPr>
        <p:blipFill>
          <a:blip r:embed="rId3">
            <a:alphaModFix/>
          </a:blip>
          <a:stretch>
            <a:fillRect/>
          </a:stretch>
        </p:blipFill>
        <p:spPr>
          <a:xfrm>
            <a:off x="867325" y="1853849"/>
            <a:ext cx="7409349" cy="298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211" name="Google Shape;211;p34"/>
          <p:cNvSpPr txBox="1"/>
          <p:nvPr>
            <p:ph idx="1" type="body"/>
          </p:nvPr>
        </p:nvSpPr>
        <p:spPr>
          <a:xfrm>
            <a:off x="727650" y="2089225"/>
            <a:ext cx="7688700" cy="2413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rgbClr val="000000"/>
                </a:solidFill>
              </a:rPr>
              <a:t>While doing the project I learned how to use the pivot table and filter, order &amp; group the data using the pivot table. Also learned about the different types of charts and which one will be applicable  for what types of analysis. I learned how to clean the data before analysis and answered questions like which movies made the highest profit, movies that were highly rated, foreign language films that are highly rated, who are the top directors, found out the popular genres, compared between 3 actors and the critic reviews they got and also how the number of voters have changed over the decade.</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First we have downloaded the dataset from the link. As the dataset is in the csv format we have used excel to import the contents into a newsheet. We can notice that some cells have the values missing and some columns are unnecessary for our analysis. To identify the the missing values we apply the filter option to all the columns are remove the rows that have blanks values. </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Tech-Stack Used</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Software used - Ms-Excel 365</a:t>
            </a:r>
            <a:endParaRPr sz="1600">
              <a:solidFill>
                <a:srgbClr val="000000"/>
              </a:solidFill>
            </a:endParaRPr>
          </a:p>
          <a:p>
            <a:pPr indent="0" lvl="0" marL="0" rtl="0" algn="l">
              <a:spcBef>
                <a:spcPts val="1200"/>
              </a:spcBef>
              <a:spcAft>
                <a:spcPts val="0"/>
              </a:spcAft>
              <a:buNone/>
            </a:pPr>
            <a:r>
              <a:rPr lang="en" sz="1600">
                <a:solidFill>
                  <a:srgbClr val="000000"/>
                </a:solidFill>
              </a:rPr>
              <a:t>The downloaded dataset is given in csv format and we have to use excel 365 to import the contents from the file into a spreadsheet.</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Excel Sheet Link</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https://docs.google.com/spreadsheets/d/1wsIllVCpoMKbOwYL6FFsjMh09QSbr4_B/edit?usp=sharing&amp;ouid=106513403342357132422&amp;rtpof=true&amp;sd=true</a:t>
            </a:r>
            <a:endParaRPr/>
          </a:p>
          <a:p>
            <a:pPr indent="-311150" lvl="0" marL="457200" rtl="0" algn="l">
              <a:spcBef>
                <a:spcPts val="1200"/>
              </a:spcBef>
              <a:spcAft>
                <a:spcPts val="0"/>
              </a:spcAft>
              <a:buClr>
                <a:srgbClr val="000000"/>
              </a:buClr>
              <a:buSzPts val="1300"/>
              <a:buChar char="●"/>
            </a:pPr>
            <a:r>
              <a:rPr lang="en">
                <a:solidFill>
                  <a:srgbClr val="000000"/>
                </a:solidFill>
              </a:rPr>
              <a:t>This is the link to the excel sheet with the working </a:t>
            </a:r>
            <a:r>
              <a:rPr lang="en">
                <a:solidFill>
                  <a:srgbClr val="000000"/>
                </a:solidFill>
              </a:rPr>
              <a:t>dataset</a:t>
            </a:r>
            <a:r>
              <a:rPr lang="en">
                <a:solidFill>
                  <a:srgbClr val="000000"/>
                </a:solidFill>
              </a:rPr>
              <a:t>. Please provide any valuable comments if applicable.</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the data</a:t>
            </a:r>
            <a:endParaRPr/>
          </a:p>
        </p:txBody>
      </p:sp>
      <p:sp>
        <p:nvSpPr>
          <p:cNvPr id="121" name="Google Shape;121;p1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Clr>
                <a:srgbClr val="000000"/>
              </a:buClr>
              <a:buSzPct val="100000"/>
              <a:buChar char="●"/>
            </a:pPr>
            <a:r>
              <a:rPr lang="en">
                <a:solidFill>
                  <a:srgbClr val="000000"/>
                </a:solidFill>
              </a:rPr>
              <a:t>We remove the columns color, director_facebook_likes, actor_3_facebook_likes, actor_2_name, actor_1_facebook_likes, cast_total_facebook_likes, actor_3_name, facenumber_in_poster, plot_keywords, movie_imdb_link, content_rating, actor_2_facebook_likes, aspect_ratio and movie_facebook_likes.</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Also filter the director_name column to find the blank rows and remove them.</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Also selected the movie_name column and used the remove duplicates option</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Movies with highest profit</a:t>
            </a:r>
            <a:endParaRPr/>
          </a:p>
        </p:txBody>
      </p:sp>
      <p:sp>
        <p:nvSpPr>
          <p:cNvPr id="127" name="Google Shape;127;p20"/>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We have added a new column named “profit” calculated as the difference of budget from the gross column.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Then the “profit” column is sorted in descending order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To observe the outliers we have used the XY(scatter) chart with the budget in the x axis and the profit in the y axis.</a:t>
            </a:r>
            <a:endParaRPr>
              <a:solidFill>
                <a:srgbClr val="000000"/>
              </a:solidFill>
            </a:endParaRPr>
          </a:p>
          <a:p>
            <a:pPr indent="-311150" lvl="0" marL="457200" rtl="0" algn="l">
              <a:spcBef>
                <a:spcPts val="0"/>
              </a:spcBef>
              <a:spcAft>
                <a:spcPts val="0"/>
              </a:spcAft>
              <a:buClr>
                <a:srgbClr val="000000"/>
              </a:buClr>
              <a:buSzPts val="1300"/>
              <a:buChar char="●"/>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Profit Vs Budget plot with outliers</a:t>
            </a:r>
            <a:endParaRPr/>
          </a:p>
        </p:txBody>
      </p:sp>
      <p:pic>
        <p:nvPicPr>
          <p:cNvPr id="133" name="Google Shape;133;p21"/>
          <p:cNvPicPr preferRelativeResize="0"/>
          <p:nvPr/>
        </p:nvPicPr>
        <p:blipFill>
          <a:blip r:embed="rId3">
            <a:alphaModFix/>
          </a:blip>
          <a:stretch>
            <a:fillRect/>
          </a:stretch>
        </p:blipFill>
        <p:spPr>
          <a:xfrm>
            <a:off x="2030500" y="1853850"/>
            <a:ext cx="5464325" cy="328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