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Science\sql\code%20basic\Input%20for%20participants\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ata%20Science\sql\code%20basic\Input%20for%20participants\4.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ata%20Science\sql\code%20basic\Input%20for%20participants\7.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ata%20Science\sql\code%20basic\Input%20for%20participants\7.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ata%20Science\sql\code%20basic\Input%20for%20participants\8.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Data%20Science\sql\code%20basic\Input%20for%20participants\9.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'3'!$B$1</c:f>
              <c:strCache>
                <c:ptCount val="1"/>
                <c:pt idx="0">
                  <c:v>product_count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'3'!$A$2:$A$7</c:f>
              <c:strCache>
                <c:ptCount val="6"/>
                <c:pt idx="0">
                  <c:v>Notebook</c:v>
                </c:pt>
                <c:pt idx="1">
                  <c:v>Accessories</c:v>
                </c:pt>
                <c:pt idx="2">
                  <c:v>Peripherals</c:v>
                </c:pt>
                <c:pt idx="3">
                  <c:v>Desktop</c:v>
                </c:pt>
                <c:pt idx="4">
                  <c:v>Storage</c:v>
                </c:pt>
                <c:pt idx="5">
                  <c:v>Networking</c:v>
                </c:pt>
              </c:strCache>
            </c:strRef>
          </c:cat>
          <c:val>
            <c:numRef>
              <c:f>'3'!$B$2:$B$7</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0-4847-491C-BD12-72A3E88D8262}"/>
            </c:ext>
          </c:extLst>
        </c:ser>
        <c:dLbls>
          <c:dLblPos val="outEnd"/>
          <c:showLegendKey val="0"/>
          <c:showVal val="1"/>
          <c:showCatName val="0"/>
          <c:showSerName val="0"/>
          <c:showPercent val="0"/>
          <c:showBubbleSize val="0"/>
        </c:dLbls>
        <c:gapWidth val="267"/>
        <c:overlap val="-43"/>
        <c:axId val="404527152"/>
        <c:axId val="404522560"/>
      </c:barChart>
      <c:catAx>
        <c:axId val="404527152"/>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a:t>Segment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04522560"/>
        <c:crosses val="autoZero"/>
        <c:auto val="1"/>
        <c:lblAlgn val="ctr"/>
        <c:lblOffset val="100"/>
        <c:noMultiLvlLbl val="0"/>
      </c:catAx>
      <c:valAx>
        <c:axId val="40452256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a:t>Product Count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404527152"/>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Segment</a:t>
            </a:r>
            <a:r>
              <a:rPr lang="en-US" baseline="0"/>
              <a:t> wise Count of New Products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'4'!$K$3</c:f>
              <c:strCache>
                <c:ptCount val="1"/>
                <c:pt idx="0">
                  <c:v>New Product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'4'!$J$4:$J$9</c:f>
              <c:strCache>
                <c:ptCount val="6"/>
                <c:pt idx="0">
                  <c:v>Accessories</c:v>
                </c:pt>
                <c:pt idx="1">
                  <c:v>Notebook</c:v>
                </c:pt>
                <c:pt idx="2">
                  <c:v>Peripherals</c:v>
                </c:pt>
                <c:pt idx="3">
                  <c:v>Desktop</c:v>
                </c:pt>
                <c:pt idx="4">
                  <c:v>Storage</c:v>
                </c:pt>
                <c:pt idx="5">
                  <c:v>Networking</c:v>
                </c:pt>
              </c:strCache>
            </c:strRef>
          </c:cat>
          <c:val>
            <c:numRef>
              <c:f>'4'!$K$4:$K$9</c:f>
              <c:numCache>
                <c:formatCode>General</c:formatCode>
                <c:ptCount val="6"/>
                <c:pt idx="0">
                  <c:v>34</c:v>
                </c:pt>
                <c:pt idx="1">
                  <c:v>16</c:v>
                </c:pt>
                <c:pt idx="2">
                  <c:v>16</c:v>
                </c:pt>
                <c:pt idx="3">
                  <c:v>15</c:v>
                </c:pt>
                <c:pt idx="4">
                  <c:v>5</c:v>
                </c:pt>
                <c:pt idx="5">
                  <c:v>3</c:v>
                </c:pt>
              </c:numCache>
            </c:numRef>
          </c:val>
          <c:extLst>
            <c:ext xmlns:c16="http://schemas.microsoft.com/office/drawing/2014/chart" uri="{C3380CC4-5D6E-409C-BE32-E72D297353CC}">
              <c16:uniqueId val="{00000000-B1ED-4359-AF35-0966B5A566CF}"/>
            </c:ext>
          </c:extLst>
        </c:ser>
        <c:dLbls>
          <c:dLblPos val="outEnd"/>
          <c:showLegendKey val="0"/>
          <c:showVal val="1"/>
          <c:showCatName val="0"/>
          <c:showSerName val="0"/>
          <c:showPercent val="0"/>
          <c:showBubbleSize val="0"/>
        </c:dLbls>
        <c:gapWidth val="219"/>
        <c:overlap val="-27"/>
        <c:axId val="431696968"/>
        <c:axId val="432528704"/>
      </c:barChart>
      <c:catAx>
        <c:axId val="431696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528704"/>
        <c:crosses val="autoZero"/>
        <c:auto val="1"/>
        <c:lblAlgn val="ctr"/>
        <c:lblOffset val="100"/>
        <c:noMultiLvlLbl val="0"/>
      </c:catAx>
      <c:valAx>
        <c:axId val="43252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696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Gross_sales_Amount(millions) for</a:t>
            </a:r>
            <a:r>
              <a:rPr lang="en-US" baseline="0"/>
              <a:t> year 2020</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'7'!$I$1</c:f>
              <c:strCache>
                <c:ptCount val="1"/>
                <c:pt idx="0">
                  <c:v>Gross_sales_Amount(millions)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'7'!$H$2:$H$13</c:f>
              <c:strCache>
                <c:ptCount val="12"/>
                <c:pt idx="0">
                  <c:v>Jan </c:v>
                </c:pt>
                <c:pt idx="1">
                  <c:v>Feb</c:v>
                </c:pt>
                <c:pt idx="2">
                  <c:v>Mar</c:v>
                </c:pt>
                <c:pt idx="3">
                  <c:v>Apr</c:v>
                </c:pt>
                <c:pt idx="4">
                  <c:v>May</c:v>
                </c:pt>
                <c:pt idx="5">
                  <c:v>Jun</c:v>
                </c:pt>
                <c:pt idx="6">
                  <c:v>Jul</c:v>
                </c:pt>
                <c:pt idx="7">
                  <c:v>Aug</c:v>
                </c:pt>
                <c:pt idx="8">
                  <c:v>Sep</c:v>
                </c:pt>
                <c:pt idx="9">
                  <c:v>Oct</c:v>
                </c:pt>
                <c:pt idx="10">
                  <c:v>Nov</c:v>
                </c:pt>
                <c:pt idx="11">
                  <c:v>Dec</c:v>
                </c:pt>
              </c:strCache>
            </c:strRef>
          </c:cat>
          <c:val>
            <c:numRef>
              <c:f>'7'!$I$2:$I$13</c:f>
              <c:numCache>
                <c:formatCode>General</c:formatCode>
                <c:ptCount val="12"/>
                <c:pt idx="0">
                  <c:v>9.58</c:v>
                </c:pt>
                <c:pt idx="1">
                  <c:v>8.08</c:v>
                </c:pt>
                <c:pt idx="2">
                  <c:v>0.77</c:v>
                </c:pt>
                <c:pt idx="3">
                  <c:v>0.8</c:v>
                </c:pt>
                <c:pt idx="4">
                  <c:v>1.59</c:v>
                </c:pt>
                <c:pt idx="5">
                  <c:v>3.43</c:v>
                </c:pt>
                <c:pt idx="6">
                  <c:v>5.15</c:v>
                </c:pt>
                <c:pt idx="7">
                  <c:v>5.64</c:v>
                </c:pt>
                <c:pt idx="8">
                  <c:v>9.09</c:v>
                </c:pt>
                <c:pt idx="9">
                  <c:v>10.38</c:v>
                </c:pt>
                <c:pt idx="10">
                  <c:v>15.23</c:v>
                </c:pt>
                <c:pt idx="11">
                  <c:v>9.76</c:v>
                </c:pt>
              </c:numCache>
            </c:numRef>
          </c:val>
          <c:smooth val="0"/>
          <c:extLst>
            <c:ext xmlns:c16="http://schemas.microsoft.com/office/drawing/2014/chart" uri="{C3380CC4-5D6E-409C-BE32-E72D297353CC}">
              <c16:uniqueId val="{00000000-51B6-4C14-954C-03133A973A48}"/>
            </c:ext>
          </c:extLst>
        </c:ser>
        <c:dLbls>
          <c:dLblPos val="r"/>
          <c:showLegendKey val="0"/>
          <c:showVal val="1"/>
          <c:showCatName val="0"/>
          <c:showSerName val="0"/>
          <c:showPercent val="0"/>
          <c:showBubbleSize val="0"/>
        </c:dLbls>
        <c:smooth val="0"/>
        <c:axId val="443799096"/>
        <c:axId val="443797128"/>
      </c:lineChart>
      <c:catAx>
        <c:axId val="443799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797128"/>
        <c:crosses val="autoZero"/>
        <c:auto val="1"/>
        <c:lblAlgn val="ctr"/>
        <c:lblOffset val="100"/>
        <c:noMultiLvlLbl val="0"/>
      </c:catAx>
      <c:valAx>
        <c:axId val="443797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799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Gross_sales_Amount(millions) for year 2021</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'7'!$H$14:$H$25</c:f>
              <c:strCache>
                <c:ptCount val="12"/>
                <c:pt idx="0">
                  <c:v>Jan </c:v>
                </c:pt>
                <c:pt idx="1">
                  <c:v>Feb</c:v>
                </c:pt>
                <c:pt idx="2">
                  <c:v>Mar</c:v>
                </c:pt>
                <c:pt idx="3">
                  <c:v>Apr</c:v>
                </c:pt>
                <c:pt idx="4">
                  <c:v>May</c:v>
                </c:pt>
                <c:pt idx="5">
                  <c:v>Jun</c:v>
                </c:pt>
                <c:pt idx="6">
                  <c:v>Jul</c:v>
                </c:pt>
                <c:pt idx="7">
                  <c:v>Aug</c:v>
                </c:pt>
                <c:pt idx="8">
                  <c:v>Sep</c:v>
                </c:pt>
                <c:pt idx="9">
                  <c:v>Oct</c:v>
                </c:pt>
                <c:pt idx="10">
                  <c:v>Nov</c:v>
                </c:pt>
                <c:pt idx="11">
                  <c:v>Dec</c:v>
                </c:pt>
              </c:strCache>
            </c:strRef>
          </c:cat>
          <c:val>
            <c:numRef>
              <c:f>'7'!$I$14:$I$25</c:f>
              <c:numCache>
                <c:formatCode>General</c:formatCode>
                <c:ptCount val="12"/>
                <c:pt idx="0">
                  <c:v>19.57</c:v>
                </c:pt>
                <c:pt idx="1">
                  <c:v>15.99</c:v>
                </c:pt>
                <c:pt idx="2">
                  <c:v>19.149999999999999</c:v>
                </c:pt>
                <c:pt idx="3">
                  <c:v>11.48</c:v>
                </c:pt>
                <c:pt idx="4">
                  <c:v>19.2</c:v>
                </c:pt>
                <c:pt idx="5">
                  <c:v>15.46</c:v>
                </c:pt>
                <c:pt idx="6">
                  <c:v>19.04</c:v>
                </c:pt>
                <c:pt idx="7">
                  <c:v>11.32</c:v>
                </c:pt>
                <c:pt idx="8">
                  <c:v>19.53</c:v>
                </c:pt>
                <c:pt idx="9">
                  <c:v>21.02</c:v>
                </c:pt>
                <c:pt idx="10">
                  <c:v>32.25</c:v>
                </c:pt>
                <c:pt idx="11">
                  <c:v>20.41</c:v>
                </c:pt>
              </c:numCache>
            </c:numRef>
          </c:val>
          <c:smooth val="0"/>
          <c:extLst>
            <c:ext xmlns:c16="http://schemas.microsoft.com/office/drawing/2014/chart" uri="{C3380CC4-5D6E-409C-BE32-E72D297353CC}">
              <c16:uniqueId val="{00000000-D4CE-489D-BA00-1088F5D4B6E6}"/>
            </c:ext>
          </c:extLst>
        </c:ser>
        <c:dLbls>
          <c:dLblPos val="r"/>
          <c:showLegendKey val="0"/>
          <c:showVal val="1"/>
          <c:showCatName val="0"/>
          <c:showSerName val="0"/>
          <c:showPercent val="0"/>
          <c:showBubbleSize val="0"/>
        </c:dLbls>
        <c:smooth val="0"/>
        <c:axId val="520833208"/>
        <c:axId val="520833864"/>
      </c:lineChart>
      <c:catAx>
        <c:axId val="520833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833864"/>
        <c:crosses val="autoZero"/>
        <c:auto val="1"/>
        <c:lblAlgn val="ctr"/>
        <c:lblOffset val="100"/>
        <c:noMultiLvlLbl val="0"/>
      </c:catAx>
      <c:valAx>
        <c:axId val="520833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0833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'8'!$B$1</c:f>
              <c:strCache>
                <c:ptCount val="1"/>
                <c:pt idx="0">
                  <c:v>total_sold_quantity_million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'8'!$A$2:$A$5</c:f>
              <c:strCache>
                <c:ptCount val="4"/>
                <c:pt idx="0">
                  <c:v>Q-4</c:v>
                </c:pt>
                <c:pt idx="1">
                  <c:v>Q-3</c:v>
                </c:pt>
                <c:pt idx="2">
                  <c:v>Q-1</c:v>
                </c:pt>
                <c:pt idx="3">
                  <c:v>Q-2</c:v>
                </c:pt>
              </c:strCache>
            </c:strRef>
          </c:cat>
          <c:val>
            <c:numRef>
              <c:f>'8'!$B$2:$B$5</c:f>
              <c:numCache>
                <c:formatCode>General</c:formatCode>
                <c:ptCount val="4"/>
                <c:pt idx="0">
                  <c:v>17.45</c:v>
                </c:pt>
                <c:pt idx="1">
                  <c:v>7.14</c:v>
                </c:pt>
                <c:pt idx="2">
                  <c:v>3.7</c:v>
                </c:pt>
                <c:pt idx="3">
                  <c:v>3.4</c:v>
                </c:pt>
              </c:numCache>
            </c:numRef>
          </c:val>
          <c:extLst>
            <c:ext xmlns:c16="http://schemas.microsoft.com/office/drawing/2014/chart" uri="{C3380CC4-5D6E-409C-BE32-E72D297353CC}">
              <c16:uniqueId val="{00000000-67D8-4B45-ACB6-2C020E10114F}"/>
            </c:ext>
          </c:extLst>
        </c:ser>
        <c:dLbls>
          <c:dLblPos val="outEnd"/>
          <c:showLegendKey val="0"/>
          <c:showVal val="1"/>
          <c:showCatName val="0"/>
          <c:showSerName val="0"/>
          <c:showPercent val="0"/>
          <c:showBubbleSize val="0"/>
        </c:dLbls>
        <c:gapWidth val="182"/>
        <c:axId val="413532200"/>
        <c:axId val="413536136"/>
      </c:barChart>
      <c:catAx>
        <c:axId val="4135322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Quarter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536136"/>
        <c:crosses val="autoZero"/>
        <c:auto val="1"/>
        <c:lblAlgn val="ctr"/>
        <c:lblOffset val="100"/>
        <c:noMultiLvlLbl val="0"/>
      </c:catAx>
      <c:valAx>
        <c:axId val="413536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532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Channel</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'9'!$G$3</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99-418F-920F-DDF8A8C8C1F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99-418F-920F-DDF8A8C8C1F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99-418F-920F-DDF8A8C8C1F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'9'!$F$4:$F$6</c:f>
              <c:strCache>
                <c:ptCount val="3"/>
                <c:pt idx="0">
                  <c:v>Retailer</c:v>
                </c:pt>
                <c:pt idx="1">
                  <c:v>Direct</c:v>
                </c:pt>
                <c:pt idx="2">
                  <c:v>Distributor</c:v>
                </c:pt>
              </c:strCache>
            </c:strRef>
          </c:cat>
          <c:val>
            <c:numRef>
              <c:f>'9'!$G$4:$G$6</c:f>
              <c:numCache>
                <c:formatCode>General</c:formatCode>
                <c:ptCount val="3"/>
                <c:pt idx="0">
                  <c:v>73.22</c:v>
                </c:pt>
                <c:pt idx="1">
                  <c:v>15.47</c:v>
                </c:pt>
                <c:pt idx="2">
                  <c:v>11.31</c:v>
                </c:pt>
              </c:numCache>
            </c:numRef>
          </c:val>
          <c:extLst>
            <c:ext xmlns:c16="http://schemas.microsoft.com/office/drawing/2014/chart" uri="{C3380CC4-5D6E-409C-BE32-E72D297353CC}">
              <c16:uniqueId val="{00000006-3C99-418F-920F-DDF8A8C8C1F8}"/>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E405AD-E3A0-40D7-9F75-72121B3F39CA}"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FDD26-F78F-4815-81EA-9494CB9B1DF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52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05AD-E3A0-40D7-9F75-72121B3F39CA}"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FDD26-F78F-4815-81EA-9494CB9B1DF9}" type="slidenum">
              <a:rPr lang="en-IN" smtClean="0"/>
              <a:t>‹#›</a:t>
            </a:fld>
            <a:endParaRPr lang="en-IN"/>
          </a:p>
        </p:txBody>
      </p:sp>
    </p:spTree>
    <p:extLst>
      <p:ext uri="{BB962C8B-B14F-4D97-AF65-F5344CB8AC3E}">
        <p14:creationId xmlns:p14="http://schemas.microsoft.com/office/powerpoint/2010/main" val="232050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05AD-E3A0-40D7-9F75-72121B3F39CA}"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FDD26-F78F-4815-81EA-9494CB9B1DF9}" type="slidenum">
              <a:rPr lang="en-IN" smtClean="0"/>
              <a:t>‹#›</a:t>
            </a:fld>
            <a:endParaRPr lang="en-IN"/>
          </a:p>
        </p:txBody>
      </p:sp>
    </p:spTree>
    <p:extLst>
      <p:ext uri="{BB962C8B-B14F-4D97-AF65-F5344CB8AC3E}">
        <p14:creationId xmlns:p14="http://schemas.microsoft.com/office/powerpoint/2010/main" val="194860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05AD-E3A0-40D7-9F75-72121B3F39CA}"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FDD26-F78F-4815-81EA-9494CB9B1DF9}" type="slidenum">
              <a:rPr lang="en-IN" smtClean="0"/>
              <a:t>‹#›</a:t>
            </a:fld>
            <a:endParaRPr lang="en-IN"/>
          </a:p>
        </p:txBody>
      </p:sp>
    </p:spTree>
    <p:extLst>
      <p:ext uri="{BB962C8B-B14F-4D97-AF65-F5344CB8AC3E}">
        <p14:creationId xmlns:p14="http://schemas.microsoft.com/office/powerpoint/2010/main" val="398777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405AD-E3A0-40D7-9F75-72121B3F39CA}"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CFDD26-F78F-4815-81EA-9494CB9B1DF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72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405AD-E3A0-40D7-9F75-72121B3F39CA}"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CFDD26-F78F-4815-81EA-9494CB9B1DF9}" type="slidenum">
              <a:rPr lang="en-IN" smtClean="0"/>
              <a:t>‹#›</a:t>
            </a:fld>
            <a:endParaRPr lang="en-IN"/>
          </a:p>
        </p:txBody>
      </p:sp>
    </p:spTree>
    <p:extLst>
      <p:ext uri="{BB962C8B-B14F-4D97-AF65-F5344CB8AC3E}">
        <p14:creationId xmlns:p14="http://schemas.microsoft.com/office/powerpoint/2010/main" val="1555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405AD-E3A0-40D7-9F75-72121B3F39CA}"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CFDD26-F78F-4815-81EA-9494CB9B1DF9}" type="slidenum">
              <a:rPr lang="en-IN" smtClean="0"/>
              <a:t>‹#›</a:t>
            </a:fld>
            <a:endParaRPr lang="en-IN"/>
          </a:p>
        </p:txBody>
      </p:sp>
    </p:spTree>
    <p:extLst>
      <p:ext uri="{BB962C8B-B14F-4D97-AF65-F5344CB8AC3E}">
        <p14:creationId xmlns:p14="http://schemas.microsoft.com/office/powerpoint/2010/main" val="255139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E405AD-E3A0-40D7-9F75-72121B3F39CA}"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CFDD26-F78F-4815-81EA-9494CB9B1DF9}" type="slidenum">
              <a:rPr lang="en-IN" smtClean="0"/>
              <a:t>‹#›</a:t>
            </a:fld>
            <a:endParaRPr lang="en-IN"/>
          </a:p>
        </p:txBody>
      </p:sp>
    </p:spTree>
    <p:extLst>
      <p:ext uri="{BB962C8B-B14F-4D97-AF65-F5344CB8AC3E}">
        <p14:creationId xmlns:p14="http://schemas.microsoft.com/office/powerpoint/2010/main" val="254527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E405AD-E3A0-40D7-9F75-72121B3F39CA}" type="datetimeFigureOut">
              <a:rPr lang="en-IN" smtClean="0"/>
              <a:t>24-01-2023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2CFDD26-F78F-4815-81EA-9494CB9B1DF9}" type="slidenum">
              <a:rPr lang="en-IN" smtClean="0"/>
              <a:t>‹#›</a:t>
            </a:fld>
            <a:endParaRPr lang="en-IN"/>
          </a:p>
        </p:txBody>
      </p:sp>
    </p:spTree>
    <p:extLst>
      <p:ext uri="{BB962C8B-B14F-4D97-AF65-F5344CB8AC3E}">
        <p14:creationId xmlns:p14="http://schemas.microsoft.com/office/powerpoint/2010/main" val="359889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E405AD-E3A0-40D7-9F75-72121B3F39CA}" type="datetimeFigureOut">
              <a:rPr lang="en-IN" smtClean="0"/>
              <a:t>24-01-2023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CFDD26-F78F-4815-81EA-9494CB9B1DF9}" type="slidenum">
              <a:rPr lang="en-IN" smtClean="0"/>
              <a:t>‹#›</a:t>
            </a:fld>
            <a:endParaRPr lang="en-IN"/>
          </a:p>
        </p:txBody>
      </p:sp>
    </p:spTree>
    <p:extLst>
      <p:ext uri="{BB962C8B-B14F-4D97-AF65-F5344CB8AC3E}">
        <p14:creationId xmlns:p14="http://schemas.microsoft.com/office/powerpoint/2010/main" val="312968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405AD-E3A0-40D7-9F75-72121B3F39CA}"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CFDD26-F78F-4815-81EA-9494CB9B1DF9}" type="slidenum">
              <a:rPr lang="en-IN" smtClean="0"/>
              <a:t>‹#›</a:t>
            </a:fld>
            <a:endParaRPr lang="en-IN"/>
          </a:p>
        </p:txBody>
      </p:sp>
    </p:spTree>
    <p:extLst>
      <p:ext uri="{BB962C8B-B14F-4D97-AF65-F5344CB8AC3E}">
        <p14:creationId xmlns:p14="http://schemas.microsoft.com/office/powerpoint/2010/main" val="206007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8E405AD-E3A0-40D7-9F75-72121B3F39CA}" type="datetimeFigureOut">
              <a:rPr lang="en-IN" smtClean="0"/>
              <a:t>24-01-2023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CFDD26-F78F-4815-81EA-9494CB9B1DF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34625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D8A5-2447-00F9-7F18-F3DB6D9F032C}"/>
              </a:ext>
            </a:extLst>
          </p:cNvPr>
          <p:cNvSpPr>
            <a:spLocks noGrp="1"/>
          </p:cNvSpPr>
          <p:nvPr>
            <p:ph type="ctrTitle"/>
          </p:nvPr>
        </p:nvSpPr>
        <p:spPr/>
        <p:txBody>
          <a:bodyPr>
            <a:normAutofit/>
          </a:bodyPr>
          <a:lstStyle/>
          <a:p>
            <a:r>
              <a:rPr lang="en-US" dirty="0"/>
              <a:t>Insights from Consumer Goods Domain </a:t>
            </a:r>
            <a:endParaRPr lang="en-IN" dirty="0"/>
          </a:p>
        </p:txBody>
      </p:sp>
      <p:sp>
        <p:nvSpPr>
          <p:cNvPr id="3" name="Subtitle 2">
            <a:extLst>
              <a:ext uri="{FF2B5EF4-FFF2-40B4-BE49-F238E27FC236}">
                <a16:creationId xmlns:a16="http://schemas.microsoft.com/office/drawing/2014/main" id="{F777D454-1BF0-1F41-AD66-85677697CC11}"/>
              </a:ext>
            </a:extLst>
          </p:cNvPr>
          <p:cNvSpPr>
            <a:spLocks noGrp="1"/>
          </p:cNvSpPr>
          <p:nvPr>
            <p:ph type="subTitle" idx="1"/>
          </p:nvPr>
        </p:nvSpPr>
        <p:spPr/>
        <p:txBody>
          <a:bodyPr>
            <a:normAutofit/>
          </a:bodyPr>
          <a:lstStyle/>
          <a:p>
            <a:endParaRPr lang="en-US" dirty="0"/>
          </a:p>
          <a:p>
            <a:endParaRPr lang="en-IN" dirty="0"/>
          </a:p>
        </p:txBody>
      </p:sp>
    </p:spTree>
    <p:extLst>
      <p:ext uri="{BB962C8B-B14F-4D97-AF65-F5344CB8AC3E}">
        <p14:creationId xmlns:p14="http://schemas.microsoft.com/office/powerpoint/2010/main" val="287487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B970-D68C-188E-348E-90B2AD62F553}"/>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4685A515-9B4C-6DA1-101D-DF0BC67073EB}"/>
              </a:ext>
            </a:extLst>
          </p:cNvPr>
          <p:cNvSpPr>
            <a:spLocks noGrp="1"/>
          </p:cNvSpPr>
          <p:nvPr>
            <p:ph sz="half" idx="1"/>
          </p:nvPr>
        </p:nvSpPr>
        <p:spPr/>
        <p:txBody>
          <a:bodyPr/>
          <a:lstStyle/>
          <a:p>
            <a:r>
              <a:rPr lang="en-US" dirty="0"/>
              <a:t>Request – 7</a:t>
            </a:r>
          </a:p>
          <a:p>
            <a:pPr marL="457200" lvl="1" indent="0">
              <a:buNone/>
            </a:pPr>
            <a:r>
              <a:rPr lang="en-US" dirty="0"/>
              <a:t>Get the complete report of the Gross sales amount for the customer “</a:t>
            </a:r>
            <a:r>
              <a:rPr lang="en-US" dirty="0" err="1"/>
              <a:t>Atliq</a:t>
            </a:r>
            <a:r>
              <a:rPr lang="en-US" dirty="0"/>
              <a:t> Exclusive” for each month.</a:t>
            </a:r>
            <a:endParaRPr lang="en-IN" dirty="0"/>
          </a:p>
        </p:txBody>
      </p:sp>
      <p:graphicFrame>
        <p:nvGraphicFramePr>
          <p:cNvPr id="4" name="Chart 3">
            <a:extLst>
              <a:ext uri="{FF2B5EF4-FFF2-40B4-BE49-F238E27FC236}">
                <a16:creationId xmlns:a16="http://schemas.microsoft.com/office/drawing/2014/main" id="{6C1F315C-4900-FEDD-0E62-FF018AA2E827}"/>
              </a:ext>
            </a:extLst>
          </p:cNvPr>
          <p:cNvGraphicFramePr>
            <a:graphicFrameLocks/>
          </p:cNvGraphicFramePr>
          <p:nvPr>
            <p:extLst>
              <p:ext uri="{D42A27DB-BD31-4B8C-83A1-F6EECF244321}">
                <p14:modId xmlns:p14="http://schemas.microsoft.com/office/powerpoint/2010/main" val="1313142442"/>
              </p:ext>
            </p:extLst>
          </p:nvPr>
        </p:nvGraphicFramePr>
        <p:xfrm>
          <a:off x="926841" y="3125894"/>
          <a:ext cx="504692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A83BD6BF-5F73-88AA-EA05-DFC5FB43DF85}"/>
              </a:ext>
            </a:extLst>
          </p:cNvPr>
          <p:cNvGraphicFramePr>
            <a:graphicFrameLocks noGrp="1"/>
          </p:cNvGraphicFramePr>
          <p:nvPr>
            <p:ph sz="half" idx="2"/>
            <p:extLst>
              <p:ext uri="{D42A27DB-BD31-4B8C-83A1-F6EECF244321}">
                <p14:modId xmlns:p14="http://schemas.microsoft.com/office/powerpoint/2010/main" val="1142451023"/>
              </p:ext>
            </p:extLst>
          </p:nvPr>
        </p:nvGraphicFramePr>
        <p:xfrm>
          <a:off x="6218238" y="1845629"/>
          <a:ext cx="4937125" cy="4023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929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40C6-BF0B-C141-A39A-9C20E20DFCCE}"/>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552851EC-FA9F-A72F-14A4-B1193AEF5EF0}"/>
              </a:ext>
            </a:extLst>
          </p:cNvPr>
          <p:cNvSpPr>
            <a:spLocks noGrp="1"/>
          </p:cNvSpPr>
          <p:nvPr>
            <p:ph sz="half" idx="1"/>
          </p:nvPr>
        </p:nvSpPr>
        <p:spPr/>
        <p:txBody>
          <a:bodyPr/>
          <a:lstStyle/>
          <a:p>
            <a:r>
              <a:rPr lang="en-US" dirty="0"/>
              <a:t>Request – 8</a:t>
            </a:r>
          </a:p>
          <a:p>
            <a:pPr marL="457200" lvl="1" indent="0">
              <a:buNone/>
            </a:pPr>
            <a:r>
              <a:rPr lang="en-US" dirty="0"/>
              <a:t>In which quarter of 2020, got the maximum </a:t>
            </a:r>
            <a:r>
              <a:rPr lang="en-US" dirty="0" err="1"/>
              <a:t>total_sold_quantity</a:t>
            </a:r>
            <a:r>
              <a:rPr lang="en-US" dirty="0"/>
              <a:t>.</a:t>
            </a:r>
          </a:p>
          <a:p>
            <a:pPr marL="457200" lvl="1" indent="0">
              <a:buNone/>
            </a:pPr>
            <a:endParaRPr lang="en-US" dirty="0"/>
          </a:p>
          <a:p>
            <a:pPr marL="457200" lvl="1" indent="0">
              <a:buNone/>
            </a:pPr>
            <a:endParaRPr lang="en-US" dirty="0"/>
          </a:p>
          <a:p>
            <a:pPr marL="457200" lvl="1" indent="0">
              <a:buNone/>
            </a:pPr>
            <a:r>
              <a:rPr lang="en-US" dirty="0"/>
              <a:t>Months between Oct- December observed  highest sold quantity.</a:t>
            </a:r>
          </a:p>
          <a:p>
            <a:pPr marL="457200" lvl="1" indent="0">
              <a:buNone/>
            </a:pPr>
            <a:endParaRPr lang="en-US" dirty="0"/>
          </a:p>
          <a:p>
            <a:endParaRPr lang="en-IN" dirty="0"/>
          </a:p>
        </p:txBody>
      </p:sp>
      <p:graphicFrame>
        <p:nvGraphicFramePr>
          <p:cNvPr id="9" name="Chart 8">
            <a:extLst>
              <a:ext uri="{FF2B5EF4-FFF2-40B4-BE49-F238E27FC236}">
                <a16:creationId xmlns:a16="http://schemas.microsoft.com/office/drawing/2014/main" id="{9905F7C6-A9F2-0BDE-1EFF-A25797A56E8E}"/>
              </a:ext>
            </a:extLst>
          </p:cNvPr>
          <p:cNvGraphicFramePr>
            <a:graphicFrameLocks/>
          </p:cNvGraphicFramePr>
          <p:nvPr>
            <p:extLst>
              <p:ext uri="{D42A27DB-BD31-4B8C-83A1-F6EECF244321}">
                <p14:modId xmlns:p14="http://schemas.microsoft.com/office/powerpoint/2010/main" val="2702366614"/>
              </p:ext>
            </p:extLst>
          </p:nvPr>
        </p:nvGraphicFramePr>
        <p:xfrm>
          <a:off x="6217919" y="1845734"/>
          <a:ext cx="4937759" cy="4023360"/>
        </p:xfrm>
        <a:graphic>
          <a:graphicData uri="http://schemas.openxmlformats.org/drawingml/2006/chart">
            <c:chart xmlns:c="http://schemas.openxmlformats.org/drawingml/2006/chart" xmlns:r="http://schemas.openxmlformats.org/officeDocument/2006/relationships" r:id="rId2"/>
          </a:graphicData>
        </a:graphic>
      </p:graphicFrame>
      <p:sp>
        <p:nvSpPr>
          <p:cNvPr id="11" name="Content Placeholder 10">
            <a:extLst>
              <a:ext uri="{FF2B5EF4-FFF2-40B4-BE49-F238E27FC236}">
                <a16:creationId xmlns:a16="http://schemas.microsoft.com/office/drawing/2014/main" id="{4A7146DF-7398-FB0A-28DD-12BAEBB8DCB9}"/>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92966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E938-C65E-31D1-43AB-7D04CEB94158}"/>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CD29BE78-F214-ED14-720F-2A49D67DEFB0}"/>
              </a:ext>
            </a:extLst>
          </p:cNvPr>
          <p:cNvSpPr>
            <a:spLocks noGrp="1"/>
          </p:cNvSpPr>
          <p:nvPr>
            <p:ph sz="half" idx="1"/>
          </p:nvPr>
        </p:nvSpPr>
        <p:spPr/>
        <p:txBody>
          <a:bodyPr/>
          <a:lstStyle/>
          <a:p>
            <a:r>
              <a:rPr lang="en-US" dirty="0"/>
              <a:t>Request – 9</a:t>
            </a:r>
          </a:p>
          <a:p>
            <a:pPr marL="457200" lvl="1" indent="0">
              <a:buNone/>
            </a:pPr>
            <a:r>
              <a:rPr lang="en-US" dirty="0"/>
              <a:t>Which channel helped to bring more gross sales in the fiscal year 2021 and the percentage of contribution.</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Retailers contributed the max in gross sales.</a:t>
            </a:r>
            <a:endParaRPr lang="en-IN" dirty="0"/>
          </a:p>
        </p:txBody>
      </p:sp>
      <p:graphicFrame>
        <p:nvGraphicFramePr>
          <p:cNvPr id="4" name="Chart 3">
            <a:extLst>
              <a:ext uri="{FF2B5EF4-FFF2-40B4-BE49-F238E27FC236}">
                <a16:creationId xmlns:a16="http://schemas.microsoft.com/office/drawing/2014/main" id="{C3AB1BD5-CAFB-0AB8-E67E-EB4A243D29DE}"/>
              </a:ext>
            </a:extLst>
          </p:cNvPr>
          <p:cNvGraphicFramePr>
            <a:graphicFrameLocks/>
          </p:cNvGraphicFramePr>
          <p:nvPr>
            <p:extLst>
              <p:ext uri="{D42A27DB-BD31-4B8C-83A1-F6EECF244321}">
                <p14:modId xmlns:p14="http://schemas.microsoft.com/office/powerpoint/2010/main" val="721527516"/>
              </p:ext>
            </p:extLst>
          </p:nvPr>
        </p:nvGraphicFramePr>
        <p:xfrm>
          <a:off x="6217920" y="1845734"/>
          <a:ext cx="4937760" cy="402336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a:extLst>
              <a:ext uri="{FF2B5EF4-FFF2-40B4-BE49-F238E27FC236}">
                <a16:creationId xmlns:a16="http://schemas.microsoft.com/office/drawing/2014/main" id="{88DAC819-0645-D774-8A5E-E68036A26597}"/>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489490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AA94-E3EE-2D4F-C1F2-AF050B2B8991}"/>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464F2F13-1A5B-7AEC-141D-CE700255ADC3}"/>
              </a:ext>
            </a:extLst>
          </p:cNvPr>
          <p:cNvSpPr>
            <a:spLocks noGrp="1"/>
          </p:cNvSpPr>
          <p:nvPr>
            <p:ph sz="half" idx="1"/>
          </p:nvPr>
        </p:nvSpPr>
        <p:spPr/>
        <p:txBody>
          <a:bodyPr/>
          <a:lstStyle/>
          <a:p>
            <a:r>
              <a:rPr lang="en-US" dirty="0"/>
              <a:t>Request – 10</a:t>
            </a:r>
          </a:p>
          <a:p>
            <a:pPr marL="457200" lvl="1" indent="0">
              <a:buNone/>
            </a:pPr>
            <a:r>
              <a:rPr lang="en-US" dirty="0"/>
              <a:t>Get the Top 3 products in each division that have a high </a:t>
            </a:r>
            <a:r>
              <a:rPr lang="en-US" dirty="0" err="1"/>
              <a:t>total_sold_quantity</a:t>
            </a:r>
            <a:r>
              <a:rPr lang="en-US" dirty="0"/>
              <a:t> in the </a:t>
            </a:r>
            <a:r>
              <a:rPr lang="en-US" dirty="0" err="1"/>
              <a:t>fiscal_year</a:t>
            </a:r>
            <a:r>
              <a:rPr lang="en-US" dirty="0"/>
              <a:t> 2021</a:t>
            </a:r>
            <a:endParaRPr lang="en-IN" dirty="0"/>
          </a:p>
        </p:txBody>
      </p:sp>
      <p:graphicFrame>
        <p:nvGraphicFramePr>
          <p:cNvPr id="7" name="Content Placeholder 6">
            <a:extLst>
              <a:ext uri="{FF2B5EF4-FFF2-40B4-BE49-F238E27FC236}">
                <a16:creationId xmlns:a16="http://schemas.microsoft.com/office/drawing/2014/main" id="{70F40EDF-7251-D905-90E4-6BBF28F72DB1}"/>
              </a:ext>
            </a:extLst>
          </p:cNvPr>
          <p:cNvGraphicFramePr>
            <a:graphicFrameLocks noGrp="1"/>
          </p:cNvGraphicFramePr>
          <p:nvPr>
            <p:ph sz="half" idx="2"/>
            <p:extLst>
              <p:ext uri="{D42A27DB-BD31-4B8C-83A1-F6EECF244321}">
                <p14:modId xmlns:p14="http://schemas.microsoft.com/office/powerpoint/2010/main" val="875687793"/>
              </p:ext>
            </p:extLst>
          </p:nvPr>
        </p:nvGraphicFramePr>
        <p:xfrm>
          <a:off x="6256021" y="2220685"/>
          <a:ext cx="4838700" cy="723900"/>
        </p:xfrm>
        <a:graphic>
          <a:graphicData uri="http://schemas.openxmlformats.org/drawingml/2006/table">
            <a:tbl>
              <a:tblPr/>
              <a:tblGrid>
                <a:gridCol w="609600">
                  <a:extLst>
                    <a:ext uri="{9D8B030D-6E8A-4147-A177-3AD203B41FA5}">
                      <a16:colId xmlns:a16="http://schemas.microsoft.com/office/drawing/2014/main" val="1437029818"/>
                    </a:ext>
                  </a:extLst>
                </a:gridCol>
                <a:gridCol w="850900">
                  <a:extLst>
                    <a:ext uri="{9D8B030D-6E8A-4147-A177-3AD203B41FA5}">
                      <a16:colId xmlns:a16="http://schemas.microsoft.com/office/drawing/2014/main" val="2122589166"/>
                    </a:ext>
                  </a:extLst>
                </a:gridCol>
                <a:gridCol w="1524000">
                  <a:extLst>
                    <a:ext uri="{9D8B030D-6E8A-4147-A177-3AD203B41FA5}">
                      <a16:colId xmlns:a16="http://schemas.microsoft.com/office/drawing/2014/main" val="3203525008"/>
                    </a:ext>
                  </a:extLst>
                </a:gridCol>
                <a:gridCol w="1168400">
                  <a:extLst>
                    <a:ext uri="{9D8B030D-6E8A-4147-A177-3AD203B41FA5}">
                      <a16:colId xmlns:a16="http://schemas.microsoft.com/office/drawing/2014/main" val="2405592323"/>
                    </a:ext>
                  </a:extLst>
                </a:gridCol>
                <a:gridCol w="685800">
                  <a:extLst>
                    <a:ext uri="{9D8B030D-6E8A-4147-A177-3AD203B41FA5}">
                      <a16:colId xmlns:a16="http://schemas.microsoft.com/office/drawing/2014/main" val="3235337390"/>
                    </a:ext>
                  </a:extLst>
                </a:gridCol>
              </a:tblGrid>
              <a:tr h="63798">
                <a:tc>
                  <a:txBody>
                    <a:bodyPr/>
                    <a:lstStyle/>
                    <a:p>
                      <a:pPr algn="ctr" fontAlgn="b"/>
                      <a:r>
                        <a:rPr lang="en-IN" sz="1100" b="0" i="0" u="none" strike="noStrike" dirty="0">
                          <a:solidFill>
                            <a:srgbClr val="000000"/>
                          </a:solidFill>
                          <a:effectLst/>
                          <a:latin typeface="Calibri" panose="020F0502020204030204" pitchFamily="34" charset="0"/>
                        </a:rPr>
                        <a:t>division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product_code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product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total_sold_quantity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rank_order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354626"/>
                  </a:ext>
                </a:extLst>
              </a:tr>
              <a:tr h="182880">
                <a:tc>
                  <a:txBody>
                    <a:bodyPr/>
                    <a:lstStyle/>
                    <a:p>
                      <a:pPr algn="ctr" fontAlgn="b"/>
                      <a:r>
                        <a:rPr lang="en-IN" sz="1100" b="0" i="0" u="none" strike="noStrike">
                          <a:solidFill>
                            <a:srgbClr val="000000"/>
                          </a:solidFill>
                          <a:effectLst/>
                          <a:latin typeface="Calibri" panose="020F0502020204030204" pitchFamily="34" charset="0"/>
                        </a:rPr>
                        <a:t>N &amp; 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A6720160103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AQ Pen Drive 2 IN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1159222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185141"/>
                  </a:ext>
                </a:extLst>
              </a:tr>
              <a:tr h="182880">
                <a:tc>
                  <a:txBody>
                    <a:bodyPr/>
                    <a:lstStyle/>
                    <a:p>
                      <a:pPr algn="ctr" fontAlgn="b"/>
                      <a:r>
                        <a:rPr lang="en-IN" sz="1100" b="0" i="0" u="none" strike="noStrike">
                          <a:solidFill>
                            <a:srgbClr val="000000"/>
                          </a:solidFill>
                          <a:effectLst/>
                          <a:latin typeface="Calibri" panose="020F0502020204030204" pitchFamily="34" charset="0"/>
                        </a:rPr>
                        <a:t>N &amp; 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A6818160201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AQ Pen Drive DRC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1128104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6006238"/>
                  </a:ext>
                </a:extLst>
              </a:tr>
              <a:tr h="182880">
                <a:tc>
                  <a:txBody>
                    <a:bodyPr/>
                    <a:lstStyle/>
                    <a:p>
                      <a:pPr algn="ctr" fontAlgn="b"/>
                      <a:r>
                        <a:rPr lang="en-IN" sz="1100" b="0" i="0" u="none" strike="noStrike" dirty="0">
                          <a:solidFill>
                            <a:srgbClr val="000000"/>
                          </a:solidFill>
                          <a:effectLst/>
                          <a:latin typeface="Calibri" panose="020F0502020204030204" pitchFamily="34" charset="0"/>
                        </a:rPr>
                        <a:t>N &amp; 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A6419160301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AQ Clx1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729696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13267"/>
                  </a:ext>
                </a:extLst>
              </a:tr>
            </a:tbl>
          </a:graphicData>
        </a:graphic>
      </p:graphicFrame>
      <p:graphicFrame>
        <p:nvGraphicFramePr>
          <p:cNvPr id="8" name="Table 7">
            <a:extLst>
              <a:ext uri="{FF2B5EF4-FFF2-40B4-BE49-F238E27FC236}">
                <a16:creationId xmlns:a16="http://schemas.microsoft.com/office/drawing/2014/main" id="{451497C0-1914-AD13-845E-70E0EB734293}"/>
              </a:ext>
            </a:extLst>
          </p:cNvPr>
          <p:cNvGraphicFramePr>
            <a:graphicFrameLocks noGrp="1"/>
          </p:cNvGraphicFramePr>
          <p:nvPr>
            <p:extLst>
              <p:ext uri="{D42A27DB-BD31-4B8C-83A1-F6EECF244321}">
                <p14:modId xmlns:p14="http://schemas.microsoft.com/office/powerpoint/2010/main" val="2005870337"/>
              </p:ext>
            </p:extLst>
          </p:nvPr>
        </p:nvGraphicFramePr>
        <p:xfrm>
          <a:off x="6256021" y="3384832"/>
          <a:ext cx="4838700" cy="731520"/>
        </p:xfrm>
        <a:graphic>
          <a:graphicData uri="http://schemas.openxmlformats.org/drawingml/2006/table">
            <a:tbl>
              <a:tblPr/>
              <a:tblGrid>
                <a:gridCol w="609600">
                  <a:extLst>
                    <a:ext uri="{9D8B030D-6E8A-4147-A177-3AD203B41FA5}">
                      <a16:colId xmlns:a16="http://schemas.microsoft.com/office/drawing/2014/main" val="4040348345"/>
                    </a:ext>
                  </a:extLst>
                </a:gridCol>
                <a:gridCol w="850900">
                  <a:extLst>
                    <a:ext uri="{9D8B030D-6E8A-4147-A177-3AD203B41FA5}">
                      <a16:colId xmlns:a16="http://schemas.microsoft.com/office/drawing/2014/main" val="1011463656"/>
                    </a:ext>
                  </a:extLst>
                </a:gridCol>
                <a:gridCol w="1524000">
                  <a:extLst>
                    <a:ext uri="{9D8B030D-6E8A-4147-A177-3AD203B41FA5}">
                      <a16:colId xmlns:a16="http://schemas.microsoft.com/office/drawing/2014/main" val="2885114109"/>
                    </a:ext>
                  </a:extLst>
                </a:gridCol>
                <a:gridCol w="1168400">
                  <a:extLst>
                    <a:ext uri="{9D8B030D-6E8A-4147-A177-3AD203B41FA5}">
                      <a16:colId xmlns:a16="http://schemas.microsoft.com/office/drawing/2014/main" val="4280835718"/>
                    </a:ext>
                  </a:extLst>
                </a:gridCol>
                <a:gridCol w="685800">
                  <a:extLst>
                    <a:ext uri="{9D8B030D-6E8A-4147-A177-3AD203B41FA5}">
                      <a16:colId xmlns:a16="http://schemas.microsoft.com/office/drawing/2014/main" val="2627599511"/>
                    </a:ext>
                  </a:extLst>
                </a:gridCol>
              </a:tblGrid>
              <a:tr h="182880">
                <a:tc>
                  <a:txBody>
                    <a:bodyPr/>
                    <a:lstStyle/>
                    <a:p>
                      <a:pPr algn="ctr" fontAlgn="b"/>
                      <a:r>
                        <a:rPr lang="en-IN" sz="1100" b="0" i="0" u="none" strike="noStrike">
                          <a:solidFill>
                            <a:srgbClr val="000000"/>
                          </a:solidFill>
                          <a:effectLst/>
                          <a:latin typeface="Calibri" panose="020F0502020204030204" pitchFamily="34" charset="0"/>
                        </a:rPr>
                        <a:t>division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product_code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product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total_sold_quantity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rank_order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74293"/>
                  </a:ext>
                </a:extLst>
              </a:tr>
              <a:tr h="182880">
                <a:tc>
                  <a:txBody>
                    <a:bodyPr/>
                    <a:lstStyle/>
                    <a:p>
                      <a:pPr algn="ctr" fontAlgn="b"/>
                      <a:r>
                        <a:rPr lang="en-IN" sz="1100" b="0" i="0" u="none" strike="noStrike">
                          <a:solidFill>
                            <a:srgbClr val="000000"/>
                          </a:solidFill>
                          <a:effectLst/>
                          <a:latin typeface="Calibri" panose="020F0502020204030204" pitchFamily="34" charset="0"/>
                        </a:rPr>
                        <a:t>P &amp; 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A2319150302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AQ Gamers 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683634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2280220"/>
                  </a:ext>
                </a:extLst>
              </a:tr>
              <a:tr h="182880">
                <a:tc>
                  <a:txBody>
                    <a:bodyPr/>
                    <a:lstStyle/>
                    <a:p>
                      <a:pPr algn="ctr" fontAlgn="b"/>
                      <a:r>
                        <a:rPr lang="en-IN" sz="1100" b="0" i="0" u="none" strike="noStrike" dirty="0">
                          <a:solidFill>
                            <a:srgbClr val="000000"/>
                          </a:solidFill>
                          <a:effectLst/>
                          <a:latin typeface="Calibri" panose="020F0502020204030204" pitchFamily="34" charset="0"/>
                        </a:rPr>
                        <a:t>P &amp; 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A2219150204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AQ Master wireless x1 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682321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343137"/>
                  </a:ext>
                </a:extLst>
              </a:tr>
              <a:tr h="182880">
                <a:tc>
                  <a:txBody>
                    <a:bodyPr/>
                    <a:lstStyle/>
                    <a:p>
                      <a:pPr algn="ctr" fontAlgn="b"/>
                      <a:r>
                        <a:rPr lang="en-IN" sz="1100" b="0" i="0" u="none" strike="noStrike">
                          <a:solidFill>
                            <a:srgbClr val="000000"/>
                          </a:solidFill>
                          <a:effectLst/>
                          <a:latin typeface="Calibri" panose="020F0502020204030204" pitchFamily="34" charset="0"/>
                        </a:rPr>
                        <a:t>P &amp; 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A2319150306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AQ Gamers 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681531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684099"/>
                  </a:ext>
                </a:extLst>
              </a:tr>
            </a:tbl>
          </a:graphicData>
        </a:graphic>
      </p:graphicFrame>
      <p:graphicFrame>
        <p:nvGraphicFramePr>
          <p:cNvPr id="9" name="Table 8">
            <a:extLst>
              <a:ext uri="{FF2B5EF4-FFF2-40B4-BE49-F238E27FC236}">
                <a16:creationId xmlns:a16="http://schemas.microsoft.com/office/drawing/2014/main" id="{B9FE42F7-4AAD-6F47-7993-CDC6BAFE8955}"/>
              </a:ext>
            </a:extLst>
          </p:cNvPr>
          <p:cNvGraphicFramePr>
            <a:graphicFrameLocks noGrp="1"/>
          </p:cNvGraphicFramePr>
          <p:nvPr>
            <p:extLst>
              <p:ext uri="{D42A27DB-BD31-4B8C-83A1-F6EECF244321}">
                <p14:modId xmlns:p14="http://schemas.microsoft.com/office/powerpoint/2010/main" val="110460622"/>
              </p:ext>
            </p:extLst>
          </p:nvPr>
        </p:nvGraphicFramePr>
        <p:xfrm>
          <a:off x="6256021" y="4556599"/>
          <a:ext cx="4838700" cy="731520"/>
        </p:xfrm>
        <a:graphic>
          <a:graphicData uri="http://schemas.openxmlformats.org/drawingml/2006/table">
            <a:tbl>
              <a:tblPr/>
              <a:tblGrid>
                <a:gridCol w="609600">
                  <a:extLst>
                    <a:ext uri="{9D8B030D-6E8A-4147-A177-3AD203B41FA5}">
                      <a16:colId xmlns:a16="http://schemas.microsoft.com/office/drawing/2014/main" val="3828381448"/>
                    </a:ext>
                  </a:extLst>
                </a:gridCol>
                <a:gridCol w="850900">
                  <a:extLst>
                    <a:ext uri="{9D8B030D-6E8A-4147-A177-3AD203B41FA5}">
                      <a16:colId xmlns:a16="http://schemas.microsoft.com/office/drawing/2014/main" val="559873878"/>
                    </a:ext>
                  </a:extLst>
                </a:gridCol>
                <a:gridCol w="1524000">
                  <a:extLst>
                    <a:ext uri="{9D8B030D-6E8A-4147-A177-3AD203B41FA5}">
                      <a16:colId xmlns:a16="http://schemas.microsoft.com/office/drawing/2014/main" val="294989221"/>
                    </a:ext>
                  </a:extLst>
                </a:gridCol>
                <a:gridCol w="1168400">
                  <a:extLst>
                    <a:ext uri="{9D8B030D-6E8A-4147-A177-3AD203B41FA5}">
                      <a16:colId xmlns:a16="http://schemas.microsoft.com/office/drawing/2014/main" val="4090672802"/>
                    </a:ext>
                  </a:extLst>
                </a:gridCol>
                <a:gridCol w="685800">
                  <a:extLst>
                    <a:ext uri="{9D8B030D-6E8A-4147-A177-3AD203B41FA5}">
                      <a16:colId xmlns:a16="http://schemas.microsoft.com/office/drawing/2014/main" val="3542021828"/>
                    </a:ext>
                  </a:extLst>
                </a:gridCol>
              </a:tblGrid>
              <a:tr h="182880">
                <a:tc>
                  <a:txBody>
                    <a:bodyPr/>
                    <a:lstStyle/>
                    <a:p>
                      <a:pPr algn="ctr" fontAlgn="b"/>
                      <a:r>
                        <a:rPr lang="en-IN" sz="1100" b="0" i="0" u="none" strike="noStrike" dirty="0">
                          <a:solidFill>
                            <a:srgbClr val="000000"/>
                          </a:solidFill>
                          <a:effectLst/>
                          <a:latin typeface="Calibri" panose="020F0502020204030204" pitchFamily="34" charset="0"/>
                        </a:rPr>
                        <a:t>division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product_code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product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total_sold_quantity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rank_order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8826353"/>
                  </a:ext>
                </a:extLst>
              </a:tr>
              <a:tr h="182880">
                <a:tc>
                  <a:txBody>
                    <a:bodyPr/>
                    <a:lstStyle/>
                    <a:p>
                      <a:pPr algn="ctr" fontAlgn="b"/>
                      <a:r>
                        <a:rPr lang="en-IN" sz="1100" b="0" i="0" u="none" strike="noStrike">
                          <a:solidFill>
                            <a:srgbClr val="000000"/>
                          </a:solidFill>
                          <a:effectLst/>
                          <a:latin typeface="Calibri" panose="020F0502020204030204" pitchFamily="34" charset="0"/>
                        </a:rPr>
                        <a:t>PC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A4218110202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AQ Digit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26012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319403"/>
                  </a:ext>
                </a:extLst>
              </a:tr>
              <a:tr h="182880">
                <a:tc>
                  <a:txBody>
                    <a:bodyPr/>
                    <a:lstStyle/>
                    <a:p>
                      <a:pPr algn="ctr" fontAlgn="b"/>
                      <a:r>
                        <a:rPr lang="en-IN" sz="1100" b="0" i="0" u="none" strike="noStrike">
                          <a:solidFill>
                            <a:srgbClr val="000000"/>
                          </a:solidFill>
                          <a:effectLst/>
                          <a:latin typeface="Calibri" panose="020F0502020204030204" pitchFamily="34" charset="0"/>
                        </a:rPr>
                        <a:t>PC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A4319110306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AQ Velocity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25978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4952571"/>
                  </a:ext>
                </a:extLst>
              </a:tr>
              <a:tr h="182880">
                <a:tc>
                  <a:txBody>
                    <a:bodyPr/>
                    <a:lstStyle/>
                    <a:p>
                      <a:pPr algn="ctr" fontAlgn="b"/>
                      <a:r>
                        <a:rPr lang="en-IN" sz="1100" b="0" i="0" u="none" strike="noStrike">
                          <a:solidFill>
                            <a:srgbClr val="000000"/>
                          </a:solidFill>
                          <a:effectLst/>
                          <a:latin typeface="Calibri" panose="020F0502020204030204" pitchFamily="34" charset="0"/>
                        </a:rPr>
                        <a:t>PC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A4118110107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AQ Aspiron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25963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591602"/>
                  </a:ext>
                </a:extLst>
              </a:tr>
            </a:tbl>
          </a:graphicData>
        </a:graphic>
      </p:graphicFrame>
    </p:spTree>
    <p:extLst>
      <p:ext uri="{BB962C8B-B14F-4D97-AF65-F5344CB8AC3E}">
        <p14:creationId xmlns:p14="http://schemas.microsoft.com/office/powerpoint/2010/main" val="303303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BF40-EBB1-7D6F-A742-B19B093FEAF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F81B543-CD26-D194-4158-F57D6FEDADD7}"/>
              </a:ext>
            </a:extLst>
          </p:cNvPr>
          <p:cNvSpPr>
            <a:spLocks noGrp="1"/>
          </p:cNvSpPr>
          <p:nvPr>
            <p:ph idx="1"/>
          </p:nvPr>
        </p:nvSpPr>
        <p:spPr/>
        <p:txBody>
          <a:bodyPr/>
          <a:lstStyle/>
          <a:p>
            <a:r>
              <a:rPr lang="en-US" dirty="0"/>
              <a:t>Quarter 4 (Oct- Dec) has been best quarter.</a:t>
            </a:r>
          </a:p>
          <a:p>
            <a:r>
              <a:rPr lang="en-US" dirty="0"/>
              <a:t>Maximum sales have come from Retailer section.</a:t>
            </a:r>
            <a:endParaRPr lang="en-IN" dirty="0"/>
          </a:p>
        </p:txBody>
      </p:sp>
    </p:spTree>
    <p:extLst>
      <p:ext uri="{BB962C8B-B14F-4D97-AF65-F5344CB8AC3E}">
        <p14:creationId xmlns:p14="http://schemas.microsoft.com/office/powerpoint/2010/main" val="367721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B52A-7DEF-AF05-3CD1-B9CCB94A722D}"/>
              </a:ext>
            </a:extLst>
          </p:cNvPr>
          <p:cNvSpPr>
            <a:spLocks noGrp="1"/>
          </p:cNvSpPr>
          <p:nvPr>
            <p:ph type="title"/>
          </p:nvPr>
        </p:nvSpPr>
        <p:spPr/>
        <p:txBody>
          <a:bodyPr>
            <a:normAutofit fontScale="90000"/>
          </a:bodyPr>
          <a:lstStyle/>
          <a:p>
            <a:pPr algn="ctr"/>
            <a:br>
              <a:rPr lang="en-IN" dirty="0"/>
            </a:br>
            <a:br>
              <a:rPr lang="en-IN" dirty="0"/>
            </a:br>
            <a:br>
              <a:rPr lang="en-IN" dirty="0"/>
            </a:br>
            <a:br>
              <a:rPr lang="en-IN" dirty="0"/>
            </a:br>
            <a:br>
              <a:rPr lang="en-IN" dirty="0"/>
            </a:br>
            <a:br>
              <a:rPr lang="en-IN" dirty="0"/>
            </a:br>
            <a:r>
              <a:rPr lang="en-IN" dirty="0"/>
              <a:t>Thank You</a:t>
            </a:r>
          </a:p>
        </p:txBody>
      </p:sp>
    </p:spTree>
    <p:extLst>
      <p:ext uri="{BB962C8B-B14F-4D97-AF65-F5344CB8AC3E}">
        <p14:creationId xmlns:p14="http://schemas.microsoft.com/office/powerpoint/2010/main" val="210294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72E1-7ABB-A3AD-CAA6-AFBEAB32BFE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7351A8D-65E7-7953-8CB1-444E61F744C0}"/>
              </a:ext>
            </a:extLst>
          </p:cNvPr>
          <p:cNvSpPr>
            <a:spLocks noGrp="1"/>
          </p:cNvSpPr>
          <p:nvPr>
            <p:ph idx="1"/>
          </p:nvPr>
        </p:nvSpPr>
        <p:spPr/>
        <p:txBody>
          <a:bodyPr>
            <a:normAutofit/>
          </a:bodyPr>
          <a:lstStyle/>
          <a:p>
            <a:r>
              <a:rPr lang="en-US" dirty="0" err="1"/>
              <a:t>Atliq</a:t>
            </a:r>
            <a:r>
              <a:rPr lang="en-US" dirty="0"/>
              <a:t> </a:t>
            </a:r>
            <a:r>
              <a:rPr lang="en-US" dirty="0" err="1"/>
              <a:t>Hardwares</a:t>
            </a:r>
            <a:r>
              <a:rPr lang="en-US" dirty="0"/>
              <a:t> (imaginary company) is one of the leading computer hardware producers in India and well expanded in other countries too. However, the management noticed that they do not get enough insights to make quick and smart data-informed decisions. They want to expand their data analytics team by adding several junior data analysts. </a:t>
            </a:r>
            <a:endParaRPr lang="en-IN" dirty="0"/>
          </a:p>
        </p:txBody>
      </p:sp>
    </p:spTree>
    <p:extLst>
      <p:ext uri="{BB962C8B-B14F-4D97-AF65-F5344CB8AC3E}">
        <p14:creationId xmlns:p14="http://schemas.microsoft.com/office/powerpoint/2010/main" val="308956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2046-4021-613D-08D9-E703CDBF4CB4}"/>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5A566809-13C9-C1DE-EA9C-F2A202FB2073}"/>
              </a:ext>
            </a:extLst>
          </p:cNvPr>
          <p:cNvSpPr>
            <a:spLocks noGrp="1"/>
          </p:cNvSpPr>
          <p:nvPr>
            <p:ph idx="1"/>
          </p:nvPr>
        </p:nvSpPr>
        <p:spPr/>
        <p:txBody>
          <a:bodyPr/>
          <a:lstStyle/>
          <a:p>
            <a:r>
              <a:rPr lang="en-US" dirty="0"/>
              <a:t>Creating Database</a:t>
            </a:r>
          </a:p>
          <a:p>
            <a:r>
              <a:rPr lang="en-US" dirty="0"/>
              <a:t>Creating Tables and updating data into the tables.</a:t>
            </a:r>
          </a:p>
          <a:p>
            <a:r>
              <a:rPr lang="en-US" dirty="0"/>
              <a:t>Building SQL statements to generate the output for the request Ad-Hoc request.</a:t>
            </a:r>
          </a:p>
          <a:p>
            <a:endParaRPr lang="en-US" dirty="0"/>
          </a:p>
          <a:p>
            <a:pPr marL="0" indent="0">
              <a:buNone/>
            </a:pPr>
            <a:r>
              <a:rPr lang="en-US" dirty="0"/>
              <a:t>Tool Used</a:t>
            </a:r>
          </a:p>
          <a:p>
            <a:r>
              <a:rPr lang="en-US" dirty="0"/>
              <a:t>MySQL Workbench</a:t>
            </a:r>
          </a:p>
          <a:p>
            <a:endParaRPr lang="en-IN" dirty="0"/>
          </a:p>
        </p:txBody>
      </p:sp>
    </p:spTree>
    <p:extLst>
      <p:ext uri="{BB962C8B-B14F-4D97-AF65-F5344CB8AC3E}">
        <p14:creationId xmlns:p14="http://schemas.microsoft.com/office/powerpoint/2010/main" val="29304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A5D1-6DC8-8CEB-9AAD-C1BA55650B68}"/>
              </a:ext>
            </a:extLst>
          </p:cNvPr>
          <p:cNvSpPr>
            <a:spLocks noGrp="1"/>
          </p:cNvSpPr>
          <p:nvPr>
            <p:ph type="title"/>
          </p:nvPr>
        </p:nvSpPr>
        <p:spPr/>
        <p:txBody>
          <a:bodyPr/>
          <a:lstStyle/>
          <a:p>
            <a:r>
              <a:rPr lang="en-US" dirty="0"/>
              <a:t>Observations</a:t>
            </a:r>
            <a:endParaRPr lang="en-IN" dirty="0"/>
          </a:p>
        </p:txBody>
      </p:sp>
      <p:sp>
        <p:nvSpPr>
          <p:cNvPr id="3" name="Content Placeholder 2">
            <a:extLst>
              <a:ext uri="{FF2B5EF4-FFF2-40B4-BE49-F238E27FC236}">
                <a16:creationId xmlns:a16="http://schemas.microsoft.com/office/drawing/2014/main" id="{5CE2A296-9BE4-5B59-EAEE-CFC2279B577C}"/>
              </a:ext>
            </a:extLst>
          </p:cNvPr>
          <p:cNvSpPr>
            <a:spLocks noGrp="1"/>
          </p:cNvSpPr>
          <p:nvPr>
            <p:ph sz="half" idx="1"/>
          </p:nvPr>
        </p:nvSpPr>
        <p:spPr/>
        <p:txBody>
          <a:bodyPr/>
          <a:lstStyle/>
          <a:p>
            <a:r>
              <a:rPr lang="en-US" dirty="0"/>
              <a:t>Request - 1 </a:t>
            </a:r>
          </a:p>
          <a:p>
            <a:pPr marL="457200" lvl="1" indent="0">
              <a:buNone/>
            </a:pPr>
            <a:r>
              <a:rPr lang="en-US" dirty="0"/>
              <a:t>Markets in which customer "</a:t>
            </a:r>
            <a:r>
              <a:rPr lang="en-US" dirty="0" err="1"/>
              <a:t>Atliq</a:t>
            </a:r>
            <a:r>
              <a:rPr lang="en-US" dirty="0"/>
              <a:t> Exclusive" operates.</a:t>
            </a:r>
          </a:p>
        </p:txBody>
      </p:sp>
      <p:pic>
        <p:nvPicPr>
          <p:cNvPr id="5" name="Picture 4">
            <a:extLst>
              <a:ext uri="{FF2B5EF4-FFF2-40B4-BE49-F238E27FC236}">
                <a16:creationId xmlns:a16="http://schemas.microsoft.com/office/drawing/2014/main" id="{381B560D-D699-ABB8-489F-A84DA412116D}"/>
              </a:ext>
            </a:extLst>
          </p:cNvPr>
          <p:cNvPicPr>
            <a:picLocks noChangeAspect="1"/>
          </p:cNvPicPr>
          <p:nvPr/>
        </p:nvPicPr>
        <p:blipFill>
          <a:blip r:embed="rId2"/>
          <a:stretch>
            <a:fillRect/>
          </a:stretch>
        </p:blipFill>
        <p:spPr>
          <a:xfrm>
            <a:off x="6217921" y="1912775"/>
            <a:ext cx="4937760" cy="3956320"/>
          </a:xfrm>
          <a:prstGeom prst="rect">
            <a:avLst/>
          </a:prstGeom>
        </p:spPr>
      </p:pic>
      <p:sp>
        <p:nvSpPr>
          <p:cNvPr id="8" name="Content Placeholder 7">
            <a:extLst>
              <a:ext uri="{FF2B5EF4-FFF2-40B4-BE49-F238E27FC236}">
                <a16:creationId xmlns:a16="http://schemas.microsoft.com/office/drawing/2014/main" id="{16F1F7D0-D2E3-0D44-EEFE-E0B104FBF58E}"/>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34877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9609-0FD3-A6DE-4321-7D0CE2E06385}"/>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10F761B5-47C5-5811-CD7F-00CD27E03556}"/>
              </a:ext>
            </a:extLst>
          </p:cNvPr>
          <p:cNvSpPr>
            <a:spLocks noGrp="1"/>
          </p:cNvSpPr>
          <p:nvPr>
            <p:ph sz="half" idx="1"/>
          </p:nvPr>
        </p:nvSpPr>
        <p:spPr/>
        <p:txBody>
          <a:bodyPr/>
          <a:lstStyle/>
          <a:p>
            <a:r>
              <a:rPr lang="en-US" dirty="0"/>
              <a:t>Request – 2</a:t>
            </a:r>
          </a:p>
          <a:p>
            <a:pPr marL="457200" lvl="1" indent="0">
              <a:buNone/>
            </a:pPr>
            <a:r>
              <a:rPr lang="en-US" dirty="0"/>
              <a:t>What is the percentage of unique product increase in 2021 vs. 2020?</a:t>
            </a:r>
            <a:endParaRPr lang="en-IN" dirty="0"/>
          </a:p>
        </p:txBody>
      </p:sp>
      <p:graphicFrame>
        <p:nvGraphicFramePr>
          <p:cNvPr id="5" name="Content Placeholder 4">
            <a:extLst>
              <a:ext uri="{FF2B5EF4-FFF2-40B4-BE49-F238E27FC236}">
                <a16:creationId xmlns:a16="http://schemas.microsoft.com/office/drawing/2014/main" id="{9D18F294-C9BE-83B0-CFB0-59B3B80716DF}"/>
              </a:ext>
            </a:extLst>
          </p:cNvPr>
          <p:cNvGraphicFramePr>
            <a:graphicFrameLocks noGrp="1"/>
          </p:cNvGraphicFramePr>
          <p:nvPr>
            <p:ph sz="half" idx="2"/>
            <p:extLst>
              <p:ext uri="{D42A27DB-BD31-4B8C-83A1-F6EECF244321}">
                <p14:modId xmlns:p14="http://schemas.microsoft.com/office/powerpoint/2010/main" val="4018298653"/>
              </p:ext>
            </p:extLst>
          </p:nvPr>
        </p:nvGraphicFramePr>
        <p:xfrm>
          <a:off x="6921500" y="3172408"/>
          <a:ext cx="4712782" cy="1212980"/>
        </p:xfrm>
        <a:graphic>
          <a:graphicData uri="http://schemas.openxmlformats.org/drawingml/2006/table">
            <a:tbl>
              <a:tblPr/>
              <a:tblGrid>
                <a:gridCol w="1738854">
                  <a:extLst>
                    <a:ext uri="{9D8B030D-6E8A-4147-A177-3AD203B41FA5}">
                      <a16:colId xmlns:a16="http://schemas.microsoft.com/office/drawing/2014/main" val="3340001802"/>
                    </a:ext>
                  </a:extLst>
                </a:gridCol>
                <a:gridCol w="1738854">
                  <a:extLst>
                    <a:ext uri="{9D8B030D-6E8A-4147-A177-3AD203B41FA5}">
                      <a16:colId xmlns:a16="http://schemas.microsoft.com/office/drawing/2014/main" val="1980094865"/>
                    </a:ext>
                  </a:extLst>
                </a:gridCol>
                <a:gridCol w="1235074">
                  <a:extLst>
                    <a:ext uri="{9D8B030D-6E8A-4147-A177-3AD203B41FA5}">
                      <a16:colId xmlns:a16="http://schemas.microsoft.com/office/drawing/2014/main" val="3490252164"/>
                    </a:ext>
                  </a:extLst>
                </a:gridCol>
              </a:tblGrid>
              <a:tr h="606490">
                <a:tc>
                  <a:txBody>
                    <a:bodyPr/>
                    <a:lstStyle/>
                    <a:p>
                      <a:pPr algn="ctr" fontAlgn="ctr"/>
                      <a:r>
                        <a:rPr lang="en-IN" sz="1800" b="0" i="0" u="none" strike="noStrike" dirty="0">
                          <a:solidFill>
                            <a:srgbClr val="000000"/>
                          </a:solidFill>
                          <a:effectLst/>
                          <a:latin typeface="Calibri" panose="020F0502020204030204" pitchFamily="34" charset="0"/>
                        </a:rPr>
                        <a:t>unique_products_2020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IN" sz="1800" b="0" i="0" u="none" strike="noStrike" dirty="0">
                          <a:solidFill>
                            <a:srgbClr val="000000"/>
                          </a:solidFill>
                          <a:effectLst/>
                          <a:latin typeface="Calibri" panose="020F0502020204030204" pitchFamily="34" charset="0"/>
                        </a:rPr>
                        <a:t>unique_products_2021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IN" sz="1800" b="0" i="0" u="none" strike="noStrike" dirty="0" err="1">
                          <a:solidFill>
                            <a:srgbClr val="000000"/>
                          </a:solidFill>
                          <a:effectLst/>
                          <a:latin typeface="Calibri" panose="020F0502020204030204" pitchFamily="34" charset="0"/>
                        </a:rPr>
                        <a:t>percentage_chg</a:t>
                      </a:r>
                      <a:endParaRPr lang="en-IN" sz="18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05075833"/>
                  </a:ext>
                </a:extLst>
              </a:tr>
              <a:tr h="606490">
                <a:tc>
                  <a:txBody>
                    <a:bodyPr/>
                    <a:lstStyle/>
                    <a:p>
                      <a:pPr algn="ctr" fontAlgn="ctr"/>
                      <a:r>
                        <a:rPr lang="en-IN" sz="2000" b="0" i="0" u="none" strike="noStrike" dirty="0">
                          <a:solidFill>
                            <a:srgbClr val="000000"/>
                          </a:solidFill>
                          <a:effectLst/>
                          <a:latin typeface="Calibri" panose="020F0502020204030204" pitchFamily="34" charset="0"/>
                        </a:rPr>
                        <a:t>245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000000"/>
                          </a:solidFill>
                          <a:effectLst/>
                          <a:latin typeface="Calibri" panose="020F0502020204030204" pitchFamily="34" charset="0"/>
                        </a:rPr>
                        <a:t>334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000000"/>
                          </a:solidFill>
                          <a:effectLst/>
                          <a:latin typeface="Calibri" panose="020F0502020204030204" pitchFamily="34" charset="0"/>
                        </a:rPr>
                        <a:t>36.33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054341"/>
                  </a:ext>
                </a:extLst>
              </a:tr>
            </a:tbl>
          </a:graphicData>
        </a:graphic>
      </p:graphicFrame>
    </p:spTree>
    <p:extLst>
      <p:ext uri="{BB962C8B-B14F-4D97-AF65-F5344CB8AC3E}">
        <p14:creationId xmlns:p14="http://schemas.microsoft.com/office/powerpoint/2010/main" val="381880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D55D-30D4-343E-1048-D073FCD4A217}"/>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7B0DF9BE-408F-1C91-FE7B-BAD45E92A414}"/>
              </a:ext>
            </a:extLst>
          </p:cNvPr>
          <p:cNvSpPr>
            <a:spLocks noGrp="1"/>
          </p:cNvSpPr>
          <p:nvPr>
            <p:ph sz="half" idx="1"/>
          </p:nvPr>
        </p:nvSpPr>
        <p:spPr/>
        <p:txBody>
          <a:bodyPr/>
          <a:lstStyle/>
          <a:p>
            <a:r>
              <a:rPr lang="en-US" dirty="0"/>
              <a:t>Request – 3</a:t>
            </a:r>
          </a:p>
          <a:p>
            <a:pPr marL="457200" lvl="1" indent="0">
              <a:buNone/>
            </a:pPr>
            <a:r>
              <a:rPr lang="en-US" dirty="0"/>
              <a:t>Provide a report with all the unique product counts for each segment.</a:t>
            </a:r>
          </a:p>
          <a:p>
            <a:pPr marL="457200" lvl="1" indent="0">
              <a:buNone/>
            </a:pPr>
            <a:endParaRPr lang="en-US" dirty="0"/>
          </a:p>
          <a:p>
            <a:pPr marL="457200" lvl="1" indent="0">
              <a:buNone/>
            </a:pPr>
            <a:endParaRPr lang="en-US" dirty="0"/>
          </a:p>
          <a:p>
            <a:pPr marL="457200" lvl="1" indent="0">
              <a:buNone/>
            </a:pPr>
            <a:endParaRPr lang="en-IN" dirty="0"/>
          </a:p>
        </p:txBody>
      </p:sp>
      <p:graphicFrame>
        <p:nvGraphicFramePr>
          <p:cNvPr id="4" name="Chart 3">
            <a:extLst>
              <a:ext uri="{FF2B5EF4-FFF2-40B4-BE49-F238E27FC236}">
                <a16:creationId xmlns:a16="http://schemas.microsoft.com/office/drawing/2014/main" id="{57167D62-87CE-EA91-AE4C-F5C5627FD904}"/>
              </a:ext>
            </a:extLst>
          </p:cNvPr>
          <p:cNvGraphicFramePr>
            <a:graphicFrameLocks/>
          </p:cNvGraphicFramePr>
          <p:nvPr>
            <p:extLst>
              <p:ext uri="{D42A27DB-BD31-4B8C-83A1-F6EECF244321}">
                <p14:modId xmlns:p14="http://schemas.microsoft.com/office/powerpoint/2010/main" val="3753660036"/>
              </p:ext>
            </p:extLst>
          </p:nvPr>
        </p:nvGraphicFramePr>
        <p:xfrm>
          <a:off x="6217919" y="1845734"/>
          <a:ext cx="4937759" cy="402336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a:extLst>
              <a:ext uri="{FF2B5EF4-FFF2-40B4-BE49-F238E27FC236}">
                <a16:creationId xmlns:a16="http://schemas.microsoft.com/office/drawing/2014/main" id="{DC51BFFE-4199-7FD8-8701-15FE28FBA07D}"/>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366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4826-B59B-0316-1D75-4785834DD8DE}"/>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0E31EB50-49BD-8F47-3016-F82E847C8A0C}"/>
              </a:ext>
            </a:extLst>
          </p:cNvPr>
          <p:cNvSpPr>
            <a:spLocks noGrp="1"/>
          </p:cNvSpPr>
          <p:nvPr>
            <p:ph sz="half" idx="1"/>
          </p:nvPr>
        </p:nvSpPr>
        <p:spPr/>
        <p:txBody>
          <a:bodyPr/>
          <a:lstStyle/>
          <a:p>
            <a:r>
              <a:rPr lang="en-US" dirty="0"/>
              <a:t>Request – 4</a:t>
            </a:r>
          </a:p>
          <a:p>
            <a:pPr marL="457200" lvl="1" indent="0">
              <a:buNone/>
            </a:pPr>
            <a:r>
              <a:rPr lang="en-US" dirty="0"/>
              <a:t>Which segment had the most increase in unique products in 2021 vs 2020.</a:t>
            </a:r>
            <a:endParaRPr lang="en-IN" dirty="0"/>
          </a:p>
        </p:txBody>
      </p:sp>
      <p:graphicFrame>
        <p:nvGraphicFramePr>
          <p:cNvPr id="5" name="Content Placeholder 4">
            <a:extLst>
              <a:ext uri="{FF2B5EF4-FFF2-40B4-BE49-F238E27FC236}">
                <a16:creationId xmlns:a16="http://schemas.microsoft.com/office/drawing/2014/main" id="{48E167C6-6EA8-389B-80DC-E03A005FB9E2}"/>
              </a:ext>
            </a:extLst>
          </p:cNvPr>
          <p:cNvGraphicFramePr>
            <a:graphicFrameLocks noGrp="1"/>
          </p:cNvGraphicFramePr>
          <p:nvPr>
            <p:ph sz="half" idx="2"/>
            <p:extLst>
              <p:ext uri="{D42A27DB-BD31-4B8C-83A1-F6EECF244321}">
                <p14:modId xmlns:p14="http://schemas.microsoft.com/office/powerpoint/2010/main" val="4002192988"/>
              </p:ext>
            </p:extLst>
          </p:nvPr>
        </p:nvGraphicFramePr>
        <p:xfrm>
          <a:off x="612553" y="3097763"/>
          <a:ext cx="5513927" cy="2702832"/>
        </p:xfrm>
        <a:graphic>
          <a:graphicData uri="http://schemas.openxmlformats.org/drawingml/2006/table">
            <a:tbl>
              <a:tblPr/>
              <a:tblGrid>
                <a:gridCol w="1289540">
                  <a:extLst>
                    <a:ext uri="{9D8B030D-6E8A-4147-A177-3AD203B41FA5}">
                      <a16:colId xmlns:a16="http://schemas.microsoft.com/office/drawing/2014/main" val="2770292029"/>
                    </a:ext>
                  </a:extLst>
                </a:gridCol>
                <a:gridCol w="1442211">
                  <a:extLst>
                    <a:ext uri="{9D8B030D-6E8A-4147-A177-3AD203B41FA5}">
                      <a16:colId xmlns:a16="http://schemas.microsoft.com/office/drawing/2014/main" val="2170129091"/>
                    </a:ext>
                  </a:extLst>
                </a:gridCol>
                <a:gridCol w="1426128">
                  <a:extLst>
                    <a:ext uri="{9D8B030D-6E8A-4147-A177-3AD203B41FA5}">
                      <a16:colId xmlns:a16="http://schemas.microsoft.com/office/drawing/2014/main" val="1442115255"/>
                    </a:ext>
                  </a:extLst>
                </a:gridCol>
                <a:gridCol w="1356048">
                  <a:extLst>
                    <a:ext uri="{9D8B030D-6E8A-4147-A177-3AD203B41FA5}">
                      <a16:colId xmlns:a16="http://schemas.microsoft.com/office/drawing/2014/main" val="814034322"/>
                    </a:ext>
                  </a:extLst>
                </a:gridCol>
              </a:tblGrid>
              <a:tr h="801108">
                <a:tc>
                  <a:txBody>
                    <a:bodyPr/>
                    <a:lstStyle/>
                    <a:p>
                      <a:pPr algn="ctr" fontAlgn="b"/>
                      <a:r>
                        <a:rPr lang="en-IN" sz="1800" b="0" i="0" u="none" strike="noStrike" dirty="0">
                          <a:solidFill>
                            <a:srgbClr val="000000"/>
                          </a:solidFill>
                          <a:effectLst/>
                          <a:latin typeface="Calibri" panose="020F0502020204030204" pitchFamily="34" charset="0"/>
                        </a:rPr>
                        <a:t>segment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800" b="0" i="0" u="none" strike="noStrike" dirty="0">
                          <a:solidFill>
                            <a:srgbClr val="000000"/>
                          </a:solidFill>
                          <a:effectLst/>
                          <a:latin typeface="Calibri" panose="020F0502020204030204" pitchFamily="34" charset="0"/>
                        </a:rPr>
                        <a:t>product_count_2020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800" b="0" i="0" u="none" strike="noStrike" dirty="0">
                          <a:solidFill>
                            <a:srgbClr val="000000"/>
                          </a:solidFill>
                          <a:effectLst/>
                          <a:latin typeface="Calibri" panose="020F0502020204030204" pitchFamily="34" charset="0"/>
                        </a:rPr>
                        <a:t>product_count_2021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IN" sz="1800" b="0" i="0" u="none" strike="noStrike" dirty="0">
                          <a:solidFill>
                            <a:srgbClr val="000000"/>
                          </a:solidFill>
                          <a:effectLst/>
                          <a:latin typeface="Calibri" panose="020F0502020204030204" pitchFamily="34" charset="0"/>
                        </a:rPr>
                        <a:t>difference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384023655"/>
                  </a:ext>
                </a:extLst>
              </a:tr>
              <a:tr h="316954">
                <a:tc>
                  <a:txBody>
                    <a:bodyPr/>
                    <a:lstStyle/>
                    <a:p>
                      <a:pPr algn="ctr" fontAlgn="b"/>
                      <a:r>
                        <a:rPr lang="en-IN" sz="1800" b="0" i="0" u="none" strike="noStrike" dirty="0">
                          <a:solidFill>
                            <a:srgbClr val="000000"/>
                          </a:solidFill>
                          <a:effectLst/>
                          <a:latin typeface="Calibri" panose="020F0502020204030204" pitchFamily="34" charset="0"/>
                        </a:rPr>
                        <a:t>Accessories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103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34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00775"/>
                  </a:ext>
                </a:extLst>
              </a:tr>
              <a:tr h="316954">
                <a:tc>
                  <a:txBody>
                    <a:bodyPr/>
                    <a:lstStyle/>
                    <a:p>
                      <a:pPr algn="ctr" fontAlgn="b"/>
                      <a:r>
                        <a:rPr lang="en-IN" sz="1800" b="0" i="0" u="none" strike="noStrike" dirty="0">
                          <a:solidFill>
                            <a:srgbClr val="000000"/>
                          </a:solidFill>
                          <a:effectLst/>
                          <a:latin typeface="Calibri" panose="020F0502020204030204" pitchFamily="34" charset="0"/>
                        </a:rPr>
                        <a:t>Notebook</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108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5613674"/>
                  </a:ext>
                </a:extLst>
              </a:tr>
              <a:tr h="316954">
                <a:tc>
                  <a:txBody>
                    <a:bodyPr/>
                    <a:lstStyle/>
                    <a:p>
                      <a:pPr algn="ctr" fontAlgn="b"/>
                      <a:r>
                        <a:rPr lang="en-IN" sz="1800" b="0" i="0" u="none" strike="noStrike" dirty="0">
                          <a:solidFill>
                            <a:srgbClr val="000000"/>
                          </a:solidFill>
                          <a:effectLst/>
                          <a:latin typeface="Calibri" panose="020F0502020204030204" pitchFamily="34" charset="0"/>
                        </a:rPr>
                        <a:t>Peripherals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28196"/>
                  </a:ext>
                </a:extLst>
              </a:tr>
              <a:tr h="316954">
                <a:tc>
                  <a:txBody>
                    <a:bodyPr/>
                    <a:lstStyle/>
                    <a:p>
                      <a:pPr algn="ctr" fontAlgn="b"/>
                      <a:r>
                        <a:rPr lang="en-IN" sz="1800" b="0" i="0" u="none" strike="noStrike" dirty="0">
                          <a:solidFill>
                            <a:srgbClr val="000000"/>
                          </a:solidFill>
                          <a:effectLst/>
                          <a:latin typeface="Calibri" panose="020F0502020204030204" pitchFamily="34" charset="0"/>
                        </a:rPr>
                        <a:t>Desktop</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002773"/>
                  </a:ext>
                </a:extLst>
              </a:tr>
              <a:tr h="316954">
                <a:tc>
                  <a:txBody>
                    <a:bodyPr/>
                    <a:lstStyle/>
                    <a:p>
                      <a:pPr algn="ctr" fontAlgn="b"/>
                      <a:r>
                        <a:rPr lang="en-IN" sz="1800" b="0" i="0" u="none" strike="noStrike" dirty="0">
                          <a:solidFill>
                            <a:srgbClr val="000000"/>
                          </a:solidFill>
                          <a:effectLst/>
                          <a:latin typeface="Calibri" panose="020F0502020204030204" pitchFamily="34" charset="0"/>
                        </a:rPr>
                        <a:t>Storage</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439864"/>
                  </a:ext>
                </a:extLst>
              </a:tr>
              <a:tr h="316954">
                <a:tc>
                  <a:txBody>
                    <a:bodyPr/>
                    <a:lstStyle/>
                    <a:p>
                      <a:pPr algn="ctr" fontAlgn="b"/>
                      <a:r>
                        <a:rPr lang="en-IN" sz="1800" b="0" i="0" u="none" strike="noStrike" dirty="0">
                          <a:solidFill>
                            <a:srgbClr val="000000"/>
                          </a:solidFill>
                          <a:effectLst/>
                          <a:latin typeface="Calibri" panose="020F0502020204030204" pitchFamily="34" charset="0"/>
                        </a:rPr>
                        <a:t>Networking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760321"/>
                  </a:ext>
                </a:extLst>
              </a:tr>
            </a:tbl>
          </a:graphicData>
        </a:graphic>
      </p:graphicFrame>
      <p:graphicFrame>
        <p:nvGraphicFramePr>
          <p:cNvPr id="4" name="Chart 3">
            <a:extLst>
              <a:ext uri="{FF2B5EF4-FFF2-40B4-BE49-F238E27FC236}">
                <a16:creationId xmlns:a16="http://schemas.microsoft.com/office/drawing/2014/main" id="{E1BE12AD-F85B-34BF-CD62-0DDF75414D92}"/>
              </a:ext>
            </a:extLst>
          </p:cNvPr>
          <p:cNvGraphicFramePr>
            <a:graphicFrameLocks/>
          </p:cNvGraphicFramePr>
          <p:nvPr>
            <p:extLst>
              <p:ext uri="{D42A27DB-BD31-4B8C-83A1-F6EECF244321}">
                <p14:modId xmlns:p14="http://schemas.microsoft.com/office/powerpoint/2010/main" val="2402404109"/>
              </p:ext>
            </p:extLst>
          </p:nvPr>
        </p:nvGraphicFramePr>
        <p:xfrm>
          <a:off x="6702953" y="1845733"/>
          <a:ext cx="4572000" cy="44028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156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840E-2202-BE34-C830-F12894136091}"/>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AC249EF8-7545-D1B6-646D-76A34BA0BB0F}"/>
              </a:ext>
            </a:extLst>
          </p:cNvPr>
          <p:cNvSpPr>
            <a:spLocks noGrp="1"/>
          </p:cNvSpPr>
          <p:nvPr>
            <p:ph sz="half" idx="1"/>
          </p:nvPr>
        </p:nvSpPr>
        <p:spPr/>
        <p:txBody>
          <a:bodyPr/>
          <a:lstStyle/>
          <a:p>
            <a:r>
              <a:rPr lang="en-US" dirty="0"/>
              <a:t>Request – 5</a:t>
            </a:r>
          </a:p>
          <a:p>
            <a:pPr marL="457200" lvl="1" indent="0">
              <a:buNone/>
            </a:pPr>
            <a:r>
              <a:rPr lang="en-US" dirty="0"/>
              <a:t>Get the products that have the highest and lowest manufacturing costs. </a:t>
            </a:r>
            <a:endParaRPr lang="en-IN" dirty="0"/>
          </a:p>
        </p:txBody>
      </p:sp>
      <p:graphicFrame>
        <p:nvGraphicFramePr>
          <p:cNvPr id="5" name="Content Placeholder 4">
            <a:extLst>
              <a:ext uri="{FF2B5EF4-FFF2-40B4-BE49-F238E27FC236}">
                <a16:creationId xmlns:a16="http://schemas.microsoft.com/office/drawing/2014/main" id="{8F96F8EE-C455-707C-0994-1255EFE87C93}"/>
              </a:ext>
            </a:extLst>
          </p:cNvPr>
          <p:cNvGraphicFramePr>
            <a:graphicFrameLocks noGrp="1"/>
          </p:cNvGraphicFramePr>
          <p:nvPr>
            <p:ph sz="half" idx="2"/>
            <p:extLst>
              <p:ext uri="{D42A27DB-BD31-4B8C-83A1-F6EECF244321}">
                <p14:modId xmlns:p14="http://schemas.microsoft.com/office/powerpoint/2010/main" val="2536357857"/>
              </p:ext>
            </p:extLst>
          </p:nvPr>
        </p:nvGraphicFramePr>
        <p:xfrm>
          <a:off x="6019800" y="2601255"/>
          <a:ext cx="5334001" cy="2388636"/>
        </p:xfrm>
        <a:graphic>
          <a:graphicData uri="http://schemas.openxmlformats.org/drawingml/2006/table">
            <a:tbl>
              <a:tblPr/>
              <a:tblGrid>
                <a:gridCol w="1142642">
                  <a:extLst>
                    <a:ext uri="{9D8B030D-6E8A-4147-A177-3AD203B41FA5}">
                      <a16:colId xmlns:a16="http://schemas.microsoft.com/office/drawing/2014/main" val="17217412"/>
                    </a:ext>
                  </a:extLst>
                </a:gridCol>
                <a:gridCol w="2312298">
                  <a:extLst>
                    <a:ext uri="{9D8B030D-6E8A-4147-A177-3AD203B41FA5}">
                      <a16:colId xmlns:a16="http://schemas.microsoft.com/office/drawing/2014/main" val="2189768734"/>
                    </a:ext>
                  </a:extLst>
                </a:gridCol>
                <a:gridCol w="1879061">
                  <a:extLst>
                    <a:ext uri="{9D8B030D-6E8A-4147-A177-3AD203B41FA5}">
                      <a16:colId xmlns:a16="http://schemas.microsoft.com/office/drawing/2014/main" val="3680082998"/>
                    </a:ext>
                  </a:extLst>
                </a:gridCol>
              </a:tblGrid>
              <a:tr h="785305">
                <a:tc>
                  <a:txBody>
                    <a:bodyPr/>
                    <a:lstStyle/>
                    <a:p>
                      <a:pPr algn="ctr" fontAlgn="ctr"/>
                      <a:r>
                        <a:rPr lang="en-IN" sz="2400" b="0" i="0" u="none" strike="noStrike" dirty="0" err="1">
                          <a:solidFill>
                            <a:srgbClr val="000000"/>
                          </a:solidFill>
                          <a:effectLst/>
                          <a:latin typeface="Calibri" panose="020F0502020204030204" pitchFamily="34" charset="0"/>
                        </a:rPr>
                        <a:t>product_code</a:t>
                      </a:r>
                      <a:endParaRPr lang="en-IN"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IN" sz="2400" b="0" i="0" u="none" strike="noStrike" dirty="0">
                          <a:solidFill>
                            <a:srgbClr val="000000"/>
                          </a:solidFill>
                          <a:effectLst/>
                          <a:latin typeface="Calibri" panose="020F0502020204030204" pitchFamily="34" charset="0"/>
                        </a:rPr>
                        <a:t>product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IN" sz="2400" b="0" i="0" u="none" strike="noStrike" dirty="0" err="1">
                          <a:solidFill>
                            <a:srgbClr val="000000"/>
                          </a:solidFill>
                          <a:effectLst/>
                          <a:latin typeface="Calibri" panose="020F0502020204030204" pitchFamily="34" charset="0"/>
                        </a:rPr>
                        <a:t>manufacturing_cost</a:t>
                      </a:r>
                      <a:endParaRPr lang="en-IN"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887611904"/>
                  </a:ext>
                </a:extLst>
              </a:tr>
              <a:tr h="785305">
                <a:tc>
                  <a:txBody>
                    <a:bodyPr/>
                    <a:lstStyle/>
                    <a:p>
                      <a:pPr algn="ctr" fontAlgn="ctr"/>
                      <a:r>
                        <a:rPr lang="en-IN" sz="2000" b="0" i="0" u="none" strike="noStrike" dirty="0">
                          <a:solidFill>
                            <a:srgbClr val="000000"/>
                          </a:solidFill>
                          <a:effectLst/>
                          <a:latin typeface="Calibri" panose="020F0502020204030204" pitchFamily="34" charset="0"/>
                        </a:rPr>
                        <a:t>A6120110206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AQ HOME Allin1 Gen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000000"/>
                          </a:solidFill>
                          <a:effectLst/>
                          <a:latin typeface="Calibri" panose="020F0502020204030204" pitchFamily="34" charset="0"/>
                        </a:rPr>
                        <a:t>240.54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919777"/>
                  </a:ext>
                </a:extLst>
              </a:tr>
              <a:tr h="818026">
                <a:tc>
                  <a:txBody>
                    <a:bodyPr/>
                    <a:lstStyle/>
                    <a:p>
                      <a:pPr algn="ctr" fontAlgn="ctr"/>
                      <a:r>
                        <a:rPr lang="en-IN" sz="2000" b="0" i="0" u="none" strike="noStrike" dirty="0">
                          <a:solidFill>
                            <a:srgbClr val="000000"/>
                          </a:solidFill>
                          <a:effectLst/>
                          <a:latin typeface="Calibri" panose="020F0502020204030204" pitchFamily="34" charset="0"/>
                        </a:rPr>
                        <a:t>A2118150101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AQ Master wired x1 </a:t>
                      </a:r>
                      <a:r>
                        <a:rPr lang="en-US" sz="2000" b="0" i="0" u="none" strike="noStrike" dirty="0" err="1">
                          <a:solidFill>
                            <a:srgbClr val="000000"/>
                          </a:solidFill>
                          <a:effectLst/>
                          <a:latin typeface="Calibri" panose="020F0502020204030204" pitchFamily="34" charset="0"/>
                        </a:rPr>
                        <a:t>Ms</a:t>
                      </a:r>
                      <a:endParaRPr lang="en-US" sz="20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000000"/>
                          </a:solidFill>
                          <a:effectLst/>
                          <a:latin typeface="Calibri" panose="020F0502020204030204" pitchFamily="34" charset="0"/>
                        </a:rPr>
                        <a:t>0.89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8818418"/>
                  </a:ext>
                </a:extLst>
              </a:tr>
            </a:tbl>
          </a:graphicData>
        </a:graphic>
      </p:graphicFrame>
    </p:spTree>
    <p:extLst>
      <p:ext uri="{BB962C8B-B14F-4D97-AF65-F5344CB8AC3E}">
        <p14:creationId xmlns:p14="http://schemas.microsoft.com/office/powerpoint/2010/main" val="13313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AB89-C3FD-A93B-26D7-B9F3C1343403}"/>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3CB57FC8-F131-B758-AA7E-162D4D551E37}"/>
              </a:ext>
            </a:extLst>
          </p:cNvPr>
          <p:cNvSpPr>
            <a:spLocks noGrp="1"/>
          </p:cNvSpPr>
          <p:nvPr>
            <p:ph sz="half" idx="1"/>
          </p:nvPr>
        </p:nvSpPr>
        <p:spPr/>
        <p:txBody>
          <a:bodyPr/>
          <a:lstStyle/>
          <a:p>
            <a:r>
              <a:rPr lang="en-US" dirty="0"/>
              <a:t>Request – 6</a:t>
            </a:r>
          </a:p>
          <a:p>
            <a:pPr marL="457200" lvl="1" indent="0">
              <a:buNone/>
            </a:pPr>
            <a:r>
              <a:rPr lang="en-US" dirty="0"/>
              <a:t>Generate a report which contains the top 5 customers who received an average high </a:t>
            </a:r>
            <a:r>
              <a:rPr lang="en-US" dirty="0" err="1"/>
              <a:t>pre_invoice_discount_pct</a:t>
            </a:r>
            <a:r>
              <a:rPr lang="en-US" dirty="0"/>
              <a:t> for the fiscal year 2021 and in the Indian market.</a:t>
            </a:r>
            <a:endParaRPr lang="en-IN" dirty="0"/>
          </a:p>
        </p:txBody>
      </p:sp>
      <p:graphicFrame>
        <p:nvGraphicFramePr>
          <p:cNvPr id="5" name="Content Placeholder 4">
            <a:extLst>
              <a:ext uri="{FF2B5EF4-FFF2-40B4-BE49-F238E27FC236}">
                <a16:creationId xmlns:a16="http://schemas.microsoft.com/office/drawing/2014/main" id="{87AE498B-1ED9-B69E-3BB5-47A9965D64CA}"/>
              </a:ext>
            </a:extLst>
          </p:cNvPr>
          <p:cNvGraphicFramePr>
            <a:graphicFrameLocks noGrp="1"/>
          </p:cNvGraphicFramePr>
          <p:nvPr>
            <p:ph sz="half" idx="2"/>
            <p:extLst>
              <p:ext uri="{D42A27DB-BD31-4B8C-83A1-F6EECF244321}">
                <p14:modId xmlns:p14="http://schemas.microsoft.com/office/powerpoint/2010/main" val="2272789660"/>
              </p:ext>
            </p:extLst>
          </p:nvPr>
        </p:nvGraphicFramePr>
        <p:xfrm>
          <a:off x="6125185" y="1983053"/>
          <a:ext cx="5257800" cy="3079104"/>
        </p:xfrm>
        <a:graphic>
          <a:graphicData uri="http://schemas.openxmlformats.org/drawingml/2006/table">
            <a:tbl>
              <a:tblPr/>
              <a:tblGrid>
                <a:gridCol w="1442936">
                  <a:extLst>
                    <a:ext uri="{9D8B030D-6E8A-4147-A177-3AD203B41FA5}">
                      <a16:colId xmlns:a16="http://schemas.microsoft.com/office/drawing/2014/main" val="4194011376"/>
                    </a:ext>
                  </a:extLst>
                </a:gridCol>
                <a:gridCol w="1614792">
                  <a:extLst>
                    <a:ext uri="{9D8B030D-6E8A-4147-A177-3AD203B41FA5}">
                      <a16:colId xmlns:a16="http://schemas.microsoft.com/office/drawing/2014/main" val="217026713"/>
                    </a:ext>
                  </a:extLst>
                </a:gridCol>
                <a:gridCol w="2200072">
                  <a:extLst>
                    <a:ext uri="{9D8B030D-6E8A-4147-A177-3AD203B41FA5}">
                      <a16:colId xmlns:a16="http://schemas.microsoft.com/office/drawing/2014/main" val="4093289823"/>
                    </a:ext>
                  </a:extLst>
                </a:gridCol>
              </a:tblGrid>
              <a:tr h="874539">
                <a:tc>
                  <a:txBody>
                    <a:bodyPr/>
                    <a:lstStyle/>
                    <a:p>
                      <a:pPr algn="ctr" fontAlgn="ctr"/>
                      <a:r>
                        <a:rPr lang="en-IN" sz="2400" b="0" i="0" u="none" strike="noStrike" dirty="0" err="1">
                          <a:solidFill>
                            <a:srgbClr val="000000"/>
                          </a:solidFill>
                          <a:effectLst/>
                          <a:latin typeface="Calibri" panose="020F0502020204030204" pitchFamily="34" charset="0"/>
                        </a:rPr>
                        <a:t>customer_code</a:t>
                      </a:r>
                      <a:endParaRPr lang="en-IN"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IN" sz="2400" b="0" i="0" u="none" strike="noStrike" dirty="0">
                          <a:solidFill>
                            <a:srgbClr val="000000"/>
                          </a:solidFill>
                          <a:effectLst/>
                          <a:latin typeface="Calibri" panose="020F0502020204030204" pitchFamily="34" charset="0"/>
                        </a:rPr>
                        <a:t>customer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IN" sz="2400" b="0" i="0" u="none" strike="noStrike" dirty="0" err="1">
                          <a:solidFill>
                            <a:srgbClr val="000000"/>
                          </a:solidFill>
                          <a:effectLst/>
                          <a:latin typeface="Calibri" panose="020F0502020204030204" pitchFamily="34" charset="0"/>
                        </a:rPr>
                        <a:t>average_discount_percentage</a:t>
                      </a:r>
                      <a:endParaRPr lang="en-IN" sz="24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04198086"/>
                  </a:ext>
                </a:extLst>
              </a:tr>
              <a:tr h="437269">
                <a:tc>
                  <a:txBody>
                    <a:bodyPr/>
                    <a:lstStyle/>
                    <a:p>
                      <a:pPr algn="ctr" fontAlgn="ctr"/>
                      <a:r>
                        <a:rPr lang="en-IN" sz="1800" b="0" i="0" u="none" strike="noStrike" dirty="0">
                          <a:solidFill>
                            <a:srgbClr val="000000"/>
                          </a:solidFill>
                          <a:effectLst/>
                          <a:latin typeface="Calibri" panose="020F0502020204030204" pitchFamily="34" charset="0"/>
                        </a:rPr>
                        <a:t>90002009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Flipkart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effectLst/>
                          <a:latin typeface="Calibri" panose="020F0502020204030204" pitchFamily="34" charset="0"/>
                        </a:rPr>
                        <a:t>0.31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869786"/>
                  </a:ext>
                </a:extLst>
              </a:tr>
              <a:tr h="437269">
                <a:tc>
                  <a:txBody>
                    <a:bodyPr/>
                    <a:lstStyle/>
                    <a:p>
                      <a:pPr algn="ctr" fontAlgn="ctr"/>
                      <a:r>
                        <a:rPr lang="en-IN" sz="1800" b="0" i="0" u="none" strike="noStrike" dirty="0">
                          <a:solidFill>
                            <a:srgbClr val="000000"/>
                          </a:solidFill>
                          <a:effectLst/>
                          <a:latin typeface="Calibri" panose="020F0502020204030204" pitchFamily="34" charset="0"/>
                        </a:rPr>
                        <a:t>90002006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Viveks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effectLst/>
                          <a:latin typeface="Calibri" panose="020F0502020204030204" pitchFamily="34" charset="0"/>
                        </a:rPr>
                        <a:t>0.3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195572"/>
                  </a:ext>
                </a:extLst>
              </a:tr>
              <a:tr h="437269">
                <a:tc>
                  <a:txBody>
                    <a:bodyPr/>
                    <a:lstStyle/>
                    <a:p>
                      <a:pPr algn="ctr" fontAlgn="ctr"/>
                      <a:r>
                        <a:rPr lang="en-IN" sz="1800" b="0" i="0" u="none" strike="noStrike" dirty="0">
                          <a:solidFill>
                            <a:srgbClr val="000000"/>
                          </a:solidFill>
                          <a:effectLst/>
                          <a:latin typeface="Calibri" panose="020F0502020204030204" pitchFamily="34" charset="0"/>
                        </a:rPr>
                        <a:t>90002002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Croma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effectLst/>
                          <a:latin typeface="Calibri" panose="020F0502020204030204" pitchFamily="34" charset="0"/>
                        </a:rPr>
                        <a:t>0.3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0329696"/>
                  </a:ext>
                </a:extLst>
              </a:tr>
              <a:tr h="437269">
                <a:tc>
                  <a:txBody>
                    <a:bodyPr/>
                    <a:lstStyle/>
                    <a:p>
                      <a:pPr algn="ctr" fontAlgn="ctr"/>
                      <a:r>
                        <a:rPr lang="en-IN" sz="1800" b="0" i="0" u="none" strike="noStrike" dirty="0">
                          <a:solidFill>
                            <a:srgbClr val="000000"/>
                          </a:solidFill>
                          <a:effectLst/>
                          <a:latin typeface="Calibri" panose="020F0502020204030204" pitchFamily="34" charset="0"/>
                        </a:rPr>
                        <a:t>90002003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effectLst/>
                          <a:latin typeface="Calibri" panose="020F0502020204030204" pitchFamily="34" charset="0"/>
                        </a:rPr>
                        <a:t>Ezone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effectLst/>
                          <a:latin typeface="Calibri" panose="020F0502020204030204" pitchFamily="34" charset="0"/>
                        </a:rPr>
                        <a:t>0.3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6392217"/>
                  </a:ext>
                </a:extLst>
              </a:tr>
              <a:tr h="455489">
                <a:tc>
                  <a:txBody>
                    <a:bodyPr/>
                    <a:lstStyle/>
                    <a:p>
                      <a:pPr algn="ctr" fontAlgn="ctr"/>
                      <a:r>
                        <a:rPr lang="en-IN" sz="1800" b="0" i="0" u="none" strike="noStrike" dirty="0">
                          <a:solidFill>
                            <a:srgbClr val="000000"/>
                          </a:solidFill>
                          <a:effectLst/>
                          <a:latin typeface="Calibri" panose="020F0502020204030204" pitchFamily="34" charset="0"/>
                        </a:rPr>
                        <a:t>90002016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effectLst/>
                          <a:latin typeface="Calibri" panose="020F0502020204030204" pitchFamily="34" charset="0"/>
                        </a:rPr>
                        <a:t>Amazon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effectLst/>
                          <a:latin typeface="Calibri" panose="020F0502020204030204" pitchFamily="34" charset="0"/>
                        </a:rPr>
                        <a:t>0.29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8093432"/>
                  </a:ext>
                </a:extLst>
              </a:tr>
            </a:tbl>
          </a:graphicData>
        </a:graphic>
      </p:graphicFrame>
    </p:spTree>
    <p:extLst>
      <p:ext uri="{BB962C8B-B14F-4D97-AF65-F5344CB8AC3E}">
        <p14:creationId xmlns:p14="http://schemas.microsoft.com/office/powerpoint/2010/main" val="33239418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212</TotalTime>
  <Words>617</Words>
  <Application>Microsoft Office PowerPoint</Application>
  <PresentationFormat>Widescreen</PresentationFormat>
  <Paragraphs>183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Insights from Consumer Goods Domain </vt:lpstr>
      <vt:lpstr>Problem Statement</vt:lpstr>
      <vt:lpstr>Approach</vt:lpstr>
      <vt:lpstr>Observations</vt:lpstr>
      <vt:lpstr>Contd.</vt:lpstr>
      <vt:lpstr>Contd..</vt:lpstr>
      <vt:lpstr>Contd…</vt:lpstr>
      <vt:lpstr>Contd….</vt:lpstr>
      <vt:lpstr>Contd…..</vt:lpstr>
      <vt:lpstr>Contd……</vt:lpstr>
      <vt:lpstr>Contd…….</vt:lpstr>
      <vt:lpstr>Contd……..</vt:lpstr>
      <vt:lpstr>Contd………</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from Consumer Goods Domain </dc:title>
  <dc:creator>Pritam Shetty</dc:creator>
  <cp:lastModifiedBy>Pritam Shetty</cp:lastModifiedBy>
  <cp:revision>3</cp:revision>
  <dcterms:created xsi:type="dcterms:W3CDTF">2023-01-23T14:54:48Z</dcterms:created>
  <dcterms:modified xsi:type="dcterms:W3CDTF">2023-01-24T07:26:02Z</dcterms:modified>
</cp:coreProperties>
</file>