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7" r:id="rId3"/>
    <p:sldId id="282" r:id="rId4"/>
    <p:sldId id="292" r:id="rId5"/>
    <p:sldId id="297" r:id="rId6"/>
    <p:sldId id="298" r:id="rId7"/>
    <p:sldId id="300" r:id="rId8"/>
    <p:sldId id="302" r:id="rId9"/>
    <p:sldId id="303" r:id="rId10"/>
    <p:sldId id="304" r:id="rId11"/>
    <p:sldId id="299" r:id="rId12"/>
    <p:sldId id="306" r:id="rId13"/>
    <p:sldId id="305" r:id="rId14"/>
    <p:sldId id="308" r:id="rId15"/>
    <p:sldId id="309" r:id="rId16"/>
    <p:sldId id="311" r:id="rId17"/>
    <p:sldId id="312" r:id="rId18"/>
    <p:sldId id="310" r:id="rId19"/>
    <p:sldId id="307" r:id="rId20"/>
    <p:sldId id="313" r:id="rId21"/>
    <p:sldId id="314" r:id="rId22"/>
    <p:sldId id="29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FD7CF-0500-4083-9E9D-32A6FFE60904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7034A-0C32-4B7D-A7DC-7E96A0E65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6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193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3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9322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1397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7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849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>
                <a:sym typeface="Calibri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6785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 Black" panose="020B0A04020102020204" pitchFamily="34" charset="0"/>
              </a:rPr>
              <a:t>Click to edit Master title style</a:t>
            </a:r>
            <a:endParaRPr lang="en-US" altLang="en-US" dirty="0" smtClean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  <a:endParaRPr lang="en-US" sz="2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charset="0"/>
                <a:sym typeface="Arial Black" charset="0"/>
              </a:endParaRP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91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0240" y="987588"/>
            <a:ext cx="7772400" cy="1470025"/>
          </a:xfrm>
        </p:spPr>
        <p:txBody>
          <a:bodyPr/>
          <a:lstStyle/>
          <a:p>
            <a:r>
              <a:rPr lang="en-GB" dirty="0" smtClean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540496"/>
            <a:ext cx="6400800" cy="1752600"/>
          </a:xfrm>
        </p:spPr>
        <p:txBody>
          <a:bodyPr/>
          <a:lstStyle/>
          <a:p>
            <a:r>
              <a:rPr lang="en-GB" dirty="0" smtClean="0"/>
              <a:t>Programming concepts:</a:t>
            </a:r>
          </a:p>
          <a:p>
            <a:r>
              <a:rPr lang="en-GB" dirty="0" smtClean="0"/>
              <a:t>Loops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80728"/>
            <a:ext cx="1944216" cy="1409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293096"/>
            <a:ext cx="7240010" cy="227679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10</a:t>
            </a:r>
            <a:r>
              <a:rPr lang="en-GB" baseline="30000" dirty="0" smtClean="0"/>
              <a:t>th</a:t>
            </a:r>
            <a:r>
              <a:rPr lang="en-GB" dirty="0" smtClean="0"/>
              <a:t>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drawing concentric circles</a:t>
            </a:r>
          </a:p>
          <a:p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int</a:t>
            </a:r>
            <a:r>
              <a:rPr lang="en-GB" dirty="0"/>
              <a:t> size=50;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</a:t>
            </a:r>
            <a:r>
              <a:rPr lang="en-GB" dirty="0" smtClean="0"/>
              <a:t>; </a:t>
            </a:r>
            <a:r>
              <a:rPr lang="en-GB" dirty="0" err="1" smtClean="0"/>
              <a:t>i</a:t>
            </a:r>
            <a:r>
              <a:rPr lang="en-GB" dirty="0" smtClean="0"/>
              <a:t>&lt;10; </a:t>
            </a:r>
            <a:r>
              <a:rPr lang="en-GB" dirty="0" err="1" smtClean="0"/>
              <a:t>i</a:t>
            </a:r>
            <a:r>
              <a:rPr lang="en-GB" dirty="0"/>
              <a:t>++)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ellipse(50,50,size,size);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size=size-5;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rgbClr val="00B050"/>
                </a:solidFill>
              </a:rPr>
              <a:t>//finished loop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6" name="Oval 5"/>
          <p:cNvSpPr/>
          <p:nvPr/>
        </p:nvSpPr>
        <p:spPr bwMode="auto">
          <a:xfrm>
            <a:off x="5796136" y="3501008"/>
            <a:ext cx="1800200" cy="1728192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477553" y="1686998"/>
            <a:ext cx="976007" cy="1286949"/>
            <a:chOff x="7477553" y="1686998"/>
            <a:chExt cx="976007" cy="1286949"/>
          </a:xfrm>
        </p:grpSpPr>
        <p:sp>
          <p:nvSpPr>
            <p:cNvPr id="8" name="Cube 7"/>
            <p:cNvSpPr/>
            <p:nvPr/>
          </p:nvSpPr>
          <p:spPr>
            <a:xfrm>
              <a:off x="7596336" y="1686998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77553" y="2604615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size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14528" y="2027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5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37393" y="1686998"/>
            <a:ext cx="976007" cy="1211784"/>
            <a:chOff x="6037393" y="1686998"/>
            <a:chExt cx="976007" cy="1211784"/>
          </a:xfrm>
        </p:grpSpPr>
        <p:sp>
          <p:nvSpPr>
            <p:cNvPr id="7" name="Cube 6"/>
            <p:cNvSpPr/>
            <p:nvPr/>
          </p:nvSpPr>
          <p:spPr>
            <a:xfrm>
              <a:off x="6156176" y="1686998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7393" y="252945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i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5567" y="2027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9</a:t>
              </a:r>
              <a:endParaRPr lang="en-GB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57920" y="1294967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</a:t>
            </a:r>
            <a:r>
              <a:rPr lang="en-GB" dirty="0" smtClean="0"/>
              <a:t>=i+1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278922" y="2023543"/>
            <a:ext cx="4187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687322" y="1257305"/>
            <a:ext cx="11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size=size-5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7782358" y="2027830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 bwMode="auto">
          <a:xfrm>
            <a:off x="5942248" y="3671653"/>
            <a:ext cx="1507976" cy="1386902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071044" y="3820500"/>
            <a:ext cx="1250384" cy="1089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99421" y="3906395"/>
            <a:ext cx="993629" cy="917417"/>
            <a:chOff x="5948536" y="3653408"/>
            <a:chExt cx="1800200" cy="1728192"/>
          </a:xfrm>
        </p:grpSpPr>
        <p:sp>
          <p:nvSpPr>
            <p:cNvPr id="23" name="Oval 22"/>
            <p:cNvSpPr/>
            <p:nvPr/>
          </p:nvSpPr>
          <p:spPr bwMode="auto">
            <a:xfrm>
              <a:off x="5948536" y="3653408"/>
              <a:ext cx="1800200" cy="1728192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094648" y="3824053"/>
              <a:ext cx="1507976" cy="1386902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6223444" y="3972900"/>
              <a:ext cx="1250384" cy="1089208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47974" y="4131214"/>
            <a:ext cx="496522" cy="482485"/>
            <a:chOff x="5948536" y="3653408"/>
            <a:chExt cx="1800200" cy="1728192"/>
          </a:xfrm>
        </p:grpSpPr>
        <p:sp>
          <p:nvSpPr>
            <p:cNvPr id="27" name="Oval 26"/>
            <p:cNvSpPr/>
            <p:nvPr/>
          </p:nvSpPr>
          <p:spPr bwMode="auto">
            <a:xfrm>
              <a:off x="5948536" y="3653408"/>
              <a:ext cx="1800200" cy="1728192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6094648" y="3824053"/>
              <a:ext cx="1507976" cy="1386902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223444" y="3972900"/>
              <a:ext cx="1250384" cy="1089208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30" name="Oval 29"/>
          <p:cNvSpPr/>
          <p:nvPr/>
        </p:nvSpPr>
        <p:spPr bwMode="auto">
          <a:xfrm flipV="1">
            <a:off x="6610016" y="4306383"/>
            <a:ext cx="172437" cy="15137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1093" y="4859868"/>
            <a:ext cx="335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is no longer &lt; 10, loop complete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027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 animBg="1"/>
      <p:bldP spid="30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Another example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GB" dirty="0" err="1"/>
              <a:t>int</a:t>
            </a:r>
            <a:r>
              <a:rPr lang="en-GB" dirty="0"/>
              <a:t> size</a:t>
            </a:r>
            <a:r>
              <a:rPr lang="en-GB" dirty="0" smtClean="0"/>
              <a:t>;</a:t>
            </a: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/>
              <a:t>for(</a:t>
            </a:r>
            <a:r>
              <a:rPr lang="en-GB" dirty="0">
                <a:solidFill>
                  <a:srgbClr val="0070C0"/>
                </a:solidFill>
              </a:rPr>
              <a:t>size=50</a:t>
            </a:r>
            <a:r>
              <a:rPr lang="en-GB" dirty="0"/>
              <a:t>; </a:t>
            </a:r>
            <a:r>
              <a:rPr lang="en-GB" dirty="0">
                <a:solidFill>
                  <a:srgbClr val="FF0000"/>
                </a:solidFill>
              </a:rPr>
              <a:t>size&gt;0</a:t>
            </a:r>
            <a:r>
              <a:rPr lang="en-GB" dirty="0"/>
              <a:t>; </a:t>
            </a:r>
            <a:r>
              <a:rPr lang="en-GB" dirty="0">
                <a:solidFill>
                  <a:srgbClr val="00B050"/>
                </a:solidFill>
              </a:rPr>
              <a:t>size=size-5</a:t>
            </a:r>
            <a:r>
              <a:rPr lang="en-GB" dirty="0"/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  ellipse(50,50,size,size);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  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/>
              <a:t>}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solidFill>
                  <a:srgbClr val="FF0000"/>
                </a:solidFill>
              </a:rPr>
              <a:t>What would this do?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 smtClean="0"/>
              <a:t>Same result, </a:t>
            </a:r>
          </a:p>
          <a:p>
            <a:pPr lvl="1"/>
            <a:r>
              <a:rPr lang="en-GB" b="1" dirty="0" smtClean="0">
                <a:solidFill>
                  <a:srgbClr val="0070C0"/>
                </a:solidFill>
              </a:rPr>
              <a:t> size</a:t>
            </a:r>
            <a:r>
              <a:rPr lang="en-GB" dirty="0" smtClean="0"/>
              <a:t> is our counter- start value is </a:t>
            </a:r>
            <a:r>
              <a:rPr lang="en-GB" b="1" dirty="0" smtClean="0">
                <a:solidFill>
                  <a:srgbClr val="0070C0"/>
                </a:solidFill>
              </a:rPr>
              <a:t>50</a:t>
            </a:r>
          </a:p>
          <a:p>
            <a:pPr lvl="1"/>
            <a:r>
              <a:rPr lang="en-GB" dirty="0" smtClean="0"/>
              <a:t> keep going while </a:t>
            </a:r>
            <a:r>
              <a:rPr lang="en-GB" dirty="0" smtClean="0">
                <a:solidFill>
                  <a:srgbClr val="FF0000"/>
                </a:solidFill>
              </a:rPr>
              <a:t>size </a:t>
            </a:r>
            <a:r>
              <a:rPr lang="en-GB" dirty="0" smtClean="0"/>
              <a:t>bigger than </a:t>
            </a:r>
            <a:r>
              <a:rPr lang="en-GB" b="1" dirty="0" smtClean="0">
                <a:solidFill>
                  <a:srgbClr val="FF0000"/>
                </a:solidFill>
              </a:rPr>
              <a:t>0</a:t>
            </a:r>
          </a:p>
          <a:p>
            <a:pPr lvl="1"/>
            <a:r>
              <a:rPr lang="en-GB" dirty="0" smtClean="0"/>
              <a:t> Each time take </a:t>
            </a:r>
            <a:r>
              <a:rPr lang="en-GB" b="1" dirty="0" smtClean="0">
                <a:solidFill>
                  <a:srgbClr val="00B050"/>
                </a:solidFill>
              </a:rPr>
              <a:t>5</a:t>
            </a:r>
            <a:r>
              <a:rPr lang="en-GB" dirty="0" smtClean="0"/>
              <a:t> away from </a:t>
            </a:r>
            <a:r>
              <a:rPr lang="en-GB" b="1" dirty="0" smtClean="0">
                <a:solidFill>
                  <a:srgbClr val="00B050"/>
                </a:solidFill>
              </a:rPr>
              <a:t>size</a:t>
            </a:r>
            <a:endParaRPr lang="en-GB" b="1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1618725"/>
            <a:ext cx="2332056" cy="259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43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Loops – how many loops?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smtClean="0"/>
              <a:t>for(</a:t>
            </a:r>
            <a:r>
              <a:rPr lang="en-GB" sz="1800" dirty="0" err="1" smtClean="0"/>
              <a:t>int</a:t>
            </a:r>
            <a:r>
              <a:rPr lang="en-GB" sz="1800" dirty="0" smtClean="0"/>
              <a:t> </a:t>
            </a:r>
            <a:r>
              <a:rPr lang="en-GB" sz="1800" dirty="0" err="1" smtClean="0"/>
              <a:t>i</a:t>
            </a:r>
            <a:r>
              <a:rPr lang="en-GB" sz="1800" dirty="0" smtClean="0"/>
              <a:t>=1;i&lt;=5;i++)  </a:t>
            </a:r>
            <a:r>
              <a:rPr lang="en-GB" sz="1800" dirty="0" smtClean="0">
                <a:solidFill>
                  <a:srgbClr val="00B050"/>
                </a:solidFill>
              </a:rPr>
              <a:t>//smaller than or equal to</a:t>
            </a:r>
          </a:p>
          <a:p>
            <a:pPr marL="0" indent="0">
              <a:buNone/>
            </a:pPr>
            <a:r>
              <a:rPr lang="en-GB" sz="1800" dirty="0"/>
              <a:t>{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smtClean="0"/>
              <a:t>  </a:t>
            </a:r>
            <a:r>
              <a:rPr lang="en-GB" sz="1800" dirty="0" smtClean="0">
                <a:solidFill>
                  <a:srgbClr val="00B050"/>
                </a:solidFill>
              </a:rPr>
              <a:t>//do task</a:t>
            </a:r>
          </a:p>
          <a:p>
            <a:pPr marL="0" indent="0">
              <a:buNone/>
            </a:pPr>
            <a:r>
              <a:rPr lang="en-GB" sz="1800" dirty="0" smtClean="0"/>
              <a:t>}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for(</a:t>
            </a:r>
            <a:r>
              <a:rPr lang="en-GB" sz="1800" dirty="0" err="1"/>
              <a:t>int</a:t>
            </a:r>
            <a:r>
              <a:rPr lang="en-GB" sz="1800" dirty="0"/>
              <a:t> </a:t>
            </a:r>
            <a:r>
              <a:rPr lang="en-GB" sz="1800" dirty="0" smtClean="0"/>
              <a:t>x=10;x&lt;50;x=x+10)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{</a:t>
            </a:r>
          </a:p>
          <a:p>
            <a:pPr marL="0" indent="0">
              <a:buNone/>
            </a:pPr>
            <a:r>
              <a:rPr lang="en-GB" sz="1800" dirty="0"/>
              <a:t>   </a:t>
            </a:r>
            <a:r>
              <a:rPr lang="en-GB" sz="1800" dirty="0" smtClean="0">
                <a:solidFill>
                  <a:srgbClr val="00B050"/>
                </a:solidFill>
              </a:rPr>
              <a:t>//do task</a:t>
            </a:r>
            <a:endParaRPr lang="en-GB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1800" dirty="0" smtClean="0"/>
              <a:t>}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for(</a:t>
            </a:r>
            <a:r>
              <a:rPr lang="en-GB" sz="1800" dirty="0" err="1"/>
              <a:t>int</a:t>
            </a:r>
            <a:r>
              <a:rPr lang="en-GB" sz="1800" dirty="0"/>
              <a:t> </a:t>
            </a:r>
            <a:r>
              <a:rPr lang="en-GB" sz="1800" dirty="0" smtClean="0"/>
              <a:t>c=10;c&gt;5;c--)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{</a:t>
            </a:r>
          </a:p>
          <a:p>
            <a:pPr marL="0" indent="0">
              <a:buNone/>
            </a:pPr>
            <a:r>
              <a:rPr lang="en-GB" sz="1800" dirty="0"/>
              <a:t>   </a:t>
            </a:r>
            <a:r>
              <a:rPr lang="en-GB" sz="1800" dirty="0" smtClean="0">
                <a:solidFill>
                  <a:srgbClr val="00B050"/>
                </a:solidFill>
              </a:rPr>
              <a:t>//do task</a:t>
            </a:r>
            <a:endParaRPr lang="en-GB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1800" dirty="0"/>
              <a:t>}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940152" y="2132856"/>
            <a:ext cx="201689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5 times </a:t>
            </a:r>
            <a:r>
              <a:rPr lang="en-GB" dirty="0" err="1" smtClean="0"/>
              <a:t>i</a:t>
            </a:r>
            <a:r>
              <a:rPr lang="en-GB" dirty="0" smtClean="0"/>
              <a:t>=1,2,3,4,5  </a:t>
            </a:r>
          </a:p>
          <a:p>
            <a:r>
              <a:rPr lang="en-GB" dirty="0" smtClean="0"/>
              <a:t>ends when </a:t>
            </a:r>
            <a:r>
              <a:rPr lang="en-GB" dirty="0" err="1" smtClean="0"/>
              <a:t>i</a:t>
            </a:r>
            <a:r>
              <a:rPr lang="en-GB" dirty="0" smtClean="0"/>
              <a:t>=6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940151" y="3540691"/>
            <a:ext cx="226215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4 times x=10,20,30,40</a:t>
            </a:r>
          </a:p>
          <a:p>
            <a:r>
              <a:rPr lang="en-GB" dirty="0" smtClean="0"/>
              <a:t>ends when x=50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940151" y="5301208"/>
            <a:ext cx="219162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5 times c=10,9,8,7,6  </a:t>
            </a:r>
          </a:p>
          <a:p>
            <a:r>
              <a:rPr lang="en-GB" dirty="0" smtClean="0"/>
              <a:t>ends when c=5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117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 5 crosses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float x=10;</a:t>
            </a:r>
          </a:p>
          <a:p>
            <a:pPr marL="0" indent="0">
              <a:buNone/>
            </a:pPr>
            <a:r>
              <a:rPr lang="en-GB" dirty="0"/>
              <a:t>float y=50;</a:t>
            </a:r>
          </a:p>
          <a:p>
            <a:pPr marL="0" indent="0">
              <a:buNone/>
            </a:pPr>
            <a:r>
              <a:rPr lang="en-GB" dirty="0" smtClean="0"/>
              <a:t>line(x-5,y,x+5,y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 smtClean="0"/>
              <a:t>line(x,y-5,x,y+5</a:t>
            </a:r>
            <a:r>
              <a:rPr lang="en-GB" dirty="0"/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3981450"/>
            <a:ext cx="2448272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u="sng" dirty="0" err="1" smtClean="0">
                <a:solidFill>
                  <a:srgbClr val="00B050"/>
                </a:solidFill>
              </a:rPr>
              <a:t>PseudoCode</a:t>
            </a:r>
            <a:r>
              <a:rPr lang="en-GB" u="sng" dirty="0" smtClean="0">
                <a:solidFill>
                  <a:srgbClr val="00B050"/>
                </a:solidFill>
              </a:rPr>
              <a:t> - English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For 5 repetitions</a:t>
            </a:r>
          </a:p>
          <a:p>
            <a:r>
              <a:rPr lang="en-GB" dirty="0">
                <a:solidFill>
                  <a:srgbClr val="0070C0"/>
                </a:solidFill>
              </a:rPr>
              <a:t>{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smtClean="0">
                <a:solidFill>
                  <a:srgbClr val="0070C0"/>
                </a:solidFill>
              </a:rPr>
              <a:t>    Draw a cross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     Move right a bit</a:t>
            </a:r>
          </a:p>
          <a:p>
            <a:r>
              <a:rPr lang="en-GB" dirty="0">
                <a:solidFill>
                  <a:srgbClr val="0070C0"/>
                </a:solidFill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890" y="189803"/>
            <a:ext cx="1728192" cy="19734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18" y="1635223"/>
            <a:ext cx="684783" cy="10682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80471" y="1840046"/>
            <a:ext cx="1456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Draws a cross</a:t>
            </a:r>
          </a:p>
          <a:p>
            <a:r>
              <a:rPr lang="en-GB" dirty="0"/>
              <a:t>c</a:t>
            </a:r>
            <a:r>
              <a:rPr lang="en-GB" dirty="0" smtClean="0"/>
              <a:t>entre at </a:t>
            </a:r>
            <a:r>
              <a:rPr lang="en-GB" dirty="0" err="1" smtClean="0"/>
              <a:t>x,y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3427452"/>
            <a:ext cx="3418246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float x=10;</a:t>
            </a:r>
          </a:p>
          <a:p>
            <a:r>
              <a:rPr lang="en-GB" dirty="0"/>
              <a:t>float y=50;</a:t>
            </a:r>
          </a:p>
          <a:p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for(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=0;i&lt;5;i++)</a:t>
            </a:r>
          </a:p>
          <a:p>
            <a:r>
              <a:rPr lang="en-GB" dirty="0">
                <a:solidFill>
                  <a:srgbClr val="0070C0"/>
                </a:solidFill>
              </a:rPr>
              <a:t>{</a:t>
            </a:r>
          </a:p>
          <a:p>
            <a:r>
              <a:rPr lang="en-GB" dirty="0"/>
              <a:t>    line(x-5,y,x+5,y</a:t>
            </a:r>
            <a:r>
              <a:rPr lang="en-GB" dirty="0" smtClean="0"/>
              <a:t>);  </a:t>
            </a:r>
            <a:r>
              <a:rPr lang="en-GB" dirty="0" smtClean="0">
                <a:solidFill>
                  <a:srgbClr val="00B050"/>
                </a:solidFill>
              </a:rPr>
              <a:t>//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smtClean="0">
                <a:solidFill>
                  <a:srgbClr val="00B050"/>
                </a:solidFill>
              </a:rPr>
              <a:t>Draw cross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/>
              <a:t>    line(x,y-5,x,y+5);</a:t>
            </a:r>
          </a:p>
          <a:p>
            <a:r>
              <a:rPr lang="en-GB" dirty="0"/>
              <a:t>    </a:t>
            </a:r>
          </a:p>
          <a:p>
            <a:r>
              <a:rPr lang="en-GB" dirty="0">
                <a:solidFill>
                  <a:srgbClr val="0070C0"/>
                </a:solidFill>
              </a:rPr>
              <a:t>    x=x+20</a:t>
            </a:r>
            <a:r>
              <a:rPr lang="en-GB" dirty="0" smtClean="0">
                <a:solidFill>
                  <a:srgbClr val="0070C0"/>
                </a:solidFill>
              </a:rPr>
              <a:t>;         </a:t>
            </a:r>
            <a:r>
              <a:rPr lang="en-GB" dirty="0" smtClean="0">
                <a:solidFill>
                  <a:srgbClr val="00B050"/>
                </a:solidFill>
              </a:rPr>
              <a:t>//move right a bit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163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For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You can put one loop inside another</a:t>
            </a:r>
          </a:p>
          <a:p>
            <a:r>
              <a:rPr lang="en-GB" dirty="0" smtClean="0"/>
              <a:t>Here I want to draw </a:t>
            </a:r>
            <a:r>
              <a:rPr lang="en-GB" b="1" dirty="0" smtClean="0"/>
              <a:t>5</a:t>
            </a:r>
            <a:r>
              <a:rPr lang="en-GB" dirty="0" smtClean="0"/>
              <a:t> lines of crosses</a:t>
            </a:r>
          </a:p>
          <a:p>
            <a:r>
              <a:rPr lang="en-GB" dirty="0" smtClean="0"/>
              <a:t>Increasing </a:t>
            </a:r>
            <a:r>
              <a:rPr lang="en-GB" dirty="0" smtClean="0">
                <a:solidFill>
                  <a:srgbClr val="0070C0"/>
                </a:solidFill>
              </a:rPr>
              <a:t>y</a:t>
            </a:r>
            <a:r>
              <a:rPr lang="en-GB" dirty="0" smtClean="0"/>
              <a:t> after each line</a:t>
            </a:r>
          </a:p>
          <a:p>
            <a:pPr lvl="1"/>
            <a:r>
              <a:rPr lang="en-GB" dirty="0" smtClean="0"/>
              <a:t> A </a:t>
            </a:r>
            <a:r>
              <a:rPr lang="en-GB" b="1" dirty="0" smtClean="0"/>
              <a:t>for</a:t>
            </a:r>
            <a:r>
              <a:rPr lang="en-GB" dirty="0" smtClean="0"/>
              <a:t> loop</a:t>
            </a:r>
          </a:p>
          <a:p>
            <a:r>
              <a:rPr lang="en-GB" dirty="0" smtClean="0"/>
              <a:t>Each line of crosses consists of 5 crosses</a:t>
            </a:r>
          </a:p>
          <a:p>
            <a:pPr lvl="1"/>
            <a:r>
              <a:rPr lang="en-GB" dirty="0" smtClean="0"/>
              <a:t> Another </a:t>
            </a:r>
            <a:r>
              <a:rPr lang="en-GB" b="1" dirty="0" smtClean="0"/>
              <a:t>for</a:t>
            </a:r>
            <a:r>
              <a:rPr lang="en-GB" dirty="0" smtClean="0"/>
              <a:t> loop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1916832"/>
            <a:ext cx="1428750" cy="1590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4581128"/>
            <a:ext cx="2373920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u="sng" dirty="0" err="1">
                <a:solidFill>
                  <a:srgbClr val="00B050"/>
                </a:solidFill>
              </a:rPr>
              <a:t>PseudoCode</a:t>
            </a:r>
            <a:r>
              <a:rPr lang="en-GB" u="sng" dirty="0">
                <a:solidFill>
                  <a:srgbClr val="00B050"/>
                </a:solidFill>
              </a:rPr>
              <a:t> - English</a:t>
            </a:r>
          </a:p>
          <a:p>
            <a:r>
              <a:rPr lang="en-GB" dirty="0" smtClean="0"/>
              <a:t>For 5 repetitions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rgbClr val="0070C0"/>
                </a:solidFill>
              </a:rPr>
              <a:t>Draw a </a:t>
            </a:r>
            <a:r>
              <a:rPr lang="en-GB" dirty="0" smtClean="0">
                <a:solidFill>
                  <a:srgbClr val="0070C0"/>
                </a:solidFill>
              </a:rPr>
              <a:t>line of crosses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   Move </a:t>
            </a:r>
            <a:r>
              <a:rPr lang="en-GB" dirty="0" smtClean="0"/>
              <a:t>down </a:t>
            </a:r>
            <a:r>
              <a:rPr lang="en-GB" dirty="0"/>
              <a:t>a </a:t>
            </a:r>
            <a:r>
              <a:rPr lang="en-GB" dirty="0" smtClean="0"/>
              <a:t>bit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355976" y="3861048"/>
            <a:ext cx="1876476" cy="2862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For 5 repetitions</a:t>
            </a:r>
          </a:p>
          <a:p>
            <a:r>
              <a:rPr lang="en-GB" dirty="0"/>
              <a:t>{</a:t>
            </a:r>
          </a:p>
          <a:p>
            <a:r>
              <a:rPr lang="en-GB" dirty="0" smtClean="0"/>
              <a:t>  </a:t>
            </a:r>
            <a:r>
              <a:rPr lang="en-GB" dirty="0" smtClean="0">
                <a:solidFill>
                  <a:srgbClr val="0070C0"/>
                </a:solidFill>
              </a:rPr>
              <a:t>For 5 repetitions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  {</a:t>
            </a:r>
          </a:p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smtClean="0">
                <a:solidFill>
                  <a:srgbClr val="0070C0"/>
                </a:solidFill>
              </a:rPr>
              <a:t>   Draw </a:t>
            </a:r>
            <a:r>
              <a:rPr lang="en-GB" dirty="0">
                <a:solidFill>
                  <a:srgbClr val="0070C0"/>
                </a:solidFill>
              </a:rPr>
              <a:t>a </a:t>
            </a:r>
            <a:r>
              <a:rPr lang="en-GB" dirty="0" smtClean="0">
                <a:solidFill>
                  <a:srgbClr val="0070C0"/>
                </a:solidFill>
              </a:rPr>
              <a:t>cross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   </a:t>
            </a:r>
            <a:r>
              <a:rPr lang="en-GB" dirty="0" smtClean="0">
                <a:solidFill>
                  <a:srgbClr val="0070C0"/>
                </a:solidFill>
              </a:rPr>
              <a:t> Move right </a:t>
            </a:r>
            <a:r>
              <a:rPr lang="en-GB" dirty="0">
                <a:solidFill>
                  <a:srgbClr val="0070C0"/>
                </a:solidFill>
              </a:rPr>
              <a:t>a </a:t>
            </a:r>
            <a:r>
              <a:rPr lang="en-GB" dirty="0" smtClean="0">
                <a:solidFill>
                  <a:srgbClr val="0070C0"/>
                </a:solidFill>
              </a:rPr>
              <a:t>bit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  }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/>
              <a:t>  Move down </a:t>
            </a:r>
            <a:r>
              <a:rPr lang="en-GB" dirty="0"/>
              <a:t>a </a:t>
            </a:r>
            <a:r>
              <a:rPr lang="en-GB" dirty="0" smtClean="0"/>
              <a:t>bit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9" name="Right Arrow 8"/>
          <p:cNvSpPr/>
          <p:nvPr/>
        </p:nvSpPr>
        <p:spPr bwMode="auto">
          <a:xfrm>
            <a:off x="3419872" y="5445224"/>
            <a:ext cx="792088" cy="15156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70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For Loop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347864" y="1587500"/>
            <a:ext cx="5338936" cy="47879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float x=10;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float y=10;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for (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=0;i&lt;5;i++)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</a:t>
            </a:r>
            <a:r>
              <a:rPr lang="en-GB" sz="2000" dirty="0">
                <a:solidFill>
                  <a:srgbClr val="0070C0"/>
                </a:solidFill>
              </a:rPr>
              <a:t>for(</a:t>
            </a:r>
            <a:r>
              <a:rPr lang="en-GB" sz="2000" dirty="0" err="1">
                <a:solidFill>
                  <a:srgbClr val="0070C0"/>
                </a:solidFill>
              </a:rPr>
              <a:t>int</a:t>
            </a:r>
            <a:r>
              <a:rPr lang="en-GB" sz="2000" dirty="0">
                <a:solidFill>
                  <a:srgbClr val="0070C0"/>
                </a:solidFill>
              </a:rPr>
              <a:t> j=0;j&lt;5;j++)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  line(x-5,y,x+5,y</a:t>
            </a:r>
            <a:r>
              <a:rPr lang="en-GB" sz="2000" dirty="0" smtClean="0">
                <a:solidFill>
                  <a:srgbClr val="0070C0"/>
                </a:solidFill>
              </a:rPr>
              <a:t>);  </a:t>
            </a:r>
            <a:r>
              <a:rPr lang="en-GB" sz="2000" dirty="0" smtClean="0">
                <a:solidFill>
                  <a:srgbClr val="00B050"/>
                </a:solidFill>
              </a:rPr>
              <a:t>//draw cross</a:t>
            </a:r>
            <a:endParaRPr lang="en-GB" sz="2000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  line(x,y-5,x,y+5</a:t>
            </a:r>
            <a:r>
              <a:rPr lang="en-GB" sz="2000" dirty="0" smtClean="0">
                <a:solidFill>
                  <a:srgbClr val="0070C0"/>
                </a:solidFill>
              </a:rPr>
              <a:t>);</a:t>
            </a: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  x=x+20</a:t>
            </a:r>
            <a:r>
              <a:rPr lang="en-GB" sz="2000" dirty="0" smtClean="0">
                <a:solidFill>
                  <a:srgbClr val="0070C0"/>
                </a:solidFill>
              </a:rPr>
              <a:t>;  	</a:t>
            </a:r>
            <a:r>
              <a:rPr lang="en-GB" sz="2000" dirty="0" smtClean="0">
                <a:solidFill>
                  <a:srgbClr val="00B050"/>
                </a:solidFill>
              </a:rPr>
              <a:t>//move right a bit</a:t>
            </a:r>
            <a:endParaRPr lang="en-GB" sz="2000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x=10</a:t>
            </a:r>
            <a:r>
              <a:rPr lang="en-GB" sz="2000" dirty="0" smtClean="0"/>
              <a:t>;		</a:t>
            </a:r>
            <a:r>
              <a:rPr lang="en-GB" sz="2000" dirty="0" smtClean="0">
                <a:solidFill>
                  <a:srgbClr val="00B050"/>
                </a:solidFill>
              </a:rPr>
              <a:t>//set x back to far left</a:t>
            </a:r>
            <a:endParaRPr lang="en-GB" sz="2000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y=y+20</a:t>
            </a:r>
            <a:r>
              <a:rPr lang="en-GB" sz="2000" dirty="0" smtClean="0"/>
              <a:t>;	</a:t>
            </a:r>
            <a:r>
              <a:rPr lang="en-GB" sz="2000" dirty="0" smtClean="0">
                <a:solidFill>
                  <a:srgbClr val="00B050"/>
                </a:solidFill>
              </a:rPr>
              <a:t>//move down a bit</a:t>
            </a:r>
            <a:endParaRPr lang="en-GB" sz="2000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674307"/>
            <a:ext cx="1428750" cy="1590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60" y="1587500"/>
            <a:ext cx="1876476" cy="2862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For 5 repetitions</a:t>
            </a:r>
          </a:p>
          <a:p>
            <a:r>
              <a:rPr lang="en-GB" dirty="0"/>
              <a:t>{</a:t>
            </a:r>
          </a:p>
          <a:p>
            <a:r>
              <a:rPr lang="en-GB" dirty="0" smtClean="0"/>
              <a:t>  </a:t>
            </a:r>
            <a:r>
              <a:rPr lang="en-GB" dirty="0" smtClean="0">
                <a:solidFill>
                  <a:srgbClr val="0070C0"/>
                </a:solidFill>
              </a:rPr>
              <a:t>For 5 repetitions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  {</a:t>
            </a:r>
          </a:p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smtClean="0">
                <a:solidFill>
                  <a:srgbClr val="0070C0"/>
                </a:solidFill>
              </a:rPr>
              <a:t>   Draw </a:t>
            </a:r>
            <a:r>
              <a:rPr lang="en-GB" dirty="0">
                <a:solidFill>
                  <a:srgbClr val="0070C0"/>
                </a:solidFill>
              </a:rPr>
              <a:t>a </a:t>
            </a:r>
            <a:r>
              <a:rPr lang="en-GB" dirty="0" smtClean="0">
                <a:solidFill>
                  <a:srgbClr val="0070C0"/>
                </a:solidFill>
              </a:rPr>
              <a:t>cross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   </a:t>
            </a:r>
            <a:r>
              <a:rPr lang="en-GB" dirty="0" smtClean="0">
                <a:solidFill>
                  <a:srgbClr val="0070C0"/>
                </a:solidFill>
              </a:rPr>
              <a:t> Move right a bit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  }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/>
              <a:t>  Move down </a:t>
            </a:r>
            <a:r>
              <a:rPr lang="en-GB" dirty="0"/>
              <a:t>a </a:t>
            </a:r>
            <a:r>
              <a:rPr lang="en-GB" dirty="0" smtClean="0"/>
              <a:t>bit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212720" y="1772816"/>
            <a:ext cx="289617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For loops : must be different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counter variables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118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Tracing Nested For 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584354" cy="47879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float x=10;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float y=10;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for (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=0;i&lt;5;i++)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</a:t>
            </a:r>
            <a:r>
              <a:rPr lang="en-GB" sz="2000" dirty="0">
                <a:solidFill>
                  <a:srgbClr val="0070C0"/>
                </a:solidFill>
              </a:rPr>
              <a:t>for(</a:t>
            </a:r>
            <a:r>
              <a:rPr lang="en-GB" sz="2000" dirty="0" err="1">
                <a:solidFill>
                  <a:srgbClr val="0070C0"/>
                </a:solidFill>
              </a:rPr>
              <a:t>int</a:t>
            </a:r>
            <a:r>
              <a:rPr lang="en-GB" sz="2000" dirty="0">
                <a:solidFill>
                  <a:srgbClr val="0070C0"/>
                </a:solidFill>
              </a:rPr>
              <a:t> j=0;j&lt;5;j++)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  line(x-5,y,x+5,y);  </a:t>
            </a:r>
            <a:r>
              <a:rPr lang="en-GB" sz="2000" dirty="0">
                <a:solidFill>
                  <a:srgbClr val="00B050"/>
                </a:solidFill>
              </a:rPr>
              <a:t>//draw cross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  line(x,y-5,x,y+5);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  x=x+20;  	</a:t>
            </a:r>
            <a:r>
              <a:rPr lang="en-GB" sz="2000" dirty="0">
                <a:solidFill>
                  <a:srgbClr val="00B050"/>
                </a:solidFill>
              </a:rPr>
              <a:t>//move right a bit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x=10;		</a:t>
            </a:r>
            <a:r>
              <a:rPr lang="en-GB" sz="2000" dirty="0">
                <a:solidFill>
                  <a:srgbClr val="00B050"/>
                </a:solidFill>
              </a:rPr>
              <a:t>//set x back to far left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y=y+20;	</a:t>
            </a:r>
            <a:r>
              <a:rPr lang="en-GB" sz="2000" dirty="0">
                <a:solidFill>
                  <a:srgbClr val="00B050"/>
                </a:solidFill>
              </a:rPr>
              <a:t>//move down a bit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}</a:t>
            </a:r>
          </a:p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5357437" y="1916832"/>
            <a:ext cx="857224" cy="857256"/>
            <a:chOff x="5857884" y="2643182"/>
            <a:chExt cx="857224" cy="857256"/>
          </a:xfrm>
        </p:grpSpPr>
        <p:sp>
          <p:nvSpPr>
            <p:cNvPr id="9" name="Cube 8"/>
            <p:cNvSpPr/>
            <p:nvPr/>
          </p:nvSpPr>
          <p:spPr>
            <a:xfrm>
              <a:off x="5857884" y="2643182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00760" y="30003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0</a:t>
              </a:r>
              <a:endParaRPr lang="en-US" sz="24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72526" y="25894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371062" y="3095250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1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384888" y="3113264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2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373963" y="3092877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364682" y="3110891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4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374206" y="2926488"/>
            <a:ext cx="857224" cy="857256"/>
            <a:chOff x="5857884" y="2643182"/>
            <a:chExt cx="857224" cy="857256"/>
          </a:xfrm>
        </p:grpSpPr>
        <p:sp>
          <p:nvSpPr>
            <p:cNvPr id="27" name="Cube 26"/>
            <p:cNvSpPr/>
            <p:nvPr/>
          </p:nvSpPr>
          <p:spPr>
            <a:xfrm>
              <a:off x="5857884" y="2643182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00760" y="30003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0</a:t>
              </a:r>
              <a:endParaRPr lang="en-US" sz="24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103312" y="351451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523462" y="3247650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1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537288" y="3265664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2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526363" y="3245277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517082" y="3263291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4</a:t>
            </a:r>
            <a:endParaRPr lang="en-US" sz="24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510" y="3960676"/>
            <a:ext cx="404870" cy="63159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380" y="3960676"/>
            <a:ext cx="404870" cy="63159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250" y="3950133"/>
            <a:ext cx="404870" cy="63159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120" y="3950132"/>
            <a:ext cx="404870" cy="6315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8" y="3950131"/>
            <a:ext cx="404870" cy="63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52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Tracing Nested For 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584354" cy="47879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float x=10;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float y=10;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for (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=0;i&lt;5;i++)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</a:t>
            </a:r>
            <a:r>
              <a:rPr lang="en-GB" sz="2000" dirty="0">
                <a:solidFill>
                  <a:srgbClr val="0070C0"/>
                </a:solidFill>
              </a:rPr>
              <a:t>for(</a:t>
            </a:r>
            <a:r>
              <a:rPr lang="en-GB" sz="2000" dirty="0" err="1">
                <a:solidFill>
                  <a:srgbClr val="0070C0"/>
                </a:solidFill>
              </a:rPr>
              <a:t>int</a:t>
            </a:r>
            <a:r>
              <a:rPr lang="en-GB" sz="2000" dirty="0">
                <a:solidFill>
                  <a:srgbClr val="0070C0"/>
                </a:solidFill>
              </a:rPr>
              <a:t> j=0;j&lt;5;j++)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  line(x-5,y,x+5,y);  </a:t>
            </a:r>
            <a:r>
              <a:rPr lang="en-GB" sz="2000" dirty="0">
                <a:solidFill>
                  <a:srgbClr val="00B050"/>
                </a:solidFill>
              </a:rPr>
              <a:t>//draw cross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  line(x,y-5,x,y+5);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  x=x+20;  	</a:t>
            </a:r>
            <a:r>
              <a:rPr lang="en-GB" sz="2000" dirty="0">
                <a:solidFill>
                  <a:srgbClr val="00B050"/>
                </a:solidFill>
              </a:rPr>
              <a:t>//move right a bit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x=10;		</a:t>
            </a:r>
            <a:r>
              <a:rPr lang="en-GB" sz="2000" dirty="0">
                <a:solidFill>
                  <a:srgbClr val="00B050"/>
                </a:solidFill>
              </a:rPr>
              <a:t>//set x back to far left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y=y+20;	</a:t>
            </a:r>
            <a:r>
              <a:rPr lang="en-GB" sz="2000" dirty="0">
                <a:solidFill>
                  <a:srgbClr val="00B050"/>
                </a:solidFill>
              </a:rPr>
              <a:t>//move down a bit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}</a:t>
            </a:r>
          </a:p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5357437" y="1916832"/>
            <a:ext cx="857224" cy="857256"/>
            <a:chOff x="5857884" y="2643182"/>
            <a:chExt cx="857224" cy="857256"/>
          </a:xfrm>
        </p:grpSpPr>
        <p:sp>
          <p:nvSpPr>
            <p:cNvPr id="9" name="Cube 8"/>
            <p:cNvSpPr/>
            <p:nvPr/>
          </p:nvSpPr>
          <p:spPr>
            <a:xfrm>
              <a:off x="5857884" y="2643182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00760" y="30003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1</a:t>
              </a:r>
              <a:endParaRPr lang="en-US" sz="24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72526" y="25894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371062" y="3095250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1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384888" y="3113264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2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373963" y="3092877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364682" y="3110891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4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374206" y="2926488"/>
            <a:ext cx="857224" cy="857256"/>
            <a:chOff x="5857884" y="2643182"/>
            <a:chExt cx="857224" cy="857256"/>
          </a:xfrm>
        </p:grpSpPr>
        <p:sp>
          <p:nvSpPr>
            <p:cNvPr id="27" name="Cube 26"/>
            <p:cNvSpPr/>
            <p:nvPr/>
          </p:nvSpPr>
          <p:spPr>
            <a:xfrm>
              <a:off x="5857884" y="2643182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00760" y="30003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0</a:t>
              </a:r>
              <a:endParaRPr lang="en-US" sz="24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103312" y="351451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523462" y="3247650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1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537288" y="3265664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2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526363" y="3245277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517082" y="3263291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4</a:t>
            </a:r>
            <a:endParaRPr lang="en-US" sz="24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138" y="4779552"/>
            <a:ext cx="404870" cy="63159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008" y="4779552"/>
            <a:ext cx="404870" cy="63159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878" y="4769009"/>
            <a:ext cx="404870" cy="63159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748" y="4769008"/>
            <a:ext cx="404870" cy="6315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446" y="4769007"/>
            <a:ext cx="404870" cy="6315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905" y="4152469"/>
            <a:ext cx="404870" cy="63159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75" y="4152469"/>
            <a:ext cx="404870" cy="63159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645" y="4141926"/>
            <a:ext cx="404870" cy="63159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515" y="4141925"/>
            <a:ext cx="404870" cy="6315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213" y="4141924"/>
            <a:ext cx="404870" cy="63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56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Tidy up - Refactor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E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Refactor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– </a:t>
            </a:r>
            <a:r>
              <a:rPr lang="es-E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tidy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up </a:t>
            </a:r>
            <a:r>
              <a:rPr lang="es-E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code</a:t>
            </a:r>
            <a:endParaRPr lang="es-ES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Use x and y as </a:t>
            </a:r>
            <a:r>
              <a:rPr lang="es-E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counters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within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for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loops</a:t>
            </a:r>
            <a:endParaRPr lang="es-ES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ES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ES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for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</a:t>
            </a: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int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>
                <a:solidFill>
                  <a:srgbClr val="0070C0"/>
                </a:solidFill>
              </a:rPr>
              <a:t>y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=10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; </a:t>
            </a:r>
            <a:r>
              <a:rPr lang="es-ES" dirty="0" smtClean="0">
                <a:solidFill>
                  <a:srgbClr val="0070C0"/>
                </a:solidFill>
              </a:rPr>
              <a:t>y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&lt;100; </a:t>
            </a:r>
            <a:r>
              <a:rPr lang="es-ES" dirty="0" smtClean="0">
                <a:solidFill>
                  <a:srgbClr val="0070C0"/>
                </a:solidFill>
              </a:rPr>
              <a:t>y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=</a:t>
            </a:r>
            <a:r>
              <a:rPr lang="es-ES" dirty="0" smtClean="0">
                <a:solidFill>
                  <a:srgbClr val="0070C0"/>
                </a:solidFill>
              </a:rPr>
              <a:t>y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+20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</a:t>
            </a: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for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</a:t>
            </a: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int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>
                <a:solidFill>
                  <a:srgbClr val="FF0000"/>
                </a:solidFill>
              </a:rPr>
              <a:t>x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=10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; </a:t>
            </a:r>
            <a:r>
              <a:rPr lang="es-ES" dirty="0" smtClean="0">
                <a:solidFill>
                  <a:srgbClr val="FF0000"/>
                </a:solidFill>
              </a:rPr>
              <a:t>x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&lt;100; </a:t>
            </a:r>
            <a:r>
              <a:rPr lang="es-ES" dirty="0" smtClean="0">
                <a:solidFill>
                  <a:srgbClr val="FF0000"/>
                </a:solidFill>
              </a:rPr>
              <a:t>x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=</a:t>
            </a:r>
            <a:r>
              <a:rPr lang="es-ES" dirty="0" smtClean="0">
                <a:solidFill>
                  <a:srgbClr val="FF0000"/>
                </a:solidFill>
              </a:rPr>
              <a:t>x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+20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line(</a:t>
            </a:r>
            <a:r>
              <a:rPr lang="es-ES" dirty="0">
                <a:solidFill>
                  <a:srgbClr val="FF0000"/>
                </a:solidFill>
              </a:rPr>
              <a:t>x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-5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, </a:t>
            </a:r>
            <a:r>
              <a:rPr lang="es-ES" dirty="0" smtClean="0">
                <a:solidFill>
                  <a:srgbClr val="0070C0"/>
                </a:solidFill>
              </a:rPr>
              <a:t>y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, </a:t>
            </a:r>
            <a:r>
              <a:rPr lang="es-ES" dirty="0" smtClean="0">
                <a:solidFill>
                  <a:srgbClr val="FF0000"/>
                </a:solidFill>
              </a:rPr>
              <a:t>x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+5, </a:t>
            </a:r>
            <a:r>
              <a:rPr lang="es-ES" dirty="0" smtClean="0">
                <a:solidFill>
                  <a:srgbClr val="0070C0"/>
                </a:solidFill>
              </a:rPr>
              <a:t>y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); </a:t>
            </a:r>
            <a:r>
              <a:rPr lang="en-GB" dirty="0">
                <a:solidFill>
                  <a:srgbClr val="00B050"/>
                </a:solidFill>
              </a:rPr>
              <a:t>//draw cross</a:t>
            </a:r>
            <a:endParaRPr lang="es-ES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line(</a:t>
            </a:r>
            <a:r>
              <a:rPr lang="es-ES" dirty="0">
                <a:solidFill>
                  <a:srgbClr val="FF0000"/>
                </a:solidFill>
              </a:rPr>
              <a:t>x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,</a:t>
            </a:r>
            <a:r>
              <a:rPr lang="es-ES" dirty="0">
                <a:solidFill>
                  <a:srgbClr val="0070C0"/>
                </a:solidFill>
              </a:rPr>
              <a:t>y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-5,</a:t>
            </a:r>
            <a:r>
              <a:rPr lang="es-ES" dirty="0">
                <a:solidFill>
                  <a:srgbClr val="FF0000"/>
                </a:solidFill>
              </a:rPr>
              <a:t>x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,</a:t>
            </a:r>
            <a:r>
              <a:rPr lang="es-ES" dirty="0">
                <a:solidFill>
                  <a:srgbClr val="0070C0"/>
                </a:solidFill>
              </a:rPr>
              <a:t>y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+5);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}</a:t>
            </a:r>
            <a:endParaRPr lang="es-E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0152" y="3068960"/>
            <a:ext cx="299883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same result, fewer variables,</a:t>
            </a:r>
          </a:p>
          <a:p>
            <a:r>
              <a:rPr lang="en-GB" dirty="0" smtClean="0"/>
              <a:t>easier to understand the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056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Loop : Run time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Infinite loop – goes forever</a:t>
            </a:r>
            <a:endParaRPr lang="en-GB" dirty="0"/>
          </a:p>
          <a:p>
            <a:r>
              <a:rPr lang="en-GB" dirty="0" smtClean="0">
                <a:solidFill>
                  <a:srgbClr val="FF0000"/>
                </a:solidFill>
              </a:rPr>
              <a:t>Why?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for(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=0; </a:t>
            </a:r>
            <a:r>
              <a:rPr lang="en-GB" dirty="0" err="1" smtClean="0"/>
              <a:t>i</a:t>
            </a:r>
            <a:r>
              <a:rPr lang="en-GB" b="1" dirty="0" smtClean="0">
                <a:solidFill>
                  <a:srgbClr val="FF0000"/>
                </a:solidFill>
              </a:rPr>
              <a:t>&gt;=</a:t>
            </a:r>
            <a:r>
              <a:rPr lang="en-GB" dirty="0" smtClean="0"/>
              <a:t>0; </a:t>
            </a:r>
            <a:r>
              <a:rPr lang="en-GB" dirty="0" err="1" smtClean="0"/>
              <a:t>i</a:t>
            </a:r>
            <a:r>
              <a:rPr lang="en-GB" dirty="0" smtClean="0"/>
              <a:t>++)</a:t>
            </a:r>
          </a:p>
          <a:p>
            <a:r>
              <a:rPr lang="en-GB" dirty="0" err="1" smtClean="0"/>
              <a:t>i</a:t>
            </a:r>
            <a:r>
              <a:rPr lang="en-GB" dirty="0" smtClean="0"/>
              <a:t> is ALWAYS </a:t>
            </a:r>
            <a:r>
              <a:rPr lang="en-GB" dirty="0"/>
              <a:t>0 </a:t>
            </a:r>
            <a:r>
              <a:rPr lang="en-GB" dirty="0" smtClean="0"/>
              <a:t> or greater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for(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!=</a:t>
            </a:r>
            <a:r>
              <a:rPr lang="en-GB" dirty="0" smtClean="0"/>
              <a:t> 10</a:t>
            </a:r>
            <a:r>
              <a:rPr lang="en-GB" dirty="0"/>
              <a:t>; </a:t>
            </a:r>
            <a:r>
              <a:rPr lang="en-GB" dirty="0" err="1" smtClean="0"/>
              <a:t>i</a:t>
            </a:r>
            <a:r>
              <a:rPr lang="en-GB" dirty="0" smtClean="0"/>
              <a:t>=i+3)  </a:t>
            </a:r>
            <a:r>
              <a:rPr lang="en-GB" dirty="0" smtClean="0">
                <a:solidFill>
                  <a:srgbClr val="00B050"/>
                </a:solidFill>
              </a:rPr>
              <a:t>//</a:t>
            </a:r>
            <a:r>
              <a:rPr lang="en-GB" dirty="0" err="1" smtClean="0">
                <a:solidFill>
                  <a:srgbClr val="00B050"/>
                </a:solidFill>
              </a:rPr>
              <a:t>i</a:t>
            </a:r>
            <a:r>
              <a:rPr lang="en-GB" dirty="0" smtClean="0">
                <a:solidFill>
                  <a:srgbClr val="00B050"/>
                </a:solidFill>
              </a:rPr>
              <a:t> not equal to 10  </a:t>
            </a:r>
          </a:p>
          <a:p>
            <a:r>
              <a:rPr lang="en-GB" dirty="0" err="1" smtClean="0"/>
              <a:t>i</a:t>
            </a:r>
            <a:r>
              <a:rPr lang="en-GB" dirty="0" smtClean="0"/>
              <a:t> NEVER contains a 10</a:t>
            </a:r>
            <a:endParaRPr lang="en-GB" dirty="0"/>
          </a:p>
          <a:p>
            <a:endParaRPr lang="en-GB" dirty="0" smtClean="0"/>
          </a:p>
          <a:p>
            <a:r>
              <a:rPr lang="en-GB" dirty="0"/>
              <a:t>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smtClean="0"/>
              <a:t>&lt; </a:t>
            </a:r>
            <a:r>
              <a:rPr lang="en-GB" dirty="0"/>
              <a:t>10; </a:t>
            </a:r>
            <a:r>
              <a:rPr lang="en-GB" dirty="0" err="1" smtClean="0"/>
              <a:t>i</a:t>
            </a:r>
            <a:r>
              <a:rPr lang="en-GB" dirty="0" smtClean="0"/>
              <a:t>++);  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{   point( x+(</a:t>
            </a:r>
            <a:r>
              <a:rPr lang="en-GB" dirty="0" err="1" smtClean="0"/>
              <a:t>i</a:t>
            </a:r>
            <a:r>
              <a:rPr lang="en-GB" dirty="0" smtClean="0"/>
              <a:t>*10), 50);   }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24387" y="5661248"/>
            <a:ext cx="190539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how many points?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228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Simple graphics commands:</a:t>
            </a:r>
          </a:p>
          <a:p>
            <a:pPr lvl="1"/>
            <a:r>
              <a:rPr lang="en-GB" dirty="0" smtClean="0"/>
              <a:t>Ellipse, point, line, size, stroke, fill, background</a:t>
            </a:r>
          </a:p>
          <a:p>
            <a:r>
              <a:rPr lang="en-GB" dirty="0" smtClean="0"/>
              <a:t>Variables – </a:t>
            </a:r>
            <a:r>
              <a:rPr lang="en-GB" b="1" dirty="0" err="1" smtClean="0">
                <a:solidFill>
                  <a:srgbClr val="0070C0"/>
                </a:solidFill>
              </a:rPr>
              <a:t>int</a:t>
            </a:r>
            <a:r>
              <a:rPr lang="en-GB" dirty="0" smtClean="0"/>
              <a:t> &amp; </a:t>
            </a:r>
            <a:r>
              <a:rPr lang="en-GB" b="1" dirty="0" smtClean="0">
                <a:solidFill>
                  <a:srgbClr val="0070C0"/>
                </a:solidFill>
              </a:rPr>
              <a:t>float</a:t>
            </a:r>
          </a:p>
          <a:p>
            <a:r>
              <a:rPr lang="en-GB" dirty="0" smtClean="0"/>
              <a:t>Arithmetic operators and expressions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While 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Very similar to </a:t>
            </a:r>
            <a:r>
              <a:rPr lang="en-GB" b="1" dirty="0" smtClean="0"/>
              <a:t>for</a:t>
            </a:r>
            <a:r>
              <a:rPr lang="en-GB" dirty="0" smtClean="0"/>
              <a:t> </a:t>
            </a:r>
            <a:r>
              <a:rPr lang="en-GB" dirty="0"/>
              <a:t>loop</a:t>
            </a:r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=5;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while(</a:t>
            </a:r>
            <a:r>
              <a:rPr lang="en-GB" dirty="0" err="1" smtClean="0"/>
              <a:t>i</a:t>
            </a:r>
            <a:r>
              <a:rPr lang="en-GB" dirty="0" smtClean="0"/>
              <a:t> !=10 )</a:t>
            </a:r>
          </a:p>
          <a:p>
            <a:pPr marL="0" indent="0">
              <a:buNone/>
            </a:pP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>
                <a:solidFill>
                  <a:srgbClr val="00B050"/>
                </a:solidFill>
              </a:rPr>
              <a:t>//do task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If test expression isn’t true, skips straight to end</a:t>
            </a:r>
          </a:p>
          <a:p>
            <a:pPr marL="0" indent="0">
              <a:buNone/>
            </a:pPr>
            <a:r>
              <a:rPr lang="en-GB" dirty="0" smtClean="0"/>
              <a:t>Otherwise repeats tasks </a:t>
            </a:r>
            <a:r>
              <a:rPr lang="en-GB" b="1" dirty="0" smtClean="0"/>
              <a:t>while</a:t>
            </a:r>
            <a:r>
              <a:rPr lang="en-GB" dirty="0" smtClean="0"/>
              <a:t> expression is </a:t>
            </a:r>
            <a:r>
              <a:rPr lang="en-GB" b="1" dirty="0" smtClean="0"/>
              <a:t>true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0910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While vs For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000" dirty="0" smtClean="0"/>
              <a:t>Use For loop when you know how many times you want to perform a task</a:t>
            </a:r>
          </a:p>
          <a:p>
            <a:endParaRPr lang="en-GB" sz="2000" dirty="0"/>
          </a:p>
          <a:p>
            <a:r>
              <a:rPr lang="en-GB" sz="2000" dirty="0" smtClean="0"/>
              <a:t>Use while loop when you don’t know how many repetitions</a:t>
            </a:r>
          </a:p>
          <a:p>
            <a:r>
              <a:rPr lang="en-GB" sz="2000" dirty="0" smtClean="0"/>
              <a:t>While something is true</a:t>
            </a:r>
          </a:p>
          <a:p>
            <a:endParaRPr lang="en-GB" sz="2000" dirty="0"/>
          </a:p>
          <a:p>
            <a:r>
              <a:rPr lang="en-GB" sz="2000" dirty="0" smtClean="0"/>
              <a:t>Example want to draw crosses all across the screen (width is 100)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70C0"/>
                </a:solidFill>
              </a:rPr>
              <a:t>while (</a:t>
            </a:r>
            <a:r>
              <a:rPr lang="en-GB" sz="2000" dirty="0" err="1" smtClean="0">
                <a:solidFill>
                  <a:srgbClr val="0070C0"/>
                </a:solidFill>
              </a:rPr>
              <a:t>crossX</a:t>
            </a:r>
            <a:r>
              <a:rPr lang="en-GB" sz="2000" dirty="0" smtClean="0">
                <a:solidFill>
                  <a:srgbClr val="0070C0"/>
                </a:solidFill>
              </a:rPr>
              <a:t> &lt; 100)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en-GB" sz="2000" dirty="0" smtClean="0">
                <a:solidFill>
                  <a:srgbClr val="0070C0"/>
                </a:solidFill>
              </a:rPr>
              <a:t>  </a:t>
            </a:r>
            <a:r>
              <a:rPr lang="en-GB" sz="2000" dirty="0" smtClean="0">
                <a:solidFill>
                  <a:srgbClr val="00B050"/>
                </a:solidFill>
              </a:rPr>
              <a:t>//draw cross at </a:t>
            </a:r>
            <a:r>
              <a:rPr lang="en-GB" sz="2000" dirty="0" err="1" smtClean="0">
                <a:solidFill>
                  <a:srgbClr val="00B050"/>
                </a:solidFill>
              </a:rPr>
              <a:t>crossX</a:t>
            </a:r>
            <a:endParaRPr lang="en-GB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B050"/>
                </a:solidFill>
              </a:rPr>
              <a:t> </a:t>
            </a:r>
            <a:r>
              <a:rPr lang="en-GB" sz="2000" dirty="0" smtClean="0">
                <a:solidFill>
                  <a:srgbClr val="00B050"/>
                </a:solidFill>
              </a:rPr>
              <a:t> // move right a bit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8990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For Loop – repeat task(s) a set number of times</a:t>
            </a:r>
          </a:p>
          <a:p>
            <a:pPr lvl="1"/>
            <a:r>
              <a:rPr lang="en-GB" dirty="0" smtClean="0"/>
              <a:t> Uses a counter variable (normally)</a:t>
            </a:r>
          </a:p>
          <a:p>
            <a:r>
              <a:rPr lang="en-GB" dirty="0" smtClean="0"/>
              <a:t>While loops – repeat while something is true (unknown number of repetitions</a:t>
            </a:r>
          </a:p>
          <a:p>
            <a:endParaRPr lang="en-GB" dirty="0"/>
          </a:p>
          <a:p>
            <a:r>
              <a:rPr lang="en-GB" dirty="0" smtClean="0"/>
              <a:t>Pseudocode – problem decomposition</a:t>
            </a:r>
          </a:p>
          <a:p>
            <a:r>
              <a:rPr lang="en-GB" dirty="0" smtClean="0"/>
              <a:t>English statement of tasks</a:t>
            </a:r>
          </a:p>
          <a:p>
            <a:endParaRPr lang="en-GB" dirty="0" smtClean="0"/>
          </a:p>
          <a:p>
            <a:r>
              <a:rPr lang="en-GB" dirty="0" smtClean="0"/>
              <a:t>Boolean expressions (tests – for, while loops) true or false</a:t>
            </a:r>
          </a:p>
          <a:p>
            <a:r>
              <a:rPr lang="en-GB" dirty="0" smtClean="0"/>
              <a:t>e.g.  </a:t>
            </a:r>
            <a:r>
              <a:rPr lang="en-GB" dirty="0" err="1" smtClean="0"/>
              <a:t>i</a:t>
            </a:r>
            <a:r>
              <a:rPr lang="en-GB" dirty="0" smtClean="0">
                <a:solidFill>
                  <a:srgbClr val="0070C0"/>
                </a:solidFill>
              </a:rPr>
              <a:t>&lt;</a:t>
            </a:r>
            <a:r>
              <a:rPr lang="en-GB" dirty="0" smtClean="0"/>
              <a:t>10	</a:t>
            </a:r>
            <a:r>
              <a:rPr lang="en-GB" dirty="0" err="1" smtClean="0"/>
              <a:t>i</a:t>
            </a:r>
            <a:r>
              <a:rPr lang="en-GB" dirty="0" smtClean="0">
                <a:solidFill>
                  <a:srgbClr val="0070C0"/>
                </a:solidFill>
              </a:rPr>
              <a:t>!=</a:t>
            </a:r>
            <a:r>
              <a:rPr lang="en-GB" dirty="0" smtClean="0"/>
              <a:t>10	</a:t>
            </a:r>
            <a:r>
              <a:rPr lang="en-GB" dirty="0" err="1" smtClean="0"/>
              <a:t>i</a:t>
            </a:r>
            <a:r>
              <a:rPr lang="en-GB" dirty="0" smtClean="0">
                <a:solidFill>
                  <a:srgbClr val="0070C0"/>
                </a:solidFill>
              </a:rPr>
              <a:t>==</a:t>
            </a:r>
            <a:r>
              <a:rPr lang="en-GB" dirty="0" smtClean="0"/>
              <a:t>10  </a:t>
            </a:r>
            <a:r>
              <a:rPr lang="en-GB" dirty="0" err="1" smtClean="0"/>
              <a:t>i</a:t>
            </a:r>
            <a:r>
              <a:rPr lang="en-GB" dirty="0" smtClean="0">
                <a:solidFill>
                  <a:srgbClr val="0070C0"/>
                </a:solidFill>
              </a:rPr>
              <a:t>&gt;=</a:t>
            </a:r>
            <a:r>
              <a:rPr lang="en-GB" dirty="0" smtClean="0"/>
              <a:t>10</a:t>
            </a:r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Revision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ES" dirty="0" err="1"/>
              <a:t>int</a:t>
            </a:r>
            <a:r>
              <a:rPr lang="es-ES" dirty="0"/>
              <a:t> x=50;</a:t>
            </a:r>
          </a:p>
          <a:p>
            <a:pPr>
              <a:buNone/>
            </a:pPr>
            <a:r>
              <a:rPr lang="es-ES" dirty="0" err="1"/>
              <a:t>int</a:t>
            </a:r>
            <a:r>
              <a:rPr lang="es-ES" dirty="0"/>
              <a:t> y=50;</a:t>
            </a:r>
          </a:p>
          <a:p>
            <a:pPr>
              <a:buNone/>
            </a:pPr>
            <a:r>
              <a:rPr lang="es-ES" dirty="0" err="1"/>
              <a:t>fill</a:t>
            </a:r>
            <a:r>
              <a:rPr lang="es-ES" dirty="0"/>
              <a:t>(255);</a:t>
            </a:r>
          </a:p>
          <a:p>
            <a:pPr>
              <a:buNone/>
            </a:pPr>
            <a:r>
              <a:rPr lang="es-ES" dirty="0" err="1" smtClean="0"/>
              <a:t>ellipse</a:t>
            </a:r>
            <a:r>
              <a:rPr lang="es-ES" dirty="0" smtClean="0"/>
              <a:t>(x,y,</a:t>
            </a:r>
            <a:r>
              <a:rPr lang="es-ES" dirty="0" smtClean="0">
                <a:solidFill>
                  <a:srgbClr val="FF0000"/>
                </a:solidFill>
              </a:rPr>
              <a:t>60</a:t>
            </a:r>
            <a:r>
              <a:rPr lang="es-ES" dirty="0" smtClean="0"/>
              <a:t>,</a:t>
            </a:r>
            <a:r>
              <a:rPr lang="es-ES" dirty="0" smtClean="0">
                <a:solidFill>
                  <a:srgbClr val="FF0000"/>
                </a:solidFill>
              </a:rPr>
              <a:t>60</a:t>
            </a:r>
            <a:r>
              <a:rPr lang="es-ES" dirty="0" smtClean="0"/>
              <a:t>);</a:t>
            </a:r>
            <a:endParaRPr lang="es-ES" dirty="0"/>
          </a:p>
          <a:p>
            <a:pPr>
              <a:buNone/>
            </a:pPr>
            <a:r>
              <a:rPr lang="es-ES" dirty="0" err="1"/>
              <a:t>fill</a:t>
            </a:r>
            <a:r>
              <a:rPr lang="es-ES" dirty="0"/>
              <a:t>(0);</a:t>
            </a:r>
          </a:p>
          <a:p>
            <a:pPr>
              <a:buNone/>
            </a:pPr>
            <a:r>
              <a:rPr lang="es-ES" dirty="0" smtClean="0"/>
              <a:t>line(</a:t>
            </a:r>
            <a:r>
              <a:rPr lang="es-ES" dirty="0" smtClean="0">
                <a:solidFill>
                  <a:srgbClr val="0070C0"/>
                </a:solidFill>
              </a:rPr>
              <a:t>x-15,y</a:t>
            </a:r>
            <a:r>
              <a:rPr lang="es-ES" dirty="0" smtClean="0"/>
              <a:t>,</a:t>
            </a:r>
            <a:r>
              <a:rPr lang="es-ES" dirty="0" smtClean="0">
                <a:solidFill>
                  <a:srgbClr val="FF0000"/>
                </a:solidFill>
              </a:rPr>
              <a:t>x,y</a:t>
            </a:r>
            <a:r>
              <a:rPr lang="es-ES" dirty="0"/>
              <a:t>);</a:t>
            </a:r>
          </a:p>
          <a:p>
            <a:pPr>
              <a:buNone/>
            </a:pPr>
            <a:r>
              <a:rPr lang="es-ES" dirty="0" smtClean="0"/>
              <a:t>line(</a:t>
            </a:r>
            <a:r>
              <a:rPr lang="es-ES" dirty="0" smtClean="0">
                <a:solidFill>
                  <a:srgbClr val="0070C0"/>
                </a:solidFill>
              </a:rPr>
              <a:t>x,y-24</a:t>
            </a:r>
            <a:r>
              <a:rPr lang="es-ES" dirty="0" smtClean="0"/>
              <a:t>,</a:t>
            </a:r>
            <a:r>
              <a:rPr lang="es-ES" dirty="0" smtClean="0">
                <a:solidFill>
                  <a:srgbClr val="FF0000"/>
                </a:solidFill>
              </a:rPr>
              <a:t>x,y</a:t>
            </a:r>
            <a:r>
              <a:rPr lang="es-ES" dirty="0" smtClean="0"/>
              <a:t>);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How would we make our shape bigger/smaller ?</a:t>
            </a:r>
          </a:p>
          <a:p>
            <a:r>
              <a:rPr lang="en-GB" dirty="0" smtClean="0"/>
              <a:t>Use another variable?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840528"/>
            <a:ext cx="1621532" cy="1586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64088" y="1554856"/>
            <a:ext cx="3321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int</a:t>
            </a:r>
            <a:r>
              <a:rPr lang="en-GB" dirty="0"/>
              <a:t> x=50;</a:t>
            </a:r>
          </a:p>
          <a:p>
            <a:r>
              <a:rPr lang="en-GB" dirty="0" err="1"/>
              <a:t>int</a:t>
            </a:r>
            <a:r>
              <a:rPr lang="en-GB" dirty="0"/>
              <a:t> y=50;</a:t>
            </a:r>
          </a:p>
          <a:p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radius</a:t>
            </a:r>
            <a:r>
              <a:rPr lang="en-GB" dirty="0"/>
              <a:t> = 30;</a:t>
            </a:r>
          </a:p>
          <a:p>
            <a:r>
              <a:rPr lang="en-GB" dirty="0"/>
              <a:t>fill(255);</a:t>
            </a:r>
          </a:p>
          <a:p>
            <a:r>
              <a:rPr lang="en-GB" dirty="0"/>
              <a:t>ellipse(</a:t>
            </a:r>
            <a:r>
              <a:rPr lang="en-GB" dirty="0" err="1"/>
              <a:t>x,y,</a:t>
            </a:r>
            <a:r>
              <a:rPr lang="en-GB" dirty="0" err="1">
                <a:solidFill>
                  <a:srgbClr val="FF0000"/>
                </a:solidFill>
              </a:rPr>
              <a:t>radius</a:t>
            </a:r>
            <a:r>
              <a:rPr lang="en-GB" dirty="0"/>
              <a:t>*2,</a:t>
            </a:r>
            <a:r>
              <a:rPr lang="en-GB" dirty="0">
                <a:solidFill>
                  <a:srgbClr val="FF0000"/>
                </a:solidFill>
              </a:rPr>
              <a:t>radius</a:t>
            </a:r>
            <a:r>
              <a:rPr lang="en-GB" dirty="0"/>
              <a:t>*2);</a:t>
            </a:r>
          </a:p>
          <a:p>
            <a:r>
              <a:rPr lang="en-GB" dirty="0"/>
              <a:t>fill(0);</a:t>
            </a:r>
          </a:p>
          <a:p>
            <a:r>
              <a:rPr lang="en-GB" dirty="0"/>
              <a:t>line(x-(</a:t>
            </a:r>
            <a:r>
              <a:rPr lang="en-GB" dirty="0">
                <a:solidFill>
                  <a:srgbClr val="FF0000"/>
                </a:solidFill>
              </a:rPr>
              <a:t>radius</a:t>
            </a:r>
            <a:r>
              <a:rPr lang="en-GB" dirty="0"/>
              <a:t>/2),</a:t>
            </a:r>
            <a:r>
              <a:rPr lang="en-GB" dirty="0" err="1"/>
              <a:t>y,x,y</a:t>
            </a:r>
            <a:r>
              <a:rPr lang="en-GB" dirty="0"/>
              <a:t>);</a:t>
            </a:r>
          </a:p>
          <a:p>
            <a:r>
              <a:rPr lang="en-GB" dirty="0"/>
              <a:t>line(</a:t>
            </a:r>
            <a:r>
              <a:rPr lang="en-GB" dirty="0" err="1"/>
              <a:t>x,y</a:t>
            </a:r>
            <a:r>
              <a:rPr lang="en-GB" dirty="0"/>
              <a:t>-(</a:t>
            </a:r>
            <a:r>
              <a:rPr lang="en-GB" dirty="0">
                <a:solidFill>
                  <a:srgbClr val="FF0000"/>
                </a:solidFill>
              </a:rPr>
              <a:t>radius</a:t>
            </a:r>
            <a:r>
              <a:rPr lang="en-GB" dirty="0"/>
              <a:t>*4/5),</a:t>
            </a:r>
            <a:r>
              <a:rPr lang="en-GB" dirty="0" err="1"/>
              <a:t>x,y</a:t>
            </a:r>
            <a:r>
              <a:rPr lang="en-GB" dirty="0"/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6674321" cy="478790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/>
              <a:t>Repetition of commands</a:t>
            </a:r>
          </a:p>
          <a:p>
            <a:endParaRPr lang="en-GB" sz="2000" dirty="0" smtClean="0"/>
          </a:p>
          <a:p>
            <a:r>
              <a:rPr lang="en-GB" sz="2000" dirty="0" smtClean="0"/>
              <a:t>For Loop – determinate </a:t>
            </a:r>
            <a:r>
              <a:rPr lang="en-GB" sz="2000" dirty="0"/>
              <a:t>L</a:t>
            </a:r>
            <a:r>
              <a:rPr lang="en-GB" sz="2000" dirty="0" smtClean="0"/>
              <a:t>oop</a:t>
            </a:r>
          </a:p>
          <a:p>
            <a:pPr lvl="1"/>
            <a:r>
              <a:rPr lang="en-GB" sz="1600" dirty="0" smtClean="0"/>
              <a:t> Repeats </a:t>
            </a:r>
            <a:r>
              <a:rPr lang="en-GB" sz="1600" dirty="0"/>
              <a:t>a set of commands a specific number of times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Boolean test (expression) – true/false</a:t>
            </a:r>
          </a:p>
          <a:p>
            <a:r>
              <a:rPr lang="en-GB" sz="2000" dirty="0" smtClean="0"/>
              <a:t>Pseudocode – problem step written in English</a:t>
            </a:r>
          </a:p>
          <a:p>
            <a:pPr lvl="1"/>
            <a:r>
              <a:rPr lang="en-GB" sz="1600" dirty="0" smtClean="0"/>
              <a:t> Help to design/write code</a:t>
            </a:r>
          </a:p>
          <a:p>
            <a:pPr lvl="1"/>
            <a:r>
              <a:rPr lang="en-GB" sz="1600" dirty="0" smtClean="0"/>
              <a:t> Solve problems</a:t>
            </a:r>
          </a:p>
          <a:p>
            <a:pPr lvl="1"/>
            <a:endParaRPr lang="en-GB" sz="1600" dirty="0" smtClean="0"/>
          </a:p>
          <a:p>
            <a:r>
              <a:rPr lang="en-GB" sz="2000" dirty="0"/>
              <a:t>While loop – Indeterminate Loop</a:t>
            </a:r>
          </a:p>
          <a:p>
            <a:pPr lvl="1"/>
            <a:r>
              <a:rPr lang="en-GB" sz="1600" dirty="0"/>
              <a:t> Repeats while a test is true</a:t>
            </a:r>
          </a:p>
          <a:p>
            <a:pPr lvl="1"/>
            <a:endParaRPr lang="en-GB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80112" y="5157192"/>
            <a:ext cx="212224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We’ll use </a:t>
            </a:r>
            <a:r>
              <a:rPr lang="en-GB" b="1" dirty="0" smtClean="0">
                <a:solidFill>
                  <a:srgbClr val="0070C0"/>
                </a:solidFill>
              </a:rPr>
              <a:t>while</a:t>
            </a:r>
            <a:r>
              <a:rPr lang="en-GB" dirty="0" smtClean="0"/>
              <a:t> a lot </a:t>
            </a:r>
          </a:p>
          <a:p>
            <a:r>
              <a:rPr lang="en-GB" dirty="0" smtClean="0"/>
              <a:t>later in the course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484784"/>
            <a:ext cx="2551868" cy="155113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Want to draw concentric circles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size=50;</a:t>
            </a:r>
          </a:p>
          <a:p>
            <a:pPr marL="0" indent="0">
              <a:buNone/>
            </a:pPr>
            <a:r>
              <a:rPr lang="en-GB" dirty="0"/>
              <a:t>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</a:t>
            </a:r>
            <a:r>
              <a:rPr lang="en-GB" dirty="0" smtClean="0"/>
              <a:t>; </a:t>
            </a:r>
            <a:r>
              <a:rPr lang="en-GB" dirty="0" err="1" smtClean="0"/>
              <a:t>i</a:t>
            </a:r>
            <a:r>
              <a:rPr lang="en-GB" dirty="0" smtClean="0"/>
              <a:t>&lt;10; </a:t>
            </a:r>
            <a:r>
              <a:rPr lang="en-GB" dirty="0" err="1" smtClean="0"/>
              <a:t>i</a:t>
            </a:r>
            <a:r>
              <a:rPr lang="en-GB" dirty="0"/>
              <a:t>++)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ellipse(50,50,size,size);</a:t>
            </a:r>
          </a:p>
          <a:p>
            <a:pPr marL="0" indent="0">
              <a:buNone/>
            </a:pPr>
            <a:r>
              <a:rPr lang="en-GB" dirty="0"/>
              <a:t>  size=size-5;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3" y="1587500"/>
            <a:ext cx="2332056" cy="259635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951113" y="4725144"/>
            <a:ext cx="3888432" cy="195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600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Note : for loop has no </a:t>
            </a:r>
            <a:r>
              <a:rPr lang="en-GB" sz="2600" b="1" dirty="0" smtClean="0">
                <a:solidFill>
                  <a:srgbClr val="0070C0"/>
                </a:solidFill>
              </a:rPr>
              <a:t>;</a:t>
            </a:r>
            <a:r>
              <a:rPr lang="en-GB" sz="2600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 uses the braces  </a:t>
            </a:r>
            <a:r>
              <a:rPr lang="en-GB" sz="2600" dirty="0" smtClean="0">
                <a:solidFill>
                  <a:srgbClr val="FF0000"/>
                </a:solidFill>
              </a:rPr>
              <a:t>{ }</a:t>
            </a:r>
          </a:p>
          <a:p>
            <a:pPr marL="0" indent="0">
              <a:buFont typeface="Arial" pitchFamily="34" charset="0"/>
              <a:buNone/>
            </a:pPr>
            <a:r>
              <a:rPr lang="en-GB" sz="2600" dirty="0" smtClean="0">
                <a:solidFill>
                  <a:srgbClr val="FF0000"/>
                </a:solidFill>
              </a:rPr>
              <a:t>commands inside are repeated</a:t>
            </a:r>
            <a:r>
              <a:rPr lang="en-GB" sz="2600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 </a:t>
            </a:r>
            <a:endParaRPr lang="en-GB" sz="26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402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Loop : 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</a:t>
            </a:r>
            <a:r>
              <a:rPr lang="en-GB" dirty="0" smtClean="0"/>
              <a:t>( </a:t>
            </a:r>
            <a:r>
              <a:rPr lang="en-GB" dirty="0" err="1" smtClean="0">
                <a:solidFill>
                  <a:srgbClr val="0070C0"/>
                </a:solidFill>
              </a:rPr>
              <a:t>int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err="1" smtClean="0">
                <a:solidFill>
                  <a:srgbClr val="0070C0"/>
                </a:solidFill>
              </a:rPr>
              <a:t>i</a:t>
            </a:r>
            <a:r>
              <a:rPr lang="en-GB" dirty="0" smtClean="0">
                <a:solidFill>
                  <a:srgbClr val="0070C0"/>
                </a:solidFill>
              </a:rPr>
              <a:t>=0 </a:t>
            </a:r>
            <a:r>
              <a:rPr lang="en-GB" dirty="0" smtClean="0"/>
              <a:t>;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&lt;10</a:t>
            </a:r>
            <a:r>
              <a:rPr lang="en-GB" dirty="0" smtClean="0"/>
              <a:t> ; </a:t>
            </a:r>
            <a:r>
              <a:rPr lang="en-GB" dirty="0" err="1" smtClean="0">
                <a:solidFill>
                  <a:srgbClr val="00B050"/>
                </a:solidFill>
              </a:rPr>
              <a:t>i</a:t>
            </a:r>
            <a:r>
              <a:rPr lang="en-GB" dirty="0" smtClean="0">
                <a:solidFill>
                  <a:srgbClr val="00B050"/>
                </a:solidFill>
              </a:rPr>
              <a:t>++ </a:t>
            </a:r>
            <a:r>
              <a:rPr lang="en-GB" dirty="0" smtClean="0"/>
              <a:t>)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Always use a variable – typically a counter </a:t>
            </a:r>
            <a:r>
              <a:rPr lang="en-GB" dirty="0" err="1" smtClean="0">
                <a:solidFill>
                  <a:srgbClr val="0070C0"/>
                </a:solidFill>
              </a:rPr>
              <a:t>i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 smtClean="0"/>
              <a:t>For – 3 parts, divided by ‘</a:t>
            </a:r>
            <a:r>
              <a:rPr lang="en-GB" b="1" dirty="0" smtClean="0">
                <a:solidFill>
                  <a:srgbClr val="0070C0"/>
                </a:solidFill>
              </a:rPr>
              <a:t>;</a:t>
            </a:r>
            <a:r>
              <a:rPr lang="en-GB" dirty="0" smtClean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>
                <a:solidFill>
                  <a:srgbClr val="0070C0"/>
                </a:solidFill>
              </a:rPr>
              <a:t>int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err="1" smtClean="0">
                <a:solidFill>
                  <a:srgbClr val="0070C0"/>
                </a:solidFill>
              </a:rPr>
              <a:t>i</a:t>
            </a:r>
            <a:r>
              <a:rPr lang="en-GB" dirty="0" smtClean="0">
                <a:solidFill>
                  <a:srgbClr val="0070C0"/>
                </a:solidFill>
              </a:rPr>
              <a:t> = 0   </a:t>
            </a:r>
            <a:r>
              <a:rPr lang="en-GB" dirty="0" smtClean="0"/>
              <a:t>	variable starting value(s)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	</a:t>
            </a:r>
            <a:r>
              <a:rPr lang="en-GB" b="1" dirty="0" err="1" smtClean="0">
                <a:solidFill>
                  <a:srgbClr val="0070C0"/>
                </a:solidFill>
              </a:rPr>
              <a:t>i</a:t>
            </a:r>
            <a:r>
              <a:rPr lang="en-GB" dirty="0" smtClean="0"/>
              <a:t>  is a counter with an initial value of </a:t>
            </a:r>
            <a:r>
              <a:rPr lang="en-GB" b="1" dirty="0" smtClean="0">
                <a:solidFill>
                  <a:srgbClr val="0070C0"/>
                </a:solidFill>
              </a:rPr>
              <a:t>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&lt;10</a:t>
            </a:r>
            <a:r>
              <a:rPr lang="en-GB" dirty="0" smtClean="0"/>
              <a:t> 	end condition – keep going while </a:t>
            </a:r>
            <a:r>
              <a:rPr lang="en-GB" b="1" dirty="0" smtClean="0"/>
              <a:t>true</a:t>
            </a:r>
          </a:p>
          <a:p>
            <a:pPr marL="857250" lvl="2" indent="-457200"/>
            <a:r>
              <a:rPr lang="en-GB" dirty="0" smtClean="0"/>
              <a:t>If value in</a:t>
            </a:r>
            <a:r>
              <a:rPr lang="en-GB" b="1" dirty="0" smtClean="0">
                <a:solidFill>
                  <a:srgbClr val="0070C0"/>
                </a:solidFill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</a:rPr>
              <a:t>i</a:t>
            </a:r>
            <a:r>
              <a:rPr lang="en-GB" b="1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is less than </a:t>
            </a:r>
            <a:r>
              <a:rPr lang="en-GB" b="1" dirty="0" smtClean="0">
                <a:solidFill>
                  <a:srgbClr val="0070C0"/>
                </a:solidFill>
              </a:rPr>
              <a:t>10</a:t>
            </a:r>
            <a:r>
              <a:rPr lang="en-GB" dirty="0" smtClean="0"/>
              <a:t> keep going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>
                <a:solidFill>
                  <a:srgbClr val="00B050"/>
                </a:solidFill>
              </a:rPr>
              <a:t>i</a:t>
            </a:r>
            <a:r>
              <a:rPr lang="en-GB" dirty="0" smtClean="0">
                <a:solidFill>
                  <a:srgbClr val="00B050"/>
                </a:solidFill>
              </a:rPr>
              <a:t>++ </a:t>
            </a:r>
            <a:r>
              <a:rPr lang="en-GB" dirty="0" smtClean="0"/>
              <a:t>		Do this each time around the loop</a:t>
            </a:r>
          </a:p>
          <a:p>
            <a:pPr marL="857250" lvl="2" indent="-457200"/>
            <a:r>
              <a:rPr lang="en-GB" dirty="0" smtClean="0"/>
              <a:t>Add 1 to value in </a:t>
            </a:r>
            <a:r>
              <a:rPr lang="en-GB" dirty="0" err="1" smtClean="0">
                <a:solidFill>
                  <a:srgbClr val="0070C0"/>
                </a:solidFill>
              </a:rPr>
              <a:t>i</a:t>
            </a:r>
            <a:r>
              <a:rPr lang="en-GB" dirty="0" smtClean="0"/>
              <a:t>	(increment)</a:t>
            </a:r>
          </a:p>
          <a:p>
            <a:pPr marL="857250" lvl="2" indent="-457200"/>
            <a:r>
              <a:rPr lang="en-GB" dirty="0" smtClean="0"/>
              <a:t>could also be written </a:t>
            </a:r>
            <a:r>
              <a:rPr lang="en-GB" dirty="0" err="1" smtClean="0">
                <a:solidFill>
                  <a:srgbClr val="0070C0"/>
                </a:solidFill>
              </a:rPr>
              <a:t>i</a:t>
            </a:r>
            <a:r>
              <a:rPr lang="en-GB" dirty="0" smtClean="0">
                <a:solidFill>
                  <a:srgbClr val="0070C0"/>
                </a:solidFill>
              </a:rPr>
              <a:t>=i+1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5" name="Picture 2" descr="http://www.rff.com/flowchart_structure_for_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420888"/>
            <a:ext cx="1656184" cy="346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418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</a:t>
            </a:r>
            <a:r>
              <a:rPr lang="en-GB" baseline="30000" dirty="0" smtClean="0"/>
              <a:t>st</a:t>
            </a:r>
            <a:r>
              <a:rPr lang="en-GB" dirty="0" smtClean="0"/>
              <a:t>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drawing concentric circles</a:t>
            </a:r>
          </a:p>
          <a:p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int</a:t>
            </a:r>
            <a:r>
              <a:rPr lang="en-GB" dirty="0"/>
              <a:t> size=50;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</a:t>
            </a:r>
            <a:r>
              <a:rPr lang="en-GB" dirty="0" smtClean="0"/>
              <a:t>; </a:t>
            </a:r>
            <a:r>
              <a:rPr lang="en-GB" dirty="0" err="1" smtClean="0"/>
              <a:t>i</a:t>
            </a:r>
            <a:r>
              <a:rPr lang="en-GB" dirty="0" smtClean="0"/>
              <a:t>&lt;10; </a:t>
            </a:r>
            <a:r>
              <a:rPr lang="en-GB" dirty="0" err="1" smtClean="0"/>
              <a:t>i</a:t>
            </a:r>
            <a:r>
              <a:rPr lang="en-GB" dirty="0"/>
              <a:t>++)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ellipse(50,50,size,size);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size=size-5;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}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796136" y="3501008"/>
            <a:ext cx="1800200" cy="1728192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477553" y="1686998"/>
            <a:ext cx="976007" cy="1286949"/>
            <a:chOff x="7477553" y="1686998"/>
            <a:chExt cx="976007" cy="1286949"/>
          </a:xfrm>
        </p:grpSpPr>
        <p:sp>
          <p:nvSpPr>
            <p:cNvPr id="8" name="Cube 7"/>
            <p:cNvSpPr/>
            <p:nvPr/>
          </p:nvSpPr>
          <p:spPr>
            <a:xfrm>
              <a:off x="7596336" y="1686998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77553" y="2604615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size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14528" y="202783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50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37393" y="1686998"/>
            <a:ext cx="976007" cy="1211784"/>
            <a:chOff x="6037393" y="1686998"/>
            <a:chExt cx="976007" cy="1211784"/>
          </a:xfrm>
        </p:grpSpPr>
        <p:sp>
          <p:nvSpPr>
            <p:cNvPr id="7" name="Cube 6"/>
            <p:cNvSpPr/>
            <p:nvPr/>
          </p:nvSpPr>
          <p:spPr>
            <a:xfrm>
              <a:off x="6156176" y="1686998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7393" y="252945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i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5567" y="2027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</a:t>
              </a:r>
              <a:endParaRPr lang="en-GB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57920" y="1294967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</a:t>
            </a:r>
            <a:r>
              <a:rPr lang="en-GB" dirty="0" smtClean="0"/>
              <a:t>=i+1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342210" y="2050529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687322" y="1257305"/>
            <a:ext cx="11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size=size-5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7714528" y="2052491"/>
            <a:ext cx="4187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45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3563888" y="3074888"/>
            <a:ext cx="749716" cy="1794272"/>
            <a:chOff x="3563888" y="3074888"/>
            <a:chExt cx="749716" cy="1794272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V="1">
              <a:off x="4313604" y="3299296"/>
              <a:ext cx="0" cy="12098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V="1">
              <a:off x="3563888" y="4581128"/>
              <a:ext cx="720080" cy="28803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 flipV="1">
              <a:off x="3779912" y="3074888"/>
              <a:ext cx="455799" cy="22440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31934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8" grpId="0" animBg="1"/>
      <p:bldP spid="19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2</a:t>
            </a:r>
            <a:r>
              <a:rPr lang="en-GB" baseline="30000" dirty="0" smtClean="0"/>
              <a:t>nd</a:t>
            </a:r>
            <a:r>
              <a:rPr lang="en-GB" dirty="0" smtClean="0"/>
              <a:t>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drawing concentric circles</a:t>
            </a:r>
          </a:p>
          <a:p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int</a:t>
            </a:r>
            <a:r>
              <a:rPr lang="en-GB" dirty="0"/>
              <a:t> size=50;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</a:t>
            </a:r>
            <a:r>
              <a:rPr lang="en-GB" dirty="0" smtClean="0"/>
              <a:t>; </a:t>
            </a:r>
            <a:r>
              <a:rPr lang="en-GB" dirty="0" err="1" smtClean="0"/>
              <a:t>i</a:t>
            </a:r>
            <a:r>
              <a:rPr lang="en-GB" dirty="0" smtClean="0"/>
              <a:t>&lt;10; </a:t>
            </a:r>
            <a:r>
              <a:rPr lang="en-GB" dirty="0" err="1" smtClean="0"/>
              <a:t>i</a:t>
            </a:r>
            <a:r>
              <a:rPr lang="en-GB" dirty="0"/>
              <a:t>++)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ellipse(50,50,size,size);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size=size-5;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}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796136" y="3501008"/>
            <a:ext cx="1800200" cy="1728192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477553" y="1686998"/>
            <a:ext cx="976007" cy="1286949"/>
            <a:chOff x="7477553" y="1686998"/>
            <a:chExt cx="976007" cy="1286949"/>
          </a:xfrm>
        </p:grpSpPr>
        <p:sp>
          <p:nvSpPr>
            <p:cNvPr id="8" name="Cube 7"/>
            <p:cNvSpPr/>
            <p:nvPr/>
          </p:nvSpPr>
          <p:spPr>
            <a:xfrm>
              <a:off x="7596336" y="1686998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77553" y="2604615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size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14528" y="202783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45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37393" y="1686998"/>
            <a:ext cx="976007" cy="1211784"/>
            <a:chOff x="6037393" y="1686998"/>
            <a:chExt cx="976007" cy="1211784"/>
          </a:xfrm>
        </p:grpSpPr>
        <p:sp>
          <p:nvSpPr>
            <p:cNvPr id="7" name="Cube 6"/>
            <p:cNvSpPr/>
            <p:nvPr/>
          </p:nvSpPr>
          <p:spPr>
            <a:xfrm>
              <a:off x="6156176" y="1686998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7393" y="252945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i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5567" y="2027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57920" y="1294967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</a:t>
            </a:r>
            <a:r>
              <a:rPr lang="en-GB" dirty="0" smtClean="0"/>
              <a:t>=i+1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306039" y="2024954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687322" y="1257305"/>
            <a:ext cx="11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size=size-5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7735000" y="2027830"/>
            <a:ext cx="4187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40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 bwMode="auto">
          <a:xfrm>
            <a:off x="5942248" y="3671653"/>
            <a:ext cx="1507976" cy="1386902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563888" y="3074888"/>
            <a:ext cx="749716" cy="1794272"/>
            <a:chOff x="3563888" y="3074888"/>
            <a:chExt cx="749716" cy="1794272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 flipV="1">
              <a:off x="4313604" y="3299296"/>
              <a:ext cx="0" cy="12098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V="1">
              <a:off x="3563888" y="4581128"/>
              <a:ext cx="720080" cy="28803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 flipV="1">
              <a:off x="3779912" y="3074888"/>
              <a:ext cx="455799" cy="22440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7668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3</a:t>
            </a:r>
            <a:r>
              <a:rPr lang="en-GB" baseline="30000" dirty="0" smtClean="0"/>
              <a:t>rd</a:t>
            </a:r>
            <a:r>
              <a:rPr lang="en-GB" dirty="0" smtClean="0"/>
              <a:t>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drawing concentric circles</a:t>
            </a:r>
          </a:p>
          <a:p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int</a:t>
            </a:r>
            <a:r>
              <a:rPr lang="en-GB" dirty="0"/>
              <a:t> size=50;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</a:t>
            </a:r>
            <a:r>
              <a:rPr lang="en-GB" dirty="0" smtClean="0"/>
              <a:t>; </a:t>
            </a:r>
            <a:r>
              <a:rPr lang="en-GB" dirty="0" err="1" smtClean="0"/>
              <a:t>i</a:t>
            </a:r>
            <a:r>
              <a:rPr lang="en-GB" dirty="0" smtClean="0"/>
              <a:t>&lt;10; </a:t>
            </a:r>
            <a:r>
              <a:rPr lang="en-GB" dirty="0" err="1" smtClean="0"/>
              <a:t>i</a:t>
            </a:r>
            <a:r>
              <a:rPr lang="en-GB" dirty="0"/>
              <a:t>++)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ellipse(50,50,size,size);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size=size-5;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}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796136" y="3501008"/>
            <a:ext cx="1800200" cy="1728192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477553" y="1686998"/>
            <a:ext cx="976007" cy="1286949"/>
            <a:chOff x="7477553" y="1686998"/>
            <a:chExt cx="976007" cy="1286949"/>
          </a:xfrm>
        </p:grpSpPr>
        <p:sp>
          <p:nvSpPr>
            <p:cNvPr id="8" name="Cube 7"/>
            <p:cNvSpPr/>
            <p:nvPr/>
          </p:nvSpPr>
          <p:spPr>
            <a:xfrm>
              <a:off x="7596336" y="1686998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77553" y="2604615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size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14528" y="202783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40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37393" y="1686998"/>
            <a:ext cx="976007" cy="1211784"/>
            <a:chOff x="6037393" y="1686998"/>
            <a:chExt cx="976007" cy="1211784"/>
          </a:xfrm>
        </p:grpSpPr>
        <p:sp>
          <p:nvSpPr>
            <p:cNvPr id="7" name="Cube 6"/>
            <p:cNvSpPr/>
            <p:nvPr/>
          </p:nvSpPr>
          <p:spPr>
            <a:xfrm>
              <a:off x="6156176" y="1686998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7393" y="252945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i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5567" y="2027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57920" y="1294967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</a:t>
            </a:r>
            <a:r>
              <a:rPr lang="en-GB" dirty="0" smtClean="0"/>
              <a:t>=i+1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318952" y="1999968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87322" y="1257305"/>
            <a:ext cx="11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size=size-5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7714528" y="2058011"/>
            <a:ext cx="4187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35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 bwMode="auto">
          <a:xfrm>
            <a:off x="5942248" y="3671653"/>
            <a:ext cx="1507976" cy="1386902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071044" y="3820500"/>
            <a:ext cx="1250384" cy="1089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563888" y="3074888"/>
            <a:ext cx="749716" cy="1794272"/>
            <a:chOff x="3563888" y="3074888"/>
            <a:chExt cx="749716" cy="1794272"/>
          </a:xfrm>
        </p:grpSpPr>
        <p:cxnSp>
          <p:nvCxnSpPr>
            <p:cNvPr id="24" name="Straight Arrow Connector 23"/>
            <p:cNvCxnSpPr/>
            <p:nvPr/>
          </p:nvCxnSpPr>
          <p:spPr bwMode="auto">
            <a:xfrm flipV="1">
              <a:off x="4313604" y="3299296"/>
              <a:ext cx="0" cy="12098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V="1">
              <a:off x="3563888" y="4581128"/>
              <a:ext cx="720080" cy="28803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 flipV="1">
              <a:off x="3779912" y="3074888"/>
              <a:ext cx="455799" cy="22440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57623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 animBg="1"/>
      <p:bldP spid="22" grpId="0" animBg="1"/>
    </p:bldLst>
  </p:timing>
</p:sld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Processing 1</Template>
  <TotalTime>2368</TotalTime>
  <Words>1093</Words>
  <Application>Microsoft Macintosh PowerPoint</Application>
  <PresentationFormat>On-screen Show (4:3)</PresentationFormat>
  <Paragraphs>358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Gill Sans</vt:lpstr>
      <vt:lpstr>ヒラギノ角ゴ ProN W3</vt:lpstr>
      <vt:lpstr>ヒラギノ角ゴ ProN W6</vt:lpstr>
      <vt:lpstr>Default - Title Slide</vt:lpstr>
      <vt:lpstr>Programming</vt:lpstr>
      <vt:lpstr>Last Week</vt:lpstr>
      <vt:lpstr>Revision exercise</vt:lpstr>
      <vt:lpstr>Learning Objectives</vt:lpstr>
      <vt:lpstr>Example</vt:lpstr>
      <vt:lpstr>For Loop : syntax</vt:lpstr>
      <vt:lpstr>Example 1st Loop</vt:lpstr>
      <vt:lpstr>Example 2nd Loop</vt:lpstr>
      <vt:lpstr>Example 3rd Loop</vt:lpstr>
      <vt:lpstr>Example 10th Loop</vt:lpstr>
      <vt:lpstr>Another example</vt:lpstr>
      <vt:lpstr>For Loops – how many loops?</vt:lpstr>
      <vt:lpstr>Draw 5 crosses</vt:lpstr>
      <vt:lpstr>Nested For Loop</vt:lpstr>
      <vt:lpstr>Nested For Loop 2</vt:lpstr>
      <vt:lpstr>Tracing Nested For Loops</vt:lpstr>
      <vt:lpstr>Tracing Nested For Loops</vt:lpstr>
      <vt:lpstr>Tidy up - Refactor</vt:lpstr>
      <vt:lpstr>For Loop : Run time errors</vt:lpstr>
      <vt:lpstr>While Loops</vt:lpstr>
      <vt:lpstr>While vs For</vt:lpstr>
      <vt:lpstr>Summary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</dc:title>
  <dc:creator>dm</dc:creator>
  <cp:lastModifiedBy>Microsoft Office User</cp:lastModifiedBy>
  <cp:revision>202</cp:revision>
  <dcterms:created xsi:type="dcterms:W3CDTF">2014-07-04T10:55:05Z</dcterms:created>
  <dcterms:modified xsi:type="dcterms:W3CDTF">2016-10-05T09:31:03Z</dcterms:modified>
</cp:coreProperties>
</file>