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24"/>
  </p:notesMasterIdLst>
  <p:handoutMasterIdLst>
    <p:handoutMasterId r:id="rId25"/>
  </p:handoutMasterIdLst>
  <p:sldIdLst>
    <p:sldId id="289" r:id="rId2"/>
    <p:sldId id="265" r:id="rId3"/>
    <p:sldId id="303" r:id="rId4"/>
    <p:sldId id="262" r:id="rId5"/>
    <p:sldId id="291" r:id="rId6"/>
    <p:sldId id="304" r:id="rId7"/>
    <p:sldId id="292" r:id="rId8"/>
    <p:sldId id="306" r:id="rId9"/>
    <p:sldId id="286" r:id="rId10"/>
    <p:sldId id="294" r:id="rId11"/>
    <p:sldId id="295" r:id="rId12"/>
    <p:sldId id="307" r:id="rId13"/>
    <p:sldId id="308" r:id="rId14"/>
    <p:sldId id="293" r:id="rId15"/>
    <p:sldId id="309" r:id="rId16"/>
    <p:sldId id="310" r:id="rId17"/>
    <p:sldId id="311" r:id="rId18"/>
    <p:sldId id="312" r:id="rId19"/>
    <p:sldId id="313" r:id="rId20"/>
    <p:sldId id="314" r:id="rId21"/>
    <p:sldId id="298" r:id="rId22"/>
    <p:sldId id="301" r:id="rId23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60" autoAdjust="0"/>
  </p:normalViewPr>
  <p:slideViewPr>
    <p:cSldViewPr>
      <p:cViewPr varScale="1">
        <p:scale>
          <a:sx n="132" d="100"/>
          <a:sy n="132" d="100"/>
        </p:scale>
        <p:origin x="4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Arguments must be typed in the prototype: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End Sub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End Function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Procedures – Modular Code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Writing our own custom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Square : 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x=20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//global variables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y=50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//available everywhere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size=60;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setup()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>
                <a:solidFill>
                  <a:srgbClr val="0070C0"/>
                </a:solidFill>
              </a:rPr>
              <a:t>square();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smtClean="0">
                <a:solidFill>
                  <a:srgbClr val="0070C0"/>
                </a:solidFill>
              </a:rPr>
              <a:t>square()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line(</a:t>
            </a:r>
            <a:r>
              <a:rPr lang="en-US" dirty="0" err="1" smtClean="0"/>
              <a:t>x,y,x+size,y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line(</a:t>
            </a:r>
            <a:r>
              <a:rPr lang="en-US" dirty="0" err="1" smtClean="0"/>
              <a:t>x+size,y,x+size,y+size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line(</a:t>
            </a:r>
            <a:r>
              <a:rPr lang="en-US" dirty="0" err="1" smtClean="0"/>
              <a:t>x+size,y+size,x,y+size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line(</a:t>
            </a:r>
            <a:r>
              <a:rPr lang="en-US" dirty="0" err="1" smtClean="0"/>
              <a:t>x,y+size,x,y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00563" y="1357313"/>
            <a:ext cx="4643437" cy="476885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dirty="0" smtClean="0"/>
              <a:t>void setup()</a:t>
            </a:r>
          </a:p>
          <a:p>
            <a:pPr algn="l">
              <a:buNone/>
            </a:pPr>
            <a:r>
              <a:rPr lang="en-US" dirty="0" smtClean="0"/>
              <a:t>{</a:t>
            </a:r>
          </a:p>
          <a:p>
            <a:pPr algn="l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(20,20,40);</a:t>
            </a:r>
          </a:p>
          <a:p>
            <a:pPr algn="l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/>
              <a:t>(40,40,40);</a:t>
            </a:r>
          </a:p>
          <a:p>
            <a:pPr algn="l">
              <a:buNone/>
            </a:pPr>
            <a:r>
              <a:rPr lang="en-US" dirty="0" smtClean="0"/>
              <a:t>}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0070C0"/>
                </a:solidFill>
              </a:rPr>
              <a:t>square</a:t>
            </a:r>
            <a:r>
              <a:rPr lang="en-US" dirty="0" smtClean="0"/>
              <a:t>(float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float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, float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)</a:t>
            </a:r>
          </a:p>
          <a:p>
            <a:pPr algn="l">
              <a:buNone/>
            </a:pPr>
            <a:r>
              <a:rPr lang="en-US" dirty="0" smtClean="0"/>
              <a:t>{</a:t>
            </a:r>
          </a:p>
          <a:p>
            <a:pPr algn="l">
              <a:buNone/>
            </a:pPr>
            <a:r>
              <a:rPr lang="en-US" dirty="0"/>
              <a:t> </a:t>
            </a:r>
            <a:r>
              <a:rPr lang="en-US" dirty="0" smtClean="0"/>
              <a:t>  line(</a:t>
            </a:r>
            <a:r>
              <a:rPr lang="en-US" dirty="0" err="1" smtClean="0"/>
              <a:t>x,y,x+size,y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x+size,y,x+size,y+size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x+size,y+size,x,y+size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x,y+size,x,y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404664"/>
            <a:ext cx="1428750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6083755"/>
            <a:ext cx="22174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Uses global variables,</a:t>
            </a:r>
          </a:p>
          <a:p>
            <a:r>
              <a:rPr lang="en-GB" dirty="0" smtClean="0"/>
              <a:t>only handle 1 square!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00563" y="6052234"/>
            <a:ext cx="32430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with parameters (local variables)</a:t>
            </a:r>
          </a:p>
          <a:p>
            <a:r>
              <a:rPr lang="en-GB" dirty="0" smtClean="0"/>
              <a:t>many different squares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setup()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circle(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US" dirty="0" smtClean="0"/>
              <a:t>circle</a:t>
            </a:r>
            <a:r>
              <a:rPr lang="en-GB" dirty="0" smtClean="0"/>
              <a:t>(50);</a:t>
            </a:r>
          </a:p>
          <a:p>
            <a:pPr marL="0" indent="0">
              <a:buNone/>
            </a:pPr>
            <a:r>
              <a:rPr lang="en-GB" dirty="0" smtClean="0"/>
              <a:t>  circle(20);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l">
              <a:buNone/>
            </a:pPr>
            <a:r>
              <a:rPr lang="en-US" sz="2000" dirty="0" smtClean="0"/>
              <a:t>void circle(float </a:t>
            </a:r>
            <a:r>
              <a:rPr lang="en-US" sz="2000" dirty="0" smtClean="0">
                <a:solidFill>
                  <a:srgbClr val="FF0000"/>
                </a:solidFill>
              </a:rPr>
              <a:t>size</a:t>
            </a:r>
            <a:r>
              <a:rPr lang="en-US" sz="2000" dirty="0" smtClean="0"/>
              <a:t>)</a:t>
            </a:r>
          </a:p>
          <a:p>
            <a:pPr algn="l">
              <a:buNone/>
            </a:pPr>
            <a:r>
              <a:rPr lang="en-US" sz="2000" dirty="0" smtClean="0"/>
              <a:t>{</a:t>
            </a:r>
          </a:p>
          <a:p>
            <a:pPr algn="l">
              <a:buNone/>
            </a:pPr>
            <a:r>
              <a:rPr lang="en-US" sz="2000" dirty="0" smtClean="0"/>
              <a:t>  ellipse(100,100,size,size);</a:t>
            </a:r>
          </a:p>
          <a:p>
            <a:pPr algn="l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3140" y="1391736"/>
            <a:ext cx="143500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local variable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339752" y="1916660"/>
            <a:ext cx="2160240" cy="648244"/>
            <a:chOff x="2339752" y="1916660"/>
            <a:chExt cx="2160240" cy="648244"/>
          </a:xfrm>
        </p:grpSpPr>
        <p:sp>
          <p:nvSpPr>
            <p:cNvPr id="4" name="Right Arrow 3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0625361">
              <a:off x="2992081" y="191666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100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2320157" y="2996952"/>
            <a:ext cx="2395859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setup()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circle(100); 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circle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GB" dirty="0" smtClean="0"/>
              <a:t>  circle(20);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l">
              <a:buNone/>
            </a:pPr>
            <a:r>
              <a:rPr lang="en-US" sz="2000" dirty="0" smtClean="0"/>
              <a:t>void circle(float </a:t>
            </a:r>
            <a:r>
              <a:rPr lang="en-US" sz="2000" dirty="0" smtClean="0">
                <a:solidFill>
                  <a:srgbClr val="FF0000"/>
                </a:solidFill>
              </a:rPr>
              <a:t>size</a:t>
            </a:r>
            <a:r>
              <a:rPr lang="en-US" sz="2000" dirty="0" smtClean="0"/>
              <a:t>)</a:t>
            </a:r>
          </a:p>
          <a:p>
            <a:pPr algn="l">
              <a:buNone/>
            </a:pPr>
            <a:r>
              <a:rPr lang="en-US" sz="2000" dirty="0" smtClean="0"/>
              <a:t>{</a:t>
            </a:r>
          </a:p>
          <a:p>
            <a:pPr algn="l">
              <a:buNone/>
            </a:pPr>
            <a:r>
              <a:rPr lang="en-US" sz="2000" dirty="0" smtClean="0"/>
              <a:t>  ellipse(100,100,size,size);</a:t>
            </a:r>
          </a:p>
          <a:p>
            <a:pPr algn="l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742130" y="4221088"/>
            <a:ext cx="68407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2321045" y="2132856"/>
            <a:ext cx="2160240" cy="648244"/>
            <a:chOff x="2339752" y="1916660"/>
            <a:chExt cx="2160240" cy="648244"/>
          </a:xfrm>
        </p:grpSpPr>
        <p:sp>
          <p:nvSpPr>
            <p:cNvPr id="19" name="Right Arrow 18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0625361">
              <a:off x="3049789" y="19166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5</a:t>
              </a:r>
              <a:r>
                <a:rPr lang="en-GB" b="1" dirty="0" smtClean="0">
                  <a:solidFill>
                    <a:srgbClr val="FF0000"/>
                  </a:solidFill>
                </a:rPr>
                <a:t>0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 flipV="1">
            <a:off x="2301451" y="3213148"/>
            <a:ext cx="2513039" cy="2878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9261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setup()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circle(100); </a:t>
            </a:r>
          </a:p>
          <a:p>
            <a:pPr>
              <a:buNone/>
            </a:pPr>
            <a:r>
              <a:rPr lang="en-GB" dirty="0" smtClean="0"/>
              <a:t>  </a:t>
            </a:r>
            <a:r>
              <a:rPr lang="en-US" dirty="0" smtClean="0"/>
              <a:t>circle</a:t>
            </a:r>
            <a:r>
              <a:rPr lang="en-GB" dirty="0" smtClean="0"/>
              <a:t>(50);</a:t>
            </a:r>
          </a:p>
          <a:p>
            <a:pPr>
              <a:buNone/>
            </a:pPr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circle(</a:t>
            </a:r>
            <a:r>
              <a:rPr lang="en-GB" dirty="0" smtClean="0">
                <a:solidFill>
                  <a:srgbClr val="FF0000"/>
                </a:solidFill>
              </a:rPr>
              <a:t>20</a:t>
            </a:r>
            <a:r>
              <a:rPr lang="en-GB" dirty="0" smtClean="0">
                <a:solidFill>
                  <a:srgbClr val="0070C0"/>
                </a:solidFill>
              </a:rPr>
              <a:t>);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l">
              <a:buNone/>
            </a:pPr>
            <a:r>
              <a:rPr lang="en-US" sz="2000" dirty="0" smtClean="0"/>
              <a:t>void circle(float </a:t>
            </a:r>
            <a:r>
              <a:rPr lang="en-US" sz="2000" dirty="0" smtClean="0">
                <a:solidFill>
                  <a:srgbClr val="FF0000"/>
                </a:solidFill>
              </a:rPr>
              <a:t>size</a:t>
            </a:r>
            <a:r>
              <a:rPr lang="en-US" sz="2000" dirty="0" smtClean="0"/>
              <a:t>)</a:t>
            </a:r>
          </a:p>
          <a:p>
            <a:pPr algn="l">
              <a:buNone/>
            </a:pPr>
            <a:r>
              <a:rPr lang="en-US" sz="2000" dirty="0" smtClean="0"/>
              <a:t>{</a:t>
            </a:r>
          </a:p>
          <a:p>
            <a:pPr algn="l">
              <a:buNone/>
            </a:pPr>
            <a:r>
              <a:rPr lang="en-US" sz="2000" dirty="0" smtClean="0"/>
              <a:t>  ellipse(100,100,size,size);</a:t>
            </a:r>
          </a:p>
          <a:p>
            <a:pPr algn="l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742130" y="4221088"/>
            <a:ext cx="68407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976156" y="4441220"/>
            <a:ext cx="216024" cy="2078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 rot="20895235">
            <a:off x="2368395" y="2499091"/>
            <a:ext cx="2160240" cy="648244"/>
            <a:chOff x="2339752" y="1916660"/>
            <a:chExt cx="2160240" cy="648244"/>
          </a:xfrm>
        </p:grpSpPr>
        <p:sp>
          <p:nvSpPr>
            <p:cNvPr id="18" name="Right Arrow 17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625361">
              <a:off x="3049789" y="19166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20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H="1" flipV="1">
            <a:off x="2063262" y="3689040"/>
            <a:ext cx="2751228" cy="73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5412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void setup()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x=10</a:t>
            </a:r>
            <a:r>
              <a:rPr lang="en-US" dirty="0" smtClean="0"/>
              <a:t>; x&lt;60; x=x+20)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{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    for(</a:t>
            </a:r>
            <a:r>
              <a:rPr lang="en-US" dirty="0" err="1"/>
              <a:t>int</a:t>
            </a:r>
            <a:r>
              <a:rPr lang="en-US" dirty="0"/>
              <a:t> y=20</a:t>
            </a:r>
            <a:r>
              <a:rPr lang="en-US" dirty="0" smtClean="0"/>
              <a:t>; y&lt;60; y=y+10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triangle(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}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float </a:t>
            </a:r>
            <a:r>
              <a:rPr lang="en-GB" dirty="0" err="1"/>
              <a:t>triHeight</a:t>
            </a:r>
            <a:r>
              <a:rPr lang="en-GB" dirty="0"/>
              <a:t> = size/2;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x,y,x+size,y</a:t>
            </a:r>
            <a:r>
              <a:rPr lang="en-GB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x,y,x+triHeight,y-triHeight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x+triHeight,y-triHeight,x+size,y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 smtClean="0">
                <a:solidFill>
                  <a:srgbClr val="FF0000"/>
                </a:solidFill>
              </a:rPr>
              <a:t>will the effect be?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00" y="1582184"/>
            <a:ext cx="2542102" cy="2830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00" y="1844824"/>
            <a:ext cx="2137287" cy="2379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8883" y="4611099"/>
            <a:ext cx="17075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nner loop, x=10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79859" y="5877272"/>
            <a:ext cx="539024" cy="216024"/>
            <a:chOff x="1093156" y="5445224"/>
            <a:chExt cx="539024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1115616" y="5445224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1152915" y="5637873"/>
              <a:ext cx="479265" cy="542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1387498" y="5445224"/>
              <a:ext cx="232174" cy="195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1093156" y="5615013"/>
              <a:ext cx="73303" cy="45719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3129" y="599000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x,y</a:t>
            </a:r>
            <a:endParaRPr lang="en-GB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Motorbike – different sizes?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</a:t>
            </a:r>
            <a:r>
              <a:rPr lang="en-GB" dirty="0" smtClean="0"/>
              <a:t>motorbike at position(</a:t>
            </a:r>
            <a:r>
              <a:rPr lang="en-GB" dirty="0" err="1" smtClean="0">
                <a:solidFill>
                  <a:srgbClr val="FF0000"/>
                </a:solidFill>
              </a:rPr>
              <a:t>x,y</a:t>
            </a:r>
            <a:r>
              <a:rPr lang="en-GB" dirty="0" smtClean="0"/>
              <a:t>) of any </a:t>
            </a:r>
            <a:r>
              <a:rPr lang="en-GB" dirty="0" smtClean="0">
                <a:solidFill>
                  <a:srgbClr val="FF0000"/>
                </a:solidFill>
              </a:rPr>
              <a:t>size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/>
              <a:t>Draw </a:t>
            </a:r>
            <a:r>
              <a:rPr lang="en-GB" dirty="0" smtClean="0"/>
              <a:t>motorbike(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left </a:t>
            </a:r>
            <a:r>
              <a:rPr lang="en-GB" dirty="0" smtClean="0"/>
              <a:t>wheel - circle(x</a:t>
            </a:r>
            <a:r>
              <a:rPr lang="en-GB" dirty="0" smtClean="0"/>
              <a:t>, y, size/3</a:t>
            </a:r>
            <a:r>
              <a:rPr lang="en-GB" dirty="0" smtClean="0"/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right </a:t>
            </a:r>
            <a:r>
              <a:rPr lang="en-GB" dirty="0" smtClean="0"/>
              <a:t>wheel- circle(</a:t>
            </a:r>
            <a:r>
              <a:rPr lang="en-GB" dirty="0" err="1" smtClean="0"/>
              <a:t>x+size</a:t>
            </a:r>
            <a:r>
              <a:rPr lang="en-GB" dirty="0" smtClean="0"/>
              <a:t>, y, size/3</a:t>
            </a:r>
            <a:r>
              <a:rPr lang="en-GB" dirty="0" smtClean="0"/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</a:t>
            </a:r>
            <a:r>
              <a:rPr lang="en-GB" dirty="0" smtClean="0"/>
              <a:t>triangle(x</a:t>
            </a:r>
            <a:r>
              <a:rPr lang="en-GB" dirty="0" smtClean="0"/>
              <a:t>, y, size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262772"/>
            <a:ext cx="1954560" cy="19915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36296" y="3678515"/>
            <a:ext cx="720080" cy="369332"/>
            <a:chOff x="7740509" y="4408034"/>
            <a:chExt cx="78052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858900" y="4408034"/>
              <a:ext cx="54373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740509" y="4408034"/>
              <a:ext cx="780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2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>
                <a:solidFill>
                  <a:srgbClr val="FF0000"/>
                </a:solidFill>
              </a:rPr>
              <a:t>motorbike(20,50,60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void </a:t>
            </a:r>
            <a:r>
              <a:rPr lang="en-GB" dirty="0">
                <a:solidFill>
                  <a:srgbClr val="FF0000"/>
                </a:solidFill>
              </a:rPr>
              <a:t>motorbike(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x,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y,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x+size,y,size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</a:t>
            </a:r>
            <a:r>
              <a:rPr lang="en-GB" dirty="0" smtClean="0">
                <a:latin typeface="+mn-lt"/>
              </a:rPr>
              <a:t>, </a:t>
            </a: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880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>
                <a:solidFill>
                  <a:srgbClr val="0070C0"/>
                </a:solidFill>
              </a:rPr>
              <a:t>motorbike(20,50,60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>
                <a:solidFill>
                  <a:srgbClr val="0070C0"/>
                </a:solidFill>
              </a:rPr>
              <a:t>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circle(</a:t>
            </a:r>
            <a:r>
              <a:rPr lang="en-GB" dirty="0" err="1">
                <a:solidFill>
                  <a:srgbClr val="FF0000"/>
                </a:solidFill>
              </a:rPr>
              <a:t>x,y,size</a:t>
            </a:r>
            <a:r>
              <a:rPr lang="en-GB" dirty="0">
                <a:solidFill>
                  <a:srgbClr val="FF000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x+size,y,size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</a:t>
            </a:r>
            <a:r>
              <a:rPr lang="en-GB" dirty="0" smtClean="0">
                <a:latin typeface="+mn-lt"/>
              </a:rPr>
              <a:t>, </a:t>
            </a: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" name="Cube 7"/>
          <p:cNvSpPr/>
          <p:nvPr/>
        </p:nvSpPr>
        <p:spPr>
          <a:xfrm>
            <a:off x="1579181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0" name="Cube 9"/>
          <p:cNvSpPr/>
          <p:nvPr/>
        </p:nvSpPr>
        <p:spPr>
          <a:xfrm>
            <a:off x="2112665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1" name="Cube 10"/>
          <p:cNvSpPr/>
          <p:nvPr/>
        </p:nvSpPr>
        <p:spPr>
          <a:xfrm>
            <a:off x="2782977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27238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2 local variable called x,</a:t>
            </a:r>
          </a:p>
          <a:p>
            <a:r>
              <a:rPr lang="en-GB" dirty="0" smtClean="0"/>
              <a:t>2 local variables called y</a:t>
            </a:r>
          </a:p>
          <a:p>
            <a:r>
              <a:rPr lang="en-GB" dirty="0" smtClean="0"/>
              <a:t>2 local variables called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877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>
                <a:solidFill>
                  <a:srgbClr val="0070C0"/>
                </a:solidFill>
              </a:rPr>
              <a:t>motorbike(20,50,60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>
                <a:solidFill>
                  <a:srgbClr val="0070C0"/>
                </a:solidFill>
              </a:rPr>
              <a:t>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circle(</a:t>
            </a:r>
            <a:r>
              <a:rPr lang="en-GB" dirty="0" err="1">
                <a:solidFill>
                  <a:srgbClr val="0070C0"/>
                </a:solidFill>
              </a:rPr>
              <a:t>x,y,size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circle(</a:t>
            </a:r>
            <a:r>
              <a:rPr lang="en-GB" dirty="0" err="1">
                <a:solidFill>
                  <a:srgbClr val="FF0000"/>
                </a:solidFill>
              </a:rPr>
              <a:t>x+size,y,size</a:t>
            </a:r>
            <a:r>
              <a:rPr lang="en-GB" dirty="0">
                <a:solidFill>
                  <a:srgbClr val="FF000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</a:t>
            </a:r>
            <a:r>
              <a:rPr lang="en-GB" dirty="0" smtClean="0">
                <a:latin typeface="+mn-lt"/>
              </a:rPr>
              <a:t>, </a:t>
            </a: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" name="Cube 7"/>
          <p:cNvSpPr/>
          <p:nvPr/>
        </p:nvSpPr>
        <p:spPr>
          <a:xfrm>
            <a:off x="1579181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0" name="Cube 9"/>
          <p:cNvSpPr/>
          <p:nvPr/>
        </p:nvSpPr>
        <p:spPr>
          <a:xfrm>
            <a:off x="2112665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1" name="Cube 10"/>
          <p:cNvSpPr/>
          <p:nvPr/>
        </p:nvSpPr>
        <p:spPr>
          <a:xfrm>
            <a:off x="2782977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27238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2 local variable called x,</a:t>
            </a:r>
          </a:p>
          <a:p>
            <a:r>
              <a:rPr lang="en-GB" dirty="0" smtClean="0"/>
              <a:t>2 local variables called y</a:t>
            </a:r>
          </a:p>
          <a:p>
            <a:r>
              <a:rPr lang="en-GB" dirty="0" smtClean="0"/>
              <a:t>2 local variables called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76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smtClean="0">
                <a:solidFill>
                  <a:srgbClr val="0070C0"/>
                </a:solidFill>
              </a:rPr>
              <a:t>motorbike(20,50,60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>
                <a:solidFill>
                  <a:srgbClr val="0070C0"/>
                </a:solidFill>
              </a:rPr>
              <a:t>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circle(</a:t>
            </a:r>
            <a:r>
              <a:rPr lang="en-GB" dirty="0" err="1">
                <a:solidFill>
                  <a:srgbClr val="0070C0"/>
                </a:solidFill>
              </a:rPr>
              <a:t>x,y,size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circle(</a:t>
            </a:r>
            <a:r>
              <a:rPr lang="en-GB" dirty="0" err="1">
                <a:solidFill>
                  <a:srgbClr val="0070C0"/>
                </a:solidFill>
              </a:rPr>
              <a:t>x+size,y,size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triangle(</a:t>
            </a:r>
            <a:r>
              <a:rPr lang="en-GB" dirty="0" err="1">
                <a:solidFill>
                  <a:srgbClr val="FF0000"/>
                </a:solidFill>
              </a:rPr>
              <a:t>x,y,size</a:t>
            </a:r>
            <a:r>
              <a:rPr lang="en-GB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</a:t>
            </a:r>
            <a:r>
              <a:rPr lang="en-GB" dirty="0" smtClean="0">
                <a:latin typeface="+mn-lt"/>
              </a:rPr>
              <a:t>, </a:t>
            </a: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" name="Cube 7"/>
          <p:cNvSpPr/>
          <p:nvPr/>
        </p:nvSpPr>
        <p:spPr>
          <a:xfrm>
            <a:off x="6372200" y="198963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0" name="Cube 9"/>
          <p:cNvSpPr/>
          <p:nvPr/>
        </p:nvSpPr>
        <p:spPr>
          <a:xfrm>
            <a:off x="6875537" y="198963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1" name="Cube 10"/>
          <p:cNvSpPr/>
          <p:nvPr/>
        </p:nvSpPr>
        <p:spPr>
          <a:xfrm>
            <a:off x="7452320" y="1979720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307032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2 local variable called x,</a:t>
            </a:r>
          </a:p>
          <a:p>
            <a:r>
              <a:rPr lang="en-GB" dirty="0" smtClean="0"/>
              <a:t>2 local variables called y</a:t>
            </a:r>
          </a:p>
          <a:p>
            <a:r>
              <a:rPr lang="en-GB" dirty="0" smtClean="0"/>
              <a:t>2 local variables called size</a:t>
            </a:r>
          </a:p>
          <a:p>
            <a:r>
              <a:rPr lang="en-GB" dirty="0" smtClean="0"/>
              <a:t>1 local variable called </a:t>
            </a:r>
            <a:r>
              <a:rPr lang="en-GB" dirty="0" err="1" smtClean="0"/>
              <a:t>triHeight</a:t>
            </a:r>
            <a:endParaRPr lang="en-GB" dirty="0"/>
          </a:p>
        </p:txBody>
      </p:sp>
      <p:sp>
        <p:nvSpPr>
          <p:cNvPr id="12" name="Cube 11"/>
          <p:cNvSpPr/>
          <p:nvPr/>
        </p:nvSpPr>
        <p:spPr>
          <a:xfrm>
            <a:off x="7565504" y="281781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295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Procedures – 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Last Few Weeks</a:t>
            </a:r>
          </a:p>
          <a:p>
            <a:pPr lvl="1" eaLnBrk="1" hangingPunct="1"/>
            <a:r>
              <a:rPr lang="en-GB" altLang="en-US" dirty="0" smtClean="0"/>
              <a:t>Variables :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, float</a:t>
            </a:r>
          </a:p>
          <a:p>
            <a:pPr lvl="1" eaLnBrk="1" hangingPunct="1"/>
            <a:r>
              <a:rPr lang="en-US" altLang="en-US" dirty="0" smtClean="0"/>
              <a:t>Loops : </a:t>
            </a:r>
            <a:r>
              <a:rPr lang="en-US" altLang="en-US" b="1" dirty="0" smtClean="0">
                <a:solidFill>
                  <a:srgbClr val="0070C0"/>
                </a:solidFill>
              </a:rPr>
              <a:t>for</a:t>
            </a:r>
            <a:r>
              <a:rPr lang="en-US" altLang="en-US" dirty="0" smtClean="0"/>
              <a:t> &amp; </a:t>
            </a:r>
            <a:r>
              <a:rPr lang="en-US" altLang="en-US" b="1" dirty="0" smtClean="0">
                <a:solidFill>
                  <a:srgbClr val="0070C0"/>
                </a:solidFill>
              </a:rPr>
              <a:t>while</a:t>
            </a:r>
          </a:p>
          <a:p>
            <a:pPr lvl="1" eaLnBrk="1" hangingPunct="1"/>
            <a:r>
              <a:rPr lang="en-US" altLang="en-US" dirty="0" smtClean="0"/>
              <a:t>Drawing commands : </a:t>
            </a:r>
            <a:r>
              <a:rPr lang="en-US" altLang="en-US" dirty="0" smtClean="0">
                <a:solidFill>
                  <a:srgbClr val="0070C0"/>
                </a:solidFill>
              </a:rPr>
              <a:t>ellipse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0070C0"/>
                </a:solidFill>
              </a:rPr>
              <a:t> line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0070C0"/>
                </a:solidFill>
              </a:rPr>
              <a:t> point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dirty="0" smtClean="0"/>
              <a:t>Procedures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</a:t>
            </a:r>
            <a:r>
              <a:rPr lang="en-US" altLang="en-US" dirty="0" smtClean="0"/>
              <a:t>code</a:t>
            </a:r>
          </a:p>
          <a:p>
            <a:pPr lvl="1" eaLnBrk="1" hangingPunct="1"/>
            <a:r>
              <a:rPr lang="en-US" altLang="en-US" dirty="0" smtClean="0"/>
              <a:t>Parameter passing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Procedures Parameters, Global </a:t>
            </a:r>
            <a:r>
              <a:rPr lang="en-GB" dirty="0" err="1" smtClean="0"/>
              <a:t>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Procedures should always be passed </a:t>
            </a:r>
            <a:r>
              <a:rPr lang="en-GB" dirty="0" smtClean="0"/>
              <a:t>ALL </a:t>
            </a:r>
            <a:r>
              <a:rPr lang="en-GB" dirty="0" smtClean="0"/>
              <a:t>the information they need to work</a:t>
            </a:r>
          </a:p>
          <a:p>
            <a:r>
              <a:rPr lang="en-GB" dirty="0" smtClean="0"/>
              <a:t>Do </a:t>
            </a:r>
            <a:r>
              <a:rPr lang="en-GB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use global variables within Procedures!</a:t>
            </a:r>
          </a:p>
          <a:p>
            <a:r>
              <a:rPr lang="en-GB" dirty="0" smtClean="0"/>
              <a:t>Use parameter(s) instead</a:t>
            </a:r>
          </a:p>
          <a:p>
            <a:r>
              <a:rPr lang="en-GB" dirty="0" smtClean="0"/>
              <a:t>Local variables die off at end of procedure – efficient use of memory</a:t>
            </a:r>
          </a:p>
          <a:p>
            <a:r>
              <a:rPr lang="en-GB" dirty="0" smtClean="0"/>
              <a:t>Encapsulation</a:t>
            </a:r>
          </a:p>
          <a:p>
            <a:pPr lvl="1"/>
            <a:r>
              <a:rPr lang="en-GB" dirty="0" smtClean="0"/>
              <a:t>Takes care of itself</a:t>
            </a:r>
          </a:p>
          <a:p>
            <a:pPr lvl="1"/>
            <a:r>
              <a:rPr lang="en-GB" dirty="0" smtClean="0"/>
              <a:t>Easy to reuse in another program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95678"/>
            <a:ext cx="392392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smtClean="0">
                <a:latin typeface="+mn-lt"/>
              </a:rPr>
              <a:t>=40; </a:t>
            </a:r>
            <a:r>
              <a:rPr lang="en-GB" dirty="0" smtClean="0">
                <a:solidFill>
                  <a:srgbClr val="00B050"/>
                </a:solidFill>
                <a:latin typeface="+mn-lt"/>
              </a:rPr>
              <a:t>//global variable</a:t>
            </a:r>
            <a:endParaRPr lang="en-GB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endParaRPr lang="en-GB" dirty="0" smtClean="0">
              <a:latin typeface="+mn-lt"/>
            </a:endParaRPr>
          </a:p>
          <a:p>
            <a:pPr marL="0" indent="0">
              <a:buNone/>
            </a:pPr>
            <a:r>
              <a:rPr lang="en-GB" dirty="0" smtClean="0">
                <a:latin typeface="+mn-lt"/>
              </a:rPr>
              <a:t>void </a:t>
            </a:r>
            <a:r>
              <a:rPr lang="en-GB" dirty="0">
                <a:latin typeface="+mn-lt"/>
              </a:rPr>
              <a:t>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</a:t>
            </a:r>
            <a:r>
              <a:rPr lang="en-GB" dirty="0" smtClean="0">
                <a:latin typeface="+mn-lt"/>
              </a:rPr>
              <a:t>, </a:t>
            </a:r>
            <a:r>
              <a:rPr lang="en-GB" dirty="0" err="1" smtClean="0">
                <a:latin typeface="+mn-lt"/>
              </a:rPr>
              <a:t>int</a:t>
            </a:r>
            <a:r>
              <a:rPr lang="en-GB" dirty="0" smtClean="0">
                <a:latin typeface="+mn-lt"/>
              </a:rPr>
              <a:t> y) </a:t>
            </a:r>
            <a:r>
              <a:rPr lang="en-GB" dirty="0" smtClean="0">
                <a:solidFill>
                  <a:srgbClr val="00B050"/>
                </a:solidFill>
              </a:rPr>
              <a:t>//parameters </a:t>
            </a:r>
          </a:p>
          <a:p>
            <a:pPr marL="0" indent="0">
              <a:buNone/>
            </a:pPr>
            <a:r>
              <a:rPr lang="en-GB" dirty="0" smtClean="0">
                <a:latin typeface="+mn-lt"/>
              </a:rPr>
              <a:t>{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>
                <a:latin typeface="+mn-lt"/>
              </a:rPr>
              <a:t>/2</a:t>
            </a:r>
            <a:r>
              <a:rPr lang="en-GB" dirty="0" smtClean="0">
                <a:latin typeface="+mn-lt"/>
              </a:rPr>
              <a:t>; </a:t>
            </a:r>
            <a:r>
              <a:rPr lang="en-GB" dirty="0" smtClean="0">
                <a:solidFill>
                  <a:srgbClr val="00B050"/>
                </a:solidFill>
              </a:rPr>
              <a:t>//local variable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 smtClean="0">
                <a:latin typeface="+mn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19438273">
            <a:off x="5271377" y="5026728"/>
            <a:ext cx="3041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Bad Programming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6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: Draw houses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Use the ideas and procedures to draw a terrace of houses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Top down design?</a:t>
            </a:r>
          </a:p>
          <a:p>
            <a:pPr>
              <a:buNone/>
            </a:pPr>
            <a:r>
              <a:rPr lang="en-US" dirty="0" smtClean="0"/>
              <a:t>Pseudocode</a:t>
            </a:r>
          </a:p>
          <a:p>
            <a:pPr>
              <a:buNone/>
            </a:pPr>
            <a:r>
              <a:rPr lang="en-US" dirty="0" smtClean="0"/>
              <a:t>Triangle, square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0888"/>
            <a:ext cx="3009900" cy="2276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Modular code – code blocks become procedures</a:t>
            </a:r>
          </a:p>
          <a:p>
            <a:r>
              <a:rPr lang="en-GB" dirty="0" smtClean="0"/>
              <a:t>Parameters – passing values</a:t>
            </a:r>
          </a:p>
          <a:p>
            <a:r>
              <a:rPr lang="en-GB" dirty="0" smtClean="0"/>
              <a:t>Local variables, global variables</a:t>
            </a:r>
          </a:p>
          <a:p>
            <a:r>
              <a:rPr lang="en-GB" dirty="0" smtClean="0"/>
              <a:t>Abstract code</a:t>
            </a:r>
          </a:p>
          <a:p>
            <a:r>
              <a:rPr lang="en-GB" smtClean="0"/>
              <a:t>Top down design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=0;i&lt;5;i</a:t>
            </a:r>
            <a:r>
              <a:rPr lang="en-GB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    line(x-5,y,x+5,y</a:t>
            </a:r>
            <a:r>
              <a:rPr lang="en-GB" dirty="0" smtClean="0"/>
              <a:t>);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    line(x,y-5,x,y+5</a:t>
            </a:r>
            <a:r>
              <a:rPr lang="en-GB" dirty="0" smtClean="0"/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smtClean="0">
                <a:solidFill>
                  <a:srgbClr val="0070C0"/>
                </a:solidFill>
              </a:rPr>
              <a:t>x=x+20;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}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00200"/>
            <a:ext cx="1728192" cy="197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4280029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rgbClr val="00B050"/>
                </a:solidFill>
              </a:rPr>
              <a:t>PseudoCode</a:t>
            </a:r>
            <a:r>
              <a:rPr lang="en-GB" u="sng" dirty="0" smtClean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</a:t>
            </a:r>
            <a:r>
              <a:rPr lang="en-GB" dirty="0" smtClean="0">
                <a:solidFill>
                  <a:schemeClr val="tx1"/>
                </a:solidFill>
              </a:rPr>
              <a:t>Draw a cross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3894" y="4580772"/>
            <a:ext cx="126028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New </a:t>
            </a:r>
          </a:p>
          <a:p>
            <a:r>
              <a:rPr lang="en-GB" dirty="0" smtClean="0"/>
              <a:t>Command?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3388942"/>
            <a:ext cx="178555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does it do?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General Procedures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Procedures :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block of code </a:t>
            </a:r>
            <a:r>
              <a:rPr lang="en-US" altLang="en-US" sz="2800" dirty="0" smtClean="0"/>
              <a:t>that performs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a task</a:t>
            </a:r>
            <a:r>
              <a:rPr lang="en-US" altLang="en-US" sz="2800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e.g. draw a 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Used to “</a:t>
            </a:r>
            <a:r>
              <a:rPr lang="en-US" altLang="en-US" sz="2800" b="1" dirty="0" smtClean="0"/>
              <a:t>package</a:t>
            </a:r>
            <a:r>
              <a:rPr lang="en-US" altLang="en-US" sz="2800" dirty="0" smtClean="0"/>
              <a:t>” a commonly used </a:t>
            </a:r>
            <a:r>
              <a:rPr lang="en-US" altLang="en-US" sz="2800" b="1" dirty="0" smtClean="0"/>
              <a:t>sequence</a:t>
            </a:r>
            <a:r>
              <a:rPr lang="en-US" altLang="en-US" sz="2800" dirty="0" smtClean="0"/>
              <a:t> of </a:t>
            </a:r>
            <a:r>
              <a:rPr lang="en-US" altLang="en-US" sz="2800" dirty="0" smtClean="0"/>
              <a:t>instructions </a:t>
            </a:r>
            <a:r>
              <a:rPr lang="en-US" altLang="en-US" sz="2800" i="1" dirty="0" smtClean="0"/>
              <a:t>(lines of code)</a:t>
            </a:r>
            <a:endParaRPr lang="en-US" altLang="en-US" sz="2800" i="1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 Code </a:t>
            </a:r>
            <a:r>
              <a:rPr lang="en-US" altLang="en-US" sz="2400" dirty="0"/>
              <a:t>easier to </a:t>
            </a:r>
            <a:r>
              <a:rPr lang="en-US" altLang="en-US" sz="2400" dirty="0" smtClean="0"/>
              <a:t>design   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top down design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 avoid repetition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 Make code more readable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 Code easier to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 Better re-usability of code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In order to use procedures, must introduce </a:t>
            </a:r>
            <a:r>
              <a:rPr lang="en-GB" altLang="en-US" b="1" dirty="0" smtClean="0">
                <a:solidFill>
                  <a:srgbClr val="0070C0"/>
                </a:solidFill>
                <a:latin typeface="+mj-lt"/>
              </a:rPr>
              <a:t>setup()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Distinguish start code, from </a:t>
            </a:r>
            <a:r>
              <a:rPr lang="en-GB" altLang="en-US" b="1" dirty="0" smtClean="0"/>
              <a:t>procedure</a:t>
            </a:r>
            <a:r>
              <a:rPr lang="en-GB" altLang="en-US" dirty="0" smtClean="0"/>
              <a:t>s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970931" y="3866386"/>
            <a:ext cx="2520280" cy="2678876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83507" y="1979679"/>
            <a:ext cx="2511896" cy="1747051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9552" y="2718212"/>
            <a:ext cx="2520280" cy="3519100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Block becomes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3129175" cy="4787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x=10;</a:t>
            </a:r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y=50;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void setup() </a:t>
            </a:r>
          </a:p>
          <a:p>
            <a:pPr>
              <a:buNone/>
            </a:pPr>
            <a:r>
              <a:rPr lang="en-GB" dirty="0" smtClean="0"/>
              <a:t>{ 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  for(</a:t>
            </a: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  {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line(x-5,y,x+5,y);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line(x,y-5,x,y+5);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x=x+20;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  }</a:t>
            </a:r>
            <a:endParaRPr lang="en-GB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102225" y="1071563"/>
            <a:ext cx="4041775" cy="55006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x=10;</a:t>
            </a:r>
          </a:p>
          <a:p>
            <a:pPr marL="0" indent="0" algn="l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y=50;</a:t>
            </a:r>
          </a:p>
          <a:p>
            <a:pPr algn="l">
              <a:buNone/>
            </a:pPr>
            <a:endParaRPr lang="en-GB" dirty="0" smtClean="0"/>
          </a:p>
          <a:p>
            <a:pPr algn="l">
              <a:buNone/>
            </a:pPr>
            <a:r>
              <a:rPr lang="en-GB" dirty="0"/>
              <a:t>v</a:t>
            </a:r>
            <a:r>
              <a:rPr lang="en-GB" dirty="0" smtClean="0"/>
              <a:t>oid </a:t>
            </a:r>
            <a:r>
              <a:rPr lang="en-GB" dirty="0" smtClean="0">
                <a:solidFill>
                  <a:srgbClr val="FF0000"/>
                </a:solidFill>
              </a:rPr>
              <a:t>cross()</a:t>
            </a:r>
          </a:p>
          <a:p>
            <a:pPr algn="l">
              <a:buNone/>
            </a:pPr>
            <a:r>
              <a:rPr lang="en-GB" dirty="0" smtClean="0"/>
              <a:t>{</a:t>
            </a:r>
          </a:p>
          <a:p>
            <a:pPr marL="0" indent="0" algn="l">
              <a:buNone/>
            </a:pPr>
            <a:r>
              <a:rPr lang="en-GB" dirty="0" smtClean="0"/>
              <a:t>   </a:t>
            </a:r>
            <a:r>
              <a:rPr lang="en-GB" dirty="0"/>
              <a:t> line(x-5,y,x+5,y);</a:t>
            </a:r>
            <a:endParaRPr lang="en-GB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GB" dirty="0"/>
              <a:t>    line(x,y-5,x,y+5);</a:t>
            </a:r>
          </a:p>
          <a:p>
            <a:pPr algn="l">
              <a:buNone/>
            </a:pPr>
            <a:r>
              <a:rPr lang="en-GB" dirty="0" smtClean="0"/>
              <a:t>}</a:t>
            </a:r>
            <a:endParaRPr lang="en-GB" dirty="0"/>
          </a:p>
          <a:p>
            <a:pPr algn="l">
              <a:buNone/>
            </a:pPr>
            <a:endParaRPr lang="en-GB" dirty="0"/>
          </a:p>
          <a:p>
            <a:pPr algn="l">
              <a:buNone/>
            </a:pPr>
            <a:r>
              <a:rPr lang="en-GB" dirty="0"/>
              <a:t>void setup() </a:t>
            </a:r>
          </a:p>
          <a:p>
            <a:pPr algn="l">
              <a:buNone/>
            </a:pPr>
            <a:r>
              <a:rPr lang="en-GB" dirty="0"/>
              <a:t>{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smtClean="0">
                <a:solidFill>
                  <a:srgbClr val="0070C0"/>
                </a:solidFill>
              </a:rPr>
              <a:t>{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</a:t>
            </a:r>
            <a:r>
              <a:rPr lang="en-GB" dirty="0" smtClean="0">
                <a:solidFill>
                  <a:srgbClr val="FF0000"/>
                </a:solidFill>
              </a:rPr>
              <a:t>cross()</a:t>
            </a:r>
            <a:r>
              <a:rPr lang="en-GB" dirty="0" smtClean="0">
                <a:solidFill>
                  <a:srgbClr val="0070C0"/>
                </a:solidFill>
              </a:rPr>
              <a:t>;</a:t>
            </a:r>
            <a:endParaRPr lang="en-GB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en-GB" dirty="0" smtClean="0">
                <a:solidFill>
                  <a:srgbClr val="0070C0"/>
                </a:solidFill>
              </a:rPr>
              <a:t>     x=x+20</a:t>
            </a:r>
            <a:r>
              <a:rPr lang="en-GB" dirty="0">
                <a:solidFill>
                  <a:srgbClr val="0070C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pPr algn="l"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 rot="5400000" flipH="1">
            <a:off x="5591874" y="3548136"/>
            <a:ext cx="3024336" cy="35719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5206" y="3286124"/>
            <a:ext cx="160069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Control passes </a:t>
            </a:r>
          </a:p>
          <a:p>
            <a:r>
              <a:rPr lang="en-GB" dirty="0" smtClean="0"/>
              <a:t>to procedure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6200000" flipH="1">
            <a:off x="3244878" y="4318197"/>
            <a:ext cx="2184901" cy="3571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131" y="5622425"/>
            <a:ext cx="19607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When finished</a:t>
            </a:r>
          </a:p>
          <a:p>
            <a:r>
              <a:rPr lang="en-GB" dirty="0" smtClean="0"/>
              <a:t>Goes back to </a:t>
            </a:r>
          </a:p>
          <a:p>
            <a:r>
              <a:rPr lang="en-GB" dirty="0" smtClean="0"/>
              <a:t>where it was called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9683" y="2348880"/>
            <a:ext cx="20353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Program starts here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19120" y="1294453"/>
            <a:ext cx="17730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eclare &amp; assign </a:t>
            </a:r>
          </a:p>
          <a:p>
            <a:r>
              <a:rPr lang="en-GB" dirty="0" smtClean="0"/>
              <a:t>variables outside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down design?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motorbike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PseudoCode</a:t>
            </a:r>
            <a:r>
              <a:rPr lang="en-GB" dirty="0" smtClean="0"/>
              <a:t> – English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Draw motorbike</a:t>
            </a: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left wheel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right </a:t>
            </a:r>
            <a:r>
              <a:rPr lang="en-GB" dirty="0" smtClean="0">
                <a:solidFill>
                  <a:srgbClr val="0070C0"/>
                </a:solidFill>
              </a:rPr>
              <a:t>wheel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Draw triangle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50" y="1620995"/>
            <a:ext cx="1428750" cy="15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888" y="2888504"/>
            <a:ext cx="16231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stage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3933056"/>
            <a:ext cx="17258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stage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792942"/>
            <a:ext cx="29107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can convert 2</a:t>
            </a:r>
            <a:r>
              <a:rPr lang="en-GB" baseline="30000" dirty="0" smtClean="0"/>
              <a:t>nd</a:t>
            </a:r>
            <a:r>
              <a:rPr lang="en-GB" dirty="0" smtClean="0"/>
              <a:t> stage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82" y="144968"/>
            <a:ext cx="8229600" cy="796908"/>
          </a:xfrm>
        </p:spPr>
        <p:txBody>
          <a:bodyPr/>
          <a:lstStyle/>
          <a:p>
            <a:r>
              <a:rPr lang="en-GB" dirty="0" smtClean="0"/>
              <a:t>Exercise : Motorbike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357296"/>
            <a:ext cx="2945171" cy="4768865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x=20;</a:t>
            </a:r>
          </a:p>
          <a:p>
            <a:pPr algn="l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y=50;</a:t>
            </a:r>
          </a:p>
          <a:p>
            <a:pPr algn="l">
              <a:buNone/>
            </a:pP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void </a:t>
            </a:r>
            <a:r>
              <a:rPr lang="en-US" sz="1800" dirty="0" smtClean="0">
                <a:solidFill>
                  <a:srgbClr val="0070C0"/>
                </a:solidFill>
              </a:rPr>
              <a:t>setup</a:t>
            </a:r>
            <a:r>
              <a:rPr lang="en-US" sz="1800" dirty="0" smtClean="0"/>
              <a:t>()</a:t>
            </a:r>
          </a:p>
          <a:p>
            <a:pPr algn="l">
              <a:buNone/>
            </a:pPr>
            <a:r>
              <a:rPr lang="en-US" sz="1800" dirty="0" smtClean="0"/>
              <a:t>{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sz="1800" dirty="0" smtClean="0">
                <a:solidFill>
                  <a:srgbClr val="00B050"/>
                </a:solidFill>
              </a:rPr>
              <a:t>//</a:t>
            </a:r>
            <a:r>
              <a:rPr lang="en-GB" sz="1800" dirty="0">
                <a:solidFill>
                  <a:srgbClr val="00B050"/>
                </a:solidFill>
              </a:rPr>
              <a:t>draw left wheel</a:t>
            </a:r>
            <a:endParaRPr lang="en-US" sz="1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GB" sz="1800" dirty="0"/>
              <a:t>  ellipse(x,y,20,20);</a:t>
            </a:r>
          </a:p>
          <a:p>
            <a:pPr algn="l">
              <a:buNone/>
            </a:pPr>
            <a:r>
              <a:rPr lang="en-GB" sz="1800" dirty="0"/>
              <a:t>  </a:t>
            </a:r>
            <a:r>
              <a:rPr lang="en-GB" sz="1800" dirty="0">
                <a:solidFill>
                  <a:srgbClr val="00B050"/>
                </a:solidFill>
              </a:rPr>
              <a:t>//draw right wheel </a:t>
            </a:r>
          </a:p>
          <a:p>
            <a:pPr algn="l">
              <a:buNone/>
            </a:pPr>
            <a:r>
              <a:rPr lang="en-GB" sz="1800" dirty="0"/>
              <a:t>  ellipse(x+50,y,20,20);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//</a:t>
            </a:r>
            <a:r>
              <a:rPr lang="en-US" sz="1800" dirty="0">
                <a:solidFill>
                  <a:srgbClr val="00B050"/>
                </a:solidFill>
              </a:rPr>
              <a:t>draw triangle</a:t>
            </a:r>
          </a:p>
          <a:p>
            <a:pPr algn="l">
              <a:buNone/>
            </a:pPr>
            <a:r>
              <a:rPr lang="en-US" sz="1800" dirty="0"/>
              <a:t>  line(x,y,x+50,y);</a:t>
            </a:r>
          </a:p>
          <a:p>
            <a:pPr algn="l">
              <a:buNone/>
            </a:pPr>
            <a:r>
              <a:rPr lang="en-US" sz="1800" dirty="0"/>
              <a:t>  line(x,y,x+25,y-25); 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/>
              <a:t> </a:t>
            </a:r>
            <a:r>
              <a:rPr lang="en-US" sz="1800" dirty="0" smtClean="0"/>
              <a:t> line(x+25,y-25,x+50,y</a:t>
            </a:r>
            <a:r>
              <a:rPr lang="en-US" sz="1800" dirty="0"/>
              <a:t>); </a:t>
            </a:r>
          </a:p>
          <a:p>
            <a:pPr algn="l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1840" y="1122843"/>
            <a:ext cx="2664296" cy="533049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x=20;</a:t>
            </a:r>
          </a:p>
          <a:p>
            <a:pPr algn="l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y=50;</a:t>
            </a:r>
          </a:p>
          <a:p>
            <a:pPr algn="l">
              <a:buNone/>
            </a:pP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void </a:t>
            </a:r>
            <a:r>
              <a:rPr lang="en-US" sz="1800" dirty="0" smtClean="0">
                <a:solidFill>
                  <a:srgbClr val="0070C0"/>
                </a:solidFill>
              </a:rPr>
              <a:t>setup</a:t>
            </a:r>
            <a:r>
              <a:rPr lang="en-US" sz="1800" dirty="0" smtClean="0"/>
              <a:t>()</a:t>
            </a:r>
          </a:p>
          <a:p>
            <a:pPr algn="l">
              <a:buNone/>
            </a:pPr>
            <a:r>
              <a:rPr lang="en-US" sz="1800" dirty="0" smtClean="0"/>
              <a:t>{</a:t>
            </a:r>
          </a:p>
          <a:p>
            <a:pPr algn="l">
              <a:buNone/>
            </a:pPr>
            <a:r>
              <a:rPr lang="en-US" sz="1800" dirty="0"/>
              <a:t> </a:t>
            </a:r>
            <a:r>
              <a:rPr lang="en-US" sz="1800" dirty="0" smtClean="0"/>
              <a:t> ellipse(x,y,20,20</a:t>
            </a:r>
            <a:r>
              <a:rPr lang="en-US" sz="1800" dirty="0"/>
              <a:t>);</a:t>
            </a:r>
          </a:p>
          <a:p>
            <a:pPr algn="l">
              <a:buNone/>
            </a:pPr>
            <a:r>
              <a:rPr lang="en-US" sz="1800" dirty="0"/>
              <a:t>  ellipse(x+50,y,20,20);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triangle</a:t>
            </a:r>
            <a:r>
              <a:rPr lang="en-US" sz="1800" dirty="0">
                <a:solidFill>
                  <a:srgbClr val="FF0000"/>
                </a:solidFill>
              </a:rPr>
              <a:t>(); 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}</a:t>
            </a:r>
          </a:p>
          <a:p>
            <a:pPr algn="l">
              <a:buNone/>
            </a:pPr>
            <a:endParaRPr lang="en-US" sz="1800" dirty="0" smtClean="0"/>
          </a:p>
          <a:p>
            <a:pPr algn="l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void </a:t>
            </a:r>
            <a:r>
              <a:rPr lang="en-US" sz="1800" dirty="0" smtClean="0">
                <a:solidFill>
                  <a:srgbClr val="FF0000"/>
                </a:solidFill>
              </a:rPr>
              <a:t>triangle()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{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line(x,y,x+50,y);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line(x,y,x+25,y-25); 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 line(x+25,y-25,x+50,y);  </a:t>
            </a:r>
          </a:p>
          <a:p>
            <a:pPr algn="l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660232" y="1122843"/>
            <a:ext cx="2376264" cy="5237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x=20;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y=50;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void setup()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motorbike();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chemeClr val="accent2"/>
                </a:solidFill>
              </a:rPr>
              <a:t>motorbike()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 smtClean="0"/>
              <a:t>  ellipse(x,y,20,20</a:t>
            </a:r>
            <a:r>
              <a:rPr lang="en-US" dirty="0"/>
              <a:t>);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/>
              <a:t>  ellipse(x+50,y,20,20</a:t>
            </a:r>
            <a:r>
              <a:rPr lang="en-US" dirty="0" smtClean="0"/>
              <a:t>);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triangle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</a:rPr>
              <a:t>triangle()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  line(x,y,x+50,y);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  line(x,y,x+25,y-25);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line(x+25,y-25,x+50,y);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7342" y="1122843"/>
            <a:ext cx="97879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refactor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017884" y="1119260"/>
            <a:ext cx="1018612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2</a:t>
            </a:r>
            <a:r>
              <a:rPr lang="en-GB" sz="1400" baseline="30000" dirty="0" smtClean="0"/>
              <a:t>nd</a:t>
            </a:r>
            <a:r>
              <a:rPr lang="en-GB" sz="1400" dirty="0" smtClean="0"/>
              <a:t> refactor</a:t>
            </a:r>
            <a:endParaRPr lang="en-GB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3 motorbikes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3568" y="1124744"/>
            <a:ext cx="8003232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x=20;</a:t>
            </a:r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y=50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void </a:t>
            </a:r>
            <a:r>
              <a:rPr lang="en-GB" dirty="0"/>
              <a:t>setup()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size(300,100);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</a:t>
            </a:r>
            <a:r>
              <a:rPr lang="en-GB" dirty="0">
                <a:solidFill>
                  <a:schemeClr val="accent2"/>
                </a:solidFill>
              </a:rPr>
              <a:t>motorbike()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ellipse(x+50,y,20,20);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triangle();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line(x,y,x+50,y);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line(x,y,x+25,y-25); </a:t>
            </a:r>
            <a:r>
              <a:rPr lang="en-GB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line(x+25,y-25,x+50,y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17638"/>
            <a:ext cx="3009900" cy="1590675"/>
          </a:xfrm>
          <a:prstGeom prst="rect">
            <a:avLst/>
          </a:prstGeo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3223110" y="1268760"/>
            <a:ext cx="2170584" cy="478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dirty="0" smtClean="0">
                <a:solidFill>
                  <a:srgbClr val="00B050"/>
                </a:solidFill>
              </a:rPr>
              <a:t>//refactored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 smtClean="0"/>
              <a:t>void </a:t>
            </a:r>
            <a:r>
              <a:rPr lang="en-GB" dirty="0"/>
              <a:t>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size(300,100);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for(x=20;x&lt;320;x=x+100)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 smtClean="0"/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GB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6165304"/>
            <a:ext cx="1903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Improve the code?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82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Already met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Many commands we have used are built-in </a:t>
            </a:r>
            <a:r>
              <a:rPr lang="en-GB" b="1" dirty="0" smtClean="0">
                <a:solidFill>
                  <a:schemeClr val="tx2"/>
                </a:solidFill>
              </a:rPr>
              <a:t>Procedures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void </a:t>
            </a:r>
            <a:r>
              <a:rPr lang="en-GB" dirty="0" smtClean="0"/>
              <a:t>– doesn’t return a value</a:t>
            </a:r>
          </a:p>
          <a:p>
            <a:r>
              <a:rPr lang="en-GB" b="1" dirty="0" smtClean="0"/>
              <a:t>size( )</a:t>
            </a:r>
            <a:r>
              <a:rPr lang="en-GB" dirty="0" smtClean="0"/>
              <a:t>,</a:t>
            </a:r>
            <a:r>
              <a:rPr lang="en-GB" b="1" dirty="0" smtClean="0"/>
              <a:t> ellipse(  )</a:t>
            </a:r>
            <a:r>
              <a:rPr lang="en-GB" dirty="0" smtClean="0"/>
              <a:t>,</a:t>
            </a:r>
            <a:r>
              <a:rPr lang="en-GB" b="1" dirty="0" smtClean="0"/>
              <a:t> point( )</a:t>
            </a:r>
            <a:r>
              <a:rPr lang="en-GB" dirty="0" smtClean="0"/>
              <a:t>,</a:t>
            </a:r>
            <a:r>
              <a:rPr lang="en-GB" b="1" dirty="0" smtClean="0"/>
              <a:t> line( ) </a:t>
            </a:r>
            <a:r>
              <a:rPr lang="en-GB" dirty="0" smtClean="0"/>
              <a:t>are all Procedures.</a:t>
            </a:r>
          </a:p>
          <a:p>
            <a:r>
              <a:rPr lang="en-GB" dirty="0" smtClean="0"/>
              <a:t>Parameters are the information the procedure needs, the values we supply</a:t>
            </a:r>
          </a:p>
          <a:p>
            <a:r>
              <a:rPr lang="en-GB" dirty="0" smtClean="0"/>
              <a:t>ellipse(</a:t>
            </a:r>
            <a:r>
              <a:rPr lang="en-GB" dirty="0" smtClean="0">
                <a:solidFill>
                  <a:srgbClr val="0070C0"/>
                </a:solidFill>
              </a:rPr>
              <a:t>20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70C0"/>
                </a:solidFill>
              </a:rPr>
              <a:t>50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70C0"/>
                </a:solidFill>
              </a:rPr>
              <a:t>10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70C0"/>
                </a:solidFill>
              </a:rPr>
              <a:t>10</a:t>
            </a:r>
            <a:r>
              <a:rPr lang="en-GB" dirty="0" smtClean="0"/>
              <a:t>);</a:t>
            </a:r>
          </a:p>
          <a:p>
            <a:endParaRPr lang="en-GB" dirty="0"/>
          </a:p>
          <a:p>
            <a:r>
              <a:rPr lang="en-GB" dirty="0" smtClean="0"/>
              <a:t>Ellipse takes 4 parameters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A3935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dirty="0" smtClean="0"/>
          </a:p>
          <a:p>
            <a:r>
              <a:rPr lang="en-GB" dirty="0" smtClean="0"/>
              <a:t>Allows us to draw many ellipse(s) anywhere on the screen and control the width &amp; height of each</a:t>
            </a:r>
          </a:p>
          <a:p>
            <a:endParaRPr lang="en-GB" dirty="0" smtClean="0"/>
          </a:p>
          <a:p>
            <a:r>
              <a:rPr lang="en-GB" dirty="0" smtClean="0"/>
              <a:t>write a </a:t>
            </a:r>
            <a:r>
              <a:rPr lang="en-GB" dirty="0" smtClean="0">
                <a:solidFill>
                  <a:srgbClr val="0070C0"/>
                </a:solidFill>
              </a:rPr>
              <a:t>Square</a:t>
            </a:r>
            <a:r>
              <a:rPr lang="en-GB" dirty="0" smtClean="0"/>
              <a:t> </a:t>
            </a:r>
            <a:r>
              <a:rPr lang="en-GB" dirty="0" smtClean="0"/>
              <a:t>procedure (using </a:t>
            </a:r>
            <a:r>
              <a:rPr lang="en-GB" dirty="0" smtClean="0">
                <a:solidFill>
                  <a:srgbClr val="0070C0"/>
                </a:solidFill>
              </a:rPr>
              <a:t>line</a:t>
            </a:r>
            <a:r>
              <a:rPr lang="en-GB" dirty="0" smtClean="0"/>
              <a:t>) </a:t>
            </a:r>
            <a:r>
              <a:rPr lang="en-GB" dirty="0" smtClean="0"/>
              <a:t>- What parameters should it take?</a:t>
            </a:r>
          </a:p>
          <a:p>
            <a:pPr marL="0" lvl="1" indent="0">
              <a:buNone/>
            </a:pPr>
            <a:endParaRPr lang="en-GB" dirty="0" smtClean="0"/>
          </a:p>
          <a:p>
            <a:pPr marL="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square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</a:rPr>
              <a:t>float</a:t>
            </a:r>
            <a:r>
              <a:rPr lang="en-GB" dirty="0" smtClean="0"/>
              <a:t> x, </a:t>
            </a:r>
            <a:r>
              <a:rPr lang="en-GB" dirty="0" smtClean="0">
                <a:solidFill>
                  <a:srgbClr val="FF0000"/>
                </a:solidFill>
              </a:rPr>
              <a:t>float</a:t>
            </a:r>
            <a:r>
              <a:rPr lang="en-GB" dirty="0" smtClean="0"/>
              <a:t> y, </a:t>
            </a:r>
            <a:r>
              <a:rPr lang="en-GB" dirty="0" smtClean="0">
                <a:solidFill>
                  <a:srgbClr val="FF0000"/>
                </a:solidFill>
              </a:rPr>
              <a:t>float</a:t>
            </a:r>
            <a:r>
              <a:rPr lang="en-GB" dirty="0" smtClean="0"/>
              <a:t> size) 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 err="1" smtClean="0">
                <a:solidFill>
                  <a:srgbClr val="00B050"/>
                </a:solidFill>
              </a:rPr>
              <a:t>int</a:t>
            </a:r>
            <a:r>
              <a:rPr lang="en-GB" dirty="0" smtClean="0">
                <a:solidFill>
                  <a:srgbClr val="00B050"/>
                </a:solidFill>
              </a:rPr>
              <a:t> would also be fine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7984" y="3068960"/>
            <a:ext cx="219803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Parameters separated </a:t>
            </a:r>
          </a:p>
          <a:p>
            <a:r>
              <a:rPr lang="en-GB" dirty="0" smtClean="0"/>
              <a:t>by commas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2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1477</Words>
  <Application>Microsoft Office PowerPoint</Application>
  <PresentationFormat>On-screen Show (4:3)</PresentationFormat>
  <Paragraphs>500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Gill Sans</vt:lpstr>
      <vt:lpstr>Times New Roman</vt:lpstr>
      <vt:lpstr>ヒラギノ角ゴ ProN W3</vt:lpstr>
      <vt:lpstr>ヒラギノ角ゴ ProN W6</vt:lpstr>
      <vt:lpstr>Default - Title Slide</vt:lpstr>
      <vt:lpstr>Procedures – Modular Code</vt:lpstr>
      <vt:lpstr>Procedures – Modular Code</vt:lpstr>
      <vt:lpstr>Revision</vt:lpstr>
      <vt:lpstr>General Procedures</vt:lpstr>
      <vt:lpstr>Code Block becomes Procedure</vt:lpstr>
      <vt:lpstr>Top down design?</vt:lpstr>
      <vt:lpstr>Exercise : Motorbike</vt:lpstr>
      <vt:lpstr>Draw 3 motorbikes</vt:lpstr>
      <vt:lpstr>Already met Procedures</vt:lpstr>
      <vt:lpstr>Square :  parameters</vt:lpstr>
      <vt:lpstr>Passing Parameter values</vt:lpstr>
      <vt:lpstr>Passing Parameter values</vt:lpstr>
      <vt:lpstr>Passing Parameter values</vt:lpstr>
      <vt:lpstr>More Parameters</vt:lpstr>
      <vt:lpstr>Motorbike – different sizes?</vt:lpstr>
      <vt:lpstr>Solution 1</vt:lpstr>
      <vt:lpstr>Solution 2</vt:lpstr>
      <vt:lpstr>Solution 3</vt:lpstr>
      <vt:lpstr>Solution 4</vt:lpstr>
      <vt:lpstr>Procedures Parameters, Global Vars</vt:lpstr>
      <vt:lpstr>Exercise : Draw houses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198</cp:revision>
  <cp:lastPrinted>1996-11-03T19:01:40Z</cp:lastPrinted>
  <dcterms:created xsi:type="dcterms:W3CDTF">1996-09-15T14:55:10Z</dcterms:created>
  <dcterms:modified xsi:type="dcterms:W3CDTF">2016-10-06T12:13:35Z</dcterms:modified>
</cp:coreProperties>
</file>