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26"/>
  </p:notesMasterIdLst>
  <p:sldIdLst>
    <p:sldId id="256" r:id="rId3"/>
    <p:sldId id="267" r:id="rId4"/>
    <p:sldId id="282" r:id="rId5"/>
    <p:sldId id="292" r:id="rId6"/>
    <p:sldId id="263" r:id="rId7"/>
    <p:sldId id="264" r:id="rId8"/>
    <p:sldId id="259" r:id="rId9"/>
    <p:sldId id="283" r:id="rId10"/>
    <p:sldId id="286" r:id="rId11"/>
    <p:sldId id="285" r:id="rId12"/>
    <p:sldId id="288" r:id="rId13"/>
    <p:sldId id="287" r:id="rId14"/>
    <p:sldId id="262" r:id="rId15"/>
    <p:sldId id="293" r:id="rId16"/>
    <p:sldId id="294" r:id="rId17"/>
    <p:sldId id="298" r:id="rId18"/>
    <p:sldId id="261" r:id="rId19"/>
    <p:sldId id="289" r:id="rId20"/>
    <p:sldId id="290" r:id="rId21"/>
    <p:sldId id="291" r:id="rId22"/>
    <p:sldId id="295" r:id="rId23"/>
    <p:sldId id="299" r:id="rId24"/>
    <p:sldId id="29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FD7CF-0500-4083-9E9D-32A6FFE60904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7034A-0C32-4B7D-A7DC-7E96A0E65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96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Key events, Draw – called</a:t>
            </a:r>
            <a:r>
              <a:rPr lang="en-GB" baseline="0" dirty="0" smtClean="0"/>
              <a:t> 60 times a sec.  </a:t>
            </a:r>
            <a:r>
              <a:rPr lang="en-GB" dirty="0" smtClean="0"/>
              <a:t>Procedures,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95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Some examples setup &amp;</a:t>
            </a:r>
            <a:r>
              <a:rPr lang="en-GB" baseline="0" dirty="0" smtClean="0"/>
              <a:t> draw. </a:t>
            </a:r>
          </a:p>
          <a:p>
            <a:r>
              <a:rPr lang="en-GB" baseline="0" dirty="0" smtClean="0"/>
              <a:t>Note procedures/methods can return a value but these return void (no value)</a:t>
            </a:r>
          </a:p>
          <a:p>
            <a:r>
              <a:rPr lang="en-GB" baseline="0" dirty="0" smtClean="0"/>
              <a:t>Setup called once – initialise the screen</a:t>
            </a:r>
          </a:p>
          <a:p>
            <a:r>
              <a:rPr lang="en-GB" baseline="0" dirty="0" smtClean="0"/>
              <a:t>Draw is called repeatedly – what will happen first ?</a:t>
            </a:r>
          </a:p>
          <a:p>
            <a:r>
              <a:rPr lang="en-GB" baseline="0" dirty="0" smtClean="0"/>
              <a:t>X starts at 10, y 125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06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baseline="0" dirty="0" smtClean="0"/>
              <a:t> example x is 50,  less than or equal to 500 so actions1</a:t>
            </a:r>
          </a:p>
          <a:p>
            <a:r>
              <a:rPr lang="en-GB" baseline="0" dirty="0" smtClean="0"/>
              <a:t>2</a:t>
            </a:r>
            <a:r>
              <a:rPr lang="en-GB" baseline="30000" dirty="0" smtClean="0"/>
              <a:t>nd</a:t>
            </a:r>
            <a:r>
              <a:rPr lang="en-GB" baseline="0" dirty="0" smtClean="0"/>
              <a:t> example x is 520, greater than 500, so else fires – actions 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398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Using if statement, check</a:t>
            </a:r>
            <a:r>
              <a:rPr lang="en-GB" baseline="0" dirty="0" smtClean="0"/>
              <a:t> if x is at or past the screen edge (500)</a:t>
            </a:r>
          </a:p>
          <a:p>
            <a:r>
              <a:rPr lang="en-GB" baseline="0" dirty="0" err="1" smtClean="0"/>
              <a:t>deltaX</a:t>
            </a:r>
            <a:r>
              <a:rPr lang="en-GB" baseline="0" dirty="0" smtClean="0"/>
              <a:t>=-</a:t>
            </a:r>
            <a:r>
              <a:rPr lang="en-GB" baseline="0" dirty="0" err="1" smtClean="0"/>
              <a:t>deltaX</a:t>
            </a:r>
            <a:r>
              <a:rPr lang="en-GB" baseline="0" dirty="0" smtClean="0"/>
              <a:t>?</a:t>
            </a:r>
          </a:p>
          <a:p>
            <a:r>
              <a:rPr lang="en-GB" baseline="0" dirty="0" smtClean="0"/>
              <a:t>Assume </a:t>
            </a:r>
            <a:r>
              <a:rPr lang="en-GB" baseline="0" dirty="0" err="1" smtClean="0"/>
              <a:t>deltaX</a:t>
            </a:r>
            <a:r>
              <a:rPr lang="en-GB" baseline="0" dirty="0" smtClean="0"/>
              <a:t> is 5,  it will become -5</a:t>
            </a:r>
          </a:p>
          <a:p>
            <a:r>
              <a:rPr lang="en-GB" baseline="0" dirty="0" smtClean="0"/>
              <a:t>If </a:t>
            </a:r>
            <a:r>
              <a:rPr lang="en-GB" baseline="0" dirty="0" err="1" smtClean="0"/>
              <a:t>deltaX</a:t>
            </a:r>
            <a:r>
              <a:rPr lang="en-GB" baseline="0" dirty="0" smtClean="0"/>
              <a:t> is -5, it will become 5, changes the sign and the direction of the ball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633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do we need to add?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403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do we need to add?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00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Using arrow cluster,    using other</a:t>
            </a:r>
            <a:r>
              <a:rPr lang="en-GB" baseline="0" dirty="0" smtClean="0"/>
              <a:t> keys</a:t>
            </a:r>
          </a:p>
          <a:p>
            <a:r>
              <a:rPr lang="en-GB" baseline="0" dirty="0" smtClean="0"/>
              <a:t>q becomes 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767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AND</a:t>
            </a:r>
            <a:r>
              <a:rPr lang="en-GB" baseline="0" dirty="0" smtClean="0"/>
              <a:t>  is &amp;&amp;</a:t>
            </a:r>
          </a:p>
          <a:p>
            <a:r>
              <a:rPr lang="en-GB" baseline="0" dirty="0" smtClean="0"/>
              <a:t>On paper</a:t>
            </a:r>
          </a:p>
          <a:p>
            <a:r>
              <a:rPr lang="en-GB" baseline="0" dirty="0" smtClean="0"/>
              <a:t>If </a:t>
            </a:r>
            <a:r>
              <a:rPr lang="en-GB" baseline="0" dirty="0" err="1" smtClean="0"/>
              <a:t>ballY</a:t>
            </a:r>
            <a:r>
              <a:rPr lang="en-GB" baseline="0" dirty="0" smtClean="0"/>
              <a:t>&gt;=</a:t>
            </a:r>
            <a:r>
              <a:rPr lang="en-GB" baseline="0" dirty="0" err="1" smtClean="0"/>
              <a:t>batY</a:t>
            </a:r>
            <a:endParaRPr lang="en-GB" baseline="0" dirty="0" smtClean="0"/>
          </a:p>
          <a:p>
            <a:r>
              <a:rPr lang="en-GB" baseline="0" dirty="0" smtClean="0"/>
              <a:t>   if </a:t>
            </a:r>
            <a:r>
              <a:rPr lang="en-GB" baseline="0" dirty="0" err="1" smtClean="0"/>
              <a:t>ballY</a:t>
            </a:r>
            <a:r>
              <a:rPr lang="en-GB" baseline="0" dirty="0" smtClean="0"/>
              <a:t>&lt;=batY+30</a:t>
            </a:r>
          </a:p>
          <a:p>
            <a:r>
              <a:rPr lang="en-GB" baseline="0" dirty="0" smtClean="0"/>
              <a:t>      dx=-dx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0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5498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5434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5772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19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58413"/>
            <a:ext cx="7772400" cy="1658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2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073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991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0350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163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32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5192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 algn="l">
              <a:defRPr sz="20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 algn="l"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995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408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 Black" panose="020B0A04020102020204" pitchFamily="34" charset="0"/>
              </a:rPr>
              <a:t>Click to edit Master title style</a:t>
            </a:r>
            <a:endParaRPr lang="en-US" altLang="en-US" dirty="0" smtClean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  <a:endParaRPr lang="en-US" sz="2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charset="0"/>
                <a:sym typeface="Arial Black" charset="0"/>
              </a:endParaRP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77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 Black" panose="020B0A04020102020204" pitchFamily="34" charset="0"/>
              </a:rPr>
              <a:t>Click to edit Master title style</a:t>
            </a:r>
            <a:endParaRPr lang="en-US" altLang="en-US" dirty="0" smtClean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 smtClean="0">
                <a:sym typeface="Calibri" panose="020F0502020204030204" pitchFamily="34" charset="0"/>
              </a:rPr>
              <a:t>Fifth level</a:t>
            </a:r>
            <a:endParaRPr lang="en-US" altLang="en-US" dirty="0" smtClean="0">
              <a:sym typeface="Calibri" panose="020F0502020204030204" pitchFamily="34" charset="0"/>
            </a:endParaRP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  <a:endParaRPr lang="en-US" sz="2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charset="0"/>
                <a:sym typeface="Arial Black" charset="0"/>
              </a:endParaRP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49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Programming concepts:</a:t>
            </a:r>
          </a:p>
          <a:p>
            <a:r>
              <a:rPr lang="en-GB" dirty="0" smtClean="0"/>
              <a:t>Events &amp; Conditions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8" y="928670"/>
            <a:ext cx="1944216" cy="140974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Animation 4</a:t>
            </a:r>
            <a:r>
              <a:rPr lang="en-GB" baseline="30000" dirty="0" smtClean="0"/>
              <a:t>th</a:t>
            </a:r>
            <a:r>
              <a:rPr lang="en-GB" dirty="0" smtClean="0"/>
              <a:t>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5918" y="1500174"/>
            <a:ext cx="5357850" cy="2714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14546" y="2714620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28860" y="2714620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43174" y="2714620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57488" y="2714620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7715272" y="1857364"/>
            <a:ext cx="642942" cy="714380"/>
          </a:xfrm>
          <a:prstGeom prst="cube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43834" y="2214554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x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786710" y="20002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25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2214546" y="450057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void</a:t>
            </a:r>
            <a:r>
              <a:rPr lang="en-GB" dirty="0" smtClean="0"/>
              <a:t> draw()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//runs repeatedly</a:t>
            </a:r>
          </a:p>
          <a:p>
            <a:pPr>
              <a:buNone/>
            </a:pPr>
            <a:r>
              <a:rPr lang="en-GB" dirty="0" smtClean="0"/>
              <a:t>{</a:t>
            </a:r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GB" dirty="0" smtClean="0"/>
              <a:t>  ellipse(x,125,10,10);</a:t>
            </a:r>
          </a:p>
          <a:p>
            <a:pPr>
              <a:buNone/>
            </a:pPr>
            <a:r>
              <a:rPr lang="en-GB" dirty="0" smtClean="0"/>
              <a:t>  x = x + 5;            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//move ball right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86710" y="20002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30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072198" y="5857892"/>
            <a:ext cx="252857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 smtClean="0"/>
              <a:t>What will happen?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14348" y="1500968"/>
            <a:ext cx="1102001" cy="1440108"/>
            <a:chOff x="714348" y="1500968"/>
            <a:chExt cx="1102001" cy="1440108"/>
          </a:xfrm>
        </p:grpSpPr>
        <p:sp>
          <p:nvSpPr>
            <p:cNvPr id="17" name="TextBox 16"/>
            <p:cNvSpPr txBox="1"/>
            <p:nvPr/>
          </p:nvSpPr>
          <p:spPr>
            <a:xfrm>
              <a:off x="714348" y="2571744"/>
              <a:ext cx="1102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y= 125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928662" y="2143116"/>
              <a:ext cx="128588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785918" y="1071546"/>
            <a:ext cx="1427060" cy="369332"/>
            <a:chOff x="1785918" y="1071546"/>
            <a:chExt cx="142706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2928926" y="107154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x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10800000">
              <a:off x="1785918" y="1357298"/>
              <a:ext cx="1214446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Proper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Want to get rid of old balls</a:t>
            </a:r>
          </a:p>
          <a:p>
            <a:r>
              <a:rPr lang="en-GB" dirty="0" smtClean="0"/>
              <a:t>Background command fills background with colour – clear screen</a:t>
            </a:r>
          </a:p>
          <a:p>
            <a:r>
              <a:rPr lang="en-GB" dirty="0" smtClean="0"/>
              <a:t>Move background command to start of </a:t>
            </a:r>
            <a:r>
              <a:rPr lang="en-GB" b="1" dirty="0" smtClean="0"/>
              <a:t>draw</a:t>
            </a:r>
            <a:r>
              <a:rPr lang="en-GB" dirty="0" smtClean="0"/>
              <a:t> event</a:t>
            </a:r>
          </a:p>
          <a:p>
            <a:r>
              <a:rPr lang="en-GB" dirty="0" smtClean="0"/>
              <a:t>Only see 1 ball at a time, apparently moving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void</a:t>
            </a:r>
            <a:r>
              <a:rPr lang="en-GB" dirty="0" smtClean="0"/>
              <a:t> draw() </a:t>
            </a:r>
            <a:r>
              <a:rPr lang="en-GB" dirty="0" smtClean="0">
                <a:solidFill>
                  <a:srgbClr val="00B050"/>
                </a:solidFill>
              </a:rPr>
              <a:t>//runs repeatedly</a:t>
            </a:r>
          </a:p>
          <a:p>
            <a:pPr>
              <a:buNone/>
            </a:pPr>
            <a:r>
              <a:rPr lang="en-GB" dirty="0" smtClean="0"/>
              <a:t>{</a:t>
            </a:r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GB" dirty="0" smtClean="0"/>
              <a:t>  background(0);    </a:t>
            </a:r>
            <a:r>
              <a:rPr lang="en-GB" dirty="0" smtClean="0">
                <a:solidFill>
                  <a:srgbClr val="00B050"/>
                </a:solidFill>
              </a:rPr>
              <a:t>//clear screen : black</a:t>
            </a:r>
          </a:p>
          <a:p>
            <a:pPr>
              <a:buNone/>
            </a:pPr>
            <a:r>
              <a:rPr lang="en-GB" dirty="0" smtClean="0"/>
              <a:t>  ellipse(x,125,10,10);</a:t>
            </a:r>
          </a:p>
          <a:p>
            <a:pPr>
              <a:buNone/>
            </a:pPr>
            <a:r>
              <a:rPr lang="en-GB" dirty="0" smtClean="0"/>
              <a:t>  x = x + 5;             </a:t>
            </a:r>
            <a:r>
              <a:rPr lang="en-GB" dirty="0" smtClean="0">
                <a:solidFill>
                  <a:srgbClr val="00B050"/>
                </a:solidFill>
              </a:rPr>
              <a:t>//move ball right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 Step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Our ball moves right a step of 5 pixels each frame</a:t>
            </a:r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x=x+5;</a:t>
            </a:r>
          </a:p>
          <a:p>
            <a:r>
              <a:rPr lang="en-GB" dirty="0" smtClean="0"/>
              <a:t>What if we wanted it to go left?</a:t>
            </a:r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x=x-5;</a:t>
            </a:r>
          </a:p>
          <a:p>
            <a:r>
              <a:rPr lang="en-GB" dirty="0" smtClean="0"/>
              <a:t>Faster?  </a:t>
            </a:r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x=x-10;</a:t>
            </a:r>
          </a:p>
          <a:p>
            <a:r>
              <a:rPr lang="en-GB" dirty="0" smtClean="0"/>
              <a:t>Let’s use another variable for this step – call it </a:t>
            </a:r>
            <a:r>
              <a:rPr lang="en-GB" b="1" dirty="0" err="1" smtClean="0">
                <a:solidFill>
                  <a:srgbClr val="0070C0"/>
                </a:solidFill>
              </a:rPr>
              <a:t>deltaX</a:t>
            </a:r>
            <a:r>
              <a:rPr lang="en-GB" dirty="0" smtClean="0"/>
              <a:t>, </a:t>
            </a:r>
          </a:p>
          <a:p>
            <a:pPr lvl="1"/>
            <a:r>
              <a:rPr lang="en-GB" dirty="0" smtClean="0"/>
              <a:t>Short for direction x (or change in X)</a:t>
            </a:r>
          </a:p>
          <a:p>
            <a:pPr lvl="1">
              <a:buNone/>
            </a:pPr>
            <a:r>
              <a:rPr lang="en-GB" dirty="0" err="1" smtClean="0">
                <a:solidFill>
                  <a:srgbClr val="0070C0"/>
                </a:solidFill>
              </a:rPr>
              <a:t>int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b="1" dirty="0" err="1" smtClean="0">
                <a:solidFill>
                  <a:srgbClr val="002060"/>
                </a:solidFill>
              </a:rPr>
              <a:t>deltaX</a:t>
            </a:r>
            <a:r>
              <a:rPr lang="en-GB" dirty="0" smtClean="0">
                <a:solidFill>
                  <a:srgbClr val="0070C0"/>
                </a:solidFill>
              </a:rPr>
              <a:t> = 5;</a:t>
            </a:r>
          </a:p>
          <a:p>
            <a:pPr>
              <a:buNone/>
            </a:pPr>
            <a:endParaRPr lang="en-GB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GB" dirty="0" smtClean="0"/>
              <a:t>void draw()</a:t>
            </a:r>
          </a:p>
          <a:p>
            <a:pPr lvl="1">
              <a:buNone/>
            </a:pPr>
            <a:r>
              <a:rPr lang="en-GB" dirty="0" smtClean="0"/>
              <a:t>{</a:t>
            </a:r>
          </a:p>
          <a:p>
            <a:pPr lvl="1">
              <a:buNone/>
            </a:pPr>
            <a:r>
              <a:rPr lang="en-GB" dirty="0"/>
              <a:t> </a:t>
            </a:r>
            <a:r>
              <a:rPr lang="en-GB" dirty="0" smtClean="0"/>
              <a:t>  background(0);</a:t>
            </a:r>
          </a:p>
          <a:p>
            <a:pPr lvl="1">
              <a:buNone/>
            </a:pPr>
            <a:r>
              <a:rPr lang="en-GB" dirty="0" smtClean="0"/>
              <a:t>   ellipse(x,125,10,10);</a:t>
            </a:r>
          </a:p>
          <a:p>
            <a:pPr lvl="1">
              <a:buNone/>
            </a:pPr>
            <a:r>
              <a:rPr lang="en-GB" dirty="0" smtClean="0"/>
              <a:t>   x = x + </a:t>
            </a:r>
            <a:r>
              <a:rPr lang="en-GB" b="1" dirty="0" err="1" smtClean="0"/>
              <a:t>deltaX</a:t>
            </a:r>
            <a:r>
              <a:rPr lang="en-GB" dirty="0" smtClean="0"/>
              <a:t>;</a:t>
            </a:r>
          </a:p>
          <a:p>
            <a:pPr lvl="1">
              <a:buNone/>
            </a:pPr>
            <a:r>
              <a:rPr lang="en-GB" dirty="0" smtClean="0"/>
              <a:t>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Ball Bounce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268760"/>
            <a:ext cx="8124825" cy="510664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Need to detect IF ball position at right hand edge</a:t>
            </a:r>
          </a:p>
          <a:p>
            <a:r>
              <a:rPr lang="en-GB" dirty="0" smtClean="0"/>
              <a:t>Conditional statement  IF ...  </a:t>
            </a:r>
          </a:p>
          <a:p>
            <a:r>
              <a:rPr lang="en-GB" dirty="0" smtClean="0"/>
              <a:t>Syntax</a:t>
            </a:r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if (</a:t>
            </a:r>
            <a:r>
              <a:rPr lang="en-GB" dirty="0" err="1" smtClean="0">
                <a:solidFill>
                  <a:srgbClr val="FF0000"/>
                </a:solidFill>
              </a:rPr>
              <a:t>test_expression</a:t>
            </a:r>
            <a:r>
              <a:rPr lang="en-GB" dirty="0" smtClean="0">
                <a:solidFill>
                  <a:srgbClr val="FF0000"/>
                </a:solidFill>
              </a:rPr>
              <a:t> is true</a:t>
            </a:r>
            <a:r>
              <a:rPr lang="en-GB" dirty="0" smtClean="0">
                <a:solidFill>
                  <a:srgbClr val="0070C0"/>
                </a:solidFill>
              </a:rPr>
              <a:t>)</a:t>
            </a:r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   {  do these commands }</a:t>
            </a:r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else if (</a:t>
            </a:r>
            <a:r>
              <a:rPr lang="en-GB" dirty="0" smtClean="0">
                <a:solidFill>
                  <a:srgbClr val="FF0000"/>
                </a:solidFill>
              </a:rPr>
              <a:t>2</a:t>
            </a:r>
            <a:r>
              <a:rPr lang="en-GB" baseline="30000" dirty="0" smtClean="0">
                <a:solidFill>
                  <a:srgbClr val="FF0000"/>
                </a:solidFill>
              </a:rPr>
              <a:t>nd</a:t>
            </a:r>
            <a:r>
              <a:rPr lang="en-GB" dirty="0" smtClean="0">
                <a:solidFill>
                  <a:srgbClr val="FF0000"/>
                </a:solidFill>
              </a:rPr>
              <a:t>_test expression is true</a:t>
            </a:r>
            <a:r>
              <a:rPr lang="en-GB" dirty="0" smtClean="0">
                <a:solidFill>
                  <a:srgbClr val="0070C0"/>
                </a:solidFill>
              </a:rPr>
              <a:t>)</a:t>
            </a:r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  { do these commands instead }</a:t>
            </a:r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Else</a:t>
            </a:r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  { do these other commands instead }</a:t>
            </a:r>
          </a:p>
          <a:p>
            <a:endParaRPr lang="en-GB" dirty="0" smtClean="0"/>
          </a:p>
          <a:p>
            <a:r>
              <a:rPr lang="en-GB" dirty="0" smtClean="0"/>
              <a:t>Example</a:t>
            </a:r>
          </a:p>
          <a:p>
            <a:pPr lvl="1">
              <a:buNone/>
            </a:pPr>
            <a:r>
              <a:rPr lang="en-GB" dirty="0" smtClean="0"/>
              <a:t>    if ( </a:t>
            </a:r>
            <a:r>
              <a:rPr lang="en-GB" dirty="0" smtClean="0">
                <a:solidFill>
                  <a:srgbClr val="FF0000"/>
                </a:solidFill>
              </a:rPr>
              <a:t>x &lt;= 500 </a:t>
            </a:r>
            <a:r>
              <a:rPr lang="en-GB" dirty="0" smtClean="0"/>
              <a:t>)</a:t>
            </a:r>
          </a:p>
          <a:p>
            <a:pPr lvl="1">
              <a:buNone/>
            </a:pPr>
            <a:r>
              <a:rPr lang="en-GB" dirty="0" smtClean="0"/>
              <a:t>      {  x = x + </a:t>
            </a:r>
            <a:r>
              <a:rPr lang="en-GB" dirty="0" err="1" smtClean="0"/>
              <a:t>deltaX</a:t>
            </a:r>
            <a:r>
              <a:rPr lang="en-GB" dirty="0" smtClean="0"/>
              <a:t>; }  </a:t>
            </a:r>
            <a:r>
              <a:rPr lang="en-GB" dirty="0" smtClean="0">
                <a:solidFill>
                  <a:srgbClr val="00B050"/>
                </a:solidFill>
              </a:rPr>
              <a:t>// actions 1.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r>
              <a:rPr lang="en-GB" dirty="0" smtClean="0"/>
              <a:t>    else if ( </a:t>
            </a:r>
            <a:r>
              <a:rPr lang="en-GB" dirty="0" smtClean="0">
                <a:solidFill>
                  <a:srgbClr val="FF0000"/>
                </a:solidFill>
              </a:rPr>
              <a:t>x == 500 </a:t>
            </a:r>
            <a:r>
              <a:rPr lang="en-GB" dirty="0" smtClean="0"/>
              <a:t>)</a:t>
            </a:r>
          </a:p>
          <a:p>
            <a:pPr lvl="1">
              <a:buNone/>
            </a:pPr>
            <a:r>
              <a:rPr lang="en-GB" dirty="0" smtClean="0"/>
              <a:t>      {  x = x – </a:t>
            </a:r>
            <a:r>
              <a:rPr lang="en-GB" dirty="0" err="1"/>
              <a:t>deltaX</a:t>
            </a:r>
            <a:r>
              <a:rPr lang="en-GB" dirty="0"/>
              <a:t>; </a:t>
            </a:r>
            <a:r>
              <a:rPr lang="en-GB" dirty="0" smtClean="0"/>
              <a:t>}   </a:t>
            </a:r>
            <a:r>
              <a:rPr lang="en-GB" dirty="0" smtClean="0">
                <a:solidFill>
                  <a:srgbClr val="00B050"/>
                </a:solidFill>
              </a:rPr>
              <a:t>// actions 2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r>
              <a:rPr lang="en-GB" dirty="0" smtClean="0"/>
              <a:t>    else</a:t>
            </a:r>
          </a:p>
          <a:p>
            <a:pPr lvl="1">
              <a:buNone/>
            </a:pPr>
            <a:r>
              <a:rPr lang="en-GB" dirty="0" smtClean="0"/>
              <a:t>      {   x = 500;	</a:t>
            </a:r>
            <a:r>
              <a:rPr lang="en-GB" dirty="0" smtClean="0">
                <a:solidFill>
                  <a:srgbClr val="00B050"/>
                </a:solidFill>
              </a:rPr>
              <a:t>//actions 3.</a:t>
            </a:r>
          </a:p>
          <a:p>
            <a:pPr lvl="1">
              <a:buNone/>
            </a:pPr>
            <a:r>
              <a:rPr lang="en-GB" dirty="0" smtClean="0"/>
              <a:t>          x = x – </a:t>
            </a:r>
            <a:r>
              <a:rPr lang="en-GB" dirty="0" err="1"/>
              <a:t>deltaX</a:t>
            </a:r>
            <a:r>
              <a:rPr lang="en-GB" dirty="0"/>
              <a:t>; </a:t>
            </a:r>
            <a:r>
              <a:rPr lang="en-GB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00496" y="4143380"/>
            <a:ext cx="194745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What will happen?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29190" y="1714488"/>
            <a:ext cx="2448171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Mutually exclusive</a:t>
            </a:r>
          </a:p>
          <a:p>
            <a:r>
              <a:rPr lang="en-GB" dirty="0" smtClean="0"/>
              <a:t>Only 1 set of commands</a:t>
            </a:r>
          </a:p>
          <a:p>
            <a:r>
              <a:rPr lang="en-GB" dirty="0" smtClean="0"/>
              <a:t>Will happen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43768" y="3857628"/>
            <a:ext cx="714380" cy="757300"/>
            <a:chOff x="7143768" y="3857628"/>
            <a:chExt cx="714380" cy="757300"/>
          </a:xfrm>
        </p:grpSpPr>
        <p:sp>
          <p:nvSpPr>
            <p:cNvPr id="7" name="Cube 6"/>
            <p:cNvSpPr/>
            <p:nvPr/>
          </p:nvSpPr>
          <p:spPr>
            <a:xfrm>
              <a:off x="7215206" y="3857628"/>
              <a:ext cx="642942" cy="714380"/>
            </a:xfrm>
            <a:prstGeom prst="cube">
              <a:avLst/>
            </a:prstGeom>
            <a:solidFill>
              <a:schemeClr val="accent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43768" y="4214818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/>
                <a:t>x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86644" y="40005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50</a:t>
              </a:r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15206" y="5429264"/>
            <a:ext cx="642942" cy="757300"/>
            <a:chOff x="7215206" y="4929198"/>
            <a:chExt cx="642942" cy="757300"/>
          </a:xfrm>
        </p:grpSpPr>
        <p:sp>
          <p:nvSpPr>
            <p:cNvPr id="11" name="Cube 10"/>
            <p:cNvSpPr/>
            <p:nvPr/>
          </p:nvSpPr>
          <p:spPr>
            <a:xfrm>
              <a:off x="7215206" y="4929198"/>
              <a:ext cx="642942" cy="714380"/>
            </a:xfrm>
            <a:prstGeom prst="cube">
              <a:avLst/>
            </a:prstGeom>
            <a:solidFill>
              <a:schemeClr val="accent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86644" y="507207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520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15206" y="5286388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/>
                <a:t>x</a:t>
              </a:r>
              <a:endParaRPr lang="en-US" sz="20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000496" y="4714884"/>
            <a:ext cx="215636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X&lt;= 500, so actions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00496" y="5572140"/>
            <a:ext cx="2551981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X &gt; 500, so actions 3, </a:t>
            </a:r>
          </a:p>
          <a:p>
            <a:r>
              <a:rPr lang="en-GB" dirty="0" smtClean="0"/>
              <a:t>other conditions not true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16416" y="414338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Ex.1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8215338" y="56017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Ex.2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6" grpId="0" animBg="1"/>
      <p:bldP spid="17" grpId="0" animBg="1"/>
      <p:bldP spid="4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first bounce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691680" y="1916832"/>
            <a:ext cx="0" cy="3816424"/>
          </a:xfrm>
          <a:prstGeom prst="straightConnector1">
            <a:avLst/>
          </a:prstGeom>
          <a:ln w="28575" cmpd="sng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691680" y="1916832"/>
            <a:ext cx="5544616" cy="0"/>
          </a:xfrm>
          <a:prstGeom prst="straightConnector1">
            <a:avLst/>
          </a:prstGeom>
          <a:ln w="28575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61952" y="14127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X=0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13407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X-axis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0252" y="1140535"/>
            <a:ext cx="147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Screen edge</a:t>
            </a:r>
          </a:p>
          <a:p>
            <a:r>
              <a:rPr lang="en-GB" dirty="0" smtClean="0"/>
              <a:t>X=500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55172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Y=…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18448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Y=0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35637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Y-axis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180918" y="1710100"/>
            <a:ext cx="0" cy="494116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11760" y="3140968"/>
            <a:ext cx="4248472" cy="344709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000" dirty="0" smtClean="0"/>
              <a:t>void draw() </a:t>
            </a:r>
          </a:p>
          <a:p>
            <a:pPr>
              <a:buNone/>
            </a:pPr>
            <a:r>
              <a:rPr lang="en-GB" sz="2000" dirty="0" smtClean="0"/>
              <a:t>{ </a:t>
            </a:r>
          </a:p>
          <a:p>
            <a:pPr>
              <a:buNone/>
            </a:pPr>
            <a:r>
              <a:rPr lang="en-GB" sz="2000" dirty="0" smtClean="0"/>
              <a:t>	background(0); </a:t>
            </a:r>
          </a:p>
          <a:p>
            <a:pPr>
              <a:buNone/>
            </a:pPr>
            <a:r>
              <a:rPr lang="en-GB" sz="2000" dirty="0" smtClean="0"/>
              <a:t>	ellipse(x,125,20,20); </a:t>
            </a:r>
          </a:p>
          <a:p>
            <a:pPr>
              <a:buNone/>
            </a:pPr>
            <a:r>
              <a:rPr lang="en-GB" sz="2000" dirty="0" smtClean="0"/>
              <a:t>	x = x + </a:t>
            </a:r>
            <a:r>
              <a:rPr lang="en-GB" sz="2000" dirty="0" err="1" smtClean="0"/>
              <a:t>deltaX</a:t>
            </a:r>
            <a:r>
              <a:rPr lang="en-GB" sz="2000" dirty="0" smtClean="0"/>
              <a:t>; </a:t>
            </a:r>
          </a:p>
          <a:p>
            <a:pPr>
              <a:buNone/>
            </a:pPr>
            <a:r>
              <a:rPr lang="en-GB" sz="2000" dirty="0" smtClean="0"/>
              <a:t>	if (</a:t>
            </a:r>
            <a:r>
              <a:rPr lang="en-GB" sz="2000" dirty="0" smtClean="0">
                <a:solidFill>
                  <a:srgbClr val="FF0000"/>
                </a:solidFill>
              </a:rPr>
              <a:t>x &gt; =500</a:t>
            </a:r>
            <a:r>
              <a:rPr lang="en-GB" sz="2000" dirty="0" smtClean="0"/>
              <a:t>) </a:t>
            </a:r>
          </a:p>
          <a:p>
            <a:pPr>
              <a:buNone/>
            </a:pPr>
            <a:r>
              <a:rPr lang="en-GB" sz="2000" dirty="0" smtClean="0"/>
              <a:t>	{ </a:t>
            </a:r>
          </a:p>
          <a:p>
            <a:pPr>
              <a:buNone/>
            </a:pPr>
            <a:r>
              <a:rPr lang="en-GB" sz="2000" dirty="0" smtClean="0"/>
              <a:t>		</a:t>
            </a:r>
            <a:r>
              <a:rPr lang="en-GB" sz="2000" dirty="0" err="1" smtClean="0">
                <a:solidFill>
                  <a:srgbClr val="FF0000"/>
                </a:solidFill>
              </a:rPr>
              <a:t>deltaX</a:t>
            </a:r>
            <a:r>
              <a:rPr lang="en-GB" sz="2000" dirty="0" smtClean="0">
                <a:solidFill>
                  <a:srgbClr val="FF0000"/>
                </a:solidFill>
              </a:rPr>
              <a:t> = - </a:t>
            </a:r>
            <a:r>
              <a:rPr lang="en-GB" sz="2000" dirty="0" err="1" smtClean="0">
                <a:solidFill>
                  <a:srgbClr val="FF0000"/>
                </a:solidFill>
              </a:rPr>
              <a:t>deltaX</a:t>
            </a:r>
            <a:r>
              <a:rPr lang="en-GB" sz="2000" dirty="0" smtClean="0">
                <a:solidFill>
                  <a:srgbClr val="FF0000"/>
                </a:solidFill>
              </a:rPr>
              <a:t>;</a:t>
            </a:r>
            <a:r>
              <a:rPr lang="en-GB" sz="2000" dirty="0" smtClean="0"/>
              <a:t> </a:t>
            </a:r>
          </a:p>
          <a:p>
            <a:pPr>
              <a:buNone/>
            </a:pPr>
            <a:r>
              <a:rPr lang="en-GB" sz="2000" dirty="0" smtClean="0"/>
              <a:t>	} </a:t>
            </a:r>
          </a:p>
          <a:p>
            <a:pPr>
              <a:buNone/>
            </a:pPr>
            <a:r>
              <a:rPr lang="en-GB" sz="2000" dirty="0" smtClean="0"/>
              <a:t>}</a:t>
            </a:r>
          </a:p>
          <a:p>
            <a:endParaRPr lang="en-GB" dirty="0"/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4788024" y="2776230"/>
            <a:ext cx="2392894" cy="2088289"/>
          </a:xfrm>
          <a:prstGeom prst="bentConnector3">
            <a:avLst>
              <a:gd name="adj1" fmla="val 12015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12360" y="3140968"/>
            <a:ext cx="1008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Never allowed past this line!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880921" y="5723963"/>
            <a:ext cx="144687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What effect ?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second bounce?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691680" y="1916832"/>
            <a:ext cx="0" cy="3816424"/>
          </a:xfrm>
          <a:prstGeom prst="straightConnector1">
            <a:avLst/>
          </a:prstGeom>
          <a:ln w="28575" cmpd="sng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691680" y="1916832"/>
            <a:ext cx="5544616" cy="0"/>
          </a:xfrm>
          <a:prstGeom prst="straightConnector1">
            <a:avLst/>
          </a:prstGeom>
          <a:ln w="28575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61952" y="14127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X=0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13407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X-axis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4248" y="13407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X=500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55172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Y=…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18448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Y=0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35637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Y-axis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164288" y="1916832"/>
            <a:ext cx="0" cy="494116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11760" y="1988840"/>
            <a:ext cx="4248472" cy="467820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000" dirty="0" smtClean="0"/>
              <a:t>void draw() </a:t>
            </a:r>
          </a:p>
          <a:p>
            <a:pPr>
              <a:buNone/>
            </a:pPr>
            <a:r>
              <a:rPr lang="en-GB" sz="2000" dirty="0" smtClean="0"/>
              <a:t>{ </a:t>
            </a:r>
          </a:p>
          <a:p>
            <a:pPr>
              <a:buNone/>
            </a:pPr>
            <a:r>
              <a:rPr lang="en-GB" sz="2000" dirty="0" smtClean="0"/>
              <a:t>	background(); </a:t>
            </a:r>
          </a:p>
          <a:p>
            <a:pPr>
              <a:buNone/>
            </a:pPr>
            <a:r>
              <a:rPr lang="en-GB" sz="2000" dirty="0" smtClean="0"/>
              <a:t>	ellipse(x,125,20,20); </a:t>
            </a:r>
          </a:p>
          <a:p>
            <a:pPr>
              <a:buNone/>
            </a:pPr>
            <a:r>
              <a:rPr lang="en-GB" sz="2000" dirty="0" smtClean="0"/>
              <a:t>	x = x + </a:t>
            </a:r>
            <a:r>
              <a:rPr lang="en-GB" sz="2000" dirty="0" err="1" smtClean="0"/>
              <a:t>deltaX</a:t>
            </a:r>
            <a:r>
              <a:rPr lang="en-GB" sz="2000" dirty="0" smtClean="0"/>
              <a:t>; </a:t>
            </a:r>
          </a:p>
          <a:p>
            <a:pPr>
              <a:buNone/>
            </a:pPr>
            <a:r>
              <a:rPr lang="en-GB" sz="2000" dirty="0" smtClean="0"/>
              <a:t>	if (</a:t>
            </a:r>
            <a:r>
              <a:rPr lang="en-GB" sz="2000" dirty="0" smtClean="0">
                <a:solidFill>
                  <a:srgbClr val="FF0000"/>
                </a:solidFill>
              </a:rPr>
              <a:t>x &gt;= 500</a:t>
            </a:r>
            <a:r>
              <a:rPr lang="en-GB" sz="2000" dirty="0" smtClean="0"/>
              <a:t>) </a:t>
            </a:r>
          </a:p>
          <a:p>
            <a:pPr>
              <a:buNone/>
            </a:pPr>
            <a:r>
              <a:rPr lang="en-GB" sz="2000" dirty="0" smtClean="0"/>
              <a:t>	{ </a:t>
            </a:r>
          </a:p>
          <a:p>
            <a:pPr>
              <a:buNone/>
            </a:pPr>
            <a:r>
              <a:rPr lang="en-GB" sz="2000" dirty="0" smtClean="0"/>
              <a:t>		</a:t>
            </a:r>
            <a:r>
              <a:rPr lang="en-GB" sz="2000" dirty="0" err="1" smtClean="0">
                <a:solidFill>
                  <a:srgbClr val="FF0000"/>
                </a:solidFill>
              </a:rPr>
              <a:t>deltaX</a:t>
            </a:r>
            <a:r>
              <a:rPr lang="en-GB" sz="2000" dirty="0" smtClean="0">
                <a:solidFill>
                  <a:srgbClr val="FF0000"/>
                </a:solidFill>
              </a:rPr>
              <a:t> = - </a:t>
            </a:r>
            <a:r>
              <a:rPr lang="en-GB" sz="2000" dirty="0" err="1" smtClean="0">
                <a:solidFill>
                  <a:srgbClr val="FF0000"/>
                </a:solidFill>
              </a:rPr>
              <a:t>deltaX</a:t>
            </a:r>
            <a:r>
              <a:rPr lang="en-GB" sz="2000" dirty="0" smtClean="0">
                <a:solidFill>
                  <a:srgbClr val="FF0000"/>
                </a:solidFill>
              </a:rPr>
              <a:t>;</a:t>
            </a:r>
            <a:r>
              <a:rPr lang="en-GB" sz="2000" dirty="0" smtClean="0"/>
              <a:t> </a:t>
            </a:r>
          </a:p>
          <a:p>
            <a:pPr>
              <a:buNone/>
            </a:pPr>
            <a:r>
              <a:rPr lang="en-GB" sz="2000" dirty="0" smtClean="0"/>
              <a:t>	} </a:t>
            </a:r>
          </a:p>
          <a:p>
            <a:pPr>
              <a:buNone/>
            </a:pPr>
            <a:r>
              <a:rPr lang="en-GB" sz="2000" dirty="0" smtClean="0"/>
              <a:t>	else if (x</a:t>
            </a:r>
            <a:r>
              <a:rPr lang="en-GB" sz="2000" dirty="0" smtClean="0">
                <a:solidFill>
                  <a:srgbClr val="FF0000"/>
                </a:solidFill>
              </a:rPr>
              <a:t> </a:t>
            </a:r>
            <a:r>
              <a:rPr lang="en-GB" sz="2000" dirty="0" smtClean="0">
                <a:solidFill>
                  <a:srgbClr val="00B0F0"/>
                </a:solidFill>
              </a:rPr>
              <a:t>????</a:t>
            </a:r>
            <a:r>
              <a:rPr lang="en-GB" sz="2000" dirty="0" smtClean="0"/>
              <a:t>) </a:t>
            </a:r>
          </a:p>
          <a:p>
            <a:pPr>
              <a:buNone/>
            </a:pPr>
            <a:r>
              <a:rPr lang="en-GB" sz="2000" dirty="0" smtClean="0"/>
              <a:t>	{ </a:t>
            </a:r>
          </a:p>
          <a:p>
            <a:pPr>
              <a:buNone/>
            </a:pPr>
            <a:r>
              <a:rPr lang="en-GB" sz="2000" dirty="0" smtClean="0"/>
              <a:t>		</a:t>
            </a:r>
            <a:r>
              <a:rPr lang="en-GB" sz="2000" dirty="0" err="1" smtClean="0">
                <a:solidFill>
                  <a:srgbClr val="00B0F0"/>
                </a:solidFill>
              </a:rPr>
              <a:t>deltaX</a:t>
            </a:r>
            <a:r>
              <a:rPr lang="en-GB" sz="2000" dirty="0" smtClean="0">
                <a:solidFill>
                  <a:srgbClr val="00B0F0"/>
                </a:solidFill>
              </a:rPr>
              <a:t> = ???;</a:t>
            </a:r>
            <a:r>
              <a:rPr lang="en-GB" sz="2000" dirty="0" smtClean="0"/>
              <a:t> </a:t>
            </a:r>
          </a:p>
          <a:p>
            <a:pPr>
              <a:buNone/>
            </a:pPr>
            <a:r>
              <a:rPr lang="en-GB" sz="2000" dirty="0" smtClean="0"/>
              <a:t>	} </a:t>
            </a:r>
          </a:p>
          <a:p>
            <a:pPr>
              <a:buNone/>
            </a:pPr>
            <a:r>
              <a:rPr lang="en-GB" sz="2000" dirty="0" smtClean="0"/>
              <a:t>}</a:t>
            </a:r>
          </a:p>
          <a:p>
            <a:endParaRPr lang="en-GB" dirty="0"/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4644008" y="2708920"/>
            <a:ext cx="2664296" cy="1008112"/>
          </a:xfrm>
          <a:prstGeom prst="bentConnector3">
            <a:avLst>
              <a:gd name="adj1" fmla="val 11852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12360" y="2697534"/>
            <a:ext cx="1045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Never allowed past this line!</a:t>
            </a:r>
            <a:endParaRPr lang="en-GB" sz="16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691680" y="1916832"/>
            <a:ext cx="0" cy="494116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 flipV="1">
            <a:off x="1835696" y="4929198"/>
            <a:ext cx="3236370" cy="1164098"/>
          </a:xfrm>
          <a:prstGeom prst="bentConnector3">
            <a:avLst>
              <a:gd name="adj1" fmla="val -8033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68344" y="4987502"/>
            <a:ext cx="1008112" cy="10772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70C0"/>
                </a:solidFill>
              </a:rPr>
              <a:t>Never allowed past this line!</a:t>
            </a:r>
            <a:endParaRPr lang="en-GB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second bounce?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691680" y="1916832"/>
            <a:ext cx="0" cy="3816424"/>
          </a:xfrm>
          <a:prstGeom prst="straightConnector1">
            <a:avLst/>
          </a:prstGeom>
          <a:ln w="28575" cmpd="sng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691680" y="1916832"/>
            <a:ext cx="5544616" cy="0"/>
          </a:xfrm>
          <a:prstGeom prst="straightConnector1">
            <a:avLst/>
          </a:prstGeom>
          <a:ln w="28575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61952" y="14127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X=0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13407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X-axis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4248" y="13407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X=500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55172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Y=…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18448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Y=0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35637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Y-axis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164288" y="1916832"/>
            <a:ext cx="0" cy="494116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11760" y="1988840"/>
            <a:ext cx="4248472" cy="467820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000" dirty="0" smtClean="0"/>
              <a:t>void draw() </a:t>
            </a:r>
          </a:p>
          <a:p>
            <a:pPr>
              <a:buNone/>
            </a:pPr>
            <a:r>
              <a:rPr lang="en-GB" sz="2000" dirty="0" smtClean="0"/>
              <a:t>{ </a:t>
            </a:r>
          </a:p>
          <a:p>
            <a:pPr>
              <a:buNone/>
            </a:pPr>
            <a:r>
              <a:rPr lang="en-GB" sz="2000" dirty="0" smtClean="0"/>
              <a:t>	background(); </a:t>
            </a:r>
          </a:p>
          <a:p>
            <a:pPr>
              <a:buNone/>
            </a:pPr>
            <a:r>
              <a:rPr lang="en-GB" sz="2000" dirty="0" smtClean="0"/>
              <a:t>	ellipse(x,125,20,20); </a:t>
            </a:r>
          </a:p>
          <a:p>
            <a:pPr>
              <a:buNone/>
            </a:pPr>
            <a:r>
              <a:rPr lang="en-GB" sz="2000" dirty="0" smtClean="0"/>
              <a:t>	x = x + </a:t>
            </a:r>
            <a:r>
              <a:rPr lang="en-GB" sz="2000" dirty="0" err="1" smtClean="0"/>
              <a:t>deltaX</a:t>
            </a:r>
            <a:r>
              <a:rPr lang="en-GB" sz="2000" dirty="0" smtClean="0"/>
              <a:t>; </a:t>
            </a:r>
          </a:p>
          <a:p>
            <a:pPr>
              <a:buNone/>
            </a:pPr>
            <a:r>
              <a:rPr lang="en-GB" sz="2000" dirty="0" smtClean="0"/>
              <a:t>	if (</a:t>
            </a:r>
            <a:r>
              <a:rPr lang="en-GB" sz="2000" dirty="0" smtClean="0">
                <a:solidFill>
                  <a:srgbClr val="FF0000"/>
                </a:solidFill>
              </a:rPr>
              <a:t>x &gt;= 500</a:t>
            </a:r>
            <a:r>
              <a:rPr lang="en-GB" sz="2000" dirty="0" smtClean="0"/>
              <a:t>) </a:t>
            </a:r>
          </a:p>
          <a:p>
            <a:pPr>
              <a:buNone/>
            </a:pPr>
            <a:r>
              <a:rPr lang="en-GB" sz="2000" dirty="0" smtClean="0"/>
              <a:t>	{ </a:t>
            </a:r>
          </a:p>
          <a:p>
            <a:pPr>
              <a:buNone/>
            </a:pPr>
            <a:r>
              <a:rPr lang="en-GB" sz="2000" dirty="0" smtClean="0"/>
              <a:t>		</a:t>
            </a:r>
            <a:r>
              <a:rPr lang="en-GB" sz="2000" dirty="0" err="1" smtClean="0">
                <a:solidFill>
                  <a:srgbClr val="FF0000"/>
                </a:solidFill>
              </a:rPr>
              <a:t>deltaX</a:t>
            </a:r>
            <a:r>
              <a:rPr lang="en-GB" sz="2000" dirty="0" smtClean="0">
                <a:solidFill>
                  <a:srgbClr val="FF0000"/>
                </a:solidFill>
              </a:rPr>
              <a:t> = - </a:t>
            </a:r>
            <a:r>
              <a:rPr lang="en-GB" sz="2000" dirty="0" err="1" smtClean="0">
                <a:solidFill>
                  <a:srgbClr val="FF0000"/>
                </a:solidFill>
              </a:rPr>
              <a:t>deltaX</a:t>
            </a:r>
            <a:r>
              <a:rPr lang="en-GB" sz="2000" dirty="0" smtClean="0">
                <a:solidFill>
                  <a:srgbClr val="FF0000"/>
                </a:solidFill>
              </a:rPr>
              <a:t>;</a:t>
            </a:r>
            <a:r>
              <a:rPr lang="en-GB" sz="2000" dirty="0" smtClean="0"/>
              <a:t> </a:t>
            </a:r>
          </a:p>
          <a:p>
            <a:pPr>
              <a:buNone/>
            </a:pPr>
            <a:r>
              <a:rPr lang="en-GB" sz="2000" dirty="0" smtClean="0"/>
              <a:t>	} </a:t>
            </a:r>
          </a:p>
          <a:p>
            <a:pPr>
              <a:buNone/>
            </a:pPr>
            <a:r>
              <a:rPr lang="en-GB" sz="2000" dirty="0" smtClean="0"/>
              <a:t>	else if (x</a:t>
            </a:r>
            <a:r>
              <a:rPr lang="en-GB" sz="2000" dirty="0" smtClean="0">
                <a:solidFill>
                  <a:srgbClr val="FF0000"/>
                </a:solidFill>
              </a:rPr>
              <a:t>&lt;=0</a:t>
            </a:r>
            <a:r>
              <a:rPr lang="en-GB" sz="2000" dirty="0" smtClean="0"/>
              <a:t>) </a:t>
            </a:r>
          </a:p>
          <a:p>
            <a:pPr>
              <a:buNone/>
            </a:pPr>
            <a:r>
              <a:rPr lang="en-GB" sz="2000" dirty="0" smtClean="0"/>
              <a:t>	{ </a:t>
            </a:r>
          </a:p>
          <a:p>
            <a:pPr>
              <a:buNone/>
            </a:pPr>
            <a:r>
              <a:rPr lang="en-GB" sz="2000" dirty="0" smtClean="0"/>
              <a:t>		</a:t>
            </a:r>
            <a:r>
              <a:rPr lang="en-GB" sz="2000" dirty="0" err="1" smtClean="0">
                <a:solidFill>
                  <a:srgbClr val="FF0000"/>
                </a:solidFill>
              </a:rPr>
              <a:t>deltaX</a:t>
            </a:r>
            <a:r>
              <a:rPr lang="en-GB" sz="2000" dirty="0" smtClean="0">
                <a:solidFill>
                  <a:srgbClr val="FF0000"/>
                </a:solidFill>
              </a:rPr>
              <a:t> = -</a:t>
            </a:r>
            <a:r>
              <a:rPr lang="en-GB" sz="2000" dirty="0" err="1" smtClean="0">
                <a:solidFill>
                  <a:srgbClr val="FF0000"/>
                </a:solidFill>
              </a:rPr>
              <a:t>deltaX</a:t>
            </a:r>
            <a:r>
              <a:rPr lang="en-GB" sz="2000" dirty="0" smtClean="0">
                <a:solidFill>
                  <a:srgbClr val="FF0000"/>
                </a:solidFill>
              </a:rPr>
              <a:t>; </a:t>
            </a:r>
          </a:p>
          <a:p>
            <a:pPr>
              <a:buNone/>
            </a:pPr>
            <a:r>
              <a:rPr lang="en-GB" sz="2000" dirty="0" smtClean="0"/>
              <a:t>	} </a:t>
            </a:r>
          </a:p>
          <a:p>
            <a:pPr>
              <a:buNone/>
            </a:pPr>
            <a:r>
              <a:rPr lang="en-GB" sz="2000" dirty="0" smtClean="0"/>
              <a:t>}</a:t>
            </a:r>
          </a:p>
          <a:p>
            <a:endParaRPr lang="en-GB" dirty="0"/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4644008" y="2708920"/>
            <a:ext cx="2664296" cy="1008112"/>
          </a:xfrm>
          <a:prstGeom prst="bentConnector3">
            <a:avLst>
              <a:gd name="adj1" fmla="val 11852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12360" y="2697534"/>
            <a:ext cx="1045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Never allowed past this line!</a:t>
            </a:r>
            <a:endParaRPr lang="en-GB" sz="16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691680" y="1916832"/>
            <a:ext cx="0" cy="494116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 flipV="1">
            <a:off x="1835696" y="4929198"/>
            <a:ext cx="3236370" cy="1164098"/>
          </a:xfrm>
          <a:prstGeom prst="bentConnector3">
            <a:avLst>
              <a:gd name="adj1" fmla="val -80332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68344" y="4987502"/>
            <a:ext cx="1008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70C0"/>
                </a:solidFill>
              </a:rPr>
              <a:t>Never allowed past this line!</a:t>
            </a:r>
            <a:endParaRPr lang="en-GB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946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Lots of events that can be detected</a:t>
            </a:r>
          </a:p>
          <a:p>
            <a:r>
              <a:rPr lang="en-GB" dirty="0" smtClean="0"/>
              <a:t>Allow user interaction, e.g.</a:t>
            </a:r>
          </a:p>
          <a:p>
            <a:r>
              <a:rPr lang="en-GB" dirty="0" smtClean="0"/>
              <a:t>void </a:t>
            </a:r>
            <a:r>
              <a:rPr lang="en-GB" b="1" dirty="0" err="1" smtClean="0">
                <a:solidFill>
                  <a:schemeClr val="tx2"/>
                </a:solidFill>
              </a:rPr>
              <a:t>mouseMoved</a:t>
            </a:r>
            <a:r>
              <a:rPr lang="en-GB" b="1" dirty="0" smtClean="0">
                <a:solidFill>
                  <a:schemeClr val="tx2"/>
                </a:solidFill>
              </a:rPr>
              <a:t>()</a:t>
            </a:r>
            <a:r>
              <a:rPr lang="en-GB" dirty="0" smtClean="0"/>
              <a:t>,  void </a:t>
            </a:r>
            <a:r>
              <a:rPr lang="en-GB" b="1" dirty="0" err="1" smtClean="0">
                <a:solidFill>
                  <a:schemeClr val="tx2"/>
                </a:solidFill>
              </a:rPr>
              <a:t>mouseClicked</a:t>
            </a:r>
            <a:r>
              <a:rPr lang="en-GB" b="1" dirty="0" smtClean="0">
                <a:solidFill>
                  <a:schemeClr val="tx2"/>
                </a:solidFill>
              </a:rPr>
              <a:t>()</a:t>
            </a:r>
          </a:p>
          <a:p>
            <a:r>
              <a:rPr lang="en-GB" dirty="0" smtClean="0"/>
              <a:t>void </a:t>
            </a:r>
            <a:r>
              <a:rPr lang="en-GB" b="1" dirty="0" err="1" smtClean="0">
                <a:solidFill>
                  <a:schemeClr val="tx2"/>
                </a:solidFill>
              </a:rPr>
              <a:t>keyPressed</a:t>
            </a:r>
            <a:r>
              <a:rPr lang="en-GB" b="1" dirty="0" smtClean="0">
                <a:solidFill>
                  <a:schemeClr val="tx2"/>
                </a:solidFill>
              </a:rPr>
              <a:t>()</a:t>
            </a:r>
          </a:p>
          <a:p>
            <a:r>
              <a:rPr lang="en-GB" dirty="0" smtClean="0"/>
              <a:t>The commands in the event { } run when the event is detected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Detecting key press up and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 smtClean="0">
                <a:solidFill>
                  <a:srgbClr val="00B050"/>
                </a:solidFill>
              </a:rPr>
              <a:t>//using arrow cluster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b="1" dirty="0" err="1" smtClean="0">
                <a:solidFill>
                  <a:srgbClr val="0070C0"/>
                </a:solidFill>
              </a:rPr>
              <a:t>keyPressed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if(key == CODED)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dirty="0" smtClean="0"/>
              <a:t>    if (</a:t>
            </a:r>
            <a:r>
              <a:rPr lang="en-US" dirty="0" err="1" smtClean="0"/>
              <a:t>keyCode</a:t>
            </a:r>
            <a:r>
              <a:rPr lang="en-US" dirty="0" smtClean="0"/>
              <a:t> == UP)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y = y – 5;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if(</a:t>
            </a:r>
            <a:r>
              <a:rPr lang="en-US" dirty="0" err="1" smtClean="0"/>
              <a:t>keyCode</a:t>
            </a:r>
            <a:r>
              <a:rPr lang="en-US" dirty="0" smtClean="0"/>
              <a:t> == DOWN)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y = y + 5;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}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//if key is CODED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643050"/>
            <a:ext cx="318610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GB" sz="3200" dirty="0" smtClean="0">
                <a:solidFill>
                  <a:srgbClr val="00B050"/>
                </a:solidFill>
              </a:rPr>
              <a:t>//using other keys</a:t>
            </a:r>
            <a:endParaRPr lang="en-US" sz="3200" dirty="0" smtClean="0">
              <a:solidFill>
                <a:srgbClr val="00B05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void </a:t>
            </a:r>
            <a:r>
              <a:rPr lang="en-US" sz="3200" b="1" dirty="0" err="1" smtClean="0">
                <a:solidFill>
                  <a:srgbClr val="0070C0"/>
                </a:solidFill>
              </a:rPr>
              <a:t>keyPressed</a:t>
            </a:r>
            <a:r>
              <a:rPr lang="en-US" sz="3200" b="1" dirty="0" smtClean="0">
                <a:solidFill>
                  <a:srgbClr val="0070C0"/>
                </a:solidFill>
              </a:rPr>
              <a:t>()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if(key == 'q')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y = y - 5;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if(key == 'a')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y = y + 5;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}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8926" y="3000372"/>
            <a:ext cx="131709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Nested </a:t>
            </a:r>
          </a:p>
          <a:p>
            <a:r>
              <a:rPr lang="en-GB" dirty="0" smtClean="0"/>
              <a:t>if statement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72330" y="2928934"/>
            <a:ext cx="157677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Sequence of </a:t>
            </a:r>
          </a:p>
          <a:p>
            <a:r>
              <a:rPr lang="en-GB" dirty="0" smtClean="0"/>
              <a:t>2 if statements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6512" y="5500702"/>
            <a:ext cx="2019977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What If we wanted </a:t>
            </a:r>
          </a:p>
          <a:p>
            <a:r>
              <a:rPr lang="en-GB" dirty="0" smtClean="0"/>
              <a:t>O for up</a:t>
            </a:r>
          </a:p>
          <a:p>
            <a:r>
              <a:rPr lang="en-GB" dirty="0" smtClean="0"/>
              <a:t>L for down?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the mouse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/>
              <a:t>;  </a:t>
            </a:r>
            <a:r>
              <a:rPr lang="en-US" dirty="0">
                <a:solidFill>
                  <a:srgbClr val="00B050"/>
                </a:solidFill>
              </a:rPr>
              <a:t>//global variables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mouseClicked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x = </a:t>
            </a:r>
            <a:r>
              <a:rPr lang="en-US" dirty="0" err="1" smtClean="0">
                <a:solidFill>
                  <a:srgbClr val="0070C0"/>
                </a:solidFill>
              </a:rPr>
              <a:t>mouseX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y = </a:t>
            </a:r>
            <a:r>
              <a:rPr lang="en-US" dirty="0" err="1" smtClean="0">
                <a:solidFill>
                  <a:srgbClr val="0070C0"/>
                </a:solidFill>
              </a:rPr>
              <a:t>mouseY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2066" y="3000372"/>
            <a:ext cx="225895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Built-in variables store</a:t>
            </a:r>
          </a:p>
          <a:p>
            <a:r>
              <a:rPr lang="en-GB" dirty="0" smtClean="0"/>
              <a:t>     mouse x 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/>
              <a:t>Last Few Weeks</a:t>
            </a:r>
          </a:p>
          <a:p>
            <a:pPr lvl="1"/>
            <a:r>
              <a:rPr lang="en-GB" altLang="en-US" dirty="0"/>
              <a:t>Variables : </a:t>
            </a:r>
            <a:r>
              <a:rPr lang="en-GB" altLang="en-US" dirty="0" err="1"/>
              <a:t>int</a:t>
            </a:r>
            <a:r>
              <a:rPr lang="en-GB" altLang="en-US" dirty="0"/>
              <a:t>, float</a:t>
            </a:r>
          </a:p>
          <a:p>
            <a:pPr lvl="1"/>
            <a:r>
              <a:rPr lang="en-US" altLang="en-US" dirty="0"/>
              <a:t>Loops : for &amp; while</a:t>
            </a:r>
          </a:p>
          <a:p>
            <a:pPr lvl="1"/>
            <a:r>
              <a:rPr lang="en-US" altLang="en-US" dirty="0"/>
              <a:t>Drawing commands : ellipse, line, point </a:t>
            </a:r>
            <a:r>
              <a:rPr lang="en-US" altLang="en-US" dirty="0" err="1" smtClean="0"/>
              <a:t>etc</a:t>
            </a:r>
            <a:endParaRPr lang="en-US" altLang="en-US" dirty="0"/>
          </a:p>
          <a:p>
            <a:pPr lvl="1"/>
            <a:r>
              <a:rPr lang="en-US" altLang="en-US" dirty="0" smtClean="0"/>
              <a:t>Procedures</a:t>
            </a:r>
          </a:p>
          <a:p>
            <a:pPr lvl="1"/>
            <a:r>
              <a:rPr lang="en-US" altLang="en-US" dirty="0" smtClean="0"/>
              <a:t>Top Down Design</a:t>
            </a:r>
            <a:endParaRPr lang="en-US" altLang="en-US" dirty="0"/>
          </a:p>
          <a:p>
            <a:pPr lvl="1"/>
            <a:r>
              <a:rPr lang="en-US" altLang="en-US" dirty="0" err="1"/>
              <a:t>Modularised</a:t>
            </a:r>
            <a:r>
              <a:rPr lang="en-US" altLang="en-US" dirty="0"/>
              <a:t> code</a:t>
            </a:r>
          </a:p>
          <a:p>
            <a:pPr lvl="1"/>
            <a:r>
              <a:rPr lang="en-US" altLang="en-US" dirty="0"/>
              <a:t>Parameter </a:t>
            </a:r>
            <a:r>
              <a:rPr lang="en-US" altLang="en-US" dirty="0" smtClean="0"/>
              <a:t>passing</a:t>
            </a:r>
          </a:p>
          <a:p>
            <a:pPr lvl="1"/>
            <a:r>
              <a:rPr lang="en-US" altLang="en-US" dirty="0" smtClean="0"/>
              <a:t>Global &amp; local variables</a:t>
            </a:r>
            <a:endParaRPr lang="en-US" alt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Collision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Ideas – keys can move a bat (</a:t>
            </a:r>
            <a:r>
              <a:rPr lang="en-GB" b="1" dirty="0" err="1" smtClean="0">
                <a:solidFill>
                  <a:srgbClr val="0070C0"/>
                </a:solidFill>
              </a:rPr>
              <a:t>rect</a:t>
            </a:r>
            <a:r>
              <a:rPr lang="en-GB" dirty="0" smtClean="0"/>
              <a:t> command)</a:t>
            </a:r>
          </a:p>
          <a:p>
            <a:pPr lvl="1">
              <a:buNone/>
            </a:pPr>
            <a:r>
              <a:rPr lang="en-GB" dirty="0" err="1" smtClean="0">
                <a:solidFill>
                  <a:schemeClr val="tx2"/>
                </a:solidFill>
              </a:rPr>
              <a:t>rect</a:t>
            </a:r>
            <a:r>
              <a:rPr lang="en-GB" dirty="0" smtClean="0">
                <a:solidFill>
                  <a:schemeClr val="tx2"/>
                </a:solidFill>
              </a:rPr>
              <a:t>(</a:t>
            </a:r>
            <a:r>
              <a:rPr lang="en-GB" dirty="0" err="1" smtClean="0">
                <a:solidFill>
                  <a:schemeClr val="tx2"/>
                </a:solidFill>
              </a:rPr>
              <a:t>topLeft_X</a:t>
            </a:r>
            <a:r>
              <a:rPr lang="en-GB" dirty="0" smtClean="0">
                <a:solidFill>
                  <a:schemeClr val="tx2"/>
                </a:solidFill>
              </a:rPr>
              <a:t>, </a:t>
            </a:r>
            <a:r>
              <a:rPr lang="en-GB" dirty="0" err="1" smtClean="0">
                <a:solidFill>
                  <a:schemeClr val="tx2"/>
                </a:solidFill>
              </a:rPr>
              <a:t>topRight_Y</a:t>
            </a:r>
            <a:r>
              <a:rPr lang="en-GB" dirty="0" smtClean="0">
                <a:solidFill>
                  <a:schemeClr val="tx2"/>
                </a:solidFill>
              </a:rPr>
              <a:t>, Width, Height)</a:t>
            </a:r>
          </a:p>
          <a:p>
            <a:r>
              <a:rPr lang="en-GB" dirty="0" smtClean="0"/>
              <a:t>e.g.</a:t>
            </a:r>
            <a:endParaRPr lang="en-US" dirty="0" smtClean="0"/>
          </a:p>
          <a:p>
            <a:pPr lvl="1">
              <a:buNone/>
            </a:pPr>
            <a:r>
              <a:rPr lang="en-GB" dirty="0" err="1" smtClean="0">
                <a:solidFill>
                  <a:schemeClr val="tx2"/>
                </a:solidFill>
              </a:rPr>
              <a:t>rect</a:t>
            </a:r>
            <a:r>
              <a:rPr lang="en-GB" dirty="0" smtClean="0">
                <a:solidFill>
                  <a:schemeClr val="tx2"/>
                </a:solidFill>
              </a:rPr>
              <a:t>(</a:t>
            </a:r>
            <a:r>
              <a:rPr lang="en-GB" dirty="0" smtClean="0">
                <a:solidFill>
                  <a:srgbClr val="0070C0"/>
                </a:solidFill>
              </a:rPr>
              <a:t>15</a:t>
            </a:r>
            <a:r>
              <a:rPr lang="en-GB" dirty="0" smtClean="0">
                <a:solidFill>
                  <a:schemeClr val="tx2"/>
                </a:solidFill>
              </a:rPr>
              <a:t>,batY,10,</a:t>
            </a:r>
            <a:r>
              <a:rPr lang="en-GB" dirty="0" smtClean="0">
                <a:solidFill>
                  <a:srgbClr val="0070C0"/>
                </a:solidFill>
              </a:rPr>
              <a:t>30</a:t>
            </a:r>
            <a:r>
              <a:rPr lang="en-GB" dirty="0" smtClean="0">
                <a:solidFill>
                  <a:schemeClr val="tx2"/>
                </a:solidFill>
              </a:rPr>
              <a:t>);  </a:t>
            </a:r>
            <a:r>
              <a:rPr lang="en-GB" dirty="0" smtClean="0">
                <a:solidFill>
                  <a:srgbClr val="00B050"/>
                </a:solidFill>
              </a:rPr>
              <a:t>//</a:t>
            </a:r>
            <a:r>
              <a:rPr lang="en-GB" dirty="0" err="1" smtClean="0">
                <a:solidFill>
                  <a:srgbClr val="00B050"/>
                </a:solidFill>
              </a:rPr>
              <a:t>batY</a:t>
            </a:r>
            <a:r>
              <a:rPr lang="en-GB" dirty="0" smtClean="0">
                <a:solidFill>
                  <a:srgbClr val="00B050"/>
                </a:solidFill>
              </a:rPr>
              <a:t> is y location for moving bat</a:t>
            </a:r>
          </a:p>
          <a:p>
            <a:r>
              <a:rPr lang="en-GB" dirty="0" smtClean="0"/>
              <a:t>Use if statement to detect ball position within the bat, change ball direction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0308" y="4328046"/>
            <a:ext cx="214314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71604" y="4143380"/>
            <a:ext cx="357190" cy="42862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0232" y="4143380"/>
            <a:ext cx="19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ball at (</a:t>
            </a:r>
            <a:r>
              <a:rPr lang="en-GB" dirty="0" err="1" smtClean="0"/>
              <a:t>ballX</a:t>
            </a:r>
            <a:r>
              <a:rPr lang="en-GB" dirty="0" smtClean="0"/>
              <a:t>, </a:t>
            </a:r>
            <a:r>
              <a:rPr lang="en-GB" dirty="0" err="1" smtClean="0"/>
              <a:t>ballY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00562" y="4071942"/>
            <a:ext cx="4463926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//bat collision detection</a:t>
            </a:r>
          </a:p>
          <a:p>
            <a:r>
              <a:rPr lang="en-GB" dirty="0" smtClean="0"/>
              <a:t>if (</a:t>
            </a:r>
            <a:r>
              <a:rPr lang="en-GB" dirty="0" err="1" smtClean="0"/>
              <a:t>ballX</a:t>
            </a:r>
            <a:r>
              <a:rPr lang="en-GB" dirty="0" smtClean="0"/>
              <a:t> == </a:t>
            </a:r>
            <a:r>
              <a:rPr lang="en-GB" dirty="0" smtClean="0">
                <a:solidFill>
                  <a:srgbClr val="0070C0"/>
                </a:solidFill>
              </a:rPr>
              <a:t>15</a:t>
            </a:r>
            <a:r>
              <a:rPr lang="en-GB" dirty="0" smtClean="0"/>
              <a:t>) </a:t>
            </a:r>
            <a:r>
              <a:rPr lang="en-GB" dirty="0" smtClean="0">
                <a:solidFill>
                  <a:srgbClr val="00B050"/>
                </a:solidFill>
              </a:rPr>
              <a:t>// same x as bat 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   if ( </a:t>
            </a:r>
            <a:r>
              <a:rPr lang="en-GB" dirty="0" err="1" smtClean="0">
                <a:solidFill>
                  <a:srgbClr val="FF0000"/>
                </a:solidFill>
              </a:rPr>
              <a:t>ballY</a:t>
            </a:r>
            <a:r>
              <a:rPr lang="en-GB" dirty="0" smtClean="0">
                <a:solidFill>
                  <a:srgbClr val="FF0000"/>
                </a:solidFill>
              </a:rPr>
              <a:t>&gt;=</a:t>
            </a:r>
            <a:r>
              <a:rPr lang="en-GB" dirty="0" err="1" smtClean="0">
                <a:solidFill>
                  <a:srgbClr val="FF0000"/>
                </a:solidFill>
              </a:rPr>
              <a:t>batY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&amp;&amp; </a:t>
            </a:r>
            <a:r>
              <a:rPr lang="en-GB" dirty="0" err="1" smtClean="0">
                <a:solidFill>
                  <a:srgbClr val="FF0000"/>
                </a:solidFill>
              </a:rPr>
              <a:t>ballY</a:t>
            </a:r>
            <a:r>
              <a:rPr lang="en-GB" dirty="0" smtClean="0">
                <a:solidFill>
                  <a:srgbClr val="FF0000"/>
                </a:solidFill>
              </a:rPr>
              <a:t> &lt;= (batY+</a:t>
            </a:r>
            <a:r>
              <a:rPr lang="en-GB" dirty="0" smtClean="0">
                <a:solidFill>
                  <a:srgbClr val="0070C0"/>
                </a:solidFill>
              </a:rPr>
              <a:t>30</a:t>
            </a:r>
            <a:r>
              <a:rPr lang="en-GB" dirty="0" smtClean="0">
                <a:solidFill>
                  <a:srgbClr val="FF0000"/>
                </a:solidFill>
              </a:rPr>
              <a:t>) </a:t>
            </a:r>
            <a:r>
              <a:rPr lang="en-GB" dirty="0" smtClean="0"/>
              <a:t>)</a:t>
            </a:r>
          </a:p>
          <a:p>
            <a:r>
              <a:rPr lang="en-GB" dirty="0" smtClean="0"/>
              <a:t>   {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deltaX</a:t>
            </a:r>
            <a:r>
              <a:rPr lang="en-GB" dirty="0" smtClean="0"/>
              <a:t> = - </a:t>
            </a:r>
            <a:r>
              <a:rPr lang="en-GB" dirty="0" err="1" smtClean="0"/>
              <a:t>deltaX</a:t>
            </a:r>
            <a:r>
              <a:rPr lang="en-GB" dirty="0" smtClean="0"/>
              <a:t> // bounce the ball</a:t>
            </a:r>
          </a:p>
          <a:p>
            <a:r>
              <a:rPr lang="en-GB" dirty="0" smtClean="0"/>
              <a:t>   }</a:t>
            </a:r>
          </a:p>
          <a:p>
            <a:r>
              <a:rPr lang="en-GB" dirty="0" smtClean="0"/>
              <a:t>}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416430" y="4863037"/>
            <a:ext cx="1071570" cy="1588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0449" y="3988362"/>
            <a:ext cx="60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batY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2867" y="4710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30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710284" y="4357694"/>
            <a:ext cx="428628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Boolean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Condition expressions are TRUE or FALSE</a:t>
            </a:r>
          </a:p>
          <a:p>
            <a:pPr lvl="1">
              <a:buNone/>
            </a:pPr>
            <a:r>
              <a:rPr lang="en-GB" dirty="0" smtClean="0">
                <a:solidFill>
                  <a:srgbClr val="FF0000"/>
                </a:solidFill>
              </a:rPr>
              <a:t>&amp;&amp;</a:t>
            </a:r>
            <a:r>
              <a:rPr lang="en-GB" dirty="0" smtClean="0"/>
              <a:t>  means AND</a:t>
            </a:r>
          </a:p>
          <a:p>
            <a:pPr lvl="1">
              <a:buNone/>
            </a:pPr>
            <a:r>
              <a:rPr lang="en-GB" dirty="0" smtClean="0">
                <a:solidFill>
                  <a:srgbClr val="FF0000"/>
                </a:solidFill>
              </a:rPr>
              <a:t>||</a:t>
            </a:r>
            <a:r>
              <a:rPr lang="en-GB" dirty="0" smtClean="0"/>
              <a:t> means OR</a:t>
            </a:r>
          </a:p>
          <a:p>
            <a:pPr lvl="1">
              <a:buNone/>
            </a:pPr>
            <a:r>
              <a:rPr lang="en-GB" dirty="0" smtClean="0">
                <a:solidFill>
                  <a:srgbClr val="FF0000"/>
                </a:solidFill>
              </a:rPr>
              <a:t>!</a:t>
            </a:r>
            <a:r>
              <a:rPr lang="en-GB" dirty="0" smtClean="0"/>
              <a:t>  means NOT</a:t>
            </a:r>
          </a:p>
          <a:p>
            <a:endParaRPr lang="en-GB" dirty="0" smtClean="0"/>
          </a:p>
          <a:p>
            <a:r>
              <a:rPr lang="en-GB" dirty="0" smtClean="0"/>
              <a:t>e.g. </a:t>
            </a:r>
          </a:p>
          <a:p>
            <a:pPr>
              <a:buNone/>
            </a:pPr>
            <a:r>
              <a:rPr lang="en-GB" dirty="0" smtClean="0"/>
              <a:t>if (</a:t>
            </a:r>
            <a:r>
              <a:rPr lang="en-GB" dirty="0" err="1" smtClean="0"/>
              <a:t>ballX</a:t>
            </a:r>
            <a:r>
              <a:rPr lang="en-GB" dirty="0" smtClean="0"/>
              <a:t> == 15)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 same x as bat</a:t>
            </a:r>
          </a:p>
          <a:p>
            <a:pPr>
              <a:buNone/>
            </a:pPr>
            <a:r>
              <a:rPr lang="en-GB" dirty="0" smtClean="0"/>
              <a:t> {</a:t>
            </a:r>
          </a:p>
          <a:p>
            <a:pPr>
              <a:buNone/>
            </a:pPr>
            <a:r>
              <a:rPr lang="en-GB" dirty="0" smtClean="0"/>
              <a:t>   if ( </a:t>
            </a:r>
            <a:r>
              <a:rPr lang="en-GB" dirty="0" err="1" smtClean="0">
                <a:solidFill>
                  <a:srgbClr val="FF0000"/>
                </a:solidFill>
              </a:rPr>
              <a:t>ballY</a:t>
            </a:r>
            <a:r>
              <a:rPr lang="en-GB" dirty="0" smtClean="0">
                <a:solidFill>
                  <a:srgbClr val="FF0000"/>
                </a:solidFill>
              </a:rPr>
              <a:t>&gt;=</a:t>
            </a:r>
            <a:r>
              <a:rPr lang="en-GB" dirty="0" err="1" smtClean="0">
                <a:solidFill>
                  <a:srgbClr val="FF0000"/>
                </a:solidFill>
              </a:rPr>
              <a:t>batY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&amp;&amp; </a:t>
            </a:r>
            <a:r>
              <a:rPr lang="en-GB" dirty="0" err="1" smtClean="0">
                <a:solidFill>
                  <a:srgbClr val="FF0000"/>
                </a:solidFill>
              </a:rPr>
              <a:t>ballY</a:t>
            </a:r>
            <a:r>
              <a:rPr lang="en-GB" dirty="0" smtClean="0">
                <a:solidFill>
                  <a:srgbClr val="FF0000"/>
                </a:solidFill>
              </a:rPr>
              <a:t> &lt;= (batY+30) </a:t>
            </a:r>
            <a:r>
              <a:rPr lang="en-GB" dirty="0" smtClean="0"/>
              <a:t>)</a:t>
            </a:r>
          </a:p>
          <a:p>
            <a:pPr>
              <a:buNone/>
            </a:pPr>
            <a:r>
              <a:rPr lang="en-GB" dirty="0" smtClean="0"/>
              <a:t>   {</a:t>
            </a:r>
          </a:p>
          <a:p>
            <a:pPr>
              <a:buNone/>
            </a:pPr>
            <a:r>
              <a:rPr lang="en-GB" dirty="0" smtClean="0"/>
              <a:t>        </a:t>
            </a:r>
            <a:r>
              <a:rPr lang="en-GB" dirty="0" err="1" smtClean="0"/>
              <a:t>deltaX</a:t>
            </a:r>
            <a:r>
              <a:rPr lang="en-GB" dirty="0" smtClean="0"/>
              <a:t> = - </a:t>
            </a:r>
            <a:r>
              <a:rPr lang="en-GB" dirty="0" err="1" smtClean="0"/>
              <a:t>deltaX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bounce the ball</a:t>
            </a:r>
          </a:p>
          <a:p>
            <a:pPr>
              <a:buNone/>
            </a:pPr>
            <a:r>
              <a:rPr lang="en-GB" dirty="0" smtClean="0"/>
              <a:t>   }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81450"/>
            <a:ext cx="2360967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Means </a:t>
            </a:r>
          </a:p>
          <a:p>
            <a:r>
              <a:rPr lang="en-GB" dirty="0" smtClean="0"/>
              <a:t>if </a:t>
            </a:r>
            <a:r>
              <a:rPr lang="en-GB" dirty="0" err="1" smtClean="0"/>
              <a:t>ballY</a:t>
            </a:r>
            <a:r>
              <a:rPr lang="en-GB" dirty="0" smtClean="0"/>
              <a:t> is between </a:t>
            </a:r>
            <a:endParaRPr lang="en-GB" dirty="0" smtClean="0"/>
          </a:p>
          <a:p>
            <a:r>
              <a:rPr lang="en-GB" dirty="0" err="1" smtClean="0"/>
              <a:t>batY</a:t>
            </a:r>
            <a:r>
              <a:rPr lang="en-GB" dirty="0" smtClean="0"/>
              <a:t> AND </a:t>
            </a:r>
            <a:r>
              <a:rPr lang="en-GB" dirty="0" smtClean="0"/>
              <a:t>(</a:t>
            </a:r>
            <a:r>
              <a:rPr lang="en-GB" dirty="0" err="1" smtClean="0"/>
              <a:t>batY</a:t>
            </a:r>
            <a:r>
              <a:rPr lang="en-GB" dirty="0" smtClean="0"/>
              <a:t> + 30)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2511524"/>
            <a:ext cx="2360967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Need</a:t>
            </a:r>
            <a:r>
              <a:rPr lang="en-GB" dirty="0" smtClean="0">
                <a:solidFill>
                  <a:srgbClr val="FF0000"/>
                </a:solidFill>
              </a:rPr>
              <a:t>s more work, </a:t>
            </a:r>
            <a:r>
              <a:rPr lang="en-GB" dirty="0" err="1" smtClean="0">
                <a:solidFill>
                  <a:srgbClr val="FF0000"/>
                </a:solidFill>
              </a:rPr>
              <a:t>ballX</a:t>
            </a:r>
            <a:r>
              <a:rPr lang="en-GB" dirty="0" smtClean="0">
                <a:solidFill>
                  <a:srgbClr val="FF0000"/>
                </a:solidFill>
              </a:rPr>
              <a:t> might not be exactly 15!</a:t>
            </a:r>
            <a:endParaRPr lang="en-GB" dirty="0" smtClean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2267744" y="2852936"/>
            <a:ext cx="3024336" cy="7920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true or false?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GB" dirty="0" smtClean="0"/>
              <a:t>(20&lt;=40) 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smtClean="0"/>
              <a:t>!(50==(45+5))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smtClean="0"/>
              <a:t>(20&gt;10 &amp;&amp; 10&gt;=15)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smtClean="0"/>
              <a:t>!(30&lt;=20 || 50&gt;=40)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/>
              <a:t>(20&gt;=10 &amp;&amp; </a:t>
            </a:r>
            <a:r>
              <a:rPr lang="en-GB" dirty="0" smtClean="0"/>
              <a:t>!(10</a:t>
            </a:r>
            <a:r>
              <a:rPr lang="en-GB" dirty="0"/>
              <a:t>&gt;=</a:t>
            </a:r>
            <a:r>
              <a:rPr lang="en-GB" dirty="0" smtClean="0"/>
              <a:t>15))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581128" y="1443991"/>
            <a:ext cx="4041775" cy="4591050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GB" dirty="0" smtClean="0"/>
              <a:t>true 20 is smaller than 40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smtClean="0"/>
              <a:t>false  (50 same as 50) but NOT result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smtClean="0"/>
              <a:t>false (true AND false)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smtClean="0"/>
              <a:t>false  (false OR true) = true but NOT is false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smtClean="0"/>
              <a:t>NOT(false) is true,  true AND true is true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334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Events for animation, for user interaction</a:t>
            </a:r>
          </a:p>
          <a:p>
            <a:pPr lvl="1">
              <a:buNone/>
            </a:pPr>
            <a:r>
              <a:rPr lang="en-GB" dirty="0" smtClean="0">
                <a:solidFill>
                  <a:schemeClr val="tx2"/>
                </a:solidFill>
              </a:rPr>
              <a:t>setup(), draw(), </a:t>
            </a:r>
            <a:r>
              <a:rPr lang="en-GB" dirty="0" err="1" smtClean="0">
                <a:solidFill>
                  <a:schemeClr val="tx2"/>
                </a:solidFill>
              </a:rPr>
              <a:t>keyPressed</a:t>
            </a:r>
            <a:r>
              <a:rPr lang="en-GB" dirty="0" smtClean="0">
                <a:solidFill>
                  <a:schemeClr val="tx2"/>
                </a:solidFill>
              </a:rPr>
              <a:t>(), </a:t>
            </a:r>
            <a:r>
              <a:rPr lang="en-GB" dirty="0" err="1" smtClean="0">
                <a:solidFill>
                  <a:schemeClr val="tx2"/>
                </a:solidFill>
              </a:rPr>
              <a:t>mouseMoved</a:t>
            </a:r>
            <a:r>
              <a:rPr lang="en-GB" dirty="0" smtClean="0">
                <a:solidFill>
                  <a:schemeClr val="tx2"/>
                </a:solidFill>
              </a:rPr>
              <a:t>()</a:t>
            </a:r>
          </a:p>
          <a:p>
            <a:r>
              <a:rPr lang="en-GB" dirty="0" smtClean="0"/>
              <a:t>Conditional statements</a:t>
            </a:r>
          </a:p>
          <a:p>
            <a:pPr lvl="1">
              <a:buNone/>
            </a:pPr>
            <a:r>
              <a:rPr lang="en-GB" dirty="0" smtClean="0">
                <a:solidFill>
                  <a:schemeClr val="tx2"/>
                </a:solidFill>
              </a:rPr>
              <a:t>if, else if, else</a:t>
            </a:r>
          </a:p>
          <a:p>
            <a:r>
              <a:rPr lang="en-GB" dirty="0" smtClean="0"/>
              <a:t>Test expressions, e.g. </a:t>
            </a:r>
            <a:r>
              <a:rPr lang="en-GB" dirty="0" smtClean="0">
                <a:solidFill>
                  <a:schemeClr val="tx2"/>
                </a:solidFill>
              </a:rPr>
              <a:t>x==70</a:t>
            </a:r>
          </a:p>
          <a:p>
            <a:r>
              <a:rPr lang="en-GB" dirty="0" smtClean="0"/>
              <a:t>Combining expressions with operators </a:t>
            </a:r>
          </a:p>
          <a:p>
            <a:pPr lvl="1">
              <a:buNone/>
            </a:pPr>
            <a:r>
              <a:rPr lang="en-GB" dirty="0" smtClean="0">
                <a:solidFill>
                  <a:schemeClr val="tx2"/>
                </a:solidFill>
              </a:rPr>
              <a:t>&amp;&amp;, ||, !</a:t>
            </a:r>
          </a:p>
          <a:p>
            <a:r>
              <a:rPr lang="en-GB" dirty="0" smtClean="0"/>
              <a:t>Started Pong Game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Revision exercise: top down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 err="1"/>
              <a:t>int</a:t>
            </a:r>
            <a:r>
              <a:rPr lang="en-GB" dirty="0"/>
              <a:t> x=10;</a:t>
            </a:r>
          </a:p>
          <a:p>
            <a:pPr>
              <a:buNone/>
            </a:pPr>
            <a:r>
              <a:rPr lang="en-GB" dirty="0" err="1"/>
              <a:t>int</a:t>
            </a:r>
            <a:r>
              <a:rPr lang="en-GB" dirty="0"/>
              <a:t> y=50;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void setup() </a:t>
            </a:r>
          </a:p>
          <a:p>
            <a:pPr>
              <a:buNone/>
            </a:pPr>
            <a:r>
              <a:rPr lang="en-GB" dirty="0"/>
              <a:t>{ </a:t>
            </a:r>
          </a:p>
          <a:p>
            <a:pPr>
              <a:buNone/>
            </a:pPr>
            <a:r>
              <a:rPr lang="en-GB" dirty="0"/>
              <a:t>  for(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=0;i&lt;5;i++)</a:t>
            </a:r>
          </a:p>
          <a:p>
            <a:pPr>
              <a:buNone/>
            </a:pPr>
            <a:r>
              <a:rPr lang="en-GB" dirty="0"/>
              <a:t>  {</a:t>
            </a:r>
          </a:p>
          <a:p>
            <a:pPr>
              <a:buNone/>
            </a:pPr>
            <a:r>
              <a:rPr lang="en-GB" dirty="0"/>
              <a:t>    </a:t>
            </a:r>
            <a:r>
              <a:rPr lang="en-GB" dirty="0">
                <a:solidFill>
                  <a:srgbClr val="00B050"/>
                </a:solidFill>
              </a:rPr>
              <a:t>//draw circle</a:t>
            </a:r>
          </a:p>
          <a:p>
            <a:pPr>
              <a:buNone/>
            </a:pPr>
            <a:r>
              <a:rPr lang="en-GB" dirty="0"/>
              <a:t>    ellipse(x,y,10,10);</a:t>
            </a:r>
          </a:p>
          <a:p>
            <a:pPr>
              <a:buNone/>
            </a:pPr>
            <a:r>
              <a:rPr lang="en-GB" dirty="0"/>
              <a:t>    </a:t>
            </a:r>
            <a:r>
              <a:rPr lang="en-GB" dirty="0">
                <a:solidFill>
                  <a:srgbClr val="00B050"/>
                </a:solidFill>
              </a:rPr>
              <a:t>//draw cross</a:t>
            </a:r>
          </a:p>
          <a:p>
            <a:pPr>
              <a:buNone/>
            </a:pPr>
            <a:r>
              <a:rPr lang="en-GB" dirty="0"/>
              <a:t>    line(x-5,y,x+5,y);</a:t>
            </a:r>
          </a:p>
          <a:p>
            <a:pPr>
              <a:buNone/>
            </a:pPr>
            <a:r>
              <a:rPr lang="en-GB" dirty="0"/>
              <a:t>    line(x,y-5,x,y+5);</a:t>
            </a:r>
          </a:p>
          <a:p>
            <a:pPr>
              <a:buNone/>
            </a:pPr>
            <a:r>
              <a:rPr lang="en-GB" dirty="0"/>
              <a:t>    x=x+20;</a:t>
            </a:r>
          </a:p>
          <a:p>
            <a:pPr>
              <a:buNone/>
            </a:pPr>
            <a:r>
              <a:rPr lang="en-GB" dirty="0"/>
              <a:t>  }</a:t>
            </a:r>
          </a:p>
          <a:p>
            <a:pPr>
              <a:buNone/>
            </a:pPr>
            <a:r>
              <a:rPr lang="en-GB" dirty="0"/>
              <a:t>}</a:t>
            </a:r>
            <a:r>
              <a:rPr lang="en-GB" dirty="0" smtClean="0"/>
              <a:t> </a:t>
            </a:r>
          </a:p>
          <a:p>
            <a:endParaRPr lang="en-GB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253501"/>
            <a:ext cx="2226543" cy="24788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77166" y="3924629"/>
            <a:ext cx="1961434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Pseudocode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Draw 5 wheels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2. For 5 repetitions</a:t>
            </a:r>
          </a:p>
          <a:p>
            <a:r>
              <a:rPr lang="en-GB" dirty="0" smtClean="0"/>
              <a:t>   {</a:t>
            </a:r>
          </a:p>
          <a:p>
            <a:r>
              <a:rPr lang="en-GB" dirty="0"/>
              <a:t> </a:t>
            </a:r>
            <a:r>
              <a:rPr lang="en-GB" dirty="0" smtClean="0"/>
              <a:t>   draw wheel</a:t>
            </a:r>
          </a:p>
          <a:p>
            <a:r>
              <a:rPr lang="en-GB" dirty="0"/>
              <a:t> </a:t>
            </a:r>
            <a:r>
              <a:rPr lang="en-GB" dirty="0" smtClean="0"/>
              <a:t>   move right</a:t>
            </a:r>
          </a:p>
          <a:p>
            <a:r>
              <a:rPr lang="en-GB" dirty="0" smtClean="0"/>
              <a:t>  }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948264" y="5082244"/>
            <a:ext cx="191757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v</a:t>
            </a:r>
            <a:r>
              <a:rPr lang="en-GB" dirty="0" smtClean="0"/>
              <a:t>oid circle(</a:t>
            </a:r>
            <a:r>
              <a:rPr lang="en-GB" dirty="0" err="1" smtClean="0"/>
              <a:t>x,y,size</a:t>
            </a:r>
            <a:r>
              <a:rPr lang="en-GB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48264" y="5721173"/>
            <a:ext cx="189962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void cross(</a:t>
            </a:r>
            <a:r>
              <a:rPr lang="en-GB" dirty="0" err="1" smtClean="0"/>
              <a:t>x,y,size</a:t>
            </a:r>
            <a:r>
              <a:rPr lang="en-GB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38720" y="1398631"/>
            <a:ext cx="3471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Poor code </a:t>
            </a:r>
            <a:r>
              <a:rPr lang="en-GB" dirty="0" smtClean="0"/>
              <a:t>– </a:t>
            </a:r>
          </a:p>
          <a:p>
            <a:r>
              <a:rPr lang="en-GB" dirty="0" smtClean="0"/>
              <a:t>what would top down design be?</a:t>
            </a:r>
          </a:p>
          <a:p>
            <a:endParaRPr lang="en-GB" dirty="0"/>
          </a:p>
          <a:p>
            <a:r>
              <a:rPr lang="en-GB" dirty="0" smtClean="0"/>
              <a:t>What procedures should we write?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014923" y="4697276"/>
            <a:ext cx="1568122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3. Draw Wheel</a:t>
            </a:r>
          </a:p>
          <a:p>
            <a:r>
              <a:rPr lang="en-GB" dirty="0"/>
              <a:t> </a:t>
            </a:r>
            <a:r>
              <a:rPr lang="en-GB" dirty="0" smtClean="0"/>
              <a:t>    Draw circle</a:t>
            </a:r>
          </a:p>
          <a:p>
            <a:r>
              <a:rPr lang="en-GB" dirty="0"/>
              <a:t> </a:t>
            </a:r>
            <a:r>
              <a:rPr lang="en-GB" dirty="0" smtClean="0"/>
              <a:t>    Draw cross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916428" y="4341917"/>
            <a:ext cx="199471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v</a:t>
            </a:r>
            <a:r>
              <a:rPr lang="en-GB" dirty="0" smtClean="0"/>
              <a:t>oid wheel(</a:t>
            </a:r>
            <a:r>
              <a:rPr lang="en-GB" dirty="0" err="1" smtClean="0"/>
              <a:t>x,y,size</a:t>
            </a:r>
            <a:r>
              <a:rPr lang="en-GB" dirty="0" smtClean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Animation</a:t>
            </a:r>
          </a:p>
          <a:p>
            <a:pPr lvl="1"/>
            <a:r>
              <a:rPr lang="en-GB" dirty="0" smtClean="0"/>
              <a:t>Events : </a:t>
            </a:r>
            <a:r>
              <a:rPr lang="en-GB" b="1" dirty="0" smtClean="0">
                <a:solidFill>
                  <a:schemeClr val="accent2"/>
                </a:solidFill>
              </a:rPr>
              <a:t>setup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accent2"/>
                </a:solidFill>
              </a:rPr>
              <a:t>draw</a:t>
            </a:r>
          </a:p>
          <a:p>
            <a:pPr lvl="1"/>
            <a:endParaRPr lang="en-GB" b="1" dirty="0">
              <a:solidFill>
                <a:schemeClr val="accent2"/>
              </a:solidFill>
            </a:endParaRPr>
          </a:p>
          <a:p>
            <a:pPr lvl="1"/>
            <a:r>
              <a:rPr lang="en-GB" b="1" dirty="0" smtClean="0">
                <a:solidFill>
                  <a:schemeClr val="accent2"/>
                </a:solidFill>
              </a:rPr>
              <a:t> setup() </a:t>
            </a:r>
            <a:r>
              <a:rPr lang="en-GB" dirty="0" smtClean="0"/>
              <a:t>:  program starts here, runs once through commands</a:t>
            </a:r>
          </a:p>
          <a:p>
            <a:pPr lvl="1"/>
            <a:r>
              <a:rPr lang="en-GB" b="1" dirty="0">
                <a:solidFill>
                  <a:schemeClr val="accent2"/>
                </a:solidFill>
              </a:rPr>
              <a:t> </a:t>
            </a:r>
            <a:r>
              <a:rPr lang="en-GB" b="1" dirty="0" smtClean="0">
                <a:solidFill>
                  <a:schemeClr val="accent2"/>
                </a:solidFill>
              </a:rPr>
              <a:t>draw() </a:t>
            </a:r>
            <a:r>
              <a:rPr lang="en-GB" dirty="0"/>
              <a:t>:  </a:t>
            </a:r>
            <a:r>
              <a:rPr lang="en-GB" dirty="0" smtClean="0"/>
              <a:t>repeats commands every 60 secs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Conditional statements – if (</a:t>
            </a:r>
            <a:r>
              <a:rPr lang="en-GB" i="1" dirty="0" smtClean="0">
                <a:solidFill>
                  <a:srgbClr val="0070C0"/>
                </a:solidFill>
              </a:rPr>
              <a:t>something is true</a:t>
            </a:r>
            <a:r>
              <a:rPr lang="en-GB" dirty="0" smtClean="0"/>
              <a:t>) {</a:t>
            </a:r>
            <a:r>
              <a:rPr lang="en-GB" i="1" dirty="0" smtClean="0">
                <a:solidFill>
                  <a:srgbClr val="0070C0"/>
                </a:solidFill>
              </a:rPr>
              <a:t>do some commands</a:t>
            </a:r>
            <a:r>
              <a:rPr lang="en-GB" dirty="0" smtClean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Program - Sequence of commands</a:t>
            </a:r>
          </a:p>
          <a:p>
            <a:r>
              <a:rPr lang="en-GB" dirty="0" smtClean="0"/>
              <a:t>Processing (Java) allows </a:t>
            </a:r>
            <a:r>
              <a:rPr lang="en-GB" dirty="0" smtClean="0">
                <a:solidFill>
                  <a:srgbClr val="FF0000"/>
                </a:solidFill>
              </a:rPr>
              <a:t>event</a:t>
            </a:r>
            <a:r>
              <a:rPr lang="en-GB" dirty="0" smtClean="0"/>
              <a:t> based programming</a:t>
            </a:r>
          </a:p>
          <a:p>
            <a:r>
              <a:rPr lang="en-GB" dirty="0" smtClean="0"/>
              <a:t>Animation needs screen to be redrawn </a:t>
            </a:r>
          </a:p>
          <a:p>
            <a:pPr lvl="1"/>
            <a:r>
              <a:rPr lang="en-GB" dirty="0" smtClean="0"/>
              <a:t>Frames</a:t>
            </a:r>
          </a:p>
          <a:p>
            <a:r>
              <a:rPr lang="en-GB" dirty="0" smtClean="0"/>
              <a:t>Animation events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>
                <a:solidFill>
                  <a:srgbClr val="0070C0"/>
                </a:solidFill>
              </a:rPr>
              <a:t>setup() </a:t>
            </a:r>
            <a:r>
              <a:rPr lang="en-GB" dirty="0" smtClean="0"/>
              <a:t>– runs once, at start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>
                <a:solidFill>
                  <a:srgbClr val="0070C0"/>
                </a:solidFill>
              </a:rPr>
              <a:t>draw() </a:t>
            </a:r>
            <a:r>
              <a:rPr lang="en-GB" dirty="0" smtClean="0"/>
              <a:t>– runs repeatedly until program terminates</a:t>
            </a:r>
          </a:p>
          <a:p>
            <a:r>
              <a:rPr lang="en-GB" dirty="0" smtClean="0"/>
              <a:t>Each contains a sequence of commands</a:t>
            </a:r>
          </a:p>
          <a:p>
            <a:r>
              <a:rPr lang="en-GB" dirty="0" smtClean="0"/>
              <a:t>Commands contained within </a:t>
            </a:r>
            <a:r>
              <a:rPr lang="en-GB" b="1" dirty="0" smtClean="0">
                <a:solidFill>
                  <a:srgbClr val="0070C0"/>
                </a:solidFill>
              </a:rPr>
              <a:t>{ }</a:t>
            </a:r>
          </a:p>
          <a:p>
            <a:r>
              <a:rPr lang="en-GB" dirty="0" smtClean="0"/>
              <a:t>Events are a kind of Procedure</a:t>
            </a:r>
            <a:endParaRPr lang="en-US" dirty="0"/>
          </a:p>
        </p:txBody>
      </p:sp>
      <p:pic>
        <p:nvPicPr>
          <p:cNvPr id="4" name="Picture 3" descr="drawSetupFlowch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198" y="1071546"/>
            <a:ext cx="2027802" cy="37906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Moving Ball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 smtClean="0">
                <a:solidFill>
                  <a:srgbClr val="00B050"/>
                </a:solidFill>
              </a:rPr>
              <a:t>//Animated ball</a:t>
            </a:r>
          </a:p>
          <a:p>
            <a:pPr>
              <a:buNone/>
            </a:pPr>
            <a:r>
              <a:rPr lang="en-GB" dirty="0" smtClean="0"/>
              <a:t>float </a:t>
            </a:r>
            <a:r>
              <a:rPr lang="en-GB" dirty="0" smtClean="0">
                <a:solidFill>
                  <a:srgbClr val="0070C0"/>
                </a:solidFill>
              </a:rPr>
              <a:t>x</a:t>
            </a:r>
            <a:r>
              <a:rPr lang="en-GB" dirty="0" smtClean="0"/>
              <a:t>=10;  </a:t>
            </a:r>
            <a:r>
              <a:rPr lang="en-GB" dirty="0" smtClean="0">
                <a:solidFill>
                  <a:srgbClr val="00B050"/>
                </a:solidFill>
              </a:rPr>
              <a:t>//ball initial position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void</a:t>
            </a:r>
            <a:r>
              <a:rPr lang="en-GB" dirty="0" smtClean="0"/>
              <a:t> setup()  </a:t>
            </a:r>
            <a:r>
              <a:rPr lang="en-GB" dirty="0" smtClean="0">
                <a:solidFill>
                  <a:srgbClr val="00B050"/>
                </a:solidFill>
              </a:rPr>
              <a:t>//runs once at start</a:t>
            </a:r>
          </a:p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  size(500,250);</a:t>
            </a:r>
          </a:p>
          <a:p>
            <a:pPr>
              <a:buNone/>
            </a:pPr>
            <a:r>
              <a:rPr lang="en-GB" dirty="0" smtClean="0"/>
              <a:t>  background(0);     </a:t>
            </a:r>
            <a:r>
              <a:rPr lang="en-GB" dirty="0" smtClean="0">
                <a:solidFill>
                  <a:srgbClr val="00B050"/>
                </a:solidFill>
              </a:rPr>
              <a:t>//black background</a:t>
            </a:r>
          </a:p>
          <a:p>
            <a:pPr>
              <a:buNone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GB" dirty="0" smtClean="0"/>
              <a:t>stroke(255,0,0);    </a:t>
            </a:r>
            <a:r>
              <a:rPr lang="en-GB" dirty="0" smtClean="0">
                <a:solidFill>
                  <a:srgbClr val="00B050"/>
                </a:solidFill>
              </a:rPr>
              <a:t>//pen red</a:t>
            </a:r>
          </a:p>
          <a:p>
            <a:pPr>
              <a:buNone/>
            </a:pPr>
            <a:r>
              <a:rPr lang="en-GB" dirty="0" smtClean="0"/>
              <a:t>  fill(255,255,0);     </a:t>
            </a:r>
            <a:r>
              <a:rPr lang="en-GB" dirty="0" smtClean="0">
                <a:solidFill>
                  <a:srgbClr val="00B050"/>
                </a:solidFill>
              </a:rPr>
              <a:t>//yellow fill</a:t>
            </a:r>
          </a:p>
          <a:p>
            <a:pPr>
              <a:buNone/>
            </a:pPr>
            <a:r>
              <a:rPr lang="en-GB" dirty="0" smtClean="0"/>
              <a:t>}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void</a:t>
            </a:r>
            <a:r>
              <a:rPr lang="en-GB" dirty="0" smtClean="0"/>
              <a:t> draw()  </a:t>
            </a:r>
            <a:r>
              <a:rPr lang="en-GB" dirty="0" smtClean="0">
                <a:solidFill>
                  <a:srgbClr val="00B050"/>
                </a:solidFill>
              </a:rPr>
              <a:t>//runs repeatedly</a:t>
            </a:r>
          </a:p>
          <a:p>
            <a:pPr>
              <a:buNone/>
            </a:pPr>
            <a:r>
              <a:rPr lang="en-GB" dirty="0" smtClean="0"/>
              <a:t>{</a:t>
            </a:r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GB" dirty="0" smtClean="0"/>
              <a:t>  ellipse(</a:t>
            </a:r>
            <a:r>
              <a:rPr lang="en-GB" b="1" dirty="0" smtClean="0">
                <a:solidFill>
                  <a:srgbClr val="0070C0"/>
                </a:solidFill>
              </a:rPr>
              <a:t>x,125</a:t>
            </a:r>
            <a:r>
              <a:rPr lang="en-GB" dirty="0" smtClean="0"/>
              <a:t>,10,10);   </a:t>
            </a:r>
            <a:r>
              <a:rPr lang="en-GB" dirty="0" smtClean="0">
                <a:solidFill>
                  <a:srgbClr val="00B050"/>
                </a:solidFill>
              </a:rPr>
              <a:t>//draw ball at current position : </a:t>
            </a:r>
            <a:r>
              <a:rPr lang="en-GB" dirty="0" smtClean="0">
                <a:solidFill>
                  <a:srgbClr val="00B050"/>
                </a:solidFill>
              </a:rPr>
              <a:t>x, y fixed at 125!</a:t>
            </a:r>
            <a:endParaRPr lang="en-GB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GB" dirty="0" smtClean="0"/>
              <a:t> </a:t>
            </a:r>
            <a:r>
              <a:rPr lang="en-GB" dirty="0" smtClean="0">
                <a:solidFill>
                  <a:srgbClr val="0070C0"/>
                </a:solidFill>
              </a:rPr>
              <a:t> x = x + 5</a:t>
            </a:r>
            <a:r>
              <a:rPr lang="en-GB" dirty="0" smtClean="0"/>
              <a:t>;                       </a:t>
            </a:r>
            <a:r>
              <a:rPr lang="en-GB" dirty="0" smtClean="0">
                <a:solidFill>
                  <a:srgbClr val="00B050"/>
                </a:solidFill>
              </a:rPr>
              <a:t>//move ball right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Animation 1</a:t>
            </a:r>
            <a:r>
              <a:rPr lang="en-GB" baseline="30000" dirty="0" smtClean="0"/>
              <a:t>st</a:t>
            </a:r>
            <a:r>
              <a:rPr lang="en-GB" dirty="0" smtClean="0"/>
              <a:t>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5918" y="1500174"/>
            <a:ext cx="5357850" cy="2714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14546" y="2714620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7715272" y="1857364"/>
            <a:ext cx="642942" cy="714380"/>
          </a:xfrm>
          <a:prstGeom prst="cube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43834" y="2214554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x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786710" y="20002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10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2214546" y="450057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void</a:t>
            </a:r>
            <a:r>
              <a:rPr lang="en-GB" dirty="0" smtClean="0"/>
              <a:t> draw()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//runs repeatedly</a:t>
            </a:r>
          </a:p>
          <a:p>
            <a:pPr>
              <a:buNone/>
            </a:pPr>
            <a:r>
              <a:rPr lang="en-GB" dirty="0" smtClean="0"/>
              <a:t>{</a:t>
            </a:r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GB" dirty="0" smtClean="0"/>
              <a:t>  ellipse(x,125,10,10);</a:t>
            </a:r>
          </a:p>
          <a:p>
            <a:pPr>
              <a:buNone/>
            </a:pPr>
            <a:r>
              <a:rPr lang="en-GB" dirty="0" smtClean="0"/>
              <a:t>  x = x + 5;            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//move ball right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86710" y="20002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15</a:t>
            </a:r>
            <a:endParaRPr lang="en-US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00100" y="1500968"/>
            <a:ext cx="572298" cy="1440108"/>
            <a:chOff x="1000100" y="1500968"/>
            <a:chExt cx="572298" cy="1440108"/>
          </a:xfrm>
        </p:grpSpPr>
        <p:sp>
          <p:nvSpPr>
            <p:cNvPr id="11" name="TextBox 10"/>
            <p:cNvSpPr txBox="1"/>
            <p:nvPr/>
          </p:nvSpPr>
          <p:spPr>
            <a:xfrm>
              <a:off x="1000100" y="257174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125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928662" y="2143116"/>
              <a:ext cx="128588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785918" y="1071546"/>
            <a:ext cx="1427060" cy="369332"/>
            <a:chOff x="1785918" y="1071546"/>
            <a:chExt cx="1427060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2928926" y="107154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x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10800000">
              <a:off x="1785918" y="1357298"/>
              <a:ext cx="1214446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Animation 2</a:t>
            </a:r>
            <a:r>
              <a:rPr lang="en-GB" baseline="30000" dirty="0" smtClean="0"/>
              <a:t>nd</a:t>
            </a:r>
            <a:r>
              <a:rPr lang="en-GB" dirty="0" smtClean="0"/>
              <a:t>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5918" y="1500174"/>
            <a:ext cx="5357850" cy="2714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14546" y="2714620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28860" y="2714620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7715272" y="1857364"/>
            <a:ext cx="642942" cy="714380"/>
          </a:xfrm>
          <a:prstGeom prst="cube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43834" y="2214554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x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786710" y="20002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15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2214546" y="450057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void</a:t>
            </a:r>
            <a:r>
              <a:rPr lang="en-GB" dirty="0" smtClean="0"/>
              <a:t> draw()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//runs repeatedly</a:t>
            </a:r>
          </a:p>
          <a:p>
            <a:pPr>
              <a:buNone/>
            </a:pPr>
            <a:r>
              <a:rPr lang="en-GB" dirty="0" smtClean="0"/>
              <a:t>{</a:t>
            </a:r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GB" dirty="0" smtClean="0"/>
              <a:t>  ellipse(x,125,10,10);</a:t>
            </a:r>
          </a:p>
          <a:p>
            <a:pPr>
              <a:buNone/>
            </a:pPr>
            <a:r>
              <a:rPr lang="en-GB" dirty="0" smtClean="0"/>
              <a:t>  x = x + 5;            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//move ball right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86710" y="20002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20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00100" y="1500968"/>
            <a:ext cx="572298" cy="1440108"/>
            <a:chOff x="1000100" y="1500968"/>
            <a:chExt cx="572298" cy="1440108"/>
          </a:xfrm>
        </p:grpSpPr>
        <p:sp>
          <p:nvSpPr>
            <p:cNvPr id="16" name="TextBox 15"/>
            <p:cNvSpPr txBox="1"/>
            <p:nvPr/>
          </p:nvSpPr>
          <p:spPr>
            <a:xfrm>
              <a:off x="1000100" y="257174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125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5400000">
              <a:off x="928662" y="2143116"/>
              <a:ext cx="128588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85918" y="1071546"/>
            <a:ext cx="1427060" cy="369332"/>
            <a:chOff x="1785918" y="1071546"/>
            <a:chExt cx="1427060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2928926" y="107154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x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10800000">
              <a:off x="1785918" y="1357298"/>
              <a:ext cx="1214446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Animation 3</a:t>
            </a:r>
            <a:r>
              <a:rPr lang="en-GB" baseline="30000" dirty="0" smtClean="0"/>
              <a:t>rd</a:t>
            </a:r>
            <a:r>
              <a:rPr lang="en-GB" dirty="0" smtClean="0"/>
              <a:t>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5918" y="1500174"/>
            <a:ext cx="5357850" cy="2714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14546" y="2714620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28860" y="2714620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7715272" y="1857364"/>
            <a:ext cx="642942" cy="714380"/>
          </a:xfrm>
          <a:prstGeom prst="cube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43834" y="2214554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x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786710" y="20002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20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2214546" y="450057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void</a:t>
            </a:r>
            <a:r>
              <a:rPr lang="en-GB" dirty="0" smtClean="0"/>
              <a:t> draw()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//runs repeatedly</a:t>
            </a:r>
          </a:p>
          <a:p>
            <a:pPr>
              <a:buNone/>
            </a:pPr>
            <a:r>
              <a:rPr lang="en-GB" dirty="0" smtClean="0"/>
              <a:t>{</a:t>
            </a:r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GB" dirty="0" smtClean="0"/>
              <a:t>  ellipse(x,125,10,10);</a:t>
            </a:r>
          </a:p>
          <a:p>
            <a:pPr>
              <a:buNone/>
            </a:pPr>
            <a:r>
              <a:rPr lang="en-GB" dirty="0" smtClean="0"/>
              <a:t>  x = x + 5;            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//move ball right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86710" y="20002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25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2643174" y="2714620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000100" y="1500968"/>
            <a:ext cx="572298" cy="1440108"/>
            <a:chOff x="1000100" y="1500968"/>
            <a:chExt cx="572298" cy="1440108"/>
          </a:xfrm>
        </p:grpSpPr>
        <p:sp>
          <p:nvSpPr>
            <p:cNvPr id="17" name="TextBox 16"/>
            <p:cNvSpPr txBox="1"/>
            <p:nvPr/>
          </p:nvSpPr>
          <p:spPr>
            <a:xfrm>
              <a:off x="1000100" y="257174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125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928662" y="2143116"/>
              <a:ext cx="128588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785918" y="1071546"/>
            <a:ext cx="1427060" cy="369332"/>
            <a:chOff x="1785918" y="1071546"/>
            <a:chExt cx="142706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2928926" y="107154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x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10800000">
              <a:off x="1785918" y="1357298"/>
              <a:ext cx="1214446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1"/>
    </p:bldLst>
  </p:timing>
</p:sld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Processing 2ForLoop</Template>
  <TotalTime>2404</TotalTime>
  <Words>1499</Words>
  <Application>Microsoft Office PowerPoint</Application>
  <PresentationFormat>On-screen Show (4:3)</PresentationFormat>
  <Paragraphs>394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ヒラギノ角ゴ ProN W3</vt:lpstr>
      <vt:lpstr>ヒラギノ角ゴ ProN W6</vt:lpstr>
      <vt:lpstr>Default - Title Slide</vt:lpstr>
      <vt:lpstr>1_Default - Title Slide</vt:lpstr>
      <vt:lpstr>Animation</vt:lpstr>
      <vt:lpstr>Last Week</vt:lpstr>
      <vt:lpstr>Revision exercise: top down design</vt:lpstr>
      <vt:lpstr>Learning Objectives</vt:lpstr>
      <vt:lpstr>Events</vt:lpstr>
      <vt:lpstr>Moving Ball</vt:lpstr>
      <vt:lpstr>Animation 1st frame</vt:lpstr>
      <vt:lpstr>Animation 2nd frame</vt:lpstr>
      <vt:lpstr>Animation 3rd frame</vt:lpstr>
      <vt:lpstr>Animation 4th frame</vt:lpstr>
      <vt:lpstr>Proper animation</vt:lpstr>
      <vt:lpstr>Variable Step size</vt:lpstr>
      <vt:lpstr>Making Ball Bounce</vt:lpstr>
      <vt:lpstr>The first bounce</vt:lpstr>
      <vt:lpstr>The second bounce?</vt:lpstr>
      <vt:lpstr>The second bounce?</vt:lpstr>
      <vt:lpstr>More events</vt:lpstr>
      <vt:lpstr>Detecting key press up and down</vt:lpstr>
      <vt:lpstr>Getting the mouse position</vt:lpstr>
      <vt:lpstr>Collision Detection</vt:lpstr>
      <vt:lpstr>Boolean expressions</vt:lpstr>
      <vt:lpstr>true or false?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</dc:title>
  <dc:creator>dm</dc:creator>
  <cp:lastModifiedBy>Alice McLean</cp:lastModifiedBy>
  <cp:revision>178</cp:revision>
  <dcterms:created xsi:type="dcterms:W3CDTF">2014-07-04T10:55:05Z</dcterms:created>
  <dcterms:modified xsi:type="dcterms:W3CDTF">2015-10-20T10:06:02Z</dcterms:modified>
</cp:coreProperties>
</file>