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19"/>
  </p:notesMasterIdLst>
  <p:handoutMasterIdLst>
    <p:handoutMasterId r:id="rId20"/>
  </p:handoutMasterIdLst>
  <p:sldIdLst>
    <p:sldId id="289" r:id="rId2"/>
    <p:sldId id="265" r:id="rId3"/>
    <p:sldId id="315" r:id="rId4"/>
    <p:sldId id="316" r:id="rId5"/>
    <p:sldId id="318" r:id="rId6"/>
    <p:sldId id="317" r:id="rId7"/>
    <p:sldId id="319" r:id="rId8"/>
    <p:sldId id="322" r:id="rId9"/>
    <p:sldId id="320" r:id="rId10"/>
    <p:sldId id="321" r:id="rId11"/>
    <p:sldId id="303" r:id="rId12"/>
    <p:sldId id="262" r:id="rId13"/>
    <p:sldId id="323" r:id="rId14"/>
    <p:sldId id="324" r:id="rId15"/>
    <p:sldId id="325" r:id="rId16"/>
    <p:sldId id="326" r:id="rId17"/>
    <p:sldId id="301" r:id="rId18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Arguments must be typed in the prototype: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End Sub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End Function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Functions &amp; Top Down Design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ustom commands that return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 : Tree 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1900" y="1417638"/>
            <a:ext cx="126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Driving car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96416" y="2160109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28184" y="2103407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Car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42310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10 Houses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9814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Move Position left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9285" y="392143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4524" y="3955641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9763" y="400039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5002" y="4064495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0241" y="4138152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65480" y="4215304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41236" y="5079039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Square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286209" y="5064473"/>
            <a:ext cx="16377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Triangle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491880" y="1786970"/>
            <a:ext cx="648072" cy="3731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427984" y="1786970"/>
            <a:ext cx="2491344" cy="262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042943" y="2529441"/>
            <a:ext cx="405717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89814" y="2529441"/>
            <a:ext cx="502066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8" idx="2"/>
          </p:cNvCxnSpPr>
          <p:nvPr/>
        </p:nvCxnSpPr>
        <p:spPr bwMode="auto">
          <a:xfrm flipH="1">
            <a:off x="1547664" y="3427207"/>
            <a:ext cx="248752" cy="361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6" idx="2"/>
          </p:cNvCxnSpPr>
          <p:nvPr/>
        </p:nvCxnSpPr>
        <p:spPr bwMode="auto">
          <a:xfrm flipH="1">
            <a:off x="1475656" y="4584636"/>
            <a:ext cx="399034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042943" y="4584636"/>
            <a:ext cx="667510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213198" y="3057586"/>
            <a:ext cx="10855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top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452618" y="3046134"/>
            <a:ext cx="1234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body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7812360" y="2907634"/>
            <a:ext cx="1342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wheels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5940152" y="2472739"/>
            <a:ext cx="108012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209669" y="2472739"/>
            <a:ext cx="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524328" y="2529441"/>
            <a:ext cx="720080" cy="378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916533" y="413815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left wheel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535198" y="410610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right wheel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7020272" y="3608123"/>
            <a:ext cx="1224135" cy="4458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39" idx="2"/>
          </p:cNvCxnSpPr>
          <p:nvPr/>
        </p:nvCxnSpPr>
        <p:spPr bwMode="auto">
          <a:xfrm flipH="1">
            <a:off x="8483414" y="3553965"/>
            <a:ext cx="1" cy="5105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409901" y="5733256"/>
            <a:ext cx="414062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Traversed – depth first as program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calling procedures in 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25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6864425" y="1403648"/>
            <a:ext cx="1751853" cy="1697495"/>
          </a:xfrm>
          <a:prstGeom prst="ellipse">
            <a:avLst/>
          </a:prstGeom>
          <a:solidFill>
            <a:srgbClr val="66FF3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2281833" cy="4787900"/>
          </a:xfrm>
        </p:spPr>
        <p:txBody>
          <a:bodyPr/>
          <a:lstStyle/>
          <a:p>
            <a:r>
              <a:rPr lang="en-GB" dirty="0" smtClean="0"/>
              <a:t>Draw Frog face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mouth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eyes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nose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Exercise: Frog, 3 levels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6840252" y="1084919"/>
            <a:ext cx="1800200" cy="1728192"/>
          </a:xfrm>
          <a:prstGeom prst="ellipse">
            <a:avLst/>
          </a:prstGeom>
          <a:solidFill>
            <a:srgbClr val="66FF3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50860" y="1084919"/>
            <a:ext cx="639688" cy="637461"/>
            <a:chOff x="6812632" y="3736026"/>
            <a:chExt cx="639688" cy="637461"/>
          </a:xfrm>
        </p:grpSpPr>
        <p:sp>
          <p:nvSpPr>
            <p:cNvPr id="10" name="Oval 9"/>
            <p:cNvSpPr/>
            <p:nvPr/>
          </p:nvSpPr>
          <p:spPr bwMode="auto">
            <a:xfrm>
              <a:off x="6812632" y="3736026"/>
              <a:ext cx="639688" cy="63746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109048" y="3916289"/>
              <a:ext cx="343272" cy="304799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52417" y="1084918"/>
            <a:ext cx="639688" cy="637461"/>
            <a:chOff x="6812632" y="3736026"/>
            <a:chExt cx="639688" cy="637461"/>
          </a:xfrm>
        </p:grpSpPr>
        <p:sp>
          <p:nvSpPr>
            <p:cNvPr id="17" name="Oval 16"/>
            <p:cNvSpPr/>
            <p:nvPr/>
          </p:nvSpPr>
          <p:spPr bwMode="auto">
            <a:xfrm>
              <a:off x="6812632" y="3736026"/>
              <a:ext cx="639688" cy="63746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109048" y="3916289"/>
              <a:ext cx="343272" cy="304799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" name="Oval 21"/>
          <p:cNvSpPr/>
          <p:nvPr/>
        </p:nvSpPr>
        <p:spPr bwMode="auto">
          <a:xfrm>
            <a:off x="7560332" y="2248644"/>
            <a:ext cx="144016" cy="144016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776356" y="2248644"/>
            <a:ext cx="144016" cy="144016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 bwMode="auto">
          <a:xfrm>
            <a:off x="3087765" y="1443189"/>
            <a:ext cx="239842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kern="0" dirty="0" smtClean="0"/>
              <a:t>Draw mouth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Fill(green)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circle</a:t>
            </a:r>
          </a:p>
          <a:p>
            <a:pPr marL="457200" indent="-457200">
              <a:buFont typeface="+mj-lt"/>
              <a:buAutoNum type="arabicPeriod"/>
            </a:pPr>
            <a:endParaRPr lang="en-GB" kern="0" dirty="0"/>
          </a:p>
          <a:p>
            <a:pPr marL="0" indent="0">
              <a:buNone/>
            </a:pPr>
            <a:r>
              <a:rPr lang="en-GB" kern="0" dirty="0" smtClean="0"/>
              <a:t>Draw 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Fill(green)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circle</a:t>
            </a:r>
          </a:p>
          <a:p>
            <a:pPr marL="457200" indent="-457200">
              <a:buFont typeface="+mj-lt"/>
              <a:buAutoNum type="arabicPeriod"/>
            </a:pPr>
            <a:endParaRPr lang="en-GB" kern="0" dirty="0"/>
          </a:p>
          <a:p>
            <a:pPr marL="0" indent="0">
              <a:buNone/>
            </a:pPr>
            <a:r>
              <a:rPr lang="en-GB" kern="0" dirty="0" smtClean="0"/>
              <a:t>Draw eyes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left eye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right eye</a:t>
            </a:r>
          </a:p>
        </p:txBody>
      </p:sp>
      <p:sp>
        <p:nvSpPr>
          <p:cNvPr id="26" name="Content Placeholder 6"/>
          <p:cNvSpPr txBox="1">
            <a:spLocks/>
          </p:cNvSpPr>
          <p:nvPr/>
        </p:nvSpPr>
        <p:spPr bwMode="auto">
          <a:xfrm>
            <a:off x="5948062" y="3117354"/>
            <a:ext cx="2398428" cy="3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kern="0" dirty="0" smtClean="0"/>
              <a:t>Draw left eye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Fill(white)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big circle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Fill(black)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small circle</a:t>
            </a:r>
          </a:p>
          <a:p>
            <a:pPr marL="457200" indent="-457200">
              <a:buFont typeface="+mj-lt"/>
              <a:buAutoNum type="arabicPeriod"/>
            </a:pPr>
            <a:endParaRPr lang="en-GB" kern="0" dirty="0"/>
          </a:p>
          <a:p>
            <a:pPr marL="0" indent="0">
              <a:buNone/>
            </a:pP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Re-use for right </a:t>
            </a: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</a:p>
          <a:p>
            <a:pPr marL="0" indent="0">
              <a:buNone/>
            </a:pPr>
            <a:r>
              <a:rPr lang="en-GB" sz="1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Add in parameters</a:t>
            </a:r>
            <a:endParaRPr lang="en-GB" sz="1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kern="0" dirty="0"/>
          </a:p>
          <a:p>
            <a:pPr marL="0" indent="0">
              <a:buNone/>
            </a:pPr>
            <a:r>
              <a:rPr lang="en-GB" kern="0" dirty="0" smtClean="0"/>
              <a:t>Draw eyes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left eye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right eye</a:t>
            </a:r>
          </a:p>
        </p:txBody>
      </p:sp>
    </p:spTree>
    <p:extLst>
      <p:ext uri="{BB962C8B-B14F-4D97-AF65-F5344CB8AC3E}">
        <p14:creationId xmlns:p14="http://schemas.microsoft.com/office/powerpoint/2010/main" val="8247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Procedures &amp;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 smtClean="0"/>
              <a:t>Revision</a:t>
            </a:r>
            <a:r>
              <a:rPr lang="en-US" alt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</a:rPr>
              <a:t>procedures</a:t>
            </a:r>
            <a:r>
              <a:rPr lang="en-US" altLang="en-US" sz="2800" dirty="0" smtClean="0"/>
              <a:t> : block of code that performs a task, e.g. draw an eye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Used to “package” a commonly used sequence of instructions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</a:rPr>
              <a:t>Functions</a:t>
            </a:r>
            <a:r>
              <a:rPr lang="en-US" altLang="en-US" sz="2800" dirty="0" smtClean="0"/>
              <a:t> work in same way, but also return some information</a:t>
            </a:r>
          </a:p>
          <a:p>
            <a:pPr lvl="0">
              <a:lnSpc>
                <a:spcPct val="90000"/>
              </a:lnSpc>
            </a:pPr>
            <a:r>
              <a:rPr lang="en-US" altLang="en-US" sz="2800" dirty="0" smtClean="0"/>
              <a:t>E.g.   get(</a:t>
            </a:r>
            <a:r>
              <a:rPr lang="en-US" altLang="en-US" sz="2800" dirty="0" err="1" smtClean="0"/>
              <a:t>x,y</a:t>
            </a:r>
            <a:r>
              <a:rPr lang="en-US" altLang="en-US" sz="2800" dirty="0" smtClean="0"/>
              <a:t>)  	</a:t>
            </a:r>
            <a:r>
              <a:rPr lang="en-US" altLang="en-US" sz="2800" dirty="0" smtClean="0">
                <a:solidFill>
                  <a:schemeClr val="accent2"/>
                </a:solidFill>
                <a:latin typeface="monaco"/>
              </a:rPr>
              <a:t>color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monaco"/>
              </a:rPr>
              <a:t>pixelColour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monaco"/>
              </a:rPr>
              <a:t>= get(25, 25);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7704" y="6190734"/>
            <a:ext cx="38843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get</a:t>
            </a:r>
            <a:r>
              <a:rPr lang="en-GB" dirty="0" smtClean="0"/>
              <a:t> returns the </a:t>
            </a:r>
            <a:r>
              <a:rPr lang="en-GB" b="1" dirty="0" smtClean="0"/>
              <a:t>colour</a:t>
            </a:r>
            <a:r>
              <a:rPr lang="en-GB" dirty="0" smtClean="0"/>
              <a:t> of the pixel at </a:t>
            </a:r>
            <a:r>
              <a:rPr lang="en-GB" dirty="0" err="1" smtClean="0"/>
              <a:t>x,y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268760"/>
            <a:ext cx="7200800" cy="4787900"/>
          </a:xfrm>
        </p:spPr>
        <p:txBody>
          <a:bodyPr/>
          <a:lstStyle/>
          <a:p>
            <a:r>
              <a:rPr lang="en-GB" dirty="0" smtClean="0"/>
              <a:t>Procedures – preceded by void</a:t>
            </a:r>
          </a:p>
          <a:p>
            <a:r>
              <a:rPr lang="en-GB" dirty="0" smtClean="0"/>
              <a:t>Procedures return no information</a:t>
            </a:r>
          </a:p>
          <a:p>
            <a:pPr marL="5715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circle(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y, </a:t>
            </a:r>
            <a:r>
              <a:rPr lang="en-GB" dirty="0" err="1" smtClean="0"/>
              <a:t>int</a:t>
            </a:r>
            <a:r>
              <a:rPr lang="en-GB" dirty="0" smtClean="0"/>
              <a:t> size)</a:t>
            </a:r>
          </a:p>
          <a:p>
            <a:endParaRPr lang="en-GB" dirty="0"/>
          </a:p>
          <a:p>
            <a:r>
              <a:rPr lang="en-GB" dirty="0" smtClean="0"/>
              <a:t>Functions preceded by return type</a:t>
            </a:r>
          </a:p>
          <a:p>
            <a:r>
              <a:rPr lang="en-GB" dirty="0" smtClean="0"/>
              <a:t>Functions return information so have a TYPE (not void)</a:t>
            </a:r>
          </a:p>
          <a:p>
            <a:pPr marL="5715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en-US" dirty="0" smtClean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y)</a:t>
            </a:r>
          </a:p>
          <a:p>
            <a:pPr marL="57150" lvl="1" indent="0"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monaco"/>
              </a:rPr>
              <a:t>	</a:t>
            </a:r>
            <a:r>
              <a:rPr lang="en-US" altLang="en-US" dirty="0" err="1" smtClean="0">
                <a:solidFill>
                  <a:srgbClr val="0070C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sum(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y)</a:t>
            </a:r>
          </a:p>
          <a:p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342900" indent="-342900"/>
            <a:endParaRPr lang="en-US" dirty="0">
              <a:solidFill>
                <a:schemeClr val="accent4">
                  <a:lumMod val="50000"/>
                  <a:lumOff val="50000"/>
                </a:schemeClr>
              </a:solidFill>
              <a:latin typeface="monaco"/>
            </a:endParaRPr>
          </a:p>
          <a:p>
            <a:pPr marL="571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91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call must be on right hand side of an assignment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Catch the returned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value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57150" lvl="1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y)</a:t>
            </a:r>
          </a:p>
          <a:p>
            <a:pPr marL="5715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max(float num1, float num2)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onaco"/>
              </a:rPr>
              <a:t>color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monaco"/>
              </a:rPr>
              <a:t>get(</a:t>
            </a:r>
            <a:r>
              <a:rPr lang="en-US" alt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monaco"/>
              </a:rPr>
              <a:t> x, </a:t>
            </a:r>
            <a:r>
              <a:rPr lang="en-US" alt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monaco"/>
              </a:rPr>
              <a:t> y</a:t>
            </a:r>
            <a:r>
              <a:rPr lang="en-US" altLang="en-US" dirty="0" smtClean="0">
                <a:solidFill>
                  <a:srgbClr val="0070C0"/>
                </a:solidFill>
                <a:latin typeface="monaco"/>
              </a:rPr>
              <a:t>)</a:t>
            </a:r>
          </a:p>
          <a:p>
            <a:pPr marL="0" lvl="1" indent="0">
              <a:spcBef>
                <a:spcPts val="600"/>
              </a:spcBef>
              <a:buNone/>
            </a:pPr>
            <a:endParaRPr lang="en-US" alt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How could we use get to compare the colour of two pixels at 10,10  and 100,100?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22441" y="2239181"/>
            <a:ext cx="23198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if (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collision(100,50)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57150" lvl="1"/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//</a:t>
            </a:r>
            <a:r>
              <a:rPr lang="en-US" dirty="0">
                <a:solidFill>
                  <a:srgbClr val="00B050"/>
                </a:solidFill>
                <a:latin typeface="monaco"/>
              </a:rPr>
              <a:t>draw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explosion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098" y="3055374"/>
            <a:ext cx="26084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float big = </a:t>
            </a:r>
            <a:r>
              <a:rPr lang="en-US" dirty="0" smtClean="0">
                <a:solidFill>
                  <a:srgbClr val="0070C0"/>
                </a:solidFill>
                <a:latin typeface="monaco"/>
              </a:rPr>
              <a:t>max(20,50)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517232"/>
            <a:ext cx="274632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pixel1 = get(10,10);</a:t>
            </a:r>
          </a:p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pixel2 = get(100,100);</a:t>
            </a:r>
          </a:p>
          <a:p>
            <a:pPr marL="0" indent="0">
              <a:buNone/>
            </a:pPr>
            <a:r>
              <a:rPr lang="en-GB" dirty="0"/>
              <a:t>if (pixel1 == pixel2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//detected same </a:t>
            </a:r>
            <a:r>
              <a:rPr lang="en-GB" dirty="0" err="1" smtClean="0">
                <a:solidFill>
                  <a:srgbClr val="00B050"/>
                </a:solidFill>
              </a:rPr>
              <a:t>color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4387" y="5525106"/>
            <a:ext cx="31086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smtClean="0"/>
              <a:t>if ( get(10,10</a:t>
            </a:r>
            <a:r>
              <a:rPr lang="en-GB" dirty="0"/>
              <a:t>)</a:t>
            </a:r>
            <a:r>
              <a:rPr lang="en-GB" dirty="0" smtClean="0"/>
              <a:t> </a:t>
            </a:r>
            <a:r>
              <a:rPr lang="en-GB" dirty="0"/>
              <a:t>== </a:t>
            </a:r>
            <a:r>
              <a:rPr lang="en-GB" dirty="0" smtClean="0"/>
              <a:t>get(100,100) )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>
                <a:solidFill>
                  <a:srgbClr val="00B050"/>
                </a:solidFill>
              </a:rPr>
              <a:t>//detected same </a:t>
            </a:r>
            <a:r>
              <a:rPr lang="en-GB" dirty="0" err="1">
                <a:solidFill>
                  <a:srgbClr val="00B050"/>
                </a:solidFill>
              </a:rPr>
              <a:t>color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628056"/>
            <a:ext cx="28520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color pixel = </a:t>
            </a:r>
            <a:r>
              <a:rPr lang="en-US" dirty="0" smtClean="0">
                <a:solidFill>
                  <a:srgbClr val="0070C0"/>
                </a:solidFill>
                <a:latin typeface="monaco"/>
              </a:rPr>
              <a:t>get(100,20)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86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max(</a:t>
            </a:r>
            <a:r>
              <a:rPr lang="en-GB" dirty="0" err="1" smtClean="0"/>
              <a:t>int</a:t>
            </a:r>
            <a:r>
              <a:rPr lang="en-GB" dirty="0" smtClean="0"/>
              <a:t> num1, </a:t>
            </a:r>
            <a:r>
              <a:rPr lang="en-GB" dirty="0" err="1" smtClean="0"/>
              <a:t>int</a:t>
            </a:r>
            <a:r>
              <a:rPr lang="en-GB" dirty="0" smtClean="0"/>
              <a:t> num2)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if (num1&gt;=num2)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num1;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else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0366" y="2132856"/>
            <a:ext cx="25792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Function ends as soon as</a:t>
            </a:r>
          </a:p>
          <a:p>
            <a:r>
              <a:rPr lang="en-GB" dirty="0" smtClean="0"/>
              <a:t> it hits a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208823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 x=5;</a:t>
            </a:r>
          </a:p>
          <a:p>
            <a:endParaRPr lang="en-GB" dirty="0"/>
          </a:p>
          <a:p>
            <a:r>
              <a:rPr lang="en-GB" dirty="0" smtClean="0"/>
              <a:t>void draw()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big = </a:t>
            </a:r>
            <a:r>
              <a:rPr lang="en-GB" dirty="0" smtClean="0">
                <a:solidFill>
                  <a:srgbClr val="0070C0"/>
                </a:solidFill>
              </a:rPr>
              <a:t>max</a:t>
            </a:r>
            <a:r>
              <a:rPr lang="en-GB" dirty="0" smtClean="0"/>
              <a:t>(20,x);</a:t>
            </a:r>
          </a:p>
          <a:p>
            <a:r>
              <a:rPr lang="en-GB" dirty="0"/>
              <a:t> </a:t>
            </a:r>
            <a:r>
              <a:rPr lang="en-GB" dirty="0" smtClean="0"/>
              <a:t> x=x+10;</a:t>
            </a:r>
          </a:p>
          <a:p>
            <a:r>
              <a:rPr lang="en-GB" dirty="0" smtClean="0"/>
              <a:t>..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6" name="Cube 5"/>
          <p:cNvSpPr/>
          <p:nvPr/>
        </p:nvSpPr>
        <p:spPr>
          <a:xfrm>
            <a:off x="327585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19573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 rot="1926418">
            <a:off x="2851791" y="4158233"/>
            <a:ext cx="2403909" cy="36004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9756" y="3943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  <p:sp>
        <p:nvSpPr>
          <p:cNvPr id="10" name="Cube 9"/>
          <p:cNvSpPr/>
          <p:nvPr/>
        </p:nvSpPr>
        <p:spPr>
          <a:xfrm>
            <a:off x="7545516" y="4428318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923669" y="3246562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7109" y="3640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26711" y="47585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big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1223" y="4600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7976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Write a function to calculate area of a rectangle</a:t>
            </a:r>
          </a:p>
          <a:p>
            <a:endParaRPr lang="en-GB" dirty="0"/>
          </a:p>
          <a:p>
            <a:r>
              <a:rPr lang="en-GB" dirty="0" smtClean="0"/>
              <a:t>What information (parameters) would it require?</a:t>
            </a:r>
          </a:p>
          <a:p>
            <a:endParaRPr lang="en-GB" dirty="0"/>
          </a:p>
          <a:p>
            <a:r>
              <a:rPr lang="en-GB" dirty="0" smtClean="0"/>
              <a:t>What return type would it be?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float </a:t>
            </a:r>
            <a:r>
              <a:rPr lang="en-GB" dirty="0" err="1" smtClean="0">
                <a:solidFill>
                  <a:srgbClr val="0070C0"/>
                </a:solidFill>
              </a:rPr>
              <a:t>areaRectangle</a:t>
            </a:r>
            <a:r>
              <a:rPr lang="en-GB" dirty="0" smtClean="0">
                <a:solidFill>
                  <a:srgbClr val="0070C0"/>
                </a:solidFill>
              </a:rPr>
              <a:t>(float width, float height)</a:t>
            </a:r>
          </a:p>
          <a:p>
            <a:endParaRPr lang="en-GB" dirty="0"/>
          </a:p>
          <a:p>
            <a:r>
              <a:rPr lang="en-GB" dirty="0" smtClean="0"/>
              <a:t>Write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75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Problem decomposition</a:t>
            </a:r>
          </a:p>
          <a:p>
            <a:r>
              <a:rPr lang="en-GB" dirty="0" smtClean="0"/>
              <a:t>Top down design</a:t>
            </a:r>
          </a:p>
          <a:p>
            <a:r>
              <a:rPr lang="en-GB" dirty="0" smtClean="0"/>
              <a:t>Stepwise refinement </a:t>
            </a:r>
          </a:p>
          <a:p>
            <a:r>
              <a:rPr lang="en-GB" dirty="0" smtClean="0"/>
              <a:t>Help to design code solutions</a:t>
            </a:r>
          </a:p>
          <a:p>
            <a:endParaRPr lang="en-GB" dirty="0"/>
          </a:p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Using, writing</a:t>
            </a:r>
          </a:p>
          <a:p>
            <a:endParaRPr lang="en-GB" dirty="0"/>
          </a:p>
          <a:p>
            <a:r>
              <a:rPr lang="en-GB" dirty="0" err="1" smtClean="0"/>
              <a:t>Color</a:t>
            </a:r>
            <a:r>
              <a:rPr lang="en-GB" dirty="0" smtClean="0"/>
              <a:t> type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Procedures – 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Last Few Weeks</a:t>
            </a:r>
          </a:p>
          <a:p>
            <a:pPr lvl="1" eaLnBrk="1" hangingPunct="1"/>
            <a:r>
              <a:rPr lang="en-GB" altLang="en-US" dirty="0" smtClean="0"/>
              <a:t> If statements : conditions</a:t>
            </a:r>
          </a:p>
          <a:p>
            <a:pPr lvl="1" eaLnBrk="1" hangingPunct="1"/>
            <a:r>
              <a:rPr lang="en-GB" altLang="en-US" dirty="0" smtClean="0"/>
              <a:t> Animation : setup, draw events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dirty="0" smtClean="0"/>
              <a:t> Top Down Design – Stepwise refinement</a:t>
            </a:r>
          </a:p>
          <a:p>
            <a:pPr lvl="1"/>
            <a:r>
              <a:rPr lang="en-US" altLang="en-US" dirty="0" smtClean="0"/>
              <a:t> Functions</a:t>
            </a:r>
          </a:p>
          <a:p>
            <a:pPr lvl="1" eaLnBrk="1" hangingPunct="1"/>
            <a:r>
              <a:rPr lang="en-US" altLang="en-US" dirty="0" smtClean="0"/>
              <a:t> Consolidation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: Top Down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417638"/>
            <a:ext cx="8124825" cy="4957762"/>
          </a:xfrm>
        </p:spPr>
        <p:txBody>
          <a:bodyPr/>
          <a:lstStyle/>
          <a:p>
            <a:r>
              <a:rPr lang="en-GB" dirty="0" smtClean="0"/>
              <a:t>car</a:t>
            </a:r>
          </a:p>
          <a:p>
            <a:r>
              <a:rPr lang="en-GB" dirty="0" smtClean="0"/>
              <a:t>Row of 10 houses</a:t>
            </a:r>
          </a:p>
          <a:p>
            <a:r>
              <a:rPr lang="en-GB" dirty="0" smtClean="0"/>
              <a:t>Moving right to left</a:t>
            </a:r>
          </a:p>
          <a:p>
            <a:r>
              <a:rPr lang="en-GB" dirty="0" smtClean="0"/>
              <a:t>Wraps around</a:t>
            </a:r>
          </a:p>
          <a:p>
            <a:endParaRPr lang="en-GB" dirty="0"/>
          </a:p>
          <a:p>
            <a:r>
              <a:rPr lang="en-GB" dirty="0" smtClean="0"/>
              <a:t>How?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44824"/>
            <a:ext cx="4914900" cy="227647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5966470" y="1473201"/>
            <a:ext cx="1440160" cy="216024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Down Design: Stepwise Refinement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3568" y="1417638"/>
            <a:ext cx="358449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Driving Car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</a:t>
            </a:r>
            <a:r>
              <a:rPr lang="en-GB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Car</a:t>
            </a:r>
          </a:p>
          <a:p>
            <a:pPr marL="0" indent="0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Draw background</a:t>
            </a:r>
          </a:p>
          <a:p>
            <a:r>
              <a:rPr lang="en-GB" dirty="0" smtClean="0"/>
              <a:t>draw 10 adjacent houses</a:t>
            </a:r>
          </a:p>
          <a:p>
            <a:r>
              <a:rPr lang="en-GB" dirty="0" smtClean="0"/>
              <a:t>move background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Draw Car</a:t>
            </a:r>
          </a:p>
          <a:p>
            <a:r>
              <a:rPr lang="en-GB" dirty="0" smtClean="0"/>
              <a:t>draw car body : red</a:t>
            </a:r>
          </a:p>
          <a:p>
            <a:r>
              <a:rPr lang="en-GB" dirty="0"/>
              <a:t>d</a:t>
            </a:r>
            <a:r>
              <a:rPr lang="en-GB" dirty="0" smtClean="0"/>
              <a:t>raw car top : blue</a:t>
            </a:r>
          </a:p>
          <a:p>
            <a:r>
              <a:rPr lang="en-GB" dirty="0"/>
              <a:t>d</a:t>
            </a:r>
            <a:r>
              <a:rPr lang="en-GB" dirty="0" smtClean="0"/>
              <a:t>raw wheels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38898" y="1795968"/>
            <a:ext cx="19254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Top level headings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38898" y="3068960"/>
            <a:ext cx="26366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level headings</a:t>
            </a:r>
          </a:p>
          <a:p>
            <a:r>
              <a:rPr lang="en-GB" dirty="0" smtClean="0"/>
              <a:t>become Procedure names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14242" y="4713280"/>
            <a:ext cx="26366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level headings</a:t>
            </a:r>
          </a:p>
          <a:p>
            <a:r>
              <a:rPr lang="en-GB" dirty="0" smtClean="0"/>
              <a:t>become Procedure names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5805264"/>
            <a:ext cx="298754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We’ll develop Car first - easier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20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4058" y="1417638"/>
            <a:ext cx="3794001" cy="4787900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Draw Car</a:t>
            </a:r>
          </a:p>
          <a:p>
            <a:r>
              <a:rPr lang="en-GB" dirty="0" smtClean="0"/>
              <a:t>draw car body : red</a:t>
            </a:r>
          </a:p>
          <a:p>
            <a:r>
              <a:rPr lang="en-GB" dirty="0"/>
              <a:t>d</a:t>
            </a:r>
            <a:r>
              <a:rPr lang="en-GB" dirty="0" smtClean="0"/>
              <a:t>raw car top : blue</a:t>
            </a:r>
          </a:p>
          <a:p>
            <a:r>
              <a:rPr lang="en-GB" dirty="0"/>
              <a:t>d</a:t>
            </a:r>
            <a:r>
              <a:rPr lang="en-GB" dirty="0" smtClean="0"/>
              <a:t>raw wheels</a:t>
            </a:r>
            <a:endParaRPr lang="en-GB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3707904" y="1587500"/>
            <a:ext cx="511256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70C0"/>
                </a:solidFill>
              </a:rPr>
              <a:t>Draw Car(</a:t>
            </a:r>
            <a:r>
              <a:rPr lang="en-GB" kern="0" dirty="0" err="1" smtClean="0">
                <a:solidFill>
                  <a:srgbClr val="0070C0"/>
                </a:solidFill>
              </a:rPr>
              <a:t>x,y,size</a:t>
            </a:r>
            <a:r>
              <a:rPr lang="en-GB" kern="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GB" kern="0" dirty="0" smtClean="0"/>
              <a:t>Fill(red)</a:t>
            </a:r>
          </a:p>
          <a:p>
            <a:r>
              <a:rPr lang="en-GB" kern="0" dirty="0" smtClean="0"/>
              <a:t>Rectangle(</a:t>
            </a:r>
            <a:r>
              <a:rPr lang="en-GB" kern="0" dirty="0" err="1" smtClean="0"/>
              <a:t>x,y,width,height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Fill(blue)</a:t>
            </a:r>
          </a:p>
          <a:p>
            <a:r>
              <a:rPr lang="en-GB" kern="0" dirty="0" smtClean="0"/>
              <a:t>Rectangle(</a:t>
            </a:r>
            <a:r>
              <a:rPr lang="en-GB" kern="0" dirty="0" err="1" smtClean="0"/>
              <a:t>x+offset,y-height</a:t>
            </a:r>
            <a:r>
              <a:rPr lang="en-GB" kern="0" dirty="0" smtClean="0"/>
              <a:t> , 			</a:t>
            </a:r>
            <a:r>
              <a:rPr lang="en-GB" kern="0" dirty="0" err="1" smtClean="0"/>
              <a:t>topWidth</a:t>
            </a:r>
            <a:r>
              <a:rPr lang="en-GB" kern="0" dirty="0" smtClean="0"/>
              <a:t>, </a:t>
            </a:r>
            <a:r>
              <a:rPr lang="en-GB" kern="0" dirty="0" err="1" smtClean="0"/>
              <a:t>topHeight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Circle(</a:t>
            </a:r>
            <a:r>
              <a:rPr lang="en-GB" kern="0" dirty="0" err="1" smtClean="0"/>
              <a:t>leftX,wheelY,wheelHeight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Circle(</a:t>
            </a:r>
            <a:r>
              <a:rPr lang="en-GB" kern="0" dirty="0" err="1" smtClean="0"/>
              <a:t>rightX,wheelY,wheelHeight</a:t>
            </a:r>
            <a:r>
              <a:rPr lang="en-GB" kern="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5364" y="1210783"/>
            <a:ext cx="19018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Needs parameters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93388" y="2007158"/>
            <a:ext cx="16934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Needs local </a:t>
            </a:r>
            <a:r>
              <a:rPr lang="en-GB" dirty="0" err="1" smtClean="0"/>
              <a:t>vars</a:t>
            </a:r>
            <a:endParaRPr lang="en-GB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Top Down Design: Stepwise Refinement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56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Design: Stepwise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88024" y="1556792"/>
            <a:ext cx="4042792" cy="4787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dirty="0">
                <a:solidFill>
                  <a:srgbClr val="0070C0"/>
                </a:solidFill>
              </a:rPr>
              <a:t>Draw background</a:t>
            </a:r>
          </a:p>
          <a:p>
            <a:pPr marL="0" indent="0">
              <a:buNone/>
            </a:pPr>
            <a:r>
              <a:rPr lang="en-GB" dirty="0"/>
              <a:t>  for 10 repetitions</a:t>
            </a:r>
          </a:p>
          <a:p>
            <a:r>
              <a:rPr lang="en-GB" dirty="0"/>
              <a:t>   draw </a:t>
            </a:r>
            <a:r>
              <a:rPr lang="en-GB" dirty="0" smtClean="0"/>
              <a:t>house(</a:t>
            </a:r>
            <a:r>
              <a:rPr lang="en-GB" dirty="0" err="1" smtClean="0"/>
              <a:t>position,size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   move right a </a:t>
            </a:r>
            <a:r>
              <a:rPr lang="en-GB" dirty="0" err="1" smtClean="0"/>
              <a:t>houseWidth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Move position left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check for wrap around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Draw house(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  <a:p>
            <a:r>
              <a:rPr lang="en-GB" dirty="0" smtClean="0"/>
              <a:t>square(</a:t>
            </a:r>
            <a:r>
              <a:rPr lang="en-GB" dirty="0" err="1" smtClean="0"/>
              <a:t>x,y,size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Triangle(</a:t>
            </a:r>
            <a:r>
              <a:rPr lang="en-GB" dirty="0" err="1" smtClean="0"/>
              <a:t>x,y,size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683568" y="1417638"/>
            <a:ext cx="367240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Car</a:t>
            </a:r>
          </a:p>
          <a:p>
            <a:endParaRPr lang="en-GB" kern="0" dirty="0" smtClean="0"/>
          </a:p>
          <a:p>
            <a:pPr marL="0" indent="0">
              <a:buFontTx/>
              <a:buNone/>
            </a:pPr>
            <a:r>
              <a:rPr lang="en-GB" b="1" kern="0" dirty="0" smtClean="0">
                <a:solidFill>
                  <a:srgbClr val="0070C0"/>
                </a:solidFill>
              </a:rPr>
              <a:t>Draw background</a:t>
            </a:r>
          </a:p>
          <a:p>
            <a:r>
              <a:rPr lang="en-GB" kern="0" dirty="0" smtClean="0"/>
              <a:t>draw 10 adjacent houses</a:t>
            </a:r>
          </a:p>
          <a:p>
            <a:r>
              <a:rPr lang="en-GB" kern="0" dirty="0" smtClean="0"/>
              <a:t>move background</a:t>
            </a:r>
          </a:p>
          <a:p>
            <a:endParaRPr lang="en-GB" kern="0" dirty="0" smtClean="0"/>
          </a:p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70C0"/>
                </a:solidFill>
              </a:rPr>
              <a:t>Draw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2526" y="2636912"/>
            <a:ext cx="11528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715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Breaking down a problem into </a:t>
            </a:r>
            <a:r>
              <a:rPr lang="en-GB" dirty="0" err="1" smtClean="0"/>
              <a:t>subproblems</a:t>
            </a:r>
            <a:r>
              <a:rPr lang="en-GB" dirty="0" smtClean="0"/>
              <a:t> – recursively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Refine</a:t>
            </a:r>
            <a:r>
              <a:rPr lang="en-GB" dirty="0" smtClean="0"/>
              <a:t>(problem)</a:t>
            </a:r>
          </a:p>
          <a:p>
            <a:pPr marL="0" indent="0">
              <a:buNone/>
            </a:pPr>
            <a:r>
              <a:rPr lang="en-GB" dirty="0" smtClean="0"/>
              <a:t>If problem can be stated (unambiguously) as code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done – keep statement</a:t>
            </a:r>
          </a:p>
          <a:p>
            <a:pPr marL="0" indent="0">
              <a:buNone/>
            </a:pPr>
            <a:r>
              <a:rPr lang="en-GB" dirty="0" smtClean="0"/>
              <a:t>Else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take problem and break into set of </a:t>
            </a:r>
            <a:r>
              <a:rPr lang="en-GB" dirty="0" err="1" smtClean="0"/>
              <a:t>subproblems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each </a:t>
            </a:r>
            <a:r>
              <a:rPr lang="en-GB" dirty="0" err="1" smtClean="0"/>
              <a:t>subproblem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Refine</a:t>
            </a:r>
            <a:r>
              <a:rPr lang="en-GB" dirty="0" smtClean="0"/>
              <a:t>(</a:t>
            </a:r>
            <a:r>
              <a:rPr lang="en-GB" dirty="0" err="1" smtClean="0"/>
              <a:t>subproblem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Define program in terms of headings</a:t>
            </a:r>
          </a:p>
          <a:p>
            <a:r>
              <a:rPr lang="en-GB" dirty="0" smtClean="0"/>
              <a:t>Take 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7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Take Current Problem as a heading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down the steps to complete the problem</a:t>
            </a:r>
          </a:p>
          <a:p>
            <a:pPr lvl="1"/>
            <a:r>
              <a:rPr lang="en-GB" dirty="0" smtClean="0"/>
              <a:t> Each step is a </a:t>
            </a:r>
            <a:r>
              <a:rPr lang="en-GB" dirty="0" err="1" smtClean="0"/>
              <a:t>subproblem</a:t>
            </a:r>
            <a:r>
              <a:rPr lang="en-GB" dirty="0" smtClean="0"/>
              <a:t> (a subheading)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(step is too complex to be converted into a programming command)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   repeat from step 1.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600075" indent="-342900"/>
            <a:r>
              <a:rPr lang="en-GB" dirty="0"/>
              <a:t>Approach frequently leads to well structured, maintainable code</a:t>
            </a:r>
          </a:p>
          <a:p>
            <a:pPr marL="600075" indent="-342900"/>
            <a:r>
              <a:rPr lang="en-GB" dirty="0"/>
              <a:t>usually 3 or 4 levels is sufficient</a:t>
            </a:r>
          </a:p>
        </p:txBody>
      </p:sp>
    </p:spTree>
    <p:extLst>
      <p:ext uri="{BB962C8B-B14F-4D97-AF65-F5344CB8AC3E}">
        <p14:creationId xmlns:p14="http://schemas.microsoft.com/office/powerpoint/2010/main" val="269712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 : Tree 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1900" y="1417638"/>
            <a:ext cx="126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Driving car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96416" y="2160109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28184" y="2103407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Car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42310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10 Houses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9814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Move Position left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9285" y="392143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4524" y="3955641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9763" y="400039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5002" y="4064495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0241" y="4138152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65480" y="4215304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41236" y="5079039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Square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286209" y="5064473"/>
            <a:ext cx="16377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Triangle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491880" y="1786970"/>
            <a:ext cx="648072" cy="3731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427984" y="1786970"/>
            <a:ext cx="2491344" cy="262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042943" y="2529441"/>
            <a:ext cx="405717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89814" y="2529441"/>
            <a:ext cx="502066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8" idx="2"/>
          </p:cNvCxnSpPr>
          <p:nvPr/>
        </p:nvCxnSpPr>
        <p:spPr bwMode="auto">
          <a:xfrm flipH="1">
            <a:off x="1547664" y="3427207"/>
            <a:ext cx="248752" cy="361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6" idx="2"/>
          </p:cNvCxnSpPr>
          <p:nvPr/>
        </p:nvCxnSpPr>
        <p:spPr bwMode="auto">
          <a:xfrm flipH="1">
            <a:off x="1475656" y="4584636"/>
            <a:ext cx="399034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042943" y="4584636"/>
            <a:ext cx="667510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213198" y="3057586"/>
            <a:ext cx="10855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top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452618" y="3046134"/>
            <a:ext cx="1234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body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7812360" y="2907634"/>
            <a:ext cx="1342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wheels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5940152" y="2472739"/>
            <a:ext cx="108012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209669" y="2472739"/>
            <a:ext cx="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524328" y="2529441"/>
            <a:ext cx="720080" cy="378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916533" y="413815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left wheel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535198" y="410610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right wheel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7020272" y="3608123"/>
            <a:ext cx="1224135" cy="4458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39" idx="2"/>
          </p:cNvCxnSpPr>
          <p:nvPr/>
        </p:nvCxnSpPr>
        <p:spPr bwMode="auto">
          <a:xfrm flipH="1">
            <a:off x="8483414" y="3553965"/>
            <a:ext cx="1" cy="5105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338009" y="5896273"/>
            <a:ext cx="290977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Each box – is a block of code</a:t>
            </a:r>
          </a:p>
          <a:p>
            <a:r>
              <a:rPr lang="en-GB" dirty="0" smtClean="0"/>
              <a:t>Possible Procedure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48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7" grpId="0" animBg="1"/>
      <p:bldP spid="38" grpId="0" animBg="1"/>
      <p:bldP spid="39" grpId="0" animBg="1"/>
      <p:bldP spid="47" grpId="0" animBg="1"/>
      <p:bldP spid="48" grpId="0" animBg="1"/>
      <p:bldP spid="53" grpId="0" animBg="1"/>
    </p:bld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8684</TotalTime>
  <Words>904</Words>
  <Application>Microsoft Office PowerPoint</Application>
  <PresentationFormat>On-screen Show (4:3)</PresentationFormat>
  <Paragraphs>271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Gill Sans</vt:lpstr>
      <vt:lpstr>monaco</vt:lpstr>
      <vt:lpstr>Times New Roman</vt:lpstr>
      <vt:lpstr>ヒラギノ角ゴ ProN W3</vt:lpstr>
      <vt:lpstr>ヒラギノ角ゴ ProN W6</vt:lpstr>
      <vt:lpstr>Default - Title Slide</vt:lpstr>
      <vt:lpstr>Functions &amp; Top Down Design</vt:lpstr>
      <vt:lpstr>Procedures – Modular Code</vt:lpstr>
      <vt:lpstr>Exercise : Top Down Design</vt:lpstr>
      <vt:lpstr>Top Down Design: Stepwise Refinement</vt:lpstr>
      <vt:lpstr>Top Down Design: Stepwise Refinement</vt:lpstr>
      <vt:lpstr>Top Down Design: Stepwise Refinement</vt:lpstr>
      <vt:lpstr>Stepwise Refinement</vt:lpstr>
      <vt:lpstr>Stepwise Refinement</vt:lpstr>
      <vt:lpstr>Stepwise Refinement : Tree view</vt:lpstr>
      <vt:lpstr>Stepwise Refinement : Tree view</vt:lpstr>
      <vt:lpstr>Exercise: Frog, 3 levels</vt:lpstr>
      <vt:lpstr>Procedures &amp; Functions</vt:lpstr>
      <vt:lpstr>Functions</vt:lpstr>
      <vt:lpstr>Using functions</vt:lpstr>
      <vt:lpstr>Function operation</vt:lpstr>
      <vt:lpstr>Writing Functions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Alice McLean</cp:lastModifiedBy>
  <cp:revision>214</cp:revision>
  <cp:lastPrinted>1996-11-03T19:01:40Z</cp:lastPrinted>
  <dcterms:created xsi:type="dcterms:W3CDTF">1996-09-15T14:55:10Z</dcterms:created>
  <dcterms:modified xsi:type="dcterms:W3CDTF">2015-10-26T21:40:22Z</dcterms:modified>
</cp:coreProperties>
</file>