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1"/>
    <p:sldMasterId id="2147483688" r:id="rId2"/>
  </p:sldMasterIdLst>
  <p:notesMasterIdLst>
    <p:notesMasterId r:id="rId20"/>
  </p:notesMasterIdLst>
  <p:handoutMasterIdLst>
    <p:handoutMasterId r:id="rId21"/>
  </p:handoutMasterIdLst>
  <p:sldIdLst>
    <p:sldId id="289" r:id="rId3"/>
    <p:sldId id="265" r:id="rId4"/>
    <p:sldId id="322" r:id="rId5"/>
    <p:sldId id="323" r:id="rId6"/>
    <p:sldId id="309" r:id="rId7"/>
    <p:sldId id="317" r:id="rId8"/>
    <p:sldId id="310" r:id="rId9"/>
    <p:sldId id="303" r:id="rId10"/>
    <p:sldId id="318" r:id="rId11"/>
    <p:sldId id="316" r:id="rId12"/>
    <p:sldId id="304" r:id="rId13"/>
    <p:sldId id="305" r:id="rId14"/>
    <p:sldId id="324" r:id="rId15"/>
    <p:sldId id="325" r:id="rId16"/>
    <p:sldId id="320" r:id="rId17"/>
    <p:sldId id="321" r:id="rId18"/>
    <p:sldId id="326" r:id="rId19"/>
  </p:sldIdLst>
  <p:sldSz cx="9144000" cy="6858000" type="screen4x3"/>
  <p:notesSz cx="6858000" cy="9180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1" autoAdjust="0"/>
    <p:restoredTop sz="94660" autoAdjust="0"/>
  </p:normalViewPr>
  <p:slideViewPr>
    <p:cSldViewPr>
      <p:cViewPr varScale="1">
        <p:scale>
          <a:sx n="74" d="100"/>
          <a:sy n="74" d="100"/>
        </p:scale>
        <p:origin x="7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8" y="236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7938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-7938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2700" y="8734425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734425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A9C8D40F-20F4-4B30-A56F-BD539D2B8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6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95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-95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76275"/>
            <a:ext cx="4610100" cy="345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364038"/>
            <a:ext cx="508635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2700" y="87344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7344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EC0E6415-603F-436B-9D1B-D3A647DC2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92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98525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46200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954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2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7AB744-9B9C-4978-A497-2CD66EAF5447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676275"/>
            <a:ext cx="4606925" cy="34544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48524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812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811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740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942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81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 algn="l">
              <a:defRPr sz="20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 algn="l"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621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59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034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189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33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58413"/>
            <a:ext cx="7772400" cy="1658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061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5266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 Black" panose="020B0A04020102020204" pitchFamily="34" charset="0"/>
              </a:rPr>
              <a:t>Click to edit Master title style</a:t>
            </a:r>
            <a:endParaRPr lang="en-US" altLang="en-US" dirty="0" smtClean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Calibri" panose="020F0502020204030204" pitchFamily="34" charset="0"/>
              </a:rPr>
              <a:t>Fifth level</a:t>
            </a:r>
            <a:endParaRPr lang="en-US" altLang="en-US" dirty="0" smtClean="0">
              <a:sym typeface="Calibri" panose="020F0502020204030204" pitchFamily="34" charset="0"/>
            </a:endParaRP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  <a:endParaRPr lang="en-US" sz="2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charset="0"/>
                <a:sym typeface="Arial Black" charset="0"/>
              </a:endParaRP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70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 Black" panose="020B0A04020102020204" pitchFamily="34" charset="0"/>
              </a:rPr>
              <a:t>Click to edit Master title style</a:t>
            </a:r>
            <a:endParaRPr lang="en-US" altLang="en-US" dirty="0" smtClean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  <a:endParaRPr lang="en-US" sz="2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charset="0"/>
                <a:sym typeface="Arial Black" charset="0"/>
              </a:endParaRP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13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Writing a Class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(Animating Multiple Objects)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Developing a Class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64704"/>
            <a:ext cx="1944216" cy="1409741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926403"/>
            <a:ext cx="1403797" cy="1107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903122"/>
            <a:ext cx="1426791" cy="11868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Cycle through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6" y="1587500"/>
            <a:ext cx="4067258" cy="4787900"/>
          </a:xfrm>
        </p:spPr>
        <p:txBody>
          <a:bodyPr/>
          <a:lstStyle/>
          <a:p>
            <a:r>
              <a:rPr lang="en-GB" sz="2000" dirty="0" smtClean="0"/>
              <a:t>Too quick – better to show the same image for </a:t>
            </a:r>
            <a:r>
              <a:rPr lang="en-GB" sz="2000" b="1" dirty="0" smtClean="0"/>
              <a:t>n</a:t>
            </a:r>
            <a:r>
              <a:rPr lang="en-GB" sz="2000" dirty="0" smtClean="0"/>
              <a:t> frames</a:t>
            </a:r>
          </a:p>
          <a:p>
            <a:endParaRPr lang="en-GB" sz="2000" dirty="0"/>
          </a:p>
          <a:p>
            <a:r>
              <a:rPr lang="en-GB" sz="2000" dirty="0" smtClean="0"/>
              <a:t>E.g. 10 frames for each image – how?</a:t>
            </a:r>
          </a:p>
          <a:p>
            <a:endParaRPr lang="en-GB" sz="2000" dirty="0"/>
          </a:p>
          <a:p>
            <a:r>
              <a:rPr lang="en-GB" sz="2000" dirty="0" smtClean="0">
                <a:solidFill>
                  <a:srgbClr val="0070C0"/>
                </a:solidFill>
              </a:rPr>
              <a:t>Introduce a </a:t>
            </a:r>
            <a:r>
              <a:rPr lang="en-GB" sz="2000" b="1" dirty="0" smtClean="0">
                <a:solidFill>
                  <a:srgbClr val="0070C0"/>
                </a:solidFill>
              </a:rPr>
              <a:t>counter</a:t>
            </a:r>
          </a:p>
          <a:p>
            <a:r>
              <a:rPr lang="en-GB" sz="2000" dirty="0" smtClean="0"/>
              <a:t>Pseudocode?</a:t>
            </a:r>
          </a:p>
          <a:p>
            <a:r>
              <a:rPr lang="en-GB" sz="2000" dirty="0" smtClean="0"/>
              <a:t>Don’t need </a:t>
            </a:r>
            <a:r>
              <a:rPr lang="en-GB" sz="2000" b="1" i="1" dirty="0" err="1" smtClean="0"/>
              <a:t>currentImage</a:t>
            </a:r>
            <a:endParaRPr lang="en-GB" sz="2000" b="1" i="1" dirty="0" smtClean="0"/>
          </a:p>
          <a:p>
            <a:r>
              <a:rPr lang="en-GB" sz="2000" b="1" dirty="0" smtClean="0"/>
              <a:t>Counter</a:t>
            </a:r>
            <a:r>
              <a:rPr lang="en-GB" sz="2000" dirty="0" smtClean="0"/>
              <a:t> determines where in sequence.</a:t>
            </a:r>
          </a:p>
          <a:p>
            <a:r>
              <a:rPr lang="en-GB" sz="2000" dirty="0" smtClean="0"/>
              <a:t>Where would we declare </a:t>
            </a:r>
            <a:r>
              <a:rPr lang="en-GB" sz="2000" b="1" dirty="0" smtClean="0"/>
              <a:t>Counter</a:t>
            </a:r>
            <a:r>
              <a:rPr lang="en-GB" sz="2000" dirty="0" smtClean="0"/>
              <a:t>?</a:t>
            </a:r>
          </a:p>
          <a:p>
            <a:r>
              <a:rPr lang="en-GB" sz="2000" dirty="0" smtClean="0"/>
              <a:t>What about when image3</a:t>
            </a: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895528" y="2492896"/>
            <a:ext cx="4248472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kern="0" dirty="0">
                <a:solidFill>
                  <a:srgbClr val="FF0000"/>
                </a:solidFill>
                <a:latin typeface="+mn-lt"/>
              </a:rPr>
              <a:t>Cycle Current image through </a:t>
            </a:r>
            <a:r>
              <a:rPr lang="en-US" kern="0" dirty="0" smtClean="0">
                <a:solidFill>
                  <a:srgbClr val="FF0000"/>
                </a:solidFill>
                <a:latin typeface="+mn-lt"/>
              </a:rPr>
              <a:t>sequence</a:t>
            </a:r>
          </a:p>
          <a:p>
            <a:pPr>
              <a:buFontTx/>
              <a:buNone/>
            </a:pPr>
            <a:r>
              <a:rPr lang="en-US" kern="0" dirty="0" smtClean="0">
                <a:latin typeface="+mn-lt"/>
              </a:rPr>
              <a:t>If (counter &gt;=0 &amp;&amp; counter &lt;=10)</a:t>
            </a:r>
          </a:p>
          <a:p>
            <a:pPr>
              <a:buFontTx/>
              <a:buNone/>
            </a:pPr>
            <a:r>
              <a:rPr lang="en-US" kern="0" dirty="0">
                <a:latin typeface="+mn-lt"/>
              </a:rPr>
              <a:t> 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smtClean="0"/>
              <a:t>draw </a:t>
            </a:r>
            <a:r>
              <a:rPr lang="en-US" kern="0" dirty="0" smtClean="0">
                <a:latin typeface="+mn-lt"/>
              </a:rPr>
              <a:t>image1</a:t>
            </a:r>
          </a:p>
          <a:p>
            <a:pPr>
              <a:buFontTx/>
              <a:buNone/>
            </a:pPr>
            <a:r>
              <a:rPr lang="en-US" kern="0" dirty="0" smtClean="0">
                <a:latin typeface="+mn-lt"/>
              </a:rPr>
              <a:t>Else if </a:t>
            </a:r>
            <a:r>
              <a:rPr lang="en-US" kern="0" dirty="0"/>
              <a:t>(counter </a:t>
            </a:r>
            <a:r>
              <a:rPr lang="en-US" kern="0" dirty="0" smtClean="0"/>
              <a:t>&gt;10 </a:t>
            </a:r>
            <a:r>
              <a:rPr lang="en-US" kern="0" dirty="0"/>
              <a:t>&amp;&amp; counter </a:t>
            </a:r>
            <a:r>
              <a:rPr lang="en-US" kern="0" dirty="0" smtClean="0"/>
              <a:t>&lt;=20</a:t>
            </a:r>
            <a:r>
              <a:rPr lang="en-US" kern="0" dirty="0"/>
              <a:t>)</a:t>
            </a:r>
          </a:p>
          <a:p>
            <a:pPr>
              <a:buFontTx/>
              <a:buNone/>
            </a:pPr>
            <a:r>
              <a:rPr lang="en-US" kern="0" dirty="0" smtClean="0">
                <a:latin typeface="+mn-lt"/>
              </a:rPr>
              <a:t>  </a:t>
            </a:r>
            <a:r>
              <a:rPr lang="en-US" kern="0" dirty="0" smtClean="0"/>
              <a:t>draw</a:t>
            </a:r>
            <a:r>
              <a:rPr lang="en-US" kern="0" dirty="0" smtClean="0">
                <a:latin typeface="+mn-lt"/>
              </a:rPr>
              <a:t> image2</a:t>
            </a:r>
          </a:p>
          <a:p>
            <a:pPr>
              <a:buFontTx/>
              <a:buNone/>
            </a:pPr>
            <a:r>
              <a:rPr lang="en-US" kern="0" dirty="0" smtClean="0">
                <a:latin typeface="+mn-lt"/>
              </a:rPr>
              <a:t>…</a:t>
            </a:r>
          </a:p>
          <a:p>
            <a:pPr>
              <a:buFontTx/>
              <a:buNone/>
            </a:pPr>
            <a:r>
              <a:rPr lang="en-US" kern="0" dirty="0"/>
              <a:t>Else </a:t>
            </a:r>
            <a:r>
              <a:rPr lang="en-US" kern="0" dirty="0" smtClean="0"/>
              <a:t> </a:t>
            </a:r>
            <a:endParaRPr lang="en-US" kern="0" dirty="0"/>
          </a:p>
          <a:p>
            <a:pPr>
              <a:buFontTx/>
              <a:buNone/>
            </a:pPr>
            <a:r>
              <a:rPr lang="en-US" kern="0" dirty="0"/>
              <a:t>  </a:t>
            </a:r>
            <a:r>
              <a:rPr lang="en-US" kern="0" dirty="0" err="1" smtClean="0"/>
              <a:t>countDir</a:t>
            </a:r>
            <a:r>
              <a:rPr lang="en-US" kern="0" dirty="0" smtClean="0"/>
              <a:t>= -</a:t>
            </a:r>
            <a:r>
              <a:rPr lang="en-US" kern="0" dirty="0" err="1" smtClean="0"/>
              <a:t>countDir</a:t>
            </a:r>
            <a:r>
              <a:rPr lang="en-US" kern="0" dirty="0" smtClean="0"/>
              <a:t>;  </a:t>
            </a:r>
            <a:r>
              <a:rPr lang="en-US" kern="0" dirty="0" smtClean="0">
                <a:solidFill>
                  <a:srgbClr val="00B050"/>
                </a:solidFill>
              </a:rPr>
              <a:t>//reverse sequence </a:t>
            </a:r>
          </a:p>
          <a:p>
            <a:pPr>
              <a:buFontTx/>
              <a:buNone/>
            </a:pPr>
            <a:endParaRPr lang="en-US" kern="0" dirty="0"/>
          </a:p>
          <a:p>
            <a:pPr>
              <a:buFontTx/>
              <a:buNone/>
            </a:pPr>
            <a:r>
              <a:rPr lang="en-US" kern="0" dirty="0"/>
              <a:t>c</a:t>
            </a:r>
            <a:r>
              <a:rPr lang="en-US" kern="0" dirty="0" smtClean="0"/>
              <a:t>ounter = </a:t>
            </a:r>
            <a:r>
              <a:rPr lang="en-US" kern="0" dirty="0" err="1" smtClean="0"/>
              <a:t>counter+countDir</a:t>
            </a:r>
            <a:r>
              <a:rPr lang="en-US" kern="0" dirty="0" smtClean="0"/>
              <a:t>; </a:t>
            </a:r>
            <a:r>
              <a:rPr lang="en-US" kern="0" dirty="0" smtClean="0">
                <a:solidFill>
                  <a:srgbClr val="00B050"/>
                </a:solidFill>
              </a:rPr>
              <a:t>//+1 or -1</a:t>
            </a:r>
            <a:endParaRPr lang="en-US" kern="0" dirty="0">
              <a:solidFill>
                <a:srgbClr val="00B050"/>
              </a:solidFill>
            </a:endParaRPr>
          </a:p>
          <a:p>
            <a:pPr>
              <a:buFontTx/>
              <a:buNone/>
            </a:pPr>
            <a:endParaRPr lang="en-US" kern="0" dirty="0">
              <a:latin typeface="+mn-lt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810" y="1064869"/>
            <a:ext cx="1403797" cy="110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124744"/>
            <a:ext cx="1430692" cy="11070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12" y="1217473"/>
            <a:ext cx="1426791" cy="11868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62759" y="148729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image1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917970" y="1519649"/>
            <a:ext cx="8643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image2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915126" y="1567313"/>
            <a:ext cx="8643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image3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529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Move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298057" cy="47879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/>
              <a:t>class Bird { 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int</a:t>
            </a:r>
            <a:r>
              <a:rPr lang="en-GB" dirty="0"/>
              <a:t> x; 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int</a:t>
            </a:r>
            <a:r>
              <a:rPr lang="en-GB" dirty="0"/>
              <a:t> y;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speedX</a:t>
            </a:r>
            <a:r>
              <a:rPr lang="en-GB" dirty="0"/>
              <a:t>, </a:t>
            </a:r>
            <a:r>
              <a:rPr lang="en-GB" dirty="0" err="1"/>
              <a:t>speedY</a:t>
            </a:r>
            <a:r>
              <a:rPr lang="en-GB" dirty="0"/>
              <a:t>;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counter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= 0;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b="1" dirty="0" err="1">
                <a:solidFill>
                  <a:srgbClr val="FF0000"/>
                </a:solidFill>
              </a:rPr>
              <a:t>countDir</a:t>
            </a:r>
            <a:r>
              <a:rPr lang="en-GB" dirty="0"/>
              <a:t>=1;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PImage</a:t>
            </a:r>
            <a:r>
              <a:rPr lang="en-GB" dirty="0"/>
              <a:t> image1,image2,image3;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400050" indent="0">
              <a:buNone/>
            </a:pPr>
            <a:r>
              <a:rPr lang="en-US" dirty="0" smtClean="0"/>
              <a:t>void 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()</a:t>
            </a:r>
          </a:p>
          <a:p>
            <a:pPr marL="400050" indent="0">
              <a:buNone/>
            </a:pPr>
            <a:r>
              <a:rPr lang="en-US" dirty="0" smtClean="0"/>
              <a:t>{</a:t>
            </a:r>
          </a:p>
          <a:p>
            <a:pPr marL="400050" indent="0">
              <a:buNone/>
            </a:pPr>
            <a:r>
              <a:rPr lang="en-US" dirty="0"/>
              <a:t> </a:t>
            </a:r>
            <a:r>
              <a:rPr lang="en-US" dirty="0" smtClean="0"/>
              <a:t>  x = </a:t>
            </a:r>
            <a:r>
              <a:rPr lang="en-US" dirty="0" err="1" smtClean="0"/>
              <a:t>x+speedX</a:t>
            </a:r>
            <a:r>
              <a:rPr lang="en-US" dirty="0" smtClean="0"/>
              <a:t>;</a:t>
            </a:r>
          </a:p>
          <a:p>
            <a:pPr marL="400050" indent="0">
              <a:buNone/>
            </a:pPr>
            <a:r>
              <a:rPr lang="en-US" dirty="0"/>
              <a:t> </a:t>
            </a:r>
            <a:r>
              <a:rPr lang="en-US" dirty="0" smtClean="0"/>
              <a:t>  y = </a:t>
            </a:r>
            <a:r>
              <a:rPr lang="en-US" dirty="0" err="1" smtClean="0"/>
              <a:t>y+speedY</a:t>
            </a:r>
            <a:r>
              <a:rPr lang="en-US" dirty="0" smtClean="0"/>
              <a:t>;</a:t>
            </a:r>
          </a:p>
          <a:p>
            <a:pPr marL="400050" indent="0">
              <a:buNone/>
            </a:pPr>
            <a:r>
              <a:rPr lang="en-US" dirty="0" smtClean="0"/>
              <a:t>}</a:t>
            </a:r>
          </a:p>
          <a:p>
            <a:pPr marL="40005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0032" y="1590541"/>
            <a:ext cx="3826768" cy="471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void render()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{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if (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/>
              <a:t>&gt;=0 &amp;&amp; 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/>
              <a:t>&lt;=10){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image(image1,x,y);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}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else if (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/>
              <a:t>&gt;10 &amp;&amp; 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/>
              <a:t>&lt;=20){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image(image2,x,y);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}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else if (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/>
              <a:t>&gt;20 &amp;&amp; 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/>
              <a:t>&lt;=25)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{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image(image3,x,y);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}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else 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{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 smtClean="0">
                <a:solidFill>
                  <a:srgbClr val="FF0000"/>
                </a:solidFill>
              </a:rPr>
              <a:t>countDir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= -</a:t>
            </a:r>
            <a:r>
              <a:rPr lang="en-GB" dirty="0" err="1">
                <a:solidFill>
                  <a:srgbClr val="FF0000"/>
                </a:solidFill>
              </a:rPr>
              <a:t>countDir</a:t>
            </a:r>
            <a:r>
              <a:rPr lang="en-GB" dirty="0"/>
              <a:t>; </a:t>
            </a:r>
            <a:r>
              <a:rPr lang="en-GB" dirty="0" smtClean="0">
                <a:solidFill>
                  <a:srgbClr val="00B050"/>
                </a:solidFill>
              </a:rPr>
              <a:t>//reverse sequence</a:t>
            </a:r>
            <a:endParaRPr lang="en-GB" dirty="0">
              <a:solidFill>
                <a:srgbClr val="00B050"/>
              </a:solidFill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}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/>
              <a:t> = </a:t>
            </a:r>
            <a:r>
              <a:rPr lang="en-GB" dirty="0" smtClean="0">
                <a:solidFill>
                  <a:srgbClr val="0070C0"/>
                </a:solidFill>
              </a:rPr>
              <a:t>counter</a:t>
            </a:r>
            <a:r>
              <a:rPr lang="en-GB" dirty="0" smtClean="0"/>
              <a:t> + </a:t>
            </a:r>
            <a:r>
              <a:rPr lang="en-GB" dirty="0" err="1" smtClean="0">
                <a:solidFill>
                  <a:srgbClr val="FF0000"/>
                </a:solidFill>
              </a:rPr>
              <a:t>countDir</a:t>
            </a:r>
            <a:r>
              <a:rPr lang="en-GB" dirty="0"/>
              <a:t>;   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}</a:t>
            </a:r>
            <a:endParaRPr lang="en-GB" sz="4300" dirty="0"/>
          </a:p>
        </p:txBody>
      </p:sp>
    </p:spTree>
    <p:extLst>
      <p:ext uri="{BB962C8B-B14F-4D97-AF65-F5344CB8AC3E}">
        <p14:creationId xmlns:p14="http://schemas.microsoft.com/office/powerpoint/2010/main" val="4253919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GB" dirty="0" smtClean="0"/>
              <a:t>Bird Constructor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226049" cy="478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information to setup a new </a:t>
            </a:r>
            <a:r>
              <a:rPr lang="en-GB" dirty="0" smtClean="0"/>
              <a:t>Bird?</a:t>
            </a:r>
            <a:endParaRPr lang="en-GB" dirty="0"/>
          </a:p>
          <a:p>
            <a:r>
              <a:rPr lang="en-GB" dirty="0"/>
              <a:t>Where is it?</a:t>
            </a:r>
          </a:p>
          <a:p>
            <a:r>
              <a:rPr lang="en-GB" dirty="0"/>
              <a:t>How fast – left to right</a:t>
            </a:r>
            <a:r>
              <a:rPr lang="en-GB" dirty="0" smtClean="0"/>
              <a:t>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Top down – pseudocode</a:t>
            </a:r>
          </a:p>
          <a:p>
            <a:r>
              <a:rPr lang="en-GB" dirty="0" smtClean="0"/>
              <a:t>Set x </a:t>
            </a:r>
          </a:p>
          <a:p>
            <a:r>
              <a:rPr lang="en-GB" dirty="0" smtClean="0"/>
              <a:t>Set y</a:t>
            </a:r>
          </a:p>
          <a:p>
            <a:r>
              <a:rPr lang="en-GB" dirty="0" smtClean="0"/>
              <a:t>Set speed (x axis, y axis)</a:t>
            </a:r>
          </a:p>
          <a:p>
            <a:r>
              <a:rPr lang="en-GB" dirty="0" smtClean="0"/>
              <a:t>Load pictures- sequence</a:t>
            </a:r>
          </a:p>
          <a:p>
            <a:r>
              <a:rPr lang="en-GB" dirty="0" smtClean="0"/>
              <a:t>Perhaps resize images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932040" y="1124744"/>
            <a:ext cx="3563220" cy="5078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class </a:t>
            </a:r>
            <a:r>
              <a:rPr lang="en-GB" dirty="0">
                <a:solidFill>
                  <a:srgbClr val="FF0000"/>
                </a:solidFill>
              </a:rPr>
              <a:t>Bird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{ </a:t>
            </a:r>
          </a:p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int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x; </a:t>
            </a:r>
          </a:p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int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y;</a:t>
            </a:r>
          </a:p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int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speedX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,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speedY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int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counter = 0;</a:t>
            </a:r>
          </a:p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int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countDir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=1;</a:t>
            </a:r>
          </a:p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PImage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image1,image2,image3;</a:t>
            </a:r>
            <a:endParaRPr lang="en-GB" dirty="0" smtClean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GB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Bird</a:t>
            </a:r>
            <a:r>
              <a:rPr lang="en-GB" dirty="0" smtClean="0"/>
              <a:t> (</a:t>
            </a:r>
            <a:r>
              <a:rPr lang="en-GB" dirty="0" err="1"/>
              <a:t>int</a:t>
            </a:r>
            <a:r>
              <a:rPr lang="en-GB" dirty="0"/>
              <a:t> x, </a:t>
            </a:r>
            <a:r>
              <a:rPr lang="en-GB" dirty="0" err="1"/>
              <a:t>int</a:t>
            </a:r>
            <a:r>
              <a:rPr lang="en-GB" dirty="0"/>
              <a:t> y, </a:t>
            </a:r>
            <a:r>
              <a:rPr lang="en-GB" dirty="0" err="1"/>
              <a:t>int</a:t>
            </a:r>
            <a:r>
              <a:rPr lang="en-GB" dirty="0"/>
              <a:t> dx,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dy</a:t>
            </a:r>
            <a:r>
              <a:rPr lang="en-GB" dirty="0"/>
              <a:t>)</a:t>
            </a:r>
          </a:p>
          <a:p>
            <a:pPr>
              <a:buNone/>
            </a:pPr>
            <a:r>
              <a:rPr lang="en-GB" dirty="0"/>
              <a:t>   {</a:t>
            </a:r>
          </a:p>
          <a:p>
            <a:pPr>
              <a:buNone/>
            </a:pPr>
            <a:r>
              <a:rPr lang="en-GB" dirty="0"/>
              <a:t>     </a:t>
            </a:r>
            <a:r>
              <a:rPr lang="en-GB" dirty="0" err="1"/>
              <a:t>this.x</a:t>
            </a:r>
            <a:r>
              <a:rPr lang="en-GB" dirty="0"/>
              <a:t> = x;</a:t>
            </a:r>
          </a:p>
          <a:p>
            <a:pPr>
              <a:buNone/>
            </a:pPr>
            <a:r>
              <a:rPr lang="en-GB" dirty="0"/>
              <a:t>     </a:t>
            </a:r>
            <a:r>
              <a:rPr lang="en-GB" dirty="0" err="1"/>
              <a:t>this.y</a:t>
            </a:r>
            <a:r>
              <a:rPr lang="en-GB" dirty="0"/>
              <a:t> = y;</a:t>
            </a:r>
          </a:p>
          <a:p>
            <a:pPr>
              <a:buNone/>
            </a:pPr>
            <a:r>
              <a:rPr lang="en-GB" dirty="0"/>
              <a:t>     </a:t>
            </a:r>
            <a:r>
              <a:rPr lang="en-GB" dirty="0" err="1"/>
              <a:t>this.speedX</a:t>
            </a:r>
            <a:r>
              <a:rPr lang="en-GB" dirty="0"/>
              <a:t>=dx;</a:t>
            </a:r>
          </a:p>
          <a:p>
            <a:pPr>
              <a:buNone/>
            </a:pPr>
            <a:r>
              <a:rPr lang="en-GB" dirty="0"/>
              <a:t>     </a:t>
            </a:r>
            <a:r>
              <a:rPr lang="en-GB" dirty="0" err="1"/>
              <a:t>this.speedY</a:t>
            </a:r>
            <a:r>
              <a:rPr lang="en-GB" dirty="0"/>
              <a:t> = </a:t>
            </a:r>
            <a:r>
              <a:rPr lang="en-GB" dirty="0" err="1"/>
              <a:t>dy</a:t>
            </a:r>
            <a:r>
              <a:rPr lang="en-GB" dirty="0"/>
              <a:t>;</a:t>
            </a:r>
          </a:p>
          <a:p>
            <a:pPr>
              <a:buNone/>
            </a:pPr>
            <a:r>
              <a:rPr lang="en-GB" dirty="0"/>
              <a:t>     image1 = </a:t>
            </a:r>
            <a:r>
              <a:rPr lang="en-GB" dirty="0" err="1"/>
              <a:t>loadImage</a:t>
            </a:r>
            <a:r>
              <a:rPr lang="en-GB" dirty="0"/>
              <a:t>("bird1.jpg</a:t>
            </a:r>
            <a:r>
              <a:rPr lang="en-GB" dirty="0" smtClean="0"/>
              <a:t>");</a:t>
            </a:r>
            <a:endParaRPr lang="en-GB" dirty="0"/>
          </a:p>
          <a:p>
            <a:pPr>
              <a:buNone/>
            </a:pPr>
            <a:r>
              <a:rPr lang="en-GB" dirty="0"/>
              <a:t>     image2 = </a:t>
            </a:r>
            <a:r>
              <a:rPr lang="en-GB" dirty="0" err="1"/>
              <a:t>loadImage</a:t>
            </a:r>
            <a:r>
              <a:rPr lang="en-GB" dirty="0"/>
              <a:t>("bird2.jpg</a:t>
            </a:r>
            <a:r>
              <a:rPr lang="en-GB" dirty="0" smtClean="0"/>
              <a:t>");</a:t>
            </a:r>
            <a:endParaRPr lang="en-GB" dirty="0"/>
          </a:p>
          <a:p>
            <a:pPr>
              <a:buNone/>
            </a:pPr>
            <a:r>
              <a:rPr lang="en-GB" dirty="0"/>
              <a:t>     image3 = </a:t>
            </a:r>
            <a:r>
              <a:rPr lang="en-GB" dirty="0" err="1"/>
              <a:t>loadImage</a:t>
            </a:r>
            <a:r>
              <a:rPr lang="en-GB" dirty="0"/>
              <a:t>("bird3.jpg</a:t>
            </a:r>
            <a:r>
              <a:rPr lang="en-GB" dirty="0" smtClean="0"/>
              <a:t>");</a:t>
            </a:r>
            <a:endParaRPr lang="en-GB" dirty="0"/>
          </a:p>
          <a:p>
            <a:pPr>
              <a:buNone/>
            </a:pPr>
            <a:r>
              <a:rPr lang="en-GB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483976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GB" dirty="0" smtClean="0"/>
              <a:t>Using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730105" cy="4787900"/>
          </a:xfrm>
        </p:spPr>
        <p:txBody>
          <a:bodyPr>
            <a:normAutofit/>
          </a:bodyPr>
          <a:lstStyle/>
          <a:p>
            <a:r>
              <a:rPr lang="en-GB" dirty="0" smtClean="0"/>
              <a:t>Lets set up 2 flying birds</a:t>
            </a:r>
          </a:p>
          <a:p>
            <a:r>
              <a:rPr lang="en-US" dirty="0" smtClean="0"/>
              <a:t>Different directions</a:t>
            </a:r>
          </a:p>
          <a:p>
            <a:pPr>
              <a:buFontTx/>
              <a:buNone/>
            </a:pPr>
            <a:r>
              <a:rPr lang="en-US" b="1" dirty="0" smtClean="0"/>
              <a:t>Top </a:t>
            </a:r>
            <a:r>
              <a:rPr lang="en-US" b="1" dirty="0"/>
              <a:t>down </a:t>
            </a:r>
            <a:r>
              <a:rPr lang="en-US" b="1" dirty="0" smtClean="0"/>
              <a:t>design (for 1 </a:t>
            </a:r>
            <a:r>
              <a:rPr lang="en-US" b="1" dirty="0"/>
              <a:t>B</a:t>
            </a:r>
            <a:r>
              <a:rPr lang="en-US" b="1" dirty="0" smtClean="0"/>
              <a:t>ird)</a:t>
            </a:r>
            <a:endParaRPr lang="en-US" b="1" dirty="0"/>
          </a:p>
          <a:p>
            <a:pPr>
              <a:buFontTx/>
              <a:buNone/>
            </a:pPr>
            <a:r>
              <a:rPr lang="en-US" dirty="0"/>
              <a:t>Clear background</a:t>
            </a:r>
          </a:p>
          <a:p>
            <a:pPr>
              <a:buFontTx/>
              <a:buNone/>
            </a:pPr>
            <a:r>
              <a:rPr lang="en-US" dirty="0"/>
              <a:t>Draw current image</a:t>
            </a:r>
          </a:p>
          <a:p>
            <a:pPr>
              <a:buFontTx/>
              <a:buNone/>
            </a:pPr>
            <a:r>
              <a:rPr lang="en-US" dirty="0"/>
              <a:t>Move image right</a:t>
            </a:r>
          </a:p>
          <a:p>
            <a:pPr>
              <a:buFontTx/>
              <a:buNone/>
            </a:pPr>
            <a:r>
              <a:rPr lang="en-US" dirty="0"/>
              <a:t>Cycle Current image through </a:t>
            </a:r>
            <a:r>
              <a:rPr lang="en-US" dirty="0" smtClean="0"/>
              <a:t>sequence</a:t>
            </a:r>
          </a:p>
          <a:p>
            <a:pPr>
              <a:buFontTx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Refactor?</a:t>
            </a: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652120" y="971395"/>
            <a:ext cx="3311163" cy="54107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</a:rPr>
              <a:t>Bird</a:t>
            </a:r>
            <a:r>
              <a:rPr lang="en-GB" dirty="0">
                <a:solidFill>
                  <a:schemeClr val="accent4"/>
                </a:solidFill>
              </a:rPr>
              <a:t> </a:t>
            </a:r>
            <a:r>
              <a:rPr lang="en-GB" dirty="0" err="1">
                <a:solidFill>
                  <a:schemeClr val="accent4"/>
                </a:solidFill>
              </a:rPr>
              <a:t>polly</a:t>
            </a:r>
            <a:r>
              <a:rPr lang="en-GB" dirty="0">
                <a:solidFill>
                  <a:schemeClr val="accent4"/>
                </a:solidFill>
              </a:rPr>
              <a:t>, bluey;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solidFill>
                <a:schemeClr val="accent4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4"/>
                </a:solidFill>
              </a:rPr>
              <a:t>void setup()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4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4"/>
                </a:solidFill>
              </a:rPr>
              <a:t>   size(500,500);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4"/>
                </a:solidFill>
              </a:rPr>
              <a:t>   </a:t>
            </a:r>
            <a:r>
              <a:rPr lang="en-GB" dirty="0" err="1">
                <a:solidFill>
                  <a:schemeClr val="accent4"/>
                </a:solidFill>
              </a:rPr>
              <a:t>polly</a:t>
            </a:r>
            <a:r>
              <a:rPr lang="en-GB" dirty="0">
                <a:solidFill>
                  <a:schemeClr val="accent4"/>
                </a:solidFill>
              </a:rPr>
              <a:t> = new </a:t>
            </a:r>
            <a:r>
              <a:rPr lang="en-GB" dirty="0">
                <a:solidFill>
                  <a:srgbClr val="FF0000"/>
                </a:solidFill>
              </a:rPr>
              <a:t>Bird</a:t>
            </a:r>
            <a:r>
              <a:rPr lang="en-GB" dirty="0">
                <a:solidFill>
                  <a:schemeClr val="accent4"/>
                </a:solidFill>
              </a:rPr>
              <a:t>(500,100,-3,2);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4"/>
                </a:solidFill>
              </a:rPr>
              <a:t>   bluey= new </a:t>
            </a:r>
            <a:r>
              <a:rPr lang="en-GB" dirty="0">
                <a:solidFill>
                  <a:srgbClr val="FF0000"/>
                </a:solidFill>
              </a:rPr>
              <a:t>Bird</a:t>
            </a:r>
            <a:r>
              <a:rPr lang="en-GB" dirty="0">
                <a:solidFill>
                  <a:schemeClr val="accent4"/>
                </a:solidFill>
              </a:rPr>
              <a:t>(500,150,-5,-5</a:t>
            </a:r>
            <a:r>
              <a:rPr lang="en-GB" dirty="0" smtClean="0">
                <a:solidFill>
                  <a:schemeClr val="accent4"/>
                </a:solidFill>
              </a:rPr>
              <a:t>);</a:t>
            </a:r>
            <a:endParaRPr lang="en-GB" dirty="0">
              <a:solidFill>
                <a:schemeClr val="accent4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4"/>
                </a:solidFill>
              </a:rPr>
              <a:t>}</a:t>
            </a:r>
            <a:endParaRPr lang="en-US" dirty="0">
              <a:solidFill>
                <a:schemeClr val="accent4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void draw()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background(255);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 smtClean="0"/>
              <a:t>polly.render</a:t>
            </a:r>
            <a:r>
              <a:rPr lang="en-US" dirty="0" smtClean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polly.move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 smtClean="0"/>
              <a:t>bluey.render</a:t>
            </a:r>
            <a:r>
              <a:rPr lang="en-US" dirty="0" smtClean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bluey.move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73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Refactor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874121" cy="4787900"/>
          </a:xfrm>
        </p:spPr>
        <p:txBody>
          <a:bodyPr/>
          <a:lstStyle/>
          <a:p>
            <a:r>
              <a:rPr lang="en-GB" dirty="0" smtClean="0"/>
              <a:t>Bird always has </a:t>
            </a:r>
            <a:r>
              <a:rPr lang="en-GB" b="1" dirty="0" smtClean="0"/>
              <a:t>render</a:t>
            </a:r>
            <a:r>
              <a:rPr lang="en-GB" dirty="0" smtClean="0"/>
              <a:t> then </a:t>
            </a:r>
            <a:r>
              <a:rPr lang="en-GB" b="1" dirty="0" smtClean="0"/>
              <a:t>move</a:t>
            </a:r>
          </a:p>
          <a:p>
            <a:r>
              <a:rPr lang="en-GB" dirty="0" smtClean="0"/>
              <a:t>Introduce a new method with these steps</a:t>
            </a:r>
          </a:p>
          <a:p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v</a:t>
            </a:r>
            <a:r>
              <a:rPr lang="en-GB" dirty="0" smtClean="0"/>
              <a:t>oid </a:t>
            </a:r>
            <a:r>
              <a:rPr lang="en-GB" dirty="0" smtClean="0">
                <a:solidFill>
                  <a:srgbClr val="0070C0"/>
                </a:solidFill>
              </a:rPr>
              <a:t>update</a:t>
            </a:r>
            <a:r>
              <a:rPr lang="en-GB" dirty="0" smtClean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</a:t>
            </a:r>
            <a:r>
              <a:rPr lang="en-GB" dirty="0" smtClean="0"/>
              <a:t>  render();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</a:t>
            </a:r>
            <a:r>
              <a:rPr lang="en-GB" dirty="0" smtClean="0"/>
              <a:t>  move();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}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52120" y="1196752"/>
            <a:ext cx="1954381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Bird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polly</a:t>
            </a:r>
            <a:r>
              <a:rPr lang="en-US" dirty="0">
                <a:latin typeface="+mn-lt"/>
              </a:rPr>
              <a:t>, bluey;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+mn-lt"/>
              </a:rPr>
              <a:t>void draw()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+mn-lt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+mn-lt"/>
              </a:rPr>
              <a:t>  background(255);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+mn-lt"/>
              </a:rPr>
              <a:t>  </a:t>
            </a:r>
            <a:r>
              <a:rPr lang="en-GB" dirty="0" err="1">
                <a:latin typeface="+mn-lt"/>
              </a:rPr>
              <a:t>polly.update</a:t>
            </a:r>
            <a:r>
              <a:rPr lang="en-GB" dirty="0">
                <a:latin typeface="+mn-lt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+mn-lt"/>
              </a:rPr>
              <a:t>  </a:t>
            </a:r>
            <a:r>
              <a:rPr lang="en-GB" dirty="0" err="1">
                <a:latin typeface="+mn-lt"/>
              </a:rPr>
              <a:t>bluey.update</a:t>
            </a:r>
            <a:r>
              <a:rPr lang="en-GB" dirty="0">
                <a:latin typeface="+mn-lt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0107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Collision – proximity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058991" cy="4447891"/>
          </a:xfrm>
        </p:spPr>
        <p:txBody>
          <a:bodyPr/>
          <a:lstStyle/>
          <a:p>
            <a:r>
              <a:rPr lang="en-GB" sz="2000" dirty="0" smtClean="0"/>
              <a:t>Collision detection can be handled by measuring the distance between two on-screen objects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Simplified as : if </a:t>
            </a:r>
            <a:r>
              <a:rPr lang="en-GB" sz="2000" b="1" dirty="0" smtClean="0">
                <a:solidFill>
                  <a:srgbClr val="0070C0"/>
                </a:solidFill>
              </a:rPr>
              <a:t>x</a:t>
            </a:r>
            <a:r>
              <a:rPr lang="en-GB" sz="2000" dirty="0" smtClean="0"/>
              <a:t> locations are within a threshold  AND </a:t>
            </a:r>
            <a:r>
              <a:rPr lang="en-GB" sz="2000" b="1" dirty="0" smtClean="0">
                <a:solidFill>
                  <a:srgbClr val="0070C0"/>
                </a:solidFill>
              </a:rPr>
              <a:t>y</a:t>
            </a:r>
            <a:r>
              <a:rPr lang="en-GB" sz="2000" dirty="0" smtClean="0"/>
              <a:t> locations are within a threshold then a collision is detected</a:t>
            </a:r>
          </a:p>
          <a:p>
            <a:r>
              <a:rPr lang="en-GB" sz="2000" dirty="0" smtClean="0"/>
              <a:t>Lets write a collision method for Bird – detect whether another bird is too close</a:t>
            </a:r>
          </a:p>
          <a:p>
            <a:r>
              <a:rPr lang="en-GB" sz="2000" dirty="0" smtClean="0"/>
              <a:t>Method procedure or function method – i.e. return void or ?</a:t>
            </a:r>
            <a:endParaRPr lang="en-GB" sz="2000" dirty="0"/>
          </a:p>
          <a:p>
            <a:endParaRPr lang="en-GB" dirty="0"/>
          </a:p>
        </p:txBody>
      </p:sp>
      <p:sp>
        <p:nvSpPr>
          <p:cNvPr id="4" name="AutoShape 2" descr="https://www.wmich.edu/cpmp/parentresource2/images/c2u7overview2.jpg"/>
          <p:cNvSpPr>
            <a:spLocks noChangeAspect="1" noChangeArrowheads="1"/>
          </p:cNvSpPr>
          <p:nvPr/>
        </p:nvSpPr>
        <p:spPr bwMode="auto">
          <a:xfrm>
            <a:off x="155575" y="-1881188"/>
            <a:ext cx="589597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 descr="https://www.wmich.edu/cpmp/parentresource2/images/c2u7overview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79828"/>
            <a:ext cx="2555760" cy="170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763688" y="2636912"/>
            <a:ext cx="360040" cy="216024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139428" y="3947291"/>
            <a:ext cx="360040" cy="41144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0707" y="256025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xs,ys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450139" y="385458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xc,yc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491655" y="4196250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xc-</a:t>
            </a:r>
            <a:r>
              <a:rPr lang="en-GB" dirty="0" err="1" smtClean="0"/>
              <a:t>xs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258905" y="3247594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err="1"/>
              <a:t>y</a:t>
            </a:r>
            <a:r>
              <a:rPr lang="en-GB" dirty="0" err="1" smtClean="0"/>
              <a:t>c-ys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601306" y="4153013"/>
            <a:ext cx="342402" cy="22790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1568" y="3062928"/>
            <a:ext cx="24304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err="1"/>
              <a:t>s</a:t>
            </a:r>
            <a:r>
              <a:rPr lang="en-GB" dirty="0" err="1" smtClean="0"/>
              <a:t>qrt</a:t>
            </a:r>
            <a:r>
              <a:rPr lang="en-GB" dirty="0" smtClean="0"/>
              <a:t>((xc-</a:t>
            </a:r>
            <a:r>
              <a:rPr lang="en-GB" dirty="0" err="1" smtClean="0"/>
              <a:t>xs</a:t>
            </a:r>
            <a:r>
              <a:rPr lang="en-GB" dirty="0" smtClean="0"/>
              <a:t>)</a:t>
            </a:r>
            <a:r>
              <a:rPr lang="en-GB" baseline="30000" dirty="0" smtClean="0"/>
              <a:t>2</a:t>
            </a:r>
            <a:r>
              <a:rPr lang="en-GB" dirty="0" smtClean="0"/>
              <a:t> + (</a:t>
            </a:r>
            <a:r>
              <a:rPr lang="en-GB" dirty="0" err="1" smtClean="0"/>
              <a:t>yc-ys</a:t>
            </a:r>
            <a:r>
              <a:rPr lang="en-GB" dirty="0" smtClean="0"/>
              <a:t>)</a:t>
            </a:r>
            <a:r>
              <a:rPr lang="en-GB" baseline="30000" dirty="0"/>
              <a:t> </a:t>
            </a:r>
            <a:r>
              <a:rPr lang="en-GB" baseline="30000" dirty="0" smtClean="0"/>
              <a:t>2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514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Collision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Function : True or false – Boolean</a:t>
            </a:r>
          </a:p>
          <a:p>
            <a:endParaRPr lang="en-GB" dirty="0" smtClean="0"/>
          </a:p>
          <a:p>
            <a:r>
              <a:rPr lang="en-GB" dirty="0" smtClean="0"/>
              <a:t>If we were detecting collisions with another Bird</a:t>
            </a:r>
          </a:p>
          <a:p>
            <a:r>
              <a:rPr lang="en-GB" dirty="0" smtClean="0"/>
              <a:t>What parameters – if any?</a:t>
            </a:r>
            <a:endParaRPr lang="en-GB" dirty="0"/>
          </a:p>
          <a:p>
            <a:r>
              <a:rPr lang="en-GB" dirty="0" smtClean="0">
                <a:solidFill>
                  <a:srgbClr val="0070C0"/>
                </a:solidFill>
              </a:rPr>
              <a:t>Bird</a:t>
            </a:r>
          </a:p>
          <a:p>
            <a:r>
              <a:rPr lang="en-GB" dirty="0" smtClean="0"/>
              <a:t>Add to Bird class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err="1"/>
              <a:t>boolean</a:t>
            </a:r>
            <a:r>
              <a:rPr lang="en-GB" sz="1800" dirty="0"/>
              <a:t> crash(Bird other)</a:t>
            </a:r>
          </a:p>
          <a:p>
            <a:pPr marL="0" indent="0">
              <a:buNone/>
            </a:pPr>
            <a:r>
              <a:rPr lang="en-GB" sz="1800" dirty="0"/>
              <a:t>   {</a:t>
            </a:r>
          </a:p>
          <a:p>
            <a:pPr marL="0" indent="0">
              <a:buNone/>
            </a:pPr>
            <a:r>
              <a:rPr lang="en-GB" sz="1800" dirty="0"/>
              <a:t>     return (abs(</a:t>
            </a:r>
            <a:r>
              <a:rPr lang="en-GB" sz="1800" dirty="0" err="1"/>
              <a:t>this.x-other.x</a:t>
            </a:r>
            <a:r>
              <a:rPr lang="en-GB" sz="1800" dirty="0" smtClean="0"/>
              <a:t>) &lt; 10  &amp;&amp;  abs(</a:t>
            </a:r>
            <a:r>
              <a:rPr lang="en-GB" sz="1800" dirty="0" err="1" smtClean="0"/>
              <a:t>this.y-other.y</a:t>
            </a:r>
            <a:r>
              <a:rPr lang="en-GB" sz="1800" dirty="0" smtClean="0"/>
              <a:t>) &lt; 10);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6256" y="3861048"/>
            <a:ext cx="196079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absolute value, e.g.</a:t>
            </a:r>
          </a:p>
          <a:p>
            <a:r>
              <a:rPr lang="en-GB" dirty="0"/>
              <a:t> </a:t>
            </a:r>
            <a:r>
              <a:rPr lang="en-GB" dirty="0" smtClean="0"/>
              <a:t> abs(-10) = 10</a:t>
            </a:r>
          </a:p>
          <a:p>
            <a:r>
              <a:rPr lang="en-GB" dirty="0" smtClean="0"/>
              <a:t>  abs(10) =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829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Class Created Objects – instances of our Class</a:t>
            </a:r>
          </a:p>
          <a:p>
            <a:r>
              <a:rPr lang="en-US" altLang="en-US" dirty="0"/>
              <a:t>Develop a </a:t>
            </a:r>
            <a:r>
              <a:rPr lang="en-US" altLang="en-US" dirty="0" smtClean="0"/>
              <a:t>Class </a:t>
            </a:r>
            <a:r>
              <a:rPr lang="en-GB" dirty="0"/>
              <a:t>for animating objects – moving and changing </a:t>
            </a:r>
            <a:r>
              <a:rPr lang="en-GB" dirty="0" smtClean="0"/>
              <a:t>image</a:t>
            </a:r>
            <a:endParaRPr lang="en-US" altLang="en-US" dirty="0"/>
          </a:p>
          <a:p>
            <a:r>
              <a:rPr lang="en-US" altLang="en-US" dirty="0" smtClean="0"/>
              <a:t>Constructor</a:t>
            </a:r>
          </a:p>
          <a:p>
            <a:r>
              <a:rPr lang="en-US" altLang="en-US" dirty="0" smtClean="0"/>
              <a:t>More methods – </a:t>
            </a:r>
          </a:p>
          <a:p>
            <a:pPr lvl="1"/>
            <a:r>
              <a:rPr lang="en-US" altLang="en-US" dirty="0" smtClean="0"/>
              <a:t> update</a:t>
            </a:r>
          </a:p>
          <a:p>
            <a:pPr lvl="1"/>
            <a:r>
              <a:rPr lang="en-US" altLang="en-US" dirty="0" smtClean="0"/>
              <a:t> collision detection</a:t>
            </a:r>
          </a:p>
          <a:p>
            <a:r>
              <a:rPr lang="en-US" altLang="en-US" dirty="0" smtClean="0"/>
              <a:t>Refactoring – improving, simplifying our code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1696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Learning Objectives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 eaLnBrk="1" hangingPunct="1">
              <a:buNone/>
            </a:pPr>
            <a:r>
              <a:rPr lang="en-US" altLang="en-US" dirty="0" smtClean="0"/>
              <a:t>Last Weeks</a:t>
            </a:r>
          </a:p>
          <a:p>
            <a:r>
              <a:rPr lang="en-GB" b="1" dirty="0"/>
              <a:t>Class</a:t>
            </a:r>
            <a:r>
              <a:rPr lang="en-GB" dirty="0"/>
              <a:t> – template for an object, description of </a:t>
            </a:r>
            <a:r>
              <a:rPr lang="en-GB" dirty="0" smtClean="0"/>
              <a:t>members (variables) and methods (functions and procedures)</a:t>
            </a:r>
            <a:endParaRPr lang="en-GB" dirty="0"/>
          </a:p>
          <a:p>
            <a:r>
              <a:rPr lang="en-GB" dirty="0"/>
              <a:t>Object – </a:t>
            </a:r>
            <a:r>
              <a:rPr lang="en-GB" dirty="0" smtClean="0"/>
              <a:t>Instance of a Class. Variable </a:t>
            </a:r>
            <a:r>
              <a:rPr lang="en-GB" dirty="0"/>
              <a:t>with compartments - members</a:t>
            </a:r>
          </a:p>
          <a:p>
            <a:r>
              <a:rPr lang="en-GB" dirty="0"/>
              <a:t>Methods – functions (procedures) how to use the class</a:t>
            </a:r>
          </a:p>
          <a:p>
            <a:r>
              <a:rPr lang="en-GB" dirty="0"/>
              <a:t>Constructor – special method called on NEW command </a:t>
            </a:r>
          </a:p>
          <a:p>
            <a:r>
              <a:rPr lang="en-GB" dirty="0"/>
              <a:t>Parameters – passing values to methods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dirty="0" smtClean="0"/>
              <a:t>This Weeks Objectives</a:t>
            </a:r>
          </a:p>
          <a:p>
            <a:pPr lvl="1" eaLnBrk="1" hangingPunct="1"/>
            <a:r>
              <a:rPr lang="en-US" altLang="en-US" b="1" dirty="0" smtClean="0"/>
              <a:t> Develop a Class</a:t>
            </a:r>
          </a:p>
          <a:p>
            <a:pPr lvl="1" eaLnBrk="1" hangingPunct="1"/>
            <a:r>
              <a:rPr lang="en-US" altLang="en-US" b="1" dirty="0" smtClean="0"/>
              <a:t> Animate an object</a:t>
            </a:r>
          </a:p>
          <a:p>
            <a:pPr lvl="1" eaLnBrk="1" hangingPunct="1"/>
            <a:r>
              <a:rPr lang="en-US" altLang="en-US" b="1" dirty="0" smtClean="0"/>
              <a:t> More methods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90" y="0"/>
            <a:ext cx="8229600" cy="1143000"/>
          </a:xfrm>
        </p:spPr>
        <p:txBody>
          <a:bodyPr/>
          <a:lstStyle/>
          <a:p>
            <a:r>
              <a:rPr lang="en-GB" dirty="0" smtClean="0"/>
              <a:t>Revision : Class motorbike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70163" y="908720"/>
            <a:ext cx="4874121" cy="4787900"/>
          </a:xfrm>
        </p:spPr>
        <p:txBody>
          <a:bodyPr/>
          <a:lstStyle/>
          <a:p>
            <a:r>
              <a:rPr lang="en-GB" dirty="0" smtClean="0"/>
              <a:t>members : x, y, speed</a:t>
            </a:r>
          </a:p>
          <a:p>
            <a:r>
              <a:rPr lang="en-GB" dirty="0" smtClean="0"/>
              <a:t>methods : constructor, move, render</a:t>
            </a:r>
            <a:endParaRPr lang="en-GB" dirty="0"/>
          </a:p>
          <a:p>
            <a:r>
              <a:rPr lang="en-GB" dirty="0" smtClean="0"/>
              <a:t>Declare 2 instances of the class</a:t>
            </a:r>
          </a:p>
          <a:p>
            <a:pPr lvl="1"/>
            <a:r>
              <a:rPr lang="en-GB" dirty="0" smtClean="0"/>
              <a:t>As yet no actual box (memory)</a:t>
            </a:r>
          </a:p>
          <a:p>
            <a:endParaRPr lang="en-GB" dirty="0"/>
          </a:p>
          <a:p>
            <a:r>
              <a:rPr lang="en-GB" dirty="0" smtClean="0"/>
              <a:t>In </a:t>
            </a:r>
            <a:r>
              <a:rPr lang="en-GB" dirty="0" smtClean="0">
                <a:solidFill>
                  <a:schemeClr val="accent2"/>
                </a:solidFill>
              </a:rPr>
              <a:t>setup</a:t>
            </a:r>
            <a:r>
              <a:rPr lang="en-GB" dirty="0" smtClean="0"/>
              <a:t> lets create the memory using </a:t>
            </a:r>
            <a:r>
              <a:rPr lang="en-GB" b="1" dirty="0" smtClean="0"/>
              <a:t>new</a:t>
            </a:r>
          </a:p>
          <a:p>
            <a:r>
              <a:rPr lang="en-GB" dirty="0" smtClean="0"/>
              <a:t>call the </a:t>
            </a:r>
            <a:r>
              <a:rPr lang="en-GB" b="1" dirty="0" smtClean="0"/>
              <a:t>constructor</a:t>
            </a:r>
            <a:r>
              <a:rPr lang="en-GB" dirty="0" smtClean="0"/>
              <a:t> – initialise the object</a:t>
            </a:r>
          </a:p>
          <a:p>
            <a:endParaRPr lang="en-GB" dirty="0"/>
          </a:p>
          <a:p>
            <a:r>
              <a:rPr lang="en-GB" dirty="0" smtClean="0"/>
              <a:t>In </a:t>
            </a:r>
            <a:r>
              <a:rPr lang="en-GB" b="1" dirty="0" smtClean="0"/>
              <a:t>draw</a:t>
            </a:r>
            <a:r>
              <a:rPr lang="en-GB" dirty="0" smtClean="0"/>
              <a:t> event we could add move and render for b1 &amp; b2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608769" y="908720"/>
            <a:ext cx="3071834" cy="60324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57150"/>
            <a:r>
              <a:rPr lang="en-US" sz="1600" dirty="0" smtClean="0"/>
              <a:t>class </a:t>
            </a:r>
            <a:r>
              <a:rPr lang="en-US" sz="1600" dirty="0" smtClean="0">
                <a:solidFill>
                  <a:schemeClr val="accent2"/>
                </a:solidFill>
              </a:rPr>
              <a:t>motorbike</a:t>
            </a:r>
            <a:r>
              <a:rPr lang="en-US" sz="1600" dirty="0" smtClean="0"/>
              <a:t> { </a:t>
            </a:r>
          </a:p>
          <a:p>
            <a:pPr indent="-57150"/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x</a:t>
            </a:r>
            <a:r>
              <a:rPr lang="en-US" sz="1600" dirty="0"/>
              <a:t> </a:t>
            </a:r>
            <a:r>
              <a:rPr lang="en-US" sz="1600" dirty="0" smtClean="0"/>
              <a:t>= 5;</a:t>
            </a:r>
          </a:p>
          <a:p>
            <a:pPr indent="-57150"/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y; </a:t>
            </a:r>
          </a:p>
          <a:p>
            <a:pPr indent="-57150"/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speed;</a:t>
            </a:r>
          </a:p>
          <a:p>
            <a:pPr indent="-57150"/>
            <a:r>
              <a:rPr lang="en-US" sz="1600" dirty="0" smtClean="0"/>
              <a:t>  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motorbike(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y,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speed){}</a:t>
            </a:r>
          </a:p>
          <a:p>
            <a:pPr indent="-57150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 void move() {}</a:t>
            </a:r>
          </a:p>
          <a:p>
            <a:pPr indent="-57150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  void render() {}</a:t>
            </a:r>
          </a:p>
          <a:p>
            <a:pPr indent="-57150"/>
            <a:r>
              <a:rPr lang="en-US" sz="1600" dirty="0" smtClean="0"/>
              <a:t>}</a:t>
            </a:r>
          </a:p>
          <a:p>
            <a:pPr indent="-57150"/>
            <a:endParaRPr lang="en-US" sz="1600" dirty="0" smtClean="0"/>
          </a:p>
          <a:p>
            <a:pPr indent="-57150"/>
            <a:r>
              <a:rPr lang="en-US" sz="1600" dirty="0" smtClean="0">
                <a:solidFill>
                  <a:schemeClr val="accent2"/>
                </a:solidFill>
              </a:rPr>
              <a:t>motorbike</a:t>
            </a:r>
            <a:r>
              <a:rPr lang="en-US" sz="1600" dirty="0" smtClean="0"/>
              <a:t> b1,b2;</a:t>
            </a:r>
          </a:p>
          <a:p>
            <a:pPr indent="-57150"/>
            <a:r>
              <a:rPr lang="en-US" sz="1600" dirty="0" smtClean="0"/>
              <a:t>void setup()</a:t>
            </a:r>
          </a:p>
          <a:p>
            <a:pPr indent="-57150"/>
            <a:r>
              <a:rPr lang="en-US" sz="1600" dirty="0" smtClean="0"/>
              <a:t>{</a:t>
            </a:r>
          </a:p>
          <a:p>
            <a:pPr indent="-57150"/>
            <a:r>
              <a:rPr lang="en-GB" sz="1600" dirty="0" smtClean="0"/>
              <a:t>    b1 = new </a:t>
            </a:r>
            <a:r>
              <a:rPr lang="en-US" sz="1600" dirty="0">
                <a:solidFill>
                  <a:schemeClr val="accent2"/>
                </a:solidFill>
              </a:rPr>
              <a:t>motorbike</a:t>
            </a:r>
            <a:r>
              <a:rPr lang="en-GB" sz="1600" dirty="0" smtClean="0"/>
              <a:t>(10,2);</a:t>
            </a:r>
          </a:p>
          <a:p>
            <a:pPr indent="-57150"/>
            <a:r>
              <a:rPr lang="en-GB" sz="1600" dirty="0"/>
              <a:t> </a:t>
            </a:r>
            <a:r>
              <a:rPr lang="en-GB" sz="1600" dirty="0" smtClean="0"/>
              <a:t>   b2 = new </a:t>
            </a:r>
            <a:r>
              <a:rPr lang="en-US" sz="1600" dirty="0" smtClean="0">
                <a:solidFill>
                  <a:schemeClr val="accent2"/>
                </a:solidFill>
              </a:rPr>
              <a:t>motorbike</a:t>
            </a:r>
            <a:r>
              <a:rPr lang="en-GB" sz="1600" dirty="0" smtClean="0"/>
              <a:t>(50,3);</a:t>
            </a:r>
          </a:p>
          <a:p>
            <a:pPr indent="-57150"/>
            <a:r>
              <a:rPr lang="en-US" sz="1600" dirty="0" smtClean="0"/>
              <a:t>} </a:t>
            </a:r>
          </a:p>
          <a:p>
            <a:pPr indent="-57150"/>
            <a:r>
              <a:rPr lang="en-US" sz="1600" dirty="0" smtClean="0"/>
              <a:t>void draw()</a:t>
            </a:r>
          </a:p>
          <a:p>
            <a:pPr indent="-57150"/>
            <a:r>
              <a:rPr lang="en-US" sz="1600" dirty="0" smtClean="0"/>
              <a:t>{  </a:t>
            </a:r>
          </a:p>
          <a:p>
            <a:pPr indent="-57150"/>
            <a:r>
              <a:rPr lang="en-US" sz="1600" dirty="0"/>
              <a:t> </a:t>
            </a:r>
            <a:r>
              <a:rPr lang="en-US" sz="1600" dirty="0" smtClean="0"/>
              <a:t>  background(0);</a:t>
            </a:r>
          </a:p>
          <a:p>
            <a:pPr indent="-57150"/>
            <a:r>
              <a:rPr lang="en-US" sz="1600" dirty="0"/>
              <a:t> </a:t>
            </a:r>
            <a:r>
              <a:rPr lang="en-US" sz="1600" dirty="0" smtClean="0"/>
              <a:t>  b1.render();</a:t>
            </a:r>
          </a:p>
          <a:p>
            <a:pPr indent="-57150"/>
            <a:r>
              <a:rPr lang="en-US" sz="1600" dirty="0"/>
              <a:t> </a:t>
            </a:r>
            <a:r>
              <a:rPr lang="en-US" sz="1600" dirty="0" smtClean="0"/>
              <a:t>  b1.move();</a:t>
            </a:r>
          </a:p>
          <a:p>
            <a:pPr indent="-57150"/>
            <a:r>
              <a:rPr lang="en-US" sz="1600" dirty="0" smtClean="0"/>
              <a:t>   b2.render();</a:t>
            </a:r>
          </a:p>
          <a:p>
            <a:pPr indent="-57150"/>
            <a:r>
              <a:rPr lang="en-US" sz="1600" dirty="0" smtClean="0"/>
              <a:t>   b2.move();</a:t>
            </a:r>
          </a:p>
          <a:p>
            <a:pPr indent="-57150"/>
            <a:r>
              <a:rPr lang="en-US" sz="1600" dirty="0" smtClean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53016" y="1228028"/>
            <a:ext cx="103105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members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872126" y="2236386"/>
            <a:ext cx="101540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879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5092227" y="5176199"/>
            <a:ext cx="1225361" cy="538609"/>
            <a:chOff x="5092227" y="5176199"/>
            <a:chExt cx="1225361" cy="538609"/>
          </a:xfrm>
        </p:grpSpPr>
        <p:sp>
          <p:nvSpPr>
            <p:cNvPr id="18" name="TextBox 17"/>
            <p:cNvSpPr txBox="1"/>
            <p:nvPr/>
          </p:nvSpPr>
          <p:spPr>
            <a:xfrm>
              <a:off x="5092227" y="5376254"/>
              <a:ext cx="9030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latin typeface="+mn-lt"/>
                </a:rPr>
                <a:t>b2</a:t>
              </a:r>
              <a:endParaRPr lang="en-GB" sz="1600" dirty="0">
                <a:latin typeface="+mn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773849" y="5176199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null</a:t>
              </a:r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 flipV="1">
              <a:off x="5486806" y="5437901"/>
              <a:ext cx="232339" cy="6089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5" name="Group 54"/>
          <p:cNvGrpSpPr/>
          <p:nvPr/>
        </p:nvGrpSpPr>
        <p:grpSpPr>
          <a:xfrm>
            <a:off x="5092227" y="3641484"/>
            <a:ext cx="1274226" cy="555975"/>
            <a:chOff x="5092227" y="3641484"/>
            <a:chExt cx="1274226" cy="555975"/>
          </a:xfrm>
        </p:grpSpPr>
        <p:sp>
          <p:nvSpPr>
            <p:cNvPr id="11" name="TextBox 10"/>
            <p:cNvSpPr txBox="1"/>
            <p:nvPr/>
          </p:nvSpPr>
          <p:spPr>
            <a:xfrm>
              <a:off x="5092227" y="3858905"/>
              <a:ext cx="9030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latin typeface="+mn-lt"/>
                </a:rPr>
                <a:t>b1</a:t>
              </a:r>
              <a:endParaRPr lang="en-GB" sz="1600" dirty="0">
                <a:latin typeface="+mn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22714" y="364148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null</a:t>
              </a:r>
              <a:endParaRPr lang="en-GB" dirty="0"/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V="1">
              <a:off x="5486806" y="3920552"/>
              <a:ext cx="232339" cy="6089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and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3151" y="1819976"/>
            <a:ext cx="4177742" cy="4555424"/>
          </a:xfrm>
        </p:spPr>
        <p:txBody>
          <a:bodyPr/>
          <a:lstStyle/>
          <a:p>
            <a:pPr marL="200025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class</a:t>
            </a:r>
            <a:r>
              <a:rPr lang="en-US" dirty="0" smtClean="0">
                <a:solidFill>
                  <a:schemeClr val="accent2"/>
                </a:solidFill>
              </a:rPr>
              <a:t> motorbike{}</a:t>
            </a:r>
          </a:p>
          <a:p>
            <a:pPr marL="200025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200025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motorbike</a:t>
            </a:r>
            <a:r>
              <a:rPr lang="en-US" dirty="0" smtClean="0"/>
              <a:t> </a:t>
            </a:r>
            <a:r>
              <a:rPr lang="en-US" dirty="0"/>
              <a:t>b1,b2;</a:t>
            </a:r>
          </a:p>
          <a:p>
            <a:pPr marL="200025" indent="0">
              <a:buNone/>
            </a:pPr>
            <a:r>
              <a:rPr lang="en-US" dirty="0"/>
              <a:t>void setup()</a:t>
            </a:r>
          </a:p>
          <a:p>
            <a:pPr marL="200025" indent="0">
              <a:buNone/>
            </a:pPr>
            <a:r>
              <a:rPr lang="en-US" dirty="0"/>
              <a:t>{</a:t>
            </a:r>
          </a:p>
          <a:p>
            <a:pPr marL="200025" indent="0">
              <a:buNone/>
            </a:pPr>
            <a:r>
              <a:rPr lang="en-GB" dirty="0"/>
              <a:t>    b1 = new </a:t>
            </a:r>
            <a:r>
              <a:rPr lang="en-US" dirty="0">
                <a:solidFill>
                  <a:schemeClr val="accent2"/>
                </a:solidFill>
              </a:rPr>
              <a:t>motorbike</a:t>
            </a:r>
            <a:r>
              <a:rPr lang="en-GB" dirty="0"/>
              <a:t>(10,2);</a:t>
            </a:r>
          </a:p>
          <a:p>
            <a:pPr marL="200025" indent="0">
              <a:buNone/>
            </a:pPr>
            <a:r>
              <a:rPr lang="en-GB" dirty="0"/>
              <a:t>    b2 = new </a:t>
            </a:r>
            <a:r>
              <a:rPr lang="en-US" dirty="0">
                <a:solidFill>
                  <a:schemeClr val="accent2"/>
                </a:solidFill>
              </a:rPr>
              <a:t>motorbike</a:t>
            </a:r>
            <a:r>
              <a:rPr lang="en-GB" dirty="0"/>
              <a:t>(50,3);</a:t>
            </a:r>
          </a:p>
          <a:p>
            <a:pPr marL="200025" indent="0">
              <a:buNone/>
            </a:pPr>
            <a:r>
              <a:rPr lang="en-US" dirty="0"/>
              <a:t>} </a:t>
            </a:r>
          </a:p>
          <a:p>
            <a:endParaRPr lang="en-GB" dirty="0"/>
          </a:p>
        </p:txBody>
      </p:sp>
      <p:grpSp>
        <p:nvGrpSpPr>
          <p:cNvPr id="51" name="Group 50"/>
          <p:cNvGrpSpPr/>
          <p:nvPr/>
        </p:nvGrpSpPr>
        <p:grpSpPr>
          <a:xfrm>
            <a:off x="5719145" y="3283422"/>
            <a:ext cx="1555062" cy="1440160"/>
            <a:chOff x="5719145" y="3356992"/>
            <a:chExt cx="1555062" cy="1440160"/>
          </a:xfrm>
        </p:grpSpPr>
        <p:sp>
          <p:nvSpPr>
            <p:cNvPr id="14" name="TextBox 13"/>
            <p:cNvSpPr txBox="1"/>
            <p:nvPr/>
          </p:nvSpPr>
          <p:spPr>
            <a:xfrm>
              <a:off x="5979591" y="369349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+mn-lt"/>
                </a:rPr>
                <a:t>null</a:t>
              </a:r>
              <a:endParaRPr lang="en-GB" dirty="0">
                <a:latin typeface="+mn-lt"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5762039" y="3356992"/>
              <a:ext cx="1512168" cy="144016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62039" y="3451643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 smtClean="0">
                  <a:latin typeface="Calibri" panose="020F0502020204030204" pitchFamily="34" charset="0"/>
                </a:rPr>
                <a:t> x</a:t>
              </a:r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62039" y="3735886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 smtClean="0">
                  <a:latin typeface="Calibri" panose="020F0502020204030204" pitchFamily="34" charset="0"/>
                </a:rPr>
                <a:t> y</a:t>
              </a:r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19145" y="4182407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 err="1" smtClean="0">
                  <a:latin typeface="Calibri" panose="020F0502020204030204" pitchFamily="34" charset="0"/>
                </a:rPr>
                <a:t>speedX</a:t>
              </a:r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1087" y="3501007"/>
              <a:ext cx="60906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latin typeface="+mn-lt"/>
                </a:rPr>
                <a:t>50</a:t>
              </a:r>
              <a:endParaRPr lang="en-GB" sz="16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62466" y="3858657"/>
              <a:ext cx="60906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latin typeface="+mn-lt"/>
                </a:rPr>
                <a:t>10</a:t>
              </a:r>
              <a:endParaRPr lang="en-GB" sz="16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18123" y="4216307"/>
              <a:ext cx="62240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+mn-lt"/>
                </a:rPr>
                <a:t>2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733154" y="4825451"/>
            <a:ext cx="1555062" cy="1440160"/>
            <a:chOff x="5719145" y="4874341"/>
            <a:chExt cx="1555062" cy="1440160"/>
          </a:xfrm>
        </p:grpSpPr>
        <p:sp>
          <p:nvSpPr>
            <p:cNvPr id="49" name="TextBox 48"/>
            <p:cNvSpPr txBox="1"/>
            <p:nvPr/>
          </p:nvSpPr>
          <p:spPr>
            <a:xfrm>
              <a:off x="5974384" y="5169949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+mn-lt"/>
                </a:rPr>
                <a:t>null</a:t>
              </a:r>
              <a:endParaRPr lang="en-GB" dirty="0">
                <a:latin typeface="+mn-lt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762039" y="4874341"/>
              <a:ext cx="1512168" cy="144016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62039" y="4968992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 smtClean="0">
                  <a:latin typeface="Calibri" panose="020F0502020204030204" pitchFamily="34" charset="0"/>
                </a:rPr>
                <a:t> x</a:t>
              </a:r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62039" y="5253235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 smtClean="0">
                  <a:latin typeface="Calibri" panose="020F0502020204030204" pitchFamily="34" charset="0"/>
                </a:rPr>
                <a:t> y</a:t>
              </a:r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19145" y="569975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 err="1" smtClean="0">
                  <a:latin typeface="Calibri" panose="020F0502020204030204" pitchFamily="34" charset="0"/>
                </a:rPr>
                <a:t>speedX</a:t>
              </a:r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61087" y="5018356"/>
              <a:ext cx="60906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latin typeface="+mn-lt"/>
                </a:rPr>
                <a:t>50</a:t>
              </a:r>
              <a:endParaRPr lang="en-GB" sz="1600" dirty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62466" y="5376006"/>
              <a:ext cx="60906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latin typeface="+mn-lt"/>
                </a:rPr>
                <a:t>50</a:t>
              </a:r>
              <a:endParaRPr lang="en-GB" sz="1600" dirty="0"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18123" y="5733656"/>
              <a:ext cx="62240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latin typeface="+mn-lt"/>
                </a:rPr>
                <a:t>3</a:t>
              </a:r>
              <a:endParaRPr lang="en-GB" sz="1600" dirty="0">
                <a:latin typeface="+mn-lt"/>
              </a:endParaRPr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5776048" y="1675961"/>
            <a:ext cx="1512168" cy="1440160"/>
          </a:xfrm>
          <a:prstGeom prst="rect">
            <a:avLst/>
          </a:prstGeom>
          <a:solidFill>
            <a:schemeClr val="accent1">
              <a:alpha val="59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softEdge rad="762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76048" y="177061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dirty="0" smtClean="0">
                <a:latin typeface="Calibri" panose="020F0502020204030204" pitchFamily="34" charset="0"/>
              </a:rPr>
              <a:t>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x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76048" y="205485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dirty="0" smtClean="0">
                <a:latin typeface="Calibri" panose="020F0502020204030204" pitchFamily="34" charset="0"/>
              </a:rPr>
              <a:t>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y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33154" y="250137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speedX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75096" y="1819976"/>
            <a:ext cx="60906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600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76475" y="2177626"/>
            <a:ext cx="60906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60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32132" y="2535276"/>
            <a:ext cx="6224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600" dirty="0"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83181" y="1354272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Class:motorbike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038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: flying birds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61975" y="1587500"/>
            <a:ext cx="683469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257175" indent="-257175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4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314325" indent="28575" algn="l" rtl="0" eaLnBrk="1" fontAlgn="base" hangingPunct="1">
              <a:spcBef>
                <a:spcPts val="525"/>
              </a:spcBef>
              <a:spcAft>
                <a:spcPct val="0"/>
              </a:spcAft>
              <a:buChar char="–"/>
              <a:defRPr sz="20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657225" indent="28575" algn="l" rtl="0" eaLnBrk="1" fontAlgn="base" hangingPunct="1">
              <a:spcBef>
                <a:spcPts val="450"/>
              </a:spcBef>
              <a:spcAft>
                <a:spcPct val="0"/>
              </a:spcAft>
              <a:buChar char="•"/>
              <a:defRPr sz="18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0001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–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3430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»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16859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288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3717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146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>
              <a:buFontTx/>
              <a:buNone/>
            </a:pPr>
            <a:r>
              <a:rPr lang="en-US" kern="0" dirty="0" smtClean="0"/>
              <a:t>What information to animate a bird flying around screen?</a:t>
            </a:r>
          </a:p>
          <a:p>
            <a:pPr>
              <a:buFontTx/>
              <a:buNone/>
            </a:pPr>
            <a:endParaRPr lang="en-US" kern="0" dirty="0"/>
          </a:p>
          <a:p>
            <a:pPr>
              <a:buFontTx/>
              <a:buNone/>
            </a:pPr>
            <a:r>
              <a:rPr lang="en-US" kern="0" dirty="0" smtClean="0"/>
              <a:t>Easy</a:t>
            </a:r>
          </a:p>
          <a:p>
            <a:r>
              <a:rPr lang="en-US" kern="0" dirty="0"/>
              <a:t>x</a:t>
            </a:r>
            <a:r>
              <a:rPr lang="en-US" kern="0" dirty="0" smtClean="0"/>
              <a:t>, y, </a:t>
            </a:r>
            <a:r>
              <a:rPr lang="en-US" kern="0" dirty="0" err="1" smtClean="0"/>
              <a:t>speedX</a:t>
            </a:r>
            <a:r>
              <a:rPr lang="en-US" kern="0" dirty="0" smtClean="0"/>
              <a:t>, </a:t>
            </a:r>
            <a:r>
              <a:rPr lang="en-US" kern="0" dirty="0" err="1" smtClean="0"/>
              <a:t>speedY</a:t>
            </a:r>
            <a:endParaRPr lang="en-US" kern="0" dirty="0" smtClean="0"/>
          </a:p>
          <a:p>
            <a:pPr>
              <a:buFontTx/>
              <a:buNone/>
            </a:pPr>
            <a:r>
              <a:rPr lang="en-US" kern="0" dirty="0" smtClean="0"/>
              <a:t>Harder</a:t>
            </a:r>
          </a:p>
          <a:p>
            <a:r>
              <a:rPr lang="en-US" kern="0" dirty="0" smtClean="0"/>
              <a:t>Picture, changing picture in a sequence (image1, image2, image3, image2, image1…)</a:t>
            </a:r>
          </a:p>
          <a:p>
            <a:pPr>
              <a:buFontTx/>
              <a:buNone/>
            </a:pPr>
            <a:endParaRPr lang="en-US" kern="0" dirty="0"/>
          </a:p>
          <a:p>
            <a:pPr>
              <a:buFontTx/>
              <a:buNone/>
            </a:pPr>
            <a:r>
              <a:rPr lang="en-US" b="1" kern="0" dirty="0" smtClean="0"/>
              <a:t>Top down design</a:t>
            </a:r>
          </a:p>
          <a:p>
            <a:pPr>
              <a:buFontTx/>
              <a:buNone/>
            </a:pPr>
            <a:r>
              <a:rPr lang="en-US" kern="0" dirty="0" smtClean="0"/>
              <a:t>Clear background</a:t>
            </a:r>
          </a:p>
          <a:p>
            <a:pPr>
              <a:buFontTx/>
              <a:buNone/>
            </a:pPr>
            <a:r>
              <a:rPr lang="en-US" kern="0" dirty="0" smtClean="0"/>
              <a:t>Draw current image</a:t>
            </a:r>
          </a:p>
          <a:p>
            <a:pPr>
              <a:buFontTx/>
              <a:buNone/>
            </a:pPr>
            <a:r>
              <a:rPr lang="en-US" kern="0" dirty="0" smtClean="0"/>
              <a:t>Move image </a:t>
            </a:r>
            <a:r>
              <a:rPr lang="en-US" kern="0" dirty="0" smtClean="0"/>
              <a:t>right (or another direction)</a:t>
            </a:r>
            <a:endParaRPr lang="en-US" kern="0" dirty="0" smtClean="0"/>
          </a:p>
          <a:p>
            <a:pPr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Cycle Current image through sequence</a:t>
            </a:r>
            <a:endParaRPr lang="en-US" kern="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893" y="1587500"/>
            <a:ext cx="1403797" cy="11071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772" y="2704466"/>
            <a:ext cx="1430692" cy="1107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673" y="4055476"/>
            <a:ext cx="1426791" cy="11868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Images to Class Bird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700808"/>
            <a:ext cx="8124825" cy="4674592"/>
          </a:xfrm>
        </p:spPr>
        <p:txBody>
          <a:bodyPr/>
          <a:lstStyle/>
          <a:p>
            <a:r>
              <a:rPr lang="en-GB" b="1" dirty="0" err="1" smtClean="0"/>
              <a:t>PImage</a:t>
            </a:r>
            <a:r>
              <a:rPr lang="en-GB" dirty="0" smtClean="0"/>
              <a:t>  - </a:t>
            </a:r>
            <a:r>
              <a:rPr lang="en-GB" dirty="0" smtClean="0"/>
              <a:t>Built-in </a:t>
            </a:r>
            <a:r>
              <a:rPr lang="en-GB" b="1" dirty="0" smtClean="0"/>
              <a:t>Class</a:t>
            </a:r>
            <a:r>
              <a:rPr lang="en-GB" dirty="0" smtClean="0"/>
              <a:t> to allow us to load and display image files</a:t>
            </a:r>
          </a:p>
          <a:p>
            <a:r>
              <a:rPr lang="en-GB" dirty="0" smtClean="0"/>
              <a:t>Has members  including:  float </a:t>
            </a:r>
            <a:r>
              <a:rPr lang="en-GB" dirty="0" smtClean="0">
                <a:solidFill>
                  <a:schemeClr val="accent2"/>
                </a:solidFill>
              </a:rPr>
              <a:t>width</a:t>
            </a:r>
            <a:r>
              <a:rPr lang="en-GB" dirty="0" smtClean="0"/>
              <a:t>, </a:t>
            </a:r>
            <a:r>
              <a:rPr lang="en-GB" dirty="0" smtClean="0">
                <a:solidFill>
                  <a:schemeClr val="accent2"/>
                </a:solidFill>
              </a:rPr>
              <a:t>height</a:t>
            </a:r>
          </a:p>
          <a:p>
            <a:r>
              <a:rPr lang="en-GB" dirty="0" smtClean="0"/>
              <a:t>Has methods including </a:t>
            </a:r>
            <a:r>
              <a:rPr lang="en-GB" dirty="0" smtClean="0">
                <a:solidFill>
                  <a:schemeClr val="accent2"/>
                </a:solidFill>
              </a:rPr>
              <a:t>void resize(width, height);</a:t>
            </a:r>
          </a:p>
          <a:p>
            <a:endParaRPr lang="en-GB" dirty="0"/>
          </a:p>
          <a:p>
            <a:r>
              <a:rPr lang="en-GB" dirty="0" smtClean="0"/>
              <a:t>Can create instances of </a:t>
            </a:r>
            <a:r>
              <a:rPr lang="en-GB" b="1" dirty="0" err="1" smtClean="0"/>
              <a:t>PImage</a:t>
            </a:r>
            <a:r>
              <a:rPr lang="en-GB" dirty="0" smtClean="0"/>
              <a:t> and load image files Into each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PImage</a:t>
            </a:r>
            <a:r>
              <a:rPr lang="en-GB" dirty="0" smtClean="0"/>
              <a:t> image1 </a:t>
            </a:r>
            <a:r>
              <a:rPr lang="en-GB" dirty="0"/>
              <a:t>= </a:t>
            </a:r>
            <a:r>
              <a:rPr lang="en-GB" dirty="0" err="1"/>
              <a:t>loadImage</a:t>
            </a:r>
            <a:r>
              <a:rPr lang="en-GB" dirty="0" smtClean="0"/>
              <a:t>(“bird1.jpg");</a:t>
            </a:r>
          </a:p>
          <a:p>
            <a:endParaRPr lang="en-GB" dirty="0" smtClean="0"/>
          </a:p>
          <a:p>
            <a:r>
              <a:rPr lang="en-GB" dirty="0" smtClean="0"/>
              <a:t>image(image1,x,y);  	command displays image1 at </a:t>
            </a:r>
            <a:r>
              <a:rPr lang="en-GB" dirty="0" err="1" smtClean="0"/>
              <a:t>x,y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682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Bird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class </a:t>
            </a:r>
            <a:r>
              <a:rPr lang="en-GB" dirty="0" smtClean="0">
                <a:solidFill>
                  <a:srgbClr val="FF0000"/>
                </a:solidFill>
              </a:rPr>
              <a:t>Bird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 </a:t>
            </a:r>
            <a:r>
              <a:rPr lang="en-GB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int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x; </a:t>
            </a:r>
            <a:endParaRPr lang="en-GB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 </a:t>
            </a:r>
            <a:r>
              <a:rPr lang="en-GB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int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y; </a:t>
            </a:r>
          </a:p>
          <a:p>
            <a:pPr>
              <a:buNone/>
            </a:pP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</a:t>
            </a:r>
            <a:r>
              <a:rPr lang="en-GB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int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speedX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speedY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</a:t>
            </a:r>
            <a:r>
              <a:rPr lang="en-GB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PImage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image1,image2, image3;  </a:t>
            </a:r>
            <a:r>
              <a:rPr lang="en-GB" sz="1800" dirty="0" smtClean="0">
                <a:solidFill>
                  <a:srgbClr val="00B050"/>
                </a:solidFill>
              </a:rPr>
              <a:t>//member : instance of a </a:t>
            </a:r>
            <a:r>
              <a:rPr lang="en-GB" sz="1800" dirty="0" err="1" smtClean="0">
                <a:solidFill>
                  <a:srgbClr val="00B050"/>
                </a:solidFill>
              </a:rPr>
              <a:t>PImage</a:t>
            </a:r>
            <a:r>
              <a:rPr lang="en-GB" sz="1800" dirty="0" smtClean="0">
                <a:solidFill>
                  <a:srgbClr val="00B050"/>
                </a:solidFill>
              </a:rPr>
              <a:t> class</a:t>
            </a:r>
          </a:p>
          <a:p>
            <a:pPr>
              <a:buNone/>
            </a:pP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endParaRPr lang="en-GB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en-GB" dirty="0" smtClean="0"/>
              <a:t>}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What </a:t>
            </a:r>
            <a:r>
              <a:rPr lang="en-GB" dirty="0" smtClean="0">
                <a:solidFill>
                  <a:srgbClr val="FF0000"/>
                </a:solidFill>
              </a:rPr>
              <a:t>methods </a:t>
            </a:r>
            <a:r>
              <a:rPr lang="en-GB" dirty="0" smtClean="0">
                <a:solidFill>
                  <a:srgbClr val="FF0000"/>
                </a:solidFill>
              </a:rPr>
              <a:t>do we need?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714488"/>
            <a:ext cx="42862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0587" y="1013402"/>
            <a:ext cx="1025081" cy="80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061" y="1755622"/>
            <a:ext cx="974607" cy="754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079" y="2636770"/>
            <a:ext cx="962589" cy="80073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Bird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8414" y="1556792"/>
            <a:ext cx="8124825" cy="4787900"/>
          </a:xfrm>
        </p:spPr>
        <p:txBody>
          <a:bodyPr/>
          <a:lstStyle/>
          <a:p>
            <a:r>
              <a:rPr lang="en-GB" dirty="0" smtClean="0"/>
              <a:t>What should </a:t>
            </a:r>
            <a:r>
              <a:rPr lang="en-GB" dirty="0"/>
              <a:t>a </a:t>
            </a:r>
            <a:r>
              <a:rPr lang="en-GB" dirty="0" smtClean="0"/>
              <a:t>Bird be able to do?</a:t>
            </a:r>
          </a:p>
          <a:p>
            <a:r>
              <a:rPr lang="en-GB" dirty="0" smtClean="0"/>
              <a:t>Moves around screen </a:t>
            </a:r>
            <a:r>
              <a:rPr lang="en-GB" dirty="0"/>
              <a:t>[</a:t>
            </a:r>
            <a:r>
              <a:rPr lang="en-GB" dirty="0" err="1" smtClean="0"/>
              <a:t>up,down,left,right</a:t>
            </a:r>
            <a:r>
              <a:rPr lang="en-GB" dirty="0"/>
              <a:t>]</a:t>
            </a:r>
            <a:r>
              <a:rPr lang="en-GB" dirty="0" smtClean="0"/>
              <a:t> (cycles through images)</a:t>
            </a:r>
          </a:p>
          <a:p>
            <a:endParaRPr lang="en-GB" dirty="0"/>
          </a:p>
          <a:p>
            <a:r>
              <a:rPr lang="en-GB" dirty="0" smtClean="0"/>
              <a:t>Move</a:t>
            </a:r>
          </a:p>
          <a:p>
            <a:r>
              <a:rPr lang="en-GB" dirty="0" smtClean="0"/>
              <a:t>Display (render)</a:t>
            </a:r>
          </a:p>
          <a:p>
            <a:endParaRPr lang="en-GB" dirty="0"/>
          </a:p>
          <a:p>
            <a:r>
              <a:rPr lang="en-GB" dirty="0" smtClean="0"/>
              <a:t>A constructor?</a:t>
            </a:r>
          </a:p>
          <a:p>
            <a:r>
              <a:rPr lang="en-GB" dirty="0" smtClean="0"/>
              <a:t>What information to setup a new bird?</a:t>
            </a:r>
          </a:p>
          <a:p>
            <a:pPr lvl="1"/>
            <a:r>
              <a:rPr lang="en-GB" dirty="0" smtClean="0"/>
              <a:t>Where is </a:t>
            </a:r>
            <a:r>
              <a:rPr lang="en-GB" dirty="0" smtClean="0"/>
              <a:t>it?</a:t>
            </a:r>
            <a:endParaRPr lang="en-GB" dirty="0" smtClean="0"/>
          </a:p>
          <a:p>
            <a:pPr lvl="1"/>
            <a:r>
              <a:rPr lang="en-GB" dirty="0" smtClean="0"/>
              <a:t>How fast </a:t>
            </a:r>
            <a:r>
              <a:rPr lang="en-GB" dirty="0" smtClean="0"/>
              <a:t>: </a:t>
            </a:r>
            <a:r>
              <a:rPr lang="en-GB" dirty="0" smtClean="0"/>
              <a:t>x direction, y direction?</a:t>
            </a:r>
          </a:p>
        </p:txBody>
      </p:sp>
    </p:spTree>
    <p:extLst>
      <p:ext uri="{BB962C8B-B14F-4D97-AF65-F5344CB8AC3E}">
        <p14:creationId xmlns:p14="http://schemas.microsoft.com/office/powerpoint/2010/main" val="2466170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– top down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464345" cy="47879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Move (easy – same as bouncing ball)</a:t>
            </a:r>
          </a:p>
          <a:p>
            <a:r>
              <a:rPr lang="en-GB" dirty="0" smtClean="0"/>
              <a:t>Add </a:t>
            </a:r>
            <a:r>
              <a:rPr lang="en-GB" dirty="0" err="1" smtClean="0"/>
              <a:t>speedX</a:t>
            </a:r>
            <a:r>
              <a:rPr lang="en-GB" dirty="0" smtClean="0"/>
              <a:t> to x location</a:t>
            </a:r>
          </a:p>
          <a:p>
            <a:r>
              <a:rPr lang="en-GB" dirty="0" smtClean="0"/>
              <a:t>Add </a:t>
            </a:r>
            <a:r>
              <a:rPr lang="en-GB" dirty="0" err="1" smtClean="0"/>
              <a:t>speedY</a:t>
            </a:r>
            <a:r>
              <a:rPr lang="en-GB" dirty="0" smtClean="0"/>
              <a:t> to y location</a:t>
            </a:r>
          </a:p>
          <a:p>
            <a:r>
              <a:rPr lang="en-GB" dirty="0" smtClean="0"/>
              <a:t>Detect bounces off edges?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Render (top down)</a:t>
            </a:r>
          </a:p>
          <a:p>
            <a:r>
              <a:rPr lang="en-GB" dirty="0" smtClean="0"/>
              <a:t>Select next image in sequence</a:t>
            </a:r>
          </a:p>
          <a:p>
            <a:r>
              <a:rPr lang="en-GB" dirty="0" smtClean="0"/>
              <a:t>Draw image at </a:t>
            </a:r>
            <a:r>
              <a:rPr lang="en-GB" dirty="0" err="1" smtClean="0"/>
              <a:t>x,y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Too fast – changes picture every 60</a:t>
            </a:r>
            <a:r>
              <a:rPr lang="en-GB" baseline="30000" dirty="0" smtClean="0"/>
              <a:t>th</a:t>
            </a:r>
            <a:r>
              <a:rPr lang="en-GB" dirty="0" smtClean="0"/>
              <a:t> sec!, messy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3104287"/>
            <a:ext cx="3923928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Select</a:t>
            </a:r>
            <a:r>
              <a:rPr lang="en-US" kern="0" dirty="0" smtClean="0">
                <a:solidFill>
                  <a:srgbClr val="FF0000"/>
                </a:solidFill>
                <a:latin typeface="+mn-lt"/>
              </a:rPr>
              <a:t> next image</a:t>
            </a:r>
            <a:r>
              <a:rPr lang="en-US" kern="0" dirty="0" smtClean="0">
                <a:solidFill>
                  <a:srgbClr val="FF0000"/>
                </a:solidFill>
              </a:rPr>
              <a:t> in </a:t>
            </a:r>
            <a:r>
              <a:rPr lang="en-US" kern="0" dirty="0" smtClean="0">
                <a:solidFill>
                  <a:srgbClr val="FF0000"/>
                </a:solidFill>
                <a:latin typeface="+mn-lt"/>
              </a:rPr>
              <a:t>sequence</a:t>
            </a:r>
          </a:p>
          <a:p>
            <a:pPr>
              <a:buFontTx/>
              <a:buNone/>
            </a:pPr>
            <a:r>
              <a:rPr lang="en-US" kern="0" dirty="0" smtClean="0">
                <a:latin typeface="+mn-lt"/>
              </a:rPr>
              <a:t>If (</a:t>
            </a:r>
            <a:r>
              <a:rPr lang="en-US" kern="0" dirty="0" err="1" smtClean="0">
                <a:solidFill>
                  <a:srgbClr val="0070C0"/>
                </a:solidFill>
                <a:latin typeface="+mn-lt"/>
              </a:rPr>
              <a:t>currentImage</a:t>
            </a:r>
            <a:r>
              <a:rPr lang="en-US" kern="0" dirty="0" smtClean="0">
                <a:latin typeface="+mn-lt"/>
              </a:rPr>
              <a:t> is image1)</a:t>
            </a:r>
          </a:p>
          <a:p>
            <a:pPr>
              <a:buFontTx/>
              <a:buNone/>
            </a:pPr>
            <a:r>
              <a:rPr lang="en-US" kern="0" dirty="0">
                <a:latin typeface="+mn-lt"/>
              </a:rPr>
              <a:t> 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solidFill>
                  <a:srgbClr val="0070C0"/>
                </a:solidFill>
                <a:latin typeface="+mn-lt"/>
              </a:rPr>
              <a:t>currentImage</a:t>
            </a:r>
            <a:r>
              <a:rPr lang="en-US" kern="0" dirty="0" smtClean="0">
                <a:latin typeface="+mn-lt"/>
              </a:rPr>
              <a:t> is image2</a:t>
            </a:r>
          </a:p>
          <a:p>
            <a:pPr>
              <a:buFontTx/>
              <a:buNone/>
            </a:pPr>
            <a:r>
              <a:rPr lang="en-US" kern="0" dirty="0" smtClean="0">
                <a:latin typeface="+mn-lt"/>
              </a:rPr>
              <a:t>Else if (</a:t>
            </a:r>
            <a:r>
              <a:rPr lang="en-US" kern="0" dirty="0" err="1" smtClean="0">
                <a:solidFill>
                  <a:srgbClr val="0070C0"/>
                </a:solidFill>
                <a:latin typeface="+mn-lt"/>
              </a:rPr>
              <a:t>currentImage</a:t>
            </a:r>
            <a:r>
              <a:rPr lang="en-US" kern="0" dirty="0" smtClean="0">
                <a:latin typeface="+mn-lt"/>
              </a:rPr>
              <a:t> is image2)</a:t>
            </a:r>
          </a:p>
          <a:p>
            <a:pPr>
              <a:buFontTx/>
              <a:buNone/>
            </a:pPr>
            <a:r>
              <a:rPr lang="en-US" kern="0" dirty="0">
                <a:latin typeface="+mn-lt"/>
              </a:rPr>
              <a:t> 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solidFill>
                  <a:srgbClr val="0070C0"/>
                </a:solidFill>
                <a:latin typeface="+mn-lt"/>
              </a:rPr>
              <a:t>currentImage</a:t>
            </a:r>
            <a:r>
              <a:rPr lang="en-US" kern="0" dirty="0" smtClean="0">
                <a:latin typeface="+mn-lt"/>
              </a:rPr>
              <a:t> is image3</a:t>
            </a:r>
          </a:p>
          <a:p>
            <a:pPr>
              <a:buFontTx/>
              <a:buNone/>
            </a:pPr>
            <a:r>
              <a:rPr lang="en-US" kern="0" dirty="0" smtClean="0">
                <a:latin typeface="+mn-lt"/>
              </a:rPr>
              <a:t>…</a:t>
            </a:r>
          </a:p>
          <a:p>
            <a:pPr>
              <a:buFontTx/>
              <a:buNone/>
            </a:pPr>
            <a:endParaRPr lang="en-US" kern="0" dirty="0"/>
          </a:p>
          <a:p>
            <a:pPr>
              <a:buFontTx/>
              <a:buNone/>
            </a:pPr>
            <a:r>
              <a:rPr lang="en-US" kern="0" dirty="0" smtClean="0">
                <a:latin typeface="+mn-lt"/>
              </a:rPr>
              <a:t>Draw </a:t>
            </a:r>
            <a:r>
              <a:rPr lang="en-US" kern="0" dirty="0"/>
              <a:t> </a:t>
            </a:r>
            <a:r>
              <a:rPr lang="en-US" kern="0" dirty="0" err="1" smtClean="0">
                <a:solidFill>
                  <a:srgbClr val="0070C0"/>
                </a:solidFill>
              </a:rPr>
              <a:t>currentImage</a:t>
            </a:r>
            <a:endParaRPr lang="en-US" kern="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5877272"/>
            <a:ext cx="363650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What effect – </a:t>
            </a:r>
            <a:r>
              <a:rPr lang="en-GB" b="1" dirty="0" smtClean="0"/>
              <a:t>draw</a:t>
            </a:r>
            <a:r>
              <a:rPr lang="en-GB" dirty="0" smtClean="0"/>
              <a:t> repeated 60x sec</a:t>
            </a:r>
          </a:p>
          <a:p>
            <a:r>
              <a:rPr lang="en-GB" dirty="0"/>
              <a:t>Needs to go forward then </a:t>
            </a:r>
            <a:r>
              <a:rPr lang="en-GB" dirty="0" smtClean="0"/>
              <a:t>back</a:t>
            </a:r>
            <a:endParaRPr lang="en-GB" dirty="0"/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2120" y="1360166"/>
            <a:ext cx="576483" cy="45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724" y="1906419"/>
            <a:ext cx="587528" cy="4546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08" y="2503414"/>
            <a:ext cx="585926" cy="4874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71566" y="143361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image1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71565" y="2006982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image2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1565" y="2575656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image3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932650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1_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12506</TotalTime>
  <Words>1260</Words>
  <Application>Microsoft Office PowerPoint</Application>
  <PresentationFormat>On-screen Show (4:3)</PresentationFormat>
  <Paragraphs>318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Calibri</vt:lpstr>
      <vt:lpstr>Gill Sans</vt:lpstr>
      <vt:lpstr>Times New Roman</vt:lpstr>
      <vt:lpstr>ヒラギノ角ゴ ProN W3</vt:lpstr>
      <vt:lpstr>ヒラギノ角ゴ ProN W6</vt:lpstr>
      <vt:lpstr>1_Default - Title Slide</vt:lpstr>
      <vt:lpstr>Default - Title Slide</vt:lpstr>
      <vt:lpstr>Writing a Class (Animating Multiple Objects)</vt:lpstr>
      <vt:lpstr>Learning Objectives</vt:lpstr>
      <vt:lpstr>Revision : Class motorbike</vt:lpstr>
      <vt:lpstr>Class and objects</vt:lpstr>
      <vt:lpstr>Problem : flying birds</vt:lpstr>
      <vt:lpstr>Adding Images to Class Bird</vt:lpstr>
      <vt:lpstr>Bird members</vt:lpstr>
      <vt:lpstr>Bird Methods</vt:lpstr>
      <vt:lpstr>Methods – top down design</vt:lpstr>
      <vt:lpstr>Cycle through images</vt:lpstr>
      <vt:lpstr>Move Method</vt:lpstr>
      <vt:lpstr>Bird Constructor</vt:lpstr>
      <vt:lpstr>Using the class</vt:lpstr>
      <vt:lpstr>Refactor</vt:lpstr>
      <vt:lpstr>Collision – proximity detection</vt:lpstr>
      <vt:lpstr>Collision method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5 Spreadsheet Databases</dc:title>
  <dc:creator>Dr. James T. Perry</dc:creator>
  <cp:lastModifiedBy>Alice McLean</cp:lastModifiedBy>
  <cp:revision>233</cp:revision>
  <cp:lastPrinted>1996-11-03T19:01:40Z</cp:lastPrinted>
  <dcterms:created xsi:type="dcterms:W3CDTF">1996-09-15T14:55:10Z</dcterms:created>
  <dcterms:modified xsi:type="dcterms:W3CDTF">2015-11-17T11:01:49Z</dcterms:modified>
</cp:coreProperties>
</file>