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7" r:id="rId2"/>
    <p:sldId id="258" r:id="rId3"/>
    <p:sldId id="264" r:id="rId4"/>
    <p:sldId id="259" r:id="rId5"/>
    <p:sldId id="266" r:id="rId6"/>
    <p:sldId id="260" r:id="rId7"/>
    <p:sldId id="261" r:id="rId8"/>
    <p:sldId id="262" r:id="rId9"/>
    <p:sldId id="265" r:id="rId10"/>
    <p:sldId id="267" r:id="rId11"/>
    <p:sldId id="268" r:id="rId12"/>
    <p:sldId id="263" r:id="rId13"/>
    <p:sldId id="269" r:id="rId14"/>
  </p:sldIdLst>
  <p:sldSz cx="9144000" cy="5143500" type="screen16x9"/>
  <p:notesSz cx="6858000" cy="9144000"/>
  <p:embeddedFontLst>
    <p:embeddedFont>
      <p:font typeface="Montserrat" panose="00000500000000000000" pitchFamily="2" charset="0"/>
      <p:regular r:id="rId16"/>
      <p:bold r:id="rId17"/>
      <p:italic r:id="rId18"/>
      <p:boldItalic r:id="rId19"/>
    </p:embeddedFont>
    <p:embeddedFont>
      <p:font typeface="Montserrat SemiBold" panose="000007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825">
          <p15:clr>
            <a:srgbClr val="9AA0A6"/>
          </p15:clr>
        </p15:guide>
        <p15:guide id="4" orient="horz" pos="905">
          <p15:clr>
            <a:srgbClr val="9AA0A6"/>
          </p15:clr>
        </p15:guide>
        <p15:guide id="5" pos="242">
          <p15:clr>
            <a:srgbClr val="9AA0A6"/>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jXsnNrQdlr9v15W/C8htTHUBBLz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CA77"/>
    <a:srgbClr val="E2D7EB"/>
    <a:srgbClr val="0B53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581503-F30D-4F1C-A92E-161C0009140A}">
  <a:tblStyle styleId="{49581503-F30D-4F1C-A92E-161C0009140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 orient="horz" pos="825"/>
        <p:guide orient="horz" pos="905"/>
        <p:guide pos="242"/>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55857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013175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37839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
        <p:cNvGrpSpPr/>
        <p:nvPr/>
      </p:nvGrpSpPr>
      <p:grpSpPr>
        <a:xfrm>
          <a:off x="0" y="0"/>
          <a:ext cx="0" cy="0"/>
          <a:chOff x="0" y="0"/>
          <a:chExt cx="0" cy="0"/>
        </a:xfrm>
      </p:grpSpPr>
      <p:sp>
        <p:nvSpPr>
          <p:cNvPr id="15" name="Google Shape;15;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marR="0" lvl="0" algn="ctr" rtl="0">
              <a:lnSpc>
                <a:spcPct val="100000"/>
              </a:lnSpc>
              <a:spcBef>
                <a:spcPts val="0"/>
              </a:spcBef>
              <a:spcAft>
                <a:spcPts val="0"/>
              </a:spcAft>
              <a:buClr>
                <a:srgbClr val="000000"/>
              </a:buClr>
              <a:buSzPts val="12000"/>
              <a:buFont typeface="Arial"/>
              <a:buNone/>
              <a:defRPr sz="120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2000"/>
              <a:buFont typeface="Arial"/>
              <a:buNone/>
              <a:defRPr sz="1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2000"/>
              <a:buFont typeface="Arial"/>
              <a:buNone/>
              <a:defRPr sz="120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2000"/>
              <a:buFont typeface="Arial"/>
              <a:buNone/>
              <a:defRPr sz="120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2000"/>
              <a:buFont typeface="Arial"/>
              <a:buNone/>
              <a:defRPr sz="120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2000"/>
              <a:buFont typeface="Arial"/>
              <a:buNone/>
              <a:defRPr sz="120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2000"/>
              <a:buFont typeface="Arial"/>
              <a:buNone/>
              <a:defRPr sz="120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2000"/>
              <a:buFont typeface="Arial"/>
              <a:buNone/>
              <a:defRPr sz="120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2000"/>
              <a:buFont typeface="Arial"/>
              <a:buNone/>
              <a:defRPr sz="12000" b="0" i="0" u="none" strike="noStrike" cap="none">
                <a:solidFill>
                  <a:srgbClr val="000000"/>
                </a:solidFill>
                <a:latin typeface="Arial"/>
                <a:ea typeface="Arial"/>
                <a:cs typeface="Arial"/>
                <a:sym typeface="Arial"/>
              </a:defRPr>
            </a:lvl9pPr>
          </a:lstStyle>
          <a:p>
            <a:r>
              <a:t>xx%</a:t>
            </a:r>
          </a:p>
        </p:txBody>
      </p:sp>
      <p:sp>
        <p:nvSpPr>
          <p:cNvPr id="50" name="Google Shape;50;p1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1" name="Google Shape;51;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1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marR="0" lvl="0"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9pPr>
          </a:lstStyle>
          <a:p>
            <a:endParaRPr/>
          </a:p>
        </p:txBody>
      </p:sp>
      <p:sp>
        <p:nvSpPr>
          <p:cNvPr id="18" name="Google Shape;18;p1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9" name="Google Shape;19;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1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marR="0" lvl="0"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9pPr>
          </a:lstStyle>
          <a:p>
            <a:endParaRPr/>
          </a:p>
        </p:txBody>
      </p:sp>
      <p:sp>
        <p:nvSpPr>
          <p:cNvPr id="22" name="Google Shape;22;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 name="Google Shape;25;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6" name="Google Shape;26;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 name="Google Shape;29;p1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0" name="Google Shape;30;p1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Google Shape;34;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1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37" name="Google Shape;37;p1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8" name="Google Shape;38;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1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1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2" name="Google Shape;42;p1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1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4" name="Google Shape;44;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7" name="Google Shape;47;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p:nvPr/>
        </p:nvSpPr>
        <p:spPr>
          <a:xfrm>
            <a:off x="0" y="4901700"/>
            <a:ext cx="9144000" cy="241800"/>
          </a:xfrm>
          <a:prstGeom prst="rect">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9"/>
          <p:cNvSpPr/>
          <p:nvPr/>
        </p:nvSpPr>
        <p:spPr>
          <a:xfrm>
            <a:off x="0" y="0"/>
            <a:ext cx="9144000" cy="1092900"/>
          </a:xfrm>
          <a:prstGeom prst="rect">
            <a:avLst/>
          </a:prstGeom>
          <a:solidFill>
            <a:srgbClr val="0B5394"/>
          </a:solidFill>
          <a:ln w="9525" cap="flat" cmpd="sng">
            <a:solidFill>
              <a:schemeClr val="dk2"/>
            </a:solidFill>
            <a:prstDash val="solid"/>
            <a:round/>
            <a:headEnd type="none" w="sm" len="sm"/>
            <a:tailEnd type="none" w="sm" len="sm"/>
          </a:ln>
          <a:effectLst>
            <a:outerShdw blurRad="100013"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8;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9" name="Google Shape;9;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9"/>
          <p:cNvSpPr txBox="1"/>
          <p:nvPr/>
        </p:nvSpPr>
        <p:spPr>
          <a:xfrm>
            <a:off x="1956462" y="75425"/>
            <a:ext cx="5365500" cy="892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300" b="0" i="0" u="none" strike="noStrike" cap="none">
                <a:solidFill>
                  <a:schemeClr val="lt2"/>
                </a:solidFill>
                <a:latin typeface="Montserrat SemiBold"/>
                <a:ea typeface="Montserrat SemiBold"/>
                <a:cs typeface="Montserrat SemiBold"/>
                <a:sym typeface="Montserrat SemiBold"/>
              </a:rPr>
              <a:t>Summer Internship</a:t>
            </a:r>
            <a:endParaRPr sz="1300" b="0" i="0" u="none" strike="noStrike" cap="none">
              <a:solidFill>
                <a:schemeClr val="lt2"/>
              </a:solidFill>
              <a:latin typeface="Montserrat SemiBold"/>
              <a:ea typeface="Montserrat SemiBold"/>
              <a:cs typeface="Montserrat SemiBold"/>
              <a:sym typeface="Montserrat SemiBold"/>
            </a:endParaRPr>
          </a:p>
          <a:p>
            <a:pPr marL="0" marR="0" lvl="0" indent="0" algn="ctr" rtl="0">
              <a:lnSpc>
                <a:spcPct val="100000"/>
              </a:lnSpc>
              <a:spcBef>
                <a:spcPts val="0"/>
              </a:spcBef>
              <a:spcAft>
                <a:spcPts val="0"/>
              </a:spcAft>
              <a:buClr>
                <a:srgbClr val="000000"/>
              </a:buClr>
              <a:buSzPts val="1200"/>
              <a:buFont typeface="Arial"/>
              <a:buNone/>
            </a:pPr>
            <a:r>
              <a:rPr lang="en" sz="1300" b="0" i="0" u="none" strike="noStrike" cap="none">
                <a:solidFill>
                  <a:schemeClr val="lt2"/>
                </a:solidFill>
                <a:latin typeface="Montserrat SemiBold"/>
                <a:ea typeface="Montserrat SemiBold"/>
                <a:cs typeface="Montserrat SemiBold"/>
                <a:sym typeface="Montserrat SemiBold"/>
              </a:rPr>
              <a:t>On Machine Learning using Python</a:t>
            </a:r>
            <a:endParaRPr sz="1300" b="0" i="0" u="none" strike="noStrike" cap="none">
              <a:solidFill>
                <a:schemeClr val="lt2"/>
              </a:solidFill>
              <a:latin typeface="Montserrat SemiBold"/>
              <a:ea typeface="Montserrat SemiBold"/>
              <a:cs typeface="Montserrat SemiBold"/>
              <a:sym typeface="Montserrat SemiBold"/>
            </a:endParaRPr>
          </a:p>
          <a:p>
            <a:pPr marL="0" marR="0" lvl="0" indent="0" algn="ctr" rtl="0">
              <a:lnSpc>
                <a:spcPct val="100000"/>
              </a:lnSpc>
              <a:spcBef>
                <a:spcPts val="0"/>
              </a:spcBef>
              <a:spcAft>
                <a:spcPts val="0"/>
              </a:spcAft>
              <a:buClr>
                <a:srgbClr val="000000"/>
              </a:buClr>
              <a:buSzPts val="1200"/>
              <a:buFont typeface="Arial"/>
              <a:buNone/>
            </a:pPr>
            <a:r>
              <a:rPr lang="en" sz="1300" b="0" i="0" u="none" strike="noStrike" cap="none">
                <a:solidFill>
                  <a:schemeClr val="lt2"/>
                </a:solidFill>
                <a:latin typeface="Montserrat SemiBold"/>
                <a:ea typeface="Montserrat SemiBold"/>
                <a:cs typeface="Montserrat SemiBold"/>
                <a:sym typeface="Montserrat SemiBold"/>
              </a:rPr>
              <a:t>Jointly Offered by </a:t>
            </a:r>
            <a:endParaRPr sz="1300" b="0" i="0" u="none" strike="noStrike" cap="none">
              <a:solidFill>
                <a:schemeClr val="lt2"/>
              </a:solidFill>
              <a:latin typeface="Montserrat SemiBold"/>
              <a:ea typeface="Montserrat SemiBold"/>
              <a:cs typeface="Montserrat SemiBold"/>
              <a:sym typeface="Montserrat SemiBold"/>
            </a:endParaRPr>
          </a:p>
          <a:p>
            <a:pPr marL="0" marR="0" lvl="0" indent="0" algn="ctr" rtl="0">
              <a:lnSpc>
                <a:spcPct val="100000"/>
              </a:lnSpc>
              <a:spcBef>
                <a:spcPts val="0"/>
              </a:spcBef>
              <a:spcAft>
                <a:spcPts val="0"/>
              </a:spcAft>
              <a:buClr>
                <a:srgbClr val="000000"/>
              </a:buClr>
              <a:buSzPts val="1200"/>
              <a:buFont typeface="Arial"/>
              <a:buNone/>
            </a:pPr>
            <a:r>
              <a:rPr lang="en" sz="1300" b="0" i="0" u="none" strike="noStrike" cap="none">
                <a:solidFill>
                  <a:schemeClr val="lt2"/>
                </a:solidFill>
                <a:latin typeface="Montserrat SemiBold"/>
                <a:ea typeface="Montserrat SemiBold"/>
                <a:cs typeface="Montserrat SemiBold"/>
                <a:sym typeface="Montserrat SemiBold"/>
              </a:rPr>
              <a:t>NIELIT Guwahati and AI club, CIT Kokrajhar</a:t>
            </a:r>
            <a:endParaRPr sz="1300" b="0" i="0" u="none" strike="noStrike" cap="none">
              <a:solidFill>
                <a:schemeClr val="lt2"/>
              </a:solidFill>
              <a:latin typeface="Montserrat SemiBold"/>
              <a:ea typeface="Montserrat SemiBold"/>
              <a:cs typeface="Montserrat SemiBold"/>
              <a:sym typeface="Montserrat SemiBold"/>
            </a:endParaRPr>
          </a:p>
        </p:txBody>
      </p:sp>
      <p:pic>
        <p:nvPicPr>
          <p:cNvPr id="11" name="Google Shape;11;p9"/>
          <p:cNvPicPr preferRelativeResize="0"/>
          <p:nvPr/>
        </p:nvPicPr>
        <p:blipFill rotWithShape="1">
          <a:blip r:embed="rId13">
            <a:alphaModFix/>
          </a:blip>
          <a:srcRect/>
          <a:stretch/>
        </p:blipFill>
        <p:spPr>
          <a:xfrm>
            <a:off x="7935050" y="-775"/>
            <a:ext cx="919617" cy="1092900"/>
          </a:xfrm>
          <a:prstGeom prst="rect">
            <a:avLst/>
          </a:prstGeom>
          <a:noFill/>
          <a:ln>
            <a:noFill/>
          </a:ln>
        </p:spPr>
      </p:pic>
      <p:graphicFrame>
        <p:nvGraphicFramePr>
          <p:cNvPr id="12" name="Google Shape;12;p9"/>
          <p:cNvGraphicFramePr/>
          <p:nvPr/>
        </p:nvGraphicFramePr>
        <p:xfrm>
          <a:off x="0" y="4854975"/>
          <a:ext cx="9144000" cy="335250"/>
        </p:xfrm>
        <a:graphic>
          <a:graphicData uri="http://schemas.openxmlformats.org/drawingml/2006/table">
            <a:tbl>
              <a:tblPr>
                <a:noFill/>
                <a:tableStyleId>{49581503-F30D-4F1C-A92E-161C0009140A}</a:tableStyleId>
              </a:tblPr>
              <a:tblGrid>
                <a:gridCol w="5541075">
                  <a:extLst>
                    <a:ext uri="{9D8B030D-6E8A-4147-A177-3AD203B41FA5}">
                      <a16:colId xmlns:a16="http://schemas.microsoft.com/office/drawing/2014/main" val="20000"/>
                    </a:ext>
                  </a:extLst>
                </a:gridCol>
                <a:gridCol w="3602925">
                  <a:extLst>
                    <a:ext uri="{9D8B030D-6E8A-4147-A177-3AD203B41FA5}">
                      <a16:colId xmlns:a16="http://schemas.microsoft.com/office/drawing/2014/main" val="20001"/>
                    </a:ext>
                  </a:extLst>
                </a:gridCol>
              </a:tblGrid>
              <a:tr h="241800">
                <a:tc>
                  <a:txBody>
                    <a:bodyPr/>
                    <a:lstStyle/>
                    <a:p>
                      <a:pPr marL="0" marR="0" lvl="0" indent="0" algn="l" rtl="0">
                        <a:lnSpc>
                          <a:spcPct val="100000"/>
                        </a:lnSpc>
                        <a:spcBef>
                          <a:spcPts val="0"/>
                        </a:spcBef>
                        <a:spcAft>
                          <a:spcPts val="0"/>
                        </a:spcAft>
                        <a:buClr>
                          <a:schemeClr val="dk1"/>
                        </a:buClr>
                        <a:buSzPts val="1400"/>
                        <a:buFont typeface="Arial"/>
                        <a:buNone/>
                      </a:pPr>
                      <a:r>
                        <a:rPr lang="en" sz="1000" b="1" u="none" strike="noStrike" cap="none">
                          <a:solidFill>
                            <a:schemeClr val="lt2"/>
                          </a:solidFill>
                          <a:latin typeface="Montserrat"/>
                          <a:ea typeface="Montserrat"/>
                          <a:cs typeface="Montserrat"/>
                          <a:sym typeface="Montserrat"/>
                        </a:rPr>
                        <a:t>Project Title</a:t>
                      </a:r>
                      <a:endParaRPr sz="1000" b="1" u="none" strike="noStrike" cap="none">
                        <a:solidFill>
                          <a:schemeClr val="lt2"/>
                        </a:solidFill>
                        <a:latin typeface="Montserrat"/>
                        <a:ea typeface="Montserrat"/>
                        <a:cs typeface="Montserrat"/>
                        <a:sym typeface="Montserrat"/>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B5394"/>
                    </a:solidFill>
                  </a:tcPr>
                </a:tc>
                <a:tc>
                  <a:txBody>
                    <a:bodyPr/>
                    <a:lstStyle/>
                    <a:p>
                      <a:pPr marL="0" marR="0" lvl="0" indent="0" algn="r" rtl="0">
                        <a:lnSpc>
                          <a:spcPct val="100000"/>
                        </a:lnSpc>
                        <a:spcBef>
                          <a:spcPts val="0"/>
                        </a:spcBef>
                        <a:spcAft>
                          <a:spcPts val="0"/>
                        </a:spcAft>
                        <a:buClr>
                          <a:srgbClr val="000000"/>
                        </a:buClr>
                        <a:buSzPts val="1000"/>
                        <a:buFont typeface="Arial"/>
                        <a:buNone/>
                      </a:pPr>
                      <a:r>
                        <a:rPr lang="en" sz="1000" b="1" u="none" strike="noStrike" cap="none">
                          <a:solidFill>
                            <a:schemeClr val="lt2"/>
                          </a:solidFill>
                          <a:latin typeface="Montserrat"/>
                          <a:ea typeface="Montserrat"/>
                          <a:cs typeface="Montserrat"/>
                          <a:sym typeface="Montserrat"/>
                        </a:rPr>
                        <a:t>7th July, 2023</a:t>
                      </a:r>
                      <a:endParaRPr sz="1000" b="1" u="none" strike="noStrike" cap="none">
                        <a:solidFill>
                          <a:schemeClr val="lt2"/>
                        </a:solidFill>
                        <a:latin typeface="Montserrat"/>
                        <a:ea typeface="Montserrat"/>
                        <a:cs typeface="Montserrat"/>
                        <a:sym typeface="Montserrat"/>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bl>
          </a:graphicData>
        </a:graphic>
      </p:graphicFrame>
      <p:pic>
        <p:nvPicPr>
          <p:cNvPr id="13" name="Google Shape;13;p9"/>
          <p:cNvPicPr preferRelativeResize="0"/>
          <p:nvPr/>
        </p:nvPicPr>
        <p:blipFill rotWithShape="1">
          <a:blip r:embed="rId14">
            <a:alphaModFix/>
          </a:blip>
          <a:srcRect/>
          <a:stretch/>
        </p:blipFill>
        <p:spPr>
          <a:xfrm>
            <a:off x="120175" y="171751"/>
            <a:ext cx="1696025" cy="7018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nltk.org/"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spacy.io/" TargetMode="External"/><Relationship Id="rId5" Type="http://schemas.openxmlformats.org/officeDocument/2006/relationships/hyperlink" Target="https://huggingface.co/transformers/" TargetMode="External"/><Relationship Id="rId4" Type="http://schemas.openxmlformats.org/officeDocument/2006/relationships/hyperlink" Target="https://radimrehurek.com/gensi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2"/>
          <p:cNvSpPr txBox="1"/>
          <p:nvPr/>
        </p:nvSpPr>
        <p:spPr>
          <a:xfrm>
            <a:off x="532050" y="1449600"/>
            <a:ext cx="7975800" cy="166196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 sz="4800" b="1" i="0" u="none" strike="noStrike" cap="none" dirty="0">
                <a:solidFill>
                  <a:schemeClr val="dk1"/>
                </a:solidFill>
                <a:latin typeface="Montserrat"/>
                <a:ea typeface="Montserrat"/>
                <a:cs typeface="Montserrat"/>
                <a:sym typeface="Montserrat"/>
              </a:rPr>
              <a:t>Abstractive Text Summarizer</a:t>
            </a:r>
            <a:endParaRPr sz="4800" b="0" i="0" u="none" strike="noStrike" cap="none" dirty="0">
              <a:solidFill>
                <a:schemeClr val="dk1"/>
              </a:solidFill>
              <a:latin typeface="Montserrat"/>
              <a:ea typeface="Montserrat"/>
              <a:cs typeface="Montserrat"/>
              <a:sym typeface="Montserrat"/>
            </a:endParaRPr>
          </a:p>
        </p:txBody>
      </p:sp>
      <p:sp>
        <p:nvSpPr>
          <p:cNvPr id="65" name="Google Shape;65;p2"/>
          <p:cNvSpPr txBox="1"/>
          <p:nvPr/>
        </p:nvSpPr>
        <p:spPr>
          <a:xfrm>
            <a:off x="484350" y="3130825"/>
            <a:ext cx="7843500" cy="1261854"/>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Montserrat"/>
                <a:ea typeface="Montserrat"/>
                <a:cs typeface="Montserrat"/>
                <a:sym typeface="Montserrat"/>
              </a:rPr>
              <a:t>Group members:</a:t>
            </a:r>
            <a:endParaRPr sz="1400" b="1" i="0" u="none" strike="noStrike" cap="none" dirty="0">
              <a:solidFill>
                <a:srgbClr val="000000"/>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1400"/>
              <a:buFont typeface="Arial"/>
              <a:buNone/>
            </a:pPr>
            <a:r>
              <a:rPr lang="en" dirty="0">
                <a:latin typeface="Montserrat"/>
                <a:ea typeface="Montserrat"/>
                <a:cs typeface="Montserrat"/>
                <a:sym typeface="Montserrat"/>
              </a:rPr>
              <a:t>Birhang Borgoyary (202102023126)</a:t>
            </a:r>
            <a:r>
              <a:rPr lang="en" sz="1400" b="0" i="0" u="none" strike="noStrike" cap="none" dirty="0">
                <a:solidFill>
                  <a:srgbClr val="000000"/>
                </a:solidFill>
                <a:latin typeface="Montserrat"/>
                <a:ea typeface="Montserrat"/>
                <a:cs typeface="Montserrat"/>
                <a:sym typeface="Montserrat"/>
              </a:rPr>
              <a:t> (</a:t>
            </a:r>
            <a:r>
              <a:rPr lang="en" dirty="0">
                <a:latin typeface="Montserrat"/>
                <a:ea typeface="Montserrat"/>
                <a:cs typeface="Montserrat"/>
                <a:sym typeface="Montserrat"/>
              </a:rPr>
              <a:t>CSE</a:t>
            </a:r>
            <a:r>
              <a:rPr lang="en" sz="1400" b="0" i="0" u="none" strike="noStrike" cap="none" dirty="0">
                <a:solidFill>
                  <a:srgbClr val="000000"/>
                </a:solidFill>
                <a:latin typeface="Montserrat"/>
                <a:ea typeface="Montserrat"/>
                <a:cs typeface="Montserrat"/>
                <a:sym typeface="Montserrat"/>
              </a:rPr>
              <a:t>)</a:t>
            </a:r>
            <a:endParaRPr sz="1400" b="0" i="0" u="none" strike="noStrike" cap="none" dirty="0">
              <a:solidFill>
                <a:srgbClr val="000000"/>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1400"/>
              <a:buFont typeface="Arial"/>
              <a:buNone/>
            </a:pPr>
            <a:r>
              <a:rPr lang="en" dirty="0">
                <a:solidFill>
                  <a:schemeClr val="dk1"/>
                </a:solidFill>
                <a:latin typeface="Montserrat"/>
                <a:ea typeface="Montserrat"/>
                <a:cs typeface="Montserrat"/>
                <a:sym typeface="Montserrat"/>
              </a:rPr>
              <a:t>Pritam Sutradahar</a:t>
            </a:r>
            <a:r>
              <a:rPr lang="en" sz="1400" b="0" i="0" u="none" strike="noStrike" cap="none" dirty="0">
                <a:solidFill>
                  <a:schemeClr val="dk1"/>
                </a:solidFill>
                <a:latin typeface="Montserrat"/>
                <a:ea typeface="Montserrat"/>
                <a:cs typeface="Montserrat"/>
                <a:sym typeface="Montserrat"/>
              </a:rPr>
              <a:t> (</a:t>
            </a:r>
            <a:r>
              <a:rPr lang="en" dirty="0">
                <a:solidFill>
                  <a:schemeClr val="dk1"/>
                </a:solidFill>
                <a:latin typeface="Montserrat"/>
                <a:ea typeface="Montserrat"/>
                <a:cs typeface="Montserrat"/>
                <a:sym typeface="Montserrat"/>
              </a:rPr>
              <a:t>202102021002</a:t>
            </a:r>
            <a:r>
              <a:rPr lang="en" sz="1400" b="0" i="0" u="none" strike="noStrike" cap="none" dirty="0">
                <a:solidFill>
                  <a:schemeClr val="dk1"/>
                </a:solidFill>
                <a:latin typeface="Montserrat"/>
                <a:ea typeface="Montserrat"/>
                <a:cs typeface="Montserrat"/>
                <a:sym typeface="Montserrat"/>
              </a:rPr>
              <a:t>) (</a:t>
            </a:r>
            <a:r>
              <a:rPr lang="en" dirty="0">
                <a:solidFill>
                  <a:schemeClr val="dk1"/>
                </a:solidFill>
                <a:latin typeface="Montserrat"/>
                <a:ea typeface="Montserrat"/>
                <a:cs typeface="Montserrat"/>
                <a:sym typeface="Montserrat"/>
              </a:rPr>
              <a:t>CSE</a:t>
            </a:r>
            <a:r>
              <a:rPr lang="en" sz="1400" b="0" i="0" u="none" strike="noStrike" cap="none" dirty="0">
                <a:solidFill>
                  <a:schemeClr val="dk1"/>
                </a:solidFill>
                <a:latin typeface="Montserrat"/>
                <a:ea typeface="Montserrat"/>
                <a:cs typeface="Montserrat"/>
                <a:sym typeface="Montserrat"/>
              </a:rPr>
              <a:t>)</a:t>
            </a:r>
            <a:endParaRPr sz="1400" b="0" i="0" u="none" strike="noStrike" cap="none" dirty="0">
              <a:solidFill>
                <a:schemeClr val="dk1"/>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1400"/>
              <a:buFont typeface="Arial"/>
              <a:buNone/>
            </a:pPr>
            <a:r>
              <a:rPr lang="en" dirty="0">
                <a:solidFill>
                  <a:schemeClr val="dk1"/>
                </a:solidFill>
                <a:latin typeface="Montserrat"/>
                <a:ea typeface="Montserrat"/>
                <a:cs typeface="Montserrat"/>
                <a:sym typeface="Montserrat"/>
              </a:rPr>
              <a:t>Jim Brahma</a:t>
            </a:r>
            <a:r>
              <a:rPr lang="en" sz="1400" b="0" i="0" u="none" strike="noStrike" cap="none" dirty="0">
                <a:solidFill>
                  <a:schemeClr val="dk1"/>
                </a:solidFill>
                <a:latin typeface="Montserrat"/>
                <a:ea typeface="Montserrat"/>
                <a:cs typeface="Montserrat"/>
                <a:sym typeface="Montserrat"/>
              </a:rPr>
              <a:t> (</a:t>
            </a:r>
            <a:r>
              <a:rPr lang="en" dirty="0">
                <a:solidFill>
                  <a:schemeClr val="dk1"/>
                </a:solidFill>
                <a:latin typeface="Montserrat"/>
                <a:ea typeface="Montserrat"/>
                <a:cs typeface="Montserrat"/>
                <a:sym typeface="Montserrat"/>
              </a:rPr>
              <a:t>202102023130</a:t>
            </a:r>
            <a:r>
              <a:rPr lang="en" sz="1400" b="0" i="0" u="none" strike="noStrike" cap="none" dirty="0">
                <a:solidFill>
                  <a:schemeClr val="dk1"/>
                </a:solidFill>
                <a:latin typeface="Montserrat"/>
                <a:ea typeface="Montserrat"/>
                <a:cs typeface="Montserrat"/>
                <a:sym typeface="Montserrat"/>
              </a:rPr>
              <a:t>) (</a:t>
            </a:r>
            <a:r>
              <a:rPr lang="en" dirty="0">
                <a:solidFill>
                  <a:schemeClr val="dk1"/>
                </a:solidFill>
                <a:latin typeface="Montserrat"/>
                <a:ea typeface="Montserrat"/>
                <a:cs typeface="Montserrat"/>
                <a:sym typeface="Montserrat"/>
              </a:rPr>
              <a:t>CSE</a:t>
            </a:r>
            <a:r>
              <a:rPr lang="en" sz="1400" b="0" i="0" u="none" strike="noStrike" cap="none" dirty="0">
                <a:solidFill>
                  <a:schemeClr val="dk1"/>
                </a:solidFill>
                <a:latin typeface="Montserrat"/>
                <a:ea typeface="Montserrat"/>
                <a:cs typeface="Montserrat"/>
                <a:sym typeface="Montserrat"/>
              </a:rPr>
              <a:t>)</a:t>
            </a:r>
            <a:endParaRPr sz="1400" b="0" i="0" u="none" strike="noStrike" cap="none" dirty="0">
              <a:solidFill>
                <a:schemeClr val="dk1"/>
              </a:solidFill>
              <a:latin typeface="Montserrat"/>
              <a:ea typeface="Montserrat"/>
              <a:cs typeface="Montserrat"/>
              <a:sym typeface="Montserrat"/>
            </a:endParaRPr>
          </a:p>
        </p:txBody>
      </p:sp>
      <p:sp>
        <p:nvSpPr>
          <p:cNvPr id="3" name="Rectangle 2">
            <a:extLst>
              <a:ext uri="{FF2B5EF4-FFF2-40B4-BE49-F238E27FC236}">
                <a16:creationId xmlns:a16="http://schemas.microsoft.com/office/drawing/2014/main" id="{F7310E42-D5CF-7005-3126-324EFD207151}"/>
              </a:ext>
            </a:extLst>
          </p:cNvPr>
          <p:cNvSpPr/>
          <p:nvPr/>
        </p:nvSpPr>
        <p:spPr>
          <a:xfrm>
            <a:off x="8006080" y="4927600"/>
            <a:ext cx="1092200" cy="195580"/>
          </a:xfrm>
          <a:prstGeom prst="rect">
            <a:avLst/>
          </a:prstGeom>
          <a:solidFill>
            <a:srgbClr val="0B5394"/>
          </a:solidFill>
          <a:ln>
            <a:solidFill>
              <a:srgbClr val="0B539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latin typeface="Arial" panose="020B0604020202020204" pitchFamily="34" charset="0"/>
                <a:cs typeface="Arial" panose="020B0604020202020204" pitchFamily="34" charset="0"/>
              </a:rPr>
              <a:t>20</a:t>
            </a:r>
            <a:r>
              <a:rPr lang="en-US" sz="1050" b="1" baseline="30000" dirty="0">
                <a:latin typeface="Arial" panose="020B0604020202020204" pitchFamily="34" charset="0"/>
                <a:cs typeface="Arial" panose="020B0604020202020204" pitchFamily="34" charset="0"/>
              </a:rPr>
              <a:t>th</a:t>
            </a:r>
            <a:r>
              <a:rPr lang="en-US" sz="1050" b="1" dirty="0">
                <a:latin typeface="Arial" panose="020B0604020202020204" pitchFamily="34" charset="0"/>
                <a:cs typeface="Arial" panose="020B0604020202020204" pitchFamily="34" charset="0"/>
              </a:rPr>
              <a:t> July 2023</a:t>
            </a:r>
            <a:endParaRPr lang="en-IN" sz="105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B4623698-B99C-EB5C-F870-A86ECC74F1D1}"/>
              </a:ext>
            </a:extLst>
          </p:cNvPr>
          <p:cNvSpPr txBox="1"/>
          <p:nvPr/>
        </p:nvSpPr>
        <p:spPr>
          <a:xfrm>
            <a:off x="840060" y="4891671"/>
            <a:ext cx="2194832" cy="261610"/>
          </a:xfrm>
          <a:prstGeom prst="rect">
            <a:avLst/>
          </a:prstGeom>
          <a:noFill/>
        </p:spPr>
        <p:txBody>
          <a:bodyPr wrap="none" rtlCol="0">
            <a:spAutoFit/>
          </a:bodyPr>
          <a:lstStyle/>
          <a:p>
            <a:r>
              <a:rPr lang="en-US" sz="1100" b="1" dirty="0">
                <a:solidFill>
                  <a:schemeClr val="bg1"/>
                </a:solidFill>
                <a:latin typeface="Arial" panose="020B0604020202020204" pitchFamily="34" charset="0"/>
                <a:cs typeface="Arial" panose="020B0604020202020204" pitchFamily="34" charset="0"/>
              </a:rPr>
              <a:t>: Abstractive Text Summarizer</a:t>
            </a:r>
            <a:endParaRPr lang="en-IN" sz="1100" b="1"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B160A-C367-6480-22B1-E7F9FA2CDE46}"/>
              </a:ext>
            </a:extLst>
          </p:cNvPr>
          <p:cNvSpPr>
            <a:spLocks noGrp="1"/>
          </p:cNvSpPr>
          <p:nvPr>
            <p:ph type="ctrTitle"/>
          </p:nvPr>
        </p:nvSpPr>
        <p:spPr>
          <a:xfrm>
            <a:off x="-74862" y="1196900"/>
            <a:ext cx="3360760" cy="386575"/>
          </a:xfrm>
        </p:spPr>
        <p:txBody>
          <a:bodyPr>
            <a:normAutofit fontScale="90000"/>
          </a:bodyPr>
          <a:lstStyle/>
          <a:p>
            <a:r>
              <a:rPr lang="en-US" sz="1800" b="1" dirty="0"/>
              <a:t>Implementation and Results</a:t>
            </a:r>
            <a:endParaRPr lang="en-IN" sz="1800" b="1" dirty="0"/>
          </a:p>
        </p:txBody>
      </p:sp>
      <p:pic>
        <p:nvPicPr>
          <p:cNvPr id="7" name="Picture 6">
            <a:extLst>
              <a:ext uri="{FF2B5EF4-FFF2-40B4-BE49-F238E27FC236}">
                <a16:creationId xmlns:a16="http://schemas.microsoft.com/office/drawing/2014/main" id="{6D30346B-1706-4381-8ACA-087F2F68DA8D}"/>
              </a:ext>
            </a:extLst>
          </p:cNvPr>
          <p:cNvPicPr>
            <a:picLocks noChangeAspect="1"/>
          </p:cNvPicPr>
          <p:nvPr/>
        </p:nvPicPr>
        <p:blipFill rotWithShape="1">
          <a:blip r:embed="rId2"/>
          <a:srcRect l="20918" t="31349" r="20918" b="26873"/>
          <a:stretch/>
        </p:blipFill>
        <p:spPr>
          <a:xfrm>
            <a:off x="6293025" y="1567013"/>
            <a:ext cx="2221534" cy="897570"/>
          </a:xfrm>
          <a:prstGeom prst="rect">
            <a:avLst/>
          </a:prstGeom>
        </p:spPr>
      </p:pic>
      <p:pic>
        <p:nvPicPr>
          <p:cNvPr id="11" name="Picture 10">
            <a:extLst>
              <a:ext uri="{FF2B5EF4-FFF2-40B4-BE49-F238E27FC236}">
                <a16:creationId xmlns:a16="http://schemas.microsoft.com/office/drawing/2014/main" id="{DAFE1EBF-D9F9-7846-D82C-68B8A9BF5DB6}"/>
              </a:ext>
            </a:extLst>
          </p:cNvPr>
          <p:cNvPicPr>
            <a:picLocks noChangeAspect="1"/>
          </p:cNvPicPr>
          <p:nvPr/>
        </p:nvPicPr>
        <p:blipFill rotWithShape="1">
          <a:blip r:embed="rId3"/>
          <a:srcRect l="5871" t="11641" r="61089" b="11793"/>
          <a:stretch/>
        </p:blipFill>
        <p:spPr>
          <a:xfrm>
            <a:off x="262735" y="1860560"/>
            <a:ext cx="1689384" cy="2202176"/>
          </a:xfrm>
          <a:prstGeom prst="rect">
            <a:avLst/>
          </a:prstGeom>
        </p:spPr>
      </p:pic>
      <p:pic>
        <p:nvPicPr>
          <p:cNvPr id="16" name="Picture 15">
            <a:extLst>
              <a:ext uri="{FF2B5EF4-FFF2-40B4-BE49-F238E27FC236}">
                <a16:creationId xmlns:a16="http://schemas.microsoft.com/office/drawing/2014/main" id="{2D1655D7-FA0F-556C-386E-488F638BF990}"/>
              </a:ext>
            </a:extLst>
          </p:cNvPr>
          <p:cNvPicPr>
            <a:picLocks noChangeAspect="1"/>
          </p:cNvPicPr>
          <p:nvPr/>
        </p:nvPicPr>
        <p:blipFill rotWithShape="1">
          <a:blip r:embed="rId4"/>
          <a:srcRect l="19417" t="33044" r="19417" b="30030"/>
          <a:stretch/>
        </p:blipFill>
        <p:spPr>
          <a:xfrm>
            <a:off x="2631965" y="1567385"/>
            <a:ext cx="2643072" cy="897570"/>
          </a:xfrm>
          <a:prstGeom prst="rect">
            <a:avLst/>
          </a:prstGeom>
        </p:spPr>
      </p:pic>
      <p:sp>
        <p:nvSpPr>
          <p:cNvPr id="17" name="TextBox 16">
            <a:extLst>
              <a:ext uri="{FF2B5EF4-FFF2-40B4-BE49-F238E27FC236}">
                <a16:creationId xmlns:a16="http://schemas.microsoft.com/office/drawing/2014/main" id="{43B8CDA8-1CC3-7BFC-CF39-13754225492C}"/>
              </a:ext>
            </a:extLst>
          </p:cNvPr>
          <p:cNvSpPr txBox="1"/>
          <p:nvPr/>
        </p:nvSpPr>
        <p:spPr>
          <a:xfrm>
            <a:off x="408875" y="4200297"/>
            <a:ext cx="1367682" cy="246221"/>
          </a:xfrm>
          <a:prstGeom prst="rect">
            <a:avLst/>
          </a:prstGeom>
          <a:noFill/>
        </p:spPr>
        <p:txBody>
          <a:bodyPr wrap="none" rtlCol="0">
            <a:spAutoFit/>
          </a:bodyPr>
          <a:lstStyle/>
          <a:p>
            <a:pPr algn="ctr"/>
            <a:r>
              <a:rPr lang="en-US" sz="1000" dirty="0"/>
              <a:t>Implementation code</a:t>
            </a:r>
            <a:endParaRPr lang="en-IN" sz="1000" dirty="0"/>
          </a:p>
        </p:txBody>
      </p:sp>
      <p:sp>
        <p:nvSpPr>
          <p:cNvPr id="18" name="TextBox 17">
            <a:extLst>
              <a:ext uri="{FF2B5EF4-FFF2-40B4-BE49-F238E27FC236}">
                <a16:creationId xmlns:a16="http://schemas.microsoft.com/office/drawing/2014/main" id="{38E6DA35-CFB6-A8E8-DCEA-4886C2A830F7}"/>
              </a:ext>
            </a:extLst>
          </p:cNvPr>
          <p:cNvSpPr txBox="1"/>
          <p:nvPr/>
        </p:nvSpPr>
        <p:spPr>
          <a:xfrm>
            <a:off x="6496259" y="2234913"/>
            <a:ext cx="1845377" cy="246221"/>
          </a:xfrm>
          <a:prstGeom prst="rect">
            <a:avLst/>
          </a:prstGeom>
          <a:noFill/>
        </p:spPr>
        <p:txBody>
          <a:bodyPr wrap="square" rtlCol="0">
            <a:spAutoFit/>
          </a:bodyPr>
          <a:lstStyle/>
          <a:p>
            <a:pPr algn="ctr"/>
            <a:r>
              <a:rPr lang="en-US" sz="1000" dirty="0"/>
              <a:t>Inserting text to summarize</a:t>
            </a:r>
            <a:endParaRPr lang="en-IN" sz="1000" dirty="0"/>
          </a:p>
        </p:txBody>
      </p:sp>
      <p:sp>
        <p:nvSpPr>
          <p:cNvPr id="19" name="TextBox 18">
            <a:extLst>
              <a:ext uri="{FF2B5EF4-FFF2-40B4-BE49-F238E27FC236}">
                <a16:creationId xmlns:a16="http://schemas.microsoft.com/office/drawing/2014/main" id="{05527A4A-EA9E-4E20-5767-6CAAC2E7949F}"/>
              </a:ext>
            </a:extLst>
          </p:cNvPr>
          <p:cNvSpPr txBox="1"/>
          <p:nvPr/>
        </p:nvSpPr>
        <p:spPr>
          <a:xfrm>
            <a:off x="3015966" y="2263973"/>
            <a:ext cx="1845377" cy="246221"/>
          </a:xfrm>
          <a:prstGeom prst="rect">
            <a:avLst/>
          </a:prstGeom>
          <a:noFill/>
        </p:spPr>
        <p:txBody>
          <a:bodyPr wrap="square" rtlCol="0">
            <a:spAutoFit/>
          </a:bodyPr>
          <a:lstStyle/>
          <a:p>
            <a:pPr algn="ctr"/>
            <a:r>
              <a:rPr lang="en-US" sz="1000" dirty="0"/>
              <a:t>Web Framework</a:t>
            </a:r>
            <a:endParaRPr lang="en-IN" sz="1000" dirty="0"/>
          </a:p>
        </p:txBody>
      </p:sp>
      <p:sp>
        <p:nvSpPr>
          <p:cNvPr id="20" name="TextBox 19">
            <a:extLst>
              <a:ext uri="{FF2B5EF4-FFF2-40B4-BE49-F238E27FC236}">
                <a16:creationId xmlns:a16="http://schemas.microsoft.com/office/drawing/2014/main" id="{5994257A-018D-7CA8-B5AC-E5111F654A61}"/>
              </a:ext>
            </a:extLst>
          </p:cNvPr>
          <p:cNvSpPr txBox="1"/>
          <p:nvPr/>
        </p:nvSpPr>
        <p:spPr>
          <a:xfrm>
            <a:off x="4524134" y="4483541"/>
            <a:ext cx="1348446" cy="246221"/>
          </a:xfrm>
          <a:prstGeom prst="rect">
            <a:avLst/>
          </a:prstGeom>
          <a:noFill/>
        </p:spPr>
        <p:txBody>
          <a:bodyPr wrap="none" rtlCol="0">
            <a:spAutoFit/>
          </a:bodyPr>
          <a:lstStyle/>
          <a:p>
            <a:pPr algn="ctr"/>
            <a:r>
              <a:rPr lang="en-US" sz="1000" dirty="0"/>
              <a:t>Generated summary</a:t>
            </a:r>
            <a:endParaRPr lang="en-IN" sz="1000" dirty="0"/>
          </a:p>
        </p:txBody>
      </p:sp>
      <p:pic>
        <p:nvPicPr>
          <p:cNvPr id="26" name="Picture 25">
            <a:extLst>
              <a:ext uri="{FF2B5EF4-FFF2-40B4-BE49-F238E27FC236}">
                <a16:creationId xmlns:a16="http://schemas.microsoft.com/office/drawing/2014/main" id="{C1AB5B2A-E1C9-49DB-C33C-E075D6366BCA}"/>
              </a:ext>
            </a:extLst>
          </p:cNvPr>
          <p:cNvPicPr>
            <a:picLocks noChangeAspect="1"/>
          </p:cNvPicPr>
          <p:nvPr/>
        </p:nvPicPr>
        <p:blipFill rotWithShape="1">
          <a:blip r:embed="rId5"/>
          <a:srcRect l="22195" t="26449" r="21870" b="19568"/>
          <a:stretch/>
        </p:blipFill>
        <p:spPr>
          <a:xfrm>
            <a:off x="3697392" y="2850467"/>
            <a:ext cx="3008208" cy="1633074"/>
          </a:xfrm>
          <a:prstGeom prst="rect">
            <a:avLst/>
          </a:prstGeom>
        </p:spPr>
      </p:pic>
      <p:cxnSp>
        <p:nvCxnSpPr>
          <p:cNvPr id="28" name="Straight Arrow Connector 27">
            <a:extLst>
              <a:ext uri="{FF2B5EF4-FFF2-40B4-BE49-F238E27FC236}">
                <a16:creationId xmlns:a16="http://schemas.microsoft.com/office/drawing/2014/main" id="{1C2EC824-F5D1-C8E6-AB8E-31157D4D44BF}"/>
              </a:ext>
            </a:extLst>
          </p:cNvPr>
          <p:cNvCxnSpPr>
            <a:endCxn id="16" idx="1"/>
          </p:cNvCxnSpPr>
          <p:nvPr/>
        </p:nvCxnSpPr>
        <p:spPr>
          <a:xfrm>
            <a:off x="2096429" y="2015798"/>
            <a:ext cx="535536" cy="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C555784-ED6D-70B1-1447-68BC98669F74}"/>
              </a:ext>
            </a:extLst>
          </p:cNvPr>
          <p:cNvCxnSpPr/>
          <p:nvPr/>
        </p:nvCxnSpPr>
        <p:spPr>
          <a:xfrm>
            <a:off x="5504972" y="2064120"/>
            <a:ext cx="535536" cy="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F0829BF-9417-9926-8FB9-480F9C7E2B3B}"/>
              </a:ext>
            </a:extLst>
          </p:cNvPr>
          <p:cNvCxnSpPr>
            <a:cxnSpLocks/>
          </p:cNvCxnSpPr>
          <p:nvPr/>
        </p:nvCxnSpPr>
        <p:spPr>
          <a:xfrm flipH="1">
            <a:off x="6958361" y="2581207"/>
            <a:ext cx="245324" cy="380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AE4FAAFA-19BD-7A4F-18BF-82EBF58A3A94}"/>
              </a:ext>
            </a:extLst>
          </p:cNvPr>
          <p:cNvSpPr/>
          <p:nvPr/>
        </p:nvSpPr>
        <p:spPr>
          <a:xfrm>
            <a:off x="8006080" y="4927600"/>
            <a:ext cx="1092200" cy="195580"/>
          </a:xfrm>
          <a:prstGeom prst="rect">
            <a:avLst/>
          </a:prstGeom>
          <a:solidFill>
            <a:srgbClr val="0B5394"/>
          </a:solidFill>
          <a:ln>
            <a:solidFill>
              <a:srgbClr val="0B539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latin typeface="Arial" panose="020B0604020202020204" pitchFamily="34" charset="0"/>
                <a:cs typeface="Arial" panose="020B0604020202020204" pitchFamily="34" charset="0"/>
              </a:rPr>
              <a:t>20</a:t>
            </a:r>
            <a:r>
              <a:rPr lang="en-US" sz="1050" b="1" baseline="30000" dirty="0">
                <a:latin typeface="Arial" panose="020B0604020202020204" pitchFamily="34" charset="0"/>
                <a:cs typeface="Arial" panose="020B0604020202020204" pitchFamily="34" charset="0"/>
              </a:rPr>
              <a:t>th</a:t>
            </a:r>
            <a:r>
              <a:rPr lang="en-US" sz="1050" b="1" dirty="0">
                <a:latin typeface="Arial" panose="020B0604020202020204" pitchFamily="34" charset="0"/>
                <a:cs typeface="Arial" panose="020B0604020202020204" pitchFamily="34" charset="0"/>
              </a:rPr>
              <a:t> July 2023</a:t>
            </a:r>
            <a:endParaRPr lang="en-IN" sz="1050" b="1"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A8AEDF03-147D-A975-0E19-064A7CC0C14B}"/>
              </a:ext>
            </a:extLst>
          </p:cNvPr>
          <p:cNvSpPr txBox="1"/>
          <p:nvPr/>
        </p:nvSpPr>
        <p:spPr>
          <a:xfrm>
            <a:off x="840060" y="4891671"/>
            <a:ext cx="2194832" cy="261610"/>
          </a:xfrm>
          <a:prstGeom prst="rect">
            <a:avLst/>
          </a:prstGeom>
          <a:noFill/>
        </p:spPr>
        <p:txBody>
          <a:bodyPr wrap="none" rtlCol="0">
            <a:spAutoFit/>
          </a:bodyPr>
          <a:lstStyle/>
          <a:p>
            <a:r>
              <a:rPr lang="en-US" sz="1100" b="1" dirty="0">
                <a:solidFill>
                  <a:schemeClr val="bg1"/>
                </a:solidFill>
                <a:latin typeface="Arial" panose="020B0604020202020204" pitchFamily="34" charset="0"/>
                <a:cs typeface="Arial" panose="020B0604020202020204" pitchFamily="34" charset="0"/>
              </a:rPr>
              <a:t>: Abstractive Text Summarizer</a:t>
            </a:r>
            <a:endParaRPr lang="en-IN" sz="11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6392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FFA0C-F948-46D7-D69C-306D9B038CB0}"/>
              </a:ext>
            </a:extLst>
          </p:cNvPr>
          <p:cNvSpPr>
            <a:spLocks noGrp="1"/>
          </p:cNvSpPr>
          <p:nvPr>
            <p:ph type="ctrTitle"/>
          </p:nvPr>
        </p:nvSpPr>
        <p:spPr>
          <a:xfrm>
            <a:off x="178420" y="1211768"/>
            <a:ext cx="1717288" cy="438614"/>
          </a:xfrm>
        </p:spPr>
        <p:txBody>
          <a:bodyPr>
            <a:normAutofit fontScale="90000"/>
          </a:bodyPr>
          <a:lstStyle/>
          <a:p>
            <a:r>
              <a:rPr lang="en-US" sz="2000" b="1" dirty="0"/>
              <a:t>Rogue Score</a:t>
            </a:r>
            <a:endParaRPr lang="en-IN" sz="2000" b="1" dirty="0"/>
          </a:p>
        </p:txBody>
      </p:sp>
      <p:pic>
        <p:nvPicPr>
          <p:cNvPr id="5" name="Picture 4">
            <a:extLst>
              <a:ext uri="{FF2B5EF4-FFF2-40B4-BE49-F238E27FC236}">
                <a16:creationId xmlns:a16="http://schemas.microsoft.com/office/drawing/2014/main" id="{3B588905-7E33-AF53-A367-0A48A4143214}"/>
              </a:ext>
            </a:extLst>
          </p:cNvPr>
          <p:cNvPicPr>
            <a:picLocks noChangeAspect="1"/>
          </p:cNvPicPr>
          <p:nvPr/>
        </p:nvPicPr>
        <p:blipFill rotWithShape="1">
          <a:blip r:embed="rId2"/>
          <a:srcRect l="13902" t="16911" r="14309" b="16025"/>
          <a:stretch/>
        </p:blipFill>
        <p:spPr>
          <a:xfrm>
            <a:off x="1754460" y="1636674"/>
            <a:ext cx="5597910" cy="2941598"/>
          </a:xfrm>
          <a:prstGeom prst="rect">
            <a:avLst/>
          </a:prstGeom>
        </p:spPr>
      </p:pic>
      <p:sp>
        <p:nvSpPr>
          <p:cNvPr id="6" name="Rectangle 5">
            <a:extLst>
              <a:ext uri="{FF2B5EF4-FFF2-40B4-BE49-F238E27FC236}">
                <a16:creationId xmlns:a16="http://schemas.microsoft.com/office/drawing/2014/main" id="{DD97616C-D959-DD90-CCC2-C07C20754D02}"/>
              </a:ext>
            </a:extLst>
          </p:cNvPr>
          <p:cNvSpPr/>
          <p:nvPr/>
        </p:nvSpPr>
        <p:spPr>
          <a:xfrm>
            <a:off x="8006080" y="4927600"/>
            <a:ext cx="1092200" cy="195580"/>
          </a:xfrm>
          <a:prstGeom prst="rect">
            <a:avLst/>
          </a:prstGeom>
          <a:solidFill>
            <a:srgbClr val="0B5394"/>
          </a:solidFill>
          <a:ln>
            <a:solidFill>
              <a:srgbClr val="0B539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latin typeface="Arial" panose="020B0604020202020204" pitchFamily="34" charset="0"/>
                <a:cs typeface="Arial" panose="020B0604020202020204" pitchFamily="34" charset="0"/>
              </a:rPr>
              <a:t>20</a:t>
            </a:r>
            <a:r>
              <a:rPr lang="en-US" sz="1050" b="1" baseline="30000" dirty="0">
                <a:latin typeface="Arial" panose="020B0604020202020204" pitchFamily="34" charset="0"/>
                <a:cs typeface="Arial" panose="020B0604020202020204" pitchFamily="34" charset="0"/>
              </a:rPr>
              <a:t>th</a:t>
            </a:r>
            <a:r>
              <a:rPr lang="en-US" sz="1050" b="1" dirty="0">
                <a:latin typeface="Arial" panose="020B0604020202020204" pitchFamily="34" charset="0"/>
                <a:cs typeface="Arial" panose="020B0604020202020204" pitchFamily="34" charset="0"/>
              </a:rPr>
              <a:t> July 2023</a:t>
            </a:r>
            <a:endParaRPr lang="en-IN" sz="105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2C6E22C9-06C0-C34D-8D2F-E623219E7805}"/>
              </a:ext>
            </a:extLst>
          </p:cNvPr>
          <p:cNvSpPr txBox="1"/>
          <p:nvPr/>
        </p:nvSpPr>
        <p:spPr>
          <a:xfrm>
            <a:off x="840060" y="4891671"/>
            <a:ext cx="2194832" cy="261610"/>
          </a:xfrm>
          <a:prstGeom prst="rect">
            <a:avLst/>
          </a:prstGeom>
          <a:noFill/>
        </p:spPr>
        <p:txBody>
          <a:bodyPr wrap="none" rtlCol="0">
            <a:spAutoFit/>
          </a:bodyPr>
          <a:lstStyle/>
          <a:p>
            <a:r>
              <a:rPr lang="en-US" sz="1100" b="1" dirty="0">
                <a:solidFill>
                  <a:schemeClr val="bg1"/>
                </a:solidFill>
                <a:latin typeface="Arial" panose="020B0604020202020204" pitchFamily="34" charset="0"/>
                <a:cs typeface="Arial" panose="020B0604020202020204" pitchFamily="34" charset="0"/>
              </a:rPr>
              <a:t>: Abstractive Text Summarizer</a:t>
            </a:r>
            <a:endParaRPr lang="en-IN" sz="11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1737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p:nvPr/>
        </p:nvSpPr>
        <p:spPr>
          <a:xfrm>
            <a:off x="383539" y="1310159"/>
            <a:ext cx="4451400" cy="4746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3000"/>
              <a:buFont typeface="Arial"/>
              <a:buNone/>
            </a:pPr>
            <a:r>
              <a:rPr lang="en" sz="3000" b="1" i="0" u="none" strike="noStrike" cap="none">
                <a:solidFill>
                  <a:srgbClr val="000000"/>
                </a:solidFill>
                <a:latin typeface="Montserrat"/>
                <a:ea typeface="Montserrat"/>
                <a:cs typeface="Montserrat"/>
                <a:sym typeface="Montserrat"/>
              </a:rPr>
              <a:t>References</a:t>
            </a:r>
            <a:endParaRPr sz="3000" b="1" i="0" u="none" strike="noStrike" cap="none">
              <a:solidFill>
                <a:srgbClr val="1302EE"/>
              </a:solidFill>
              <a:latin typeface="Montserrat"/>
              <a:ea typeface="Montserrat"/>
              <a:cs typeface="Montserrat"/>
              <a:sym typeface="Montserrat"/>
            </a:endParaRPr>
          </a:p>
        </p:txBody>
      </p:sp>
      <p:sp>
        <p:nvSpPr>
          <p:cNvPr id="104" name="Google Shape;104;p8"/>
          <p:cNvSpPr txBox="1"/>
          <p:nvPr/>
        </p:nvSpPr>
        <p:spPr>
          <a:xfrm>
            <a:off x="512325" y="2059575"/>
            <a:ext cx="7301100" cy="2585293"/>
          </a:xfrm>
          <a:prstGeom prst="rect">
            <a:avLst/>
          </a:prstGeom>
          <a:noFill/>
          <a:ln>
            <a:noFill/>
          </a:ln>
        </p:spPr>
        <p:txBody>
          <a:bodyPr spcFirstLastPara="1" wrap="square" lIns="91425" tIns="91425" rIns="91425" bIns="91425" anchor="t" anchorCtr="0">
            <a:spAutoFit/>
          </a:bodyPr>
          <a:lstStyle/>
          <a:p>
            <a:pPr algn="l">
              <a:buFont typeface="+mj-lt"/>
              <a:buAutoNum type="arabicPeriod"/>
            </a:pPr>
            <a:r>
              <a:rPr lang="en-US" sz="1200" b="0" i="0" dirty="0">
                <a:solidFill>
                  <a:schemeClr val="tx1"/>
                </a:solidFill>
                <a:effectLst/>
                <a:latin typeface="+mj-lt"/>
              </a:rPr>
              <a:t>NLTK (Natural Language Toolkit): NLTK is a widely used library for NLP tasks in Python. It provides various modules and functionalities for text preprocessing, tokenization, part-of-speech tagging, and more. </a:t>
            </a:r>
          </a:p>
          <a:p>
            <a:pPr algn="l"/>
            <a:r>
              <a:rPr lang="en-US" sz="1200" b="0" i="0" u="sng" dirty="0">
                <a:solidFill>
                  <a:schemeClr val="tx1"/>
                </a:solidFill>
                <a:effectLst/>
                <a:latin typeface="+mj-lt"/>
                <a:hlinkClick r:id="rId3">
                  <a:extLst>
                    <a:ext uri="{A12FA001-AC4F-418D-AE19-62706E023703}">
                      <ahyp:hlinkClr xmlns:ahyp="http://schemas.microsoft.com/office/drawing/2018/hyperlinkcolor" val="tx"/>
                    </a:ext>
                  </a:extLst>
                </a:hlinkClick>
              </a:rPr>
              <a:t>https://www.nltk.org/</a:t>
            </a:r>
            <a:endParaRPr lang="en-US" sz="1200" b="0" i="0" dirty="0">
              <a:solidFill>
                <a:schemeClr val="tx1"/>
              </a:solidFill>
              <a:effectLst/>
              <a:latin typeface="+mj-lt"/>
            </a:endParaRPr>
          </a:p>
          <a:p>
            <a:pPr algn="l">
              <a:buFont typeface="+mj-lt"/>
              <a:buAutoNum type="arabicPeriod" startAt="2"/>
            </a:pPr>
            <a:r>
              <a:rPr lang="en-US" sz="1200" b="0" i="0" dirty="0" err="1">
                <a:solidFill>
                  <a:schemeClr val="tx1"/>
                </a:solidFill>
                <a:effectLst/>
                <a:latin typeface="+mj-lt"/>
              </a:rPr>
              <a:t>Gensim</a:t>
            </a:r>
            <a:r>
              <a:rPr lang="en-US" sz="1200" b="0" i="0" dirty="0">
                <a:solidFill>
                  <a:schemeClr val="tx1"/>
                </a:solidFill>
                <a:effectLst/>
                <a:latin typeface="+mj-lt"/>
              </a:rPr>
              <a:t>: </a:t>
            </a:r>
            <a:r>
              <a:rPr lang="en-US" sz="1200" b="0" i="0" dirty="0" err="1">
                <a:solidFill>
                  <a:schemeClr val="tx1"/>
                </a:solidFill>
                <a:effectLst/>
                <a:latin typeface="+mj-lt"/>
              </a:rPr>
              <a:t>Gensim</a:t>
            </a:r>
            <a:r>
              <a:rPr lang="en-US" sz="1200" b="0" i="0" dirty="0">
                <a:solidFill>
                  <a:schemeClr val="tx1"/>
                </a:solidFill>
                <a:effectLst/>
                <a:latin typeface="+mj-lt"/>
              </a:rPr>
              <a:t> is a popular open-source library for topic modeling and document similarity analysis. It provides an implementation of the </a:t>
            </a:r>
            <a:r>
              <a:rPr lang="en-US" sz="1200" b="0" i="0" dirty="0" err="1">
                <a:solidFill>
                  <a:schemeClr val="tx1"/>
                </a:solidFill>
                <a:effectLst/>
                <a:latin typeface="+mj-lt"/>
              </a:rPr>
              <a:t>TextRank</a:t>
            </a:r>
            <a:r>
              <a:rPr lang="en-US" sz="1200" b="0" i="0" dirty="0">
                <a:solidFill>
                  <a:schemeClr val="tx1"/>
                </a:solidFill>
                <a:effectLst/>
                <a:latin typeface="+mj-lt"/>
              </a:rPr>
              <a:t> algorithm, which can be used for extractive summarization.</a:t>
            </a:r>
          </a:p>
          <a:p>
            <a:pPr algn="l"/>
            <a:r>
              <a:rPr lang="en-US" sz="1200" b="0" i="0" dirty="0">
                <a:solidFill>
                  <a:schemeClr val="tx1"/>
                </a:solidFill>
                <a:effectLst/>
                <a:latin typeface="+mj-lt"/>
              </a:rPr>
              <a:t> </a:t>
            </a:r>
            <a:r>
              <a:rPr lang="en-US" sz="1200" b="0" i="0" u="sng" dirty="0">
                <a:solidFill>
                  <a:schemeClr val="tx1"/>
                </a:solidFill>
                <a:effectLst/>
                <a:latin typeface="+mj-lt"/>
                <a:hlinkClick r:id="rId4">
                  <a:extLst>
                    <a:ext uri="{A12FA001-AC4F-418D-AE19-62706E023703}">
                      <ahyp:hlinkClr xmlns:ahyp="http://schemas.microsoft.com/office/drawing/2018/hyperlinkcolor" val="tx"/>
                    </a:ext>
                  </a:extLst>
                </a:hlinkClick>
              </a:rPr>
              <a:t>https://radimrehurek.com/gensim/</a:t>
            </a:r>
            <a:endParaRPr lang="en-US" sz="1200" b="0" i="0" dirty="0">
              <a:solidFill>
                <a:schemeClr val="tx1"/>
              </a:solidFill>
              <a:effectLst/>
              <a:latin typeface="+mj-lt"/>
            </a:endParaRPr>
          </a:p>
          <a:p>
            <a:pPr algn="l">
              <a:buFont typeface="+mj-lt"/>
              <a:buAutoNum type="arabicPeriod" startAt="3"/>
            </a:pPr>
            <a:r>
              <a:rPr lang="en-US" sz="1200" b="0" i="0" dirty="0">
                <a:solidFill>
                  <a:schemeClr val="tx1"/>
                </a:solidFill>
                <a:effectLst/>
                <a:latin typeface="+mj-lt"/>
              </a:rPr>
              <a:t>Transformers (Hugging Face): </a:t>
            </a:r>
            <a:r>
              <a:rPr lang="en-US" sz="1200" dirty="0">
                <a:solidFill>
                  <a:schemeClr val="tx1"/>
                </a:solidFill>
                <a:latin typeface="+mj-lt"/>
              </a:rPr>
              <a:t>It consists many</a:t>
            </a:r>
            <a:r>
              <a:rPr lang="en-US" sz="1200" b="0" i="0" dirty="0">
                <a:solidFill>
                  <a:schemeClr val="tx1"/>
                </a:solidFill>
                <a:effectLst/>
                <a:latin typeface="+mj-lt"/>
              </a:rPr>
              <a:t> state-of-the-art language models like BERT, GPT, and T5. The library also provides pre-trained models and utilities for text generation and summarization.</a:t>
            </a:r>
          </a:p>
          <a:p>
            <a:pPr algn="l"/>
            <a:r>
              <a:rPr lang="en-US" sz="1200" b="0" i="0" u="sng" dirty="0">
                <a:solidFill>
                  <a:schemeClr val="tx1"/>
                </a:solidFill>
                <a:effectLst/>
                <a:latin typeface="+mj-lt"/>
                <a:hlinkClick r:id="rId5">
                  <a:extLst>
                    <a:ext uri="{A12FA001-AC4F-418D-AE19-62706E023703}">
                      <ahyp:hlinkClr xmlns:ahyp="http://schemas.microsoft.com/office/drawing/2018/hyperlinkcolor" val="tx"/>
                    </a:ext>
                  </a:extLst>
                </a:hlinkClick>
              </a:rPr>
              <a:t>https://huggingface.co/transformers/</a:t>
            </a:r>
            <a:endParaRPr lang="en-US" sz="1200" b="0" i="0" dirty="0">
              <a:solidFill>
                <a:schemeClr val="tx1"/>
              </a:solidFill>
              <a:effectLst/>
              <a:latin typeface="+mj-lt"/>
            </a:endParaRPr>
          </a:p>
          <a:p>
            <a:pPr algn="l">
              <a:buFont typeface="+mj-lt"/>
              <a:buAutoNum type="arabicPeriod" startAt="4"/>
            </a:pPr>
            <a:r>
              <a:rPr lang="en-US" sz="1200" b="0" i="0" dirty="0" err="1">
                <a:solidFill>
                  <a:schemeClr val="tx1"/>
                </a:solidFill>
                <a:effectLst/>
                <a:latin typeface="+mj-lt"/>
              </a:rPr>
              <a:t>spaCy</a:t>
            </a:r>
            <a:r>
              <a:rPr lang="en-US" sz="1200" b="0" i="0" dirty="0">
                <a:solidFill>
                  <a:schemeClr val="tx1"/>
                </a:solidFill>
                <a:effectLst/>
                <a:latin typeface="+mj-lt"/>
              </a:rPr>
              <a:t>: </a:t>
            </a:r>
            <a:r>
              <a:rPr lang="en-US" sz="1200" b="0" i="0" dirty="0" err="1">
                <a:solidFill>
                  <a:schemeClr val="tx1"/>
                </a:solidFill>
                <a:effectLst/>
                <a:latin typeface="+mj-lt"/>
              </a:rPr>
              <a:t>spaCy</a:t>
            </a:r>
            <a:r>
              <a:rPr lang="en-US" sz="1200" b="0" i="0" dirty="0">
                <a:solidFill>
                  <a:schemeClr val="tx1"/>
                </a:solidFill>
                <a:effectLst/>
                <a:latin typeface="+mj-lt"/>
              </a:rPr>
              <a:t> is a modern and efficient NLP library that provides various functionalities, including tokenization, named entity recognition, and dependency parsing. </a:t>
            </a:r>
          </a:p>
          <a:p>
            <a:pPr algn="l"/>
            <a:r>
              <a:rPr lang="en-US" sz="1200" b="0" i="0" dirty="0">
                <a:solidFill>
                  <a:schemeClr val="tx1"/>
                </a:solidFill>
                <a:effectLst/>
                <a:latin typeface="+mj-lt"/>
              </a:rPr>
              <a:t> </a:t>
            </a:r>
            <a:r>
              <a:rPr lang="en-US" sz="1200" b="0" i="0" u="sng" dirty="0">
                <a:solidFill>
                  <a:schemeClr val="tx1"/>
                </a:solidFill>
                <a:effectLst/>
                <a:latin typeface="+mj-lt"/>
                <a:hlinkClick r:id="rId6">
                  <a:extLst>
                    <a:ext uri="{A12FA001-AC4F-418D-AE19-62706E023703}">
                      <ahyp:hlinkClr xmlns:ahyp="http://schemas.microsoft.com/office/drawing/2018/hyperlinkcolor" val="tx"/>
                    </a:ext>
                  </a:extLst>
                </a:hlinkClick>
              </a:rPr>
              <a:t>https://spacy.io/</a:t>
            </a:r>
            <a:endParaRPr lang="en-US" sz="1200" b="0" i="0" dirty="0">
              <a:solidFill>
                <a:schemeClr val="tx1"/>
              </a:solidFill>
              <a:effectLst/>
              <a:latin typeface="+mj-lt"/>
            </a:endParaRPr>
          </a:p>
        </p:txBody>
      </p:sp>
      <p:sp>
        <p:nvSpPr>
          <p:cNvPr id="2" name="Rectangle 1">
            <a:extLst>
              <a:ext uri="{FF2B5EF4-FFF2-40B4-BE49-F238E27FC236}">
                <a16:creationId xmlns:a16="http://schemas.microsoft.com/office/drawing/2014/main" id="{907A092A-D84A-6872-A3AE-57E8FE7120ED}"/>
              </a:ext>
            </a:extLst>
          </p:cNvPr>
          <p:cNvSpPr/>
          <p:nvPr/>
        </p:nvSpPr>
        <p:spPr>
          <a:xfrm>
            <a:off x="8006080" y="4927600"/>
            <a:ext cx="1092200" cy="195580"/>
          </a:xfrm>
          <a:prstGeom prst="rect">
            <a:avLst/>
          </a:prstGeom>
          <a:solidFill>
            <a:srgbClr val="0B5394"/>
          </a:solidFill>
          <a:ln>
            <a:solidFill>
              <a:srgbClr val="0B539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latin typeface="Arial" panose="020B0604020202020204" pitchFamily="34" charset="0"/>
                <a:cs typeface="Arial" panose="020B0604020202020204" pitchFamily="34" charset="0"/>
              </a:rPr>
              <a:t>20</a:t>
            </a:r>
            <a:r>
              <a:rPr lang="en-US" sz="1050" b="1" baseline="30000" dirty="0">
                <a:latin typeface="Arial" panose="020B0604020202020204" pitchFamily="34" charset="0"/>
                <a:cs typeface="Arial" panose="020B0604020202020204" pitchFamily="34" charset="0"/>
              </a:rPr>
              <a:t>th</a:t>
            </a:r>
            <a:r>
              <a:rPr lang="en-US" sz="1050" b="1" dirty="0">
                <a:latin typeface="Arial" panose="020B0604020202020204" pitchFamily="34" charset="0"/>
                <a:cs typeface="Arial" panose="020B0604020202020204" pitchFamily="34" charset="0"/>
              </a:rPr>
              <a:t> July 2023</a:t>
            </a:r>
            <a:endParaRPr lang="en-IN" sz="105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B271958-78ED-5FC0-2518-0B47963A4C7A}"/>
              </a:ext>
            </a:extLst>
          </p:cNvPr>
          <p:cNvSpPr txBox="1"/>
          <p:nvPr/>
        </p:nvSpPr>
        <p:spPr>
          <a:xfrm>
            <a:off x="840060" y="4891671"/>
            <a:ext cx="2194832" cy="261610"/>
          </a:xfrm>
          <a:prstGeom prst="rect">
            <a:avLst/>
          </a:prstGeom>
          <a:noFill/>
        </p:spPr>
        <p:txBody>
          <a:bodyPr wrap="none" rtlCol="0">
            <a:spAutoFit/>
          </a:bodyPr>
          <a:lstStyle/>
          <a:p>
            <a:r>
              <a:rPr lang="en-US" sz="1100" b="1" dirty="0">
                <a:solidFill>
                  <a:schemeClr val="bg1"/>
                </a:solidFill>
                <a:latin typeface="Arial" panose="020B0604020202020204" pitchFamily="34" charset="0"/>
                <a:cs typeface="Arial" panose="020B0604020202020204" pitchFamily="34" charset="0"/>
              </a:rPr>
              <a:t>: Abstractive Text Summarizer</a:t>
            </a:r>
            <a:endParaRPr lang="en-IN" sz="1100" b="1"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C0CF-CDBC-A4DC-8D27-4DAD614E1FAB}"/>
              </a:ext>
            </a:extLst>
          </p:cNvPr>
          <p:cNvSpPr>
            <a:spLocks noGrp="1"/>
          </p:cNvSpPr>
          <p:nvPr>
            <p:ph type="ctrTitle"/>
          </p:nvPr>
        </p:nvSpPr>
        <p:spPr>
          <a:xfrm>
            <a:off x="311700" y="1545450"/>
            <a:ext cx="8520600" cy="2052600"/>
          </a:xfrm>
        </p:spPr>
        <p:txBody>
          <a:bodyPr/>
          <a:lstStyle/>
          <a:p>
            <a:r>
              <a:rPr lang="en-US" dirty="0"/>
              <a:t>Thank you</a:t>
            </a:r>
            <a:endParaRPr lang="en-IN" dirty="0"/>
          </a:p>
        </p:txBody>
      </p:sp>
      <p:sp>
        <p:nvSpPr>
          <p:cNvPr id="4" name="Rectangle 3">
            <a:extLst>
              <a:ext uri="{FF2B5EF4-FFF2-40B4-BE49-F238E27FC236}">
                <a16:creationId xmlns:a16="http://schemas.microsoft.com/office/drawing/2014/main" id="{475EA229-5CEF-8E13-DACB-B8F59909D5FE}"/>
              </a:ext>
            </a:extLst>
          </p:cNvPr>
          <p:cNvSpPr/>
          <p:nvPr/>
        </p:nvSpPr>
        <p:spPr>
          <a:xfrm>
            <a:off x="8006080" y="4927600"/>
            <a:ext cx="1092200" cy="195580"/>
          </a:xfrm>
          <a:prstGeom prst="rect">
            <a:avLst/>
          </a:prstGeom>
          <a:solidFill>
            <a:srgbClr val="0B5394"/>
          </a:solidFill>
          <a:ln>
            <a:solidFill>
              <a:srgbClr val="0B539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latin typeface="Arial" panose="020B0604020202020204" pitchFamily="34" charset="0"/>
                <a:cs typeface="Arial" panose="020B0604020202020204" pitchFamily="34" charset="0"/>
              </a:rPr>
              <a:t>20</a:t>
            </a:r>
            <a:r>
              <a:rPr lang="en-US" sz="1050" b="1" baseline="30000" dirty="0">
                <a:latin typeface="Arial" panose="020B0604020202020204" pitchFamily="34" charset="0"/>
                <a:cs typeface="Arial" panose="020B0604020202020204" pitchFamily="34" charset="0"/>
              </a:rPr>
              <a:t>th</a:t>
            </a:r>
            <a:r>
              <a:rPr lang="en-US" sz="1050" b="1" dirty="0">
                <a:latin typeface="Arial" panose="020B0604020202020204" pitchFamily="34" charset="0"/>
                <a:cs typeface="Arial" panose="020B0604020202020204" pitchFamily="34" charset="0"/>
              </a:rPr>
              <a:t> July 2023</a:t>
            </a:r>
            <a:endParaRPr lang="en-IN" sz="1050"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5A132F31-FF9E-D10B-8D79-3D15904C0048}"/>
              </a:ext>
            </a:extLst>
          </p:cNvPr>
          <p:cNvSpPr txBox="1"/>
          <p:nvPr/>
        </p:nvSpPr>
        <p:spPr>
          <a:xfrm>
            <a:off x="840060" y="4891671"/>
            <a:ext cx="2194832" cy="261610"/>
          </a:xfrm>
          <a:prstGeom prst="rect">
            <a:avLst/>
          </a:prstGeom>
          <a:noFill/>
        </p:spPr>
        <p:txBody>
          <a:bodyPr wrap="none" rtlCol="0">
            <a:spAutoFit/>
          </a:bodyPr>
          <a:lstStyle/>
          <a:p>
            <a:r>
              <a:rPr lang="en-US" sz="1100" b="1" dirty="0">
                <a:solidFill>
                  <a:schemeClr val="bg1"/>
                </a:solidFill>
                <a:latin typeface="Arial" panose="020B0604020202020204" pitchFamily="34" charset="0"/>
                <a:cs typeface="Arial" panose="020B0604020202020204" pitchFamily="34" charset="0"/>
              </a:rPr>
              <a:t>: Abstractive Text Summarizer</a:t>
            </a:r>
            <a:endParaRPr lang="en-IN" sz="11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9641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3"/>
          <p:cNvSpPr txBox="1"/>
          <p:nvPr/>
        </p:nvSpPr>
        <p:spPr>
          <a:xfrm>
            <a:off x="455675" y="2031450"/>
            <a:ext cx="7975800" cy="1908184"/>
          </a:xfrm>
          <a:prstGeom prst="rect">
            <a:avLst/>
          </a:prstGeom>
          <a:noFill/>
          <a:ln>
            <a:noFill/>
          </a:ln>
        </p:spPr>
        <p:txBody>
          <a:bodyPr spcFirstLastPara="1" wrap="square" lIns="91425" tIns="91425" rIns="91425" bIns="91425" anchor="t" anchorCtr="0">
            <a:spAutoFit/>
          </a:bodyPr>
          <a:lstStyle/>
          <a:p>
            <a:pPr marL="241300" marR="0" lvl="0" indent="-139700" algn="l" rtl="0">
              <a:lnSpc>
                <a:spcPct val="100000"/>
              </a:lnSpc>
              <a:spcBef>
                <a:spcPts val="0"/>
              </a:spcBef>
              <a:spcAft>
                <a:spcPts val="0"/>
              </a:spcAft>
              <a:buClr>
                <a:schemeClr val="dk1"/>
              </a:buClr>
              <a:buSzPts val="1400"/>
              <a:buFont typeface="Montserrat"/>
              <a:buChar char="•"/>
            </a:pPr>
            <a:r>
              <a:rPr lang="en" dirty="0">
                <a:solidFill>
                  <a:schemeClr val="dk1"/>
                </a:solidFill>
                <a:latin typeface="Montserrat"/>
                <a:ea typeface="Montserrat"/>
                <a:cs typeface="Montserrat"/>
                <a:sym typeface="Montserrat"/>
              </a:rPr>
              <a:t>Introductioon</a:t>
            </a:r>
          </a:p>
          <a:p>
            <a:pPr marL="241300" marR="0" lvl="0" indent="-139700" algn="l" rtl="0">
              <a:lnSpc>
                <a:spcPct val="100000"/>
              </a:lnSpc>
              <a:spcBef>
                <a:spcPts val="0"/>
              </a:spcBef>
              <a:spcAft>
                <a:spcPts val="0"/>
              </a:spcAft>
              <a:buClr>
                <a:schemeClr val="dk1"/>
              </a:buClr>
              <a:buSzPts val="1400"/>
              <a:buFont typeface="Montserrat"/>
              <a:buChar char="•"/>
            </a:pPr>
            <a:r>
              <a:rPr lang="en" sz="1400" b="0" i="0" u="none" strike="noStrike" cap="none" dirty="0">
                <a:solidFill>
                  <a:schemeClr val="dk1"/>
                </a:solidFill>
                <a:latin typeface="Montserrat"/>
                <a:ea typeface="Montserrat"/>
                <a:cs typeface="Montserrat"/>
                <a:sym typeface="Montserrat"/>
              </a:rPr>
              <a:t>Prob</a:t>
            </a:r>
            <a:r>
              <a:rPr lang="en-IN" sz="1400" b="0" i="0" u="none" strike="noStrike" cap="none" dirty="0">
                <a:solidFill>
                  <a:schemeClr val="dk1"/>
                </a:solidFill>
                <a:latin typeface="Montserrat"/>
                <a:ea typeface="Montserrat"/>
                <a:cs typeface="Montserrat"/>
                <a:sym typeface="Montserrat"/>
              </a:rPr>
              <a:t>le</a:t>
            </a:r>
            <a:r>
              <a:rPr lang="en" sz="1400" b="0" i="0" u="none" strike="noStrike" cap="none" dirty="0">
                <a:solidFill>
                  <a:schemeClr val="dk1"/>
                </a:solidFill>
                <a:latin typeface="Montserrat"/>
                <a:ea typeface="Montserrat"/>
                <a:cs typeface="Montserrat"/>
                <a:sym typeface="Montserrat"/>
              </a:rPr>
              <a:t>m S</a:t>
            </a:r>
            <a:r>
              <a:rPr lang="en" dirty="0">
                <a:solidFill>
                  <a:schemeClr val="dk1"/>
                </a:solidFill>
                <a:latin typeface="Montserrat"/>
                <a:ea typeface="Montserrat"/>
                <a:cs typeface="Montserrat"/>
                <a:sym typeface="Montserrat"/>
              </a:rPr>
              <a:t>tatement</a:t>
            </a:r>
          </a:p>
          <a:p>
            <a:pPr marL="241300" marR="0" lvl="0" indent="-139700" algn="l" rtl="0">
              <a:lnSpc>
                <a:spcPct val="100000"/>
              </a:lnSpc>
              <a:spcBef>
                <a:spcPts val="0"/>
              </a:spcBef>
              <a:spcAft>
                <a:spcPts val="0"/>
              </a:spcAft>
              <a:buClr>
                <a:schemeClr val="dk1"/>
              </a:buClr>
              <a:buSzPts val="1400"/>
              <a:buFont typeface="Montserrat"/>
              <a:buChar char="•"/>
            </a:pPr>
            <a:r>
              <a:rPr lang="en" sz="1400" b="0" i="0" u="none" strike="noStrike" cap="none" dirty="0">
                <a:solidFill>
                  <a:schemeClr val="dk1"/>
                </a:solidFill>
                <a:latin typeface="Montserrat"/>
                <a:ea typeface="Montserrat"/>
                <a:cs typeface="Montserrat"/>
                <a:sym typeface="Montserrat"/>
              </a:rPr>
              <a:t>Literature Survey / Related Works</a:t>
            </a:r>
            <a:endParaRPr sz="1400" b="0" i="0" u="none" strike="noStrike" cap="none" dirty="0">
              <a:solidFill>
                <a:schemeClr val="dk1"/>
              </a:solidFill>
              <a:latin typeface="Montserrat"/>
              <a:ea typeface="Montserrat"/>
              <a:cs typeface="Montserrat"/>
              <a:sym typeface="Montserrat"/>
            </a:endParaRPr>
          </a:p>
          <a:p>
            <a:pPr marL="241300" marR="0" lvl="0" indent="-139700" algn="l" rtl="0">
              <a:lnSpc>
                <a:spcPct val="100000"/>
              </a:lnSpc>
              <a:spcBef>
                <a:spcPts val="0"/>
              </a:spcBef>
              <a:spcAft>
                <a:spcPts val="0"/>
              </a:spcAft>
              <a:buClr>
                <a:schemeClr val="dk1"/>
              </a:buClr>
              <a:buSzPts val="1400"/>
              <a:buFont typeface="Montserrat"/>
              <a:buChar char="•"/>
            </a:pPr>
            <a:r>
              <a:rPr lang="en" sz="1400" b="0" i="0" u="none" strike="noStrike" cap="none" dirty="0">
                <a:solidFill>
                  <a:schemeClr val="dk1"/>
                </a:solidFill>
                <a:latin typeface="Montserrat"/>
                <a:ea typeface="Montserrat"/>
                <a:cs typeface="Montserrat"/>
                <a:sym typeface="Montserrat"/>
              </a:rPr>
              <a:t>Ob</a:t>
            </a:r>
            <a:r>
              <a:rPr lang="en" dirty="0">
                <a:solidFill>
                  <a:schemeClr val="dk1"/>
                </a:solidFill>
                <a:latin typeface="Montserrat"/>
                <a:ea typeface="Montserrat"/>
                <a:cs typeface="Montserrat"/>
                <a:sym typeface="Montserrat"/>
              </a:rPr>
              <a:t>jective</a:t>
            </a:r>
          </a:p>
          <a:p>
            <a:pPr marL="241300" marR="0" lvl="0" indent="-139700" algn="l" rtl="0">
              <a:lnSpc>
                <a:spcPct val="100000"/>
              </a:lnSpc>
              <a:spcBef>
                <a:spcPts val="0"/>
              </a:spcBef>
              <a:spcAft>
                <a:spcPts val="0"/>
              </a:spcAft>
              <a:buClr>
                <a:schemeClr val="dk1"/>
              </a:buClr>
              <a:buSzPts val="1400"/>
              <a:buFont typeface="Montserrat"/>
              <a:buChar char="•"/>
            </a:pPr>
            <a:r>
              <a:rPr lang="en" sz="1400" b="0" i="0" u="none" strike="noStrike" cap="none" dirty="0">
                <a:solidFill>
                  <a:schemeClr val="dk1"/>
                </a:solidFill>
                <a:latin typeface="Montserrat"/>
                <a:ea typeface="Montserrat"/>
                <a:cs typeface="Montserrat"/>
                <a:sym typeface="Montserrat"/>
              </a:rPr>
              <a:t>System Architecture</a:t>
            </a:r>
            <a:endParaRPr sz="1400" b="0" i="0" u="none" strike="noStrike" cap="none" dirty="0">
              <a:solidFill>
                <a:srgbClr val="222222"/>
              </a:solidFill>
              <a:latin typeface="Montserrat"/>
              <a:ea typeface="Montserrat"/>
              <a:cs typeface="Montserrat"/>
              <a:sym typeface="Montserrat"/>
            </a:endParaRPr>
          </a:p>
          <a:p>
            <a:pPr marL="241300" marR="0" lvl="0" indent="-139700" algn="l" rtl="0">
              <a:lnSpc>
                <a:spcPct val="100000"/>
              </a:lnSpc>
              <a:spcBef>
                <a:spcPts val="0"/>
              </a:spcBef>
              <a:spcAft>
                <a:spcPts val="0"/>
              </a:spcAft>
              <a:buClr>
                <a:srgbClr val="222222"/>
              </a:buClr>
              <a:buSzPts val="1400"/>
              <a:buFont typeface="Montserrat"/>
              <a:buChar char="•"/>
            </a:pPr>
            <a:r>
              <a:rPr lang="en" dirty="0">
                <a:solidFill>
                  <a:srgbClr val="222222"/>
                </a:solidFill>
                <a:latin typeface="Montserrat"/>
                <a:ea typeface="Montserrat"/>
                <a:cs typeface="Montserrat"/>
                <a:sym typeface="Montserrat"/>
              </a:rPr>
              <a:t>Methodology</a:t>
            </a:r>
          </a:p>
          <a:p>
            <a:pPr marL="241300" marR="0" lvl="0" indent="-139700" algn="l" rtl="0">
              <a:lnSpc>
                <a:spcPct val="100000"/>
              </a:lnSpc>
              <a:spcBef>
                <a:spcPts val="0"/>
              </a:spcBef>
              <a:spcAft>
                <a:spcPts val="0"/>
              </a:spcAft>
              <a:buClr>
                <a:srgbClr val="222222"/>
              </a:buClr>
              <a:buSzPts val="1400"/>
              <a:buFont typeface="Montserrat"/>
              <a:buChar char="•"/>
            </a:pPr>
            <a:r>
              <a:rPr lang="en" dirty="0">
                <a:solidFill>
                  <a:srgbClr val="222222"/>
                </a:solidFill>
                <a:latin typeface="Montserrat"/>
                <a:ea typeface="Montserrat"/>
                <a:cs typeface="Montserrat"/>
                <a:sym typeface="Montserrat"/>
              </a:rPr>
              <a:t>Implementation and Results</a:t>
            </a:r>
          </a:p>
          <a:p>
            <a:pPr marL="241300" marR="0" lvl="0" indent="-139700" algn="l" rtl="0">
              <a:lnSpc>
                <a:spcPct val="100000"/>
              </a:lnSpc>
              <a:spcBef>
                <a:spcPts val="0"/>
              </a:spcBef>
              <a:spcAft>
                <a:spcPts val="0"/>
              </a:spcAft>
              <a:buClr>
                <a:srgbClr val="222222"/>
              </a:buClr>
              <a:buSzPts val="1400"/>
              <a:buFont typeface="Montserrat"/>
              <a:buChar char="•"/>
            </a:pPr>
            <a:r>
              <a:rPr lang="en-US" dirty="0">
                <a:solidFill>
                  <a:srgbClr val="424242"/>
                </a:solidFill>
                <a:latin typeface="Montserrat"/>
                <a:ea typeface="Montserrat"/>
                <a:cs typeface="Montserrat"/>
                <a:sym typeface="Montserrat"/>
              </a:rPr>
              <a:t>References</a:t>
            </a:r>
            <a:endParaRPr sz="1400" i="0" u="none" strike="noStrike" cap="none" dirty="0">
              <a:solidFill>
                <a:srgbClr val="424242"/>
              </a:solidFill>
              <a:latin typeface="Montserrat"/>
              <a:ea typeface="Montserrat"/>
              <a:cs typeface="Montserrat"/>
              <a:sym typeface="Montserrat"/>
            </a:endParaRPr>
          </a:p>
        </p:txBody>
      </p:sp>
      <p:sp>
        <p:nvSpPr>
          <p:cNvPr id="71" name="Google Shape;71;p3"/>
          <p:cNvSpPr txBox="1"/>
          <p:nvPr/>
        </p:nvSpPr>
        <p:spPr>
          <a:xfrm>
            <a:off x="736239" y="1310159"/>
            <a:ext cx="4451400" cy="4746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3600"/>
              <a:buFont typeface="Arial"/>
              <a:buNone/>
            </a:pPr>
            <a:r>
              <a:rPr lang="en" sz="3000" b="1" i="0" u="none" strike="noStrike" cap="none" dirty="0">
                <a:solidFill>
                  <a:srgbClr val="000000"/>
                </a:solidFill>
                <a:latin typeface="Montserrat"/>
                <a:ea typeface="Montserrat"/>
                <a:cs typeface="Montserrat"/>
                <a:sym typeface="Montserrat"/>
              </a:rPr>
              <a:t>Contents</a:t>
            </a:r>
            <a:endParaRPr sz="3000" b="1" i="0" u="none" strike="noStrike" cap="none" dirty="0">
              <a:solidFill>
                <a:srgbClr val="1302EE"/>
              </a:solidFill>
              <a:latin typeface="Montserrat"/>
              <a:ea typeface="Montserrat"/>
              <a:cs typeface="Montserrat"/>
              <a:sym typeface="Montserrat"/>
            </a:endParaRPr>
          </a:p>
        </p:txBody>
      </p:sp>
      <p:sp>
        <p:nvSpPr>
          <p:cNvPr id="4" name="Rectangle 3">
            <a:extLst>
              <a:ext uri="{FF2B5EF4-FFF2-40B4-BE49-F238E27FC236}">
                <a16:creationId xmlns:a16="http://schemas.microsoft.com/office/drawing/2014/main" id="{6E6C5550-557B-F342-0AB5-F32E5AA4BF38}"/>
              </a:ext>
            </a:extLst>
          </p:cNvPr>
          <p:cNvSpPr/>
          <p:nvPr/>
        </p:nvSpPr>
        <p:spPr>
          <a:xfrm>
            <a:off x="8006080" y="4927600"/>
            <a:ext cx="1092200" cy="195580"/>
          </a:xfrm>
          <a:prstGeom prst="rect">
            <a:avLst/>
          </a:prstGeom>
          <a:solidFill>
            <a:srgbClr val="0B5394"/>
          </a:solidFill>
          <a:ln>
            <a:solidFill>
              <a:srgbClr val="0B539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latin typeface="Arial" panose="020B0604020202020204" pitchFamily="34" charset="0"/>
                <a:cs typeface="Arial" panose="020B0604020202020204" pitchFamily="34" charset="0"/>
              </a:rPr>
              <a:t>20</a:t>
            </a:r>
            <a:r>
              <a:rPr lang="en-US" sz="1050" b="1" baseline="30000" dirty="0">
                <a:latin typeface="Arial" panose="020B0604020202020204" pitchFamily="34" charset="0"/>
                <a:cs typeface="Arial" panose="020B0604020202020204" pitchFamily="34" charset="0"/>
              </a:rPr>
              <a:t>th</a:t>
            </a:r>
            <a:r>
              <a:rPr lang="en-US" sz="1050" b="1" dirty="0">
                <a:latin typeface="Arial" panose="020B0604020202020204" pitchFamily="34" charset="0"/>
                <a:cs typeface="Arial" panose="020B0604020202020204" pitchFamily="34" charset="0"/>
              </a:rPr>
              <a:t> July 2023</a:t>
            </a:r>
            <a:endParaRPr lang="en-IN" sz="1050"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4548FCD-81EC-4820-B01B-B7E6196BF4A9}"/>
              </a:ext>
            </a:extLst>
          </p:cNvPr>
          <p:cNvSpPr txBox="1"/>
          <p:nvPr/>
        </p:nvSpPr>
        <p:spPr>
          <a:xfrm>
            <a:off x="840060" y="4891671"/>
            <a:ext cx="2194832" cy="261610"/>
          </a:xfrm>
          <a:prstGeom prst="rect">
            <a:avLst/>
          </a:prstGeom>
          <a:noFill/>
        </p:spPr>
        <p:txBody>
          <a:bodyPr wrap="none" rtlCol="0">
            <a:spAutoFit/>
          </a:bodyPr>
          <a:lstStyle/>
          <a:p>
            <a:r>
              <a:rPr lang="en-US" sz="1100" b="1" dirty="0">
                <a:solidFill>
                  <a:schemeClr val="bg1"/>
                </a:solidFill>
                <a:latin typeface="Arial" panose="020B0604020202020204" pitchFamily="34" charset="0"/>
                <a:cs typeface="Arial" panose="020B0604020202020204" pitchFamily="34" charset="0"/>
              </a:rPr>
              <a:t>: Abstractive Text Summarizer</a:t>
            </a:r>
            <a:endParaRPr lang="en-IN" sz="1100" b="1"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2701-A6CF-C016-8C67-50DFB918E690}"/>
              </a:ext>
            </a:extLst>
          </p:cNvPr>
          <p:cNvSpPr>
            <a:spLocks noGrp="1"/>
          </p:cNvSpPr>
          <p:nvPr>
            <p:ph type="ctrTitle"/>
          </p:nvPr>
        </p:nvSpPr>
        <p:spPr>
          <a:xfrm>
            <a:off x="384860" y="1072896"/>
            <a:ext cx="8520600" cy="797686"/>
          </a:xfrm>
        </p:spPr>
        <p:txBody>
          <a:bodyPr>
            <a:normAutofit/>
          </a:bodyPr>
          <a:lstStyle/>
          <a:p>
            <a:pPr algn="l"/>
            <a:r>
              <a:rPr lang="en-US" sz="3600" dirty="0"/>
              <a:t>Introduction</a:t>
            </a:r>
            <a:endParaRPr lang="en-IN" sz="3600" dirty="0"/>
          </a:p>
        </p:txBody>
      </p:sp>
      <p:sp>
        <p:nvSpPr>
          <p:cNvPr id="4" name="TextBox 3">
            <a:extLst>
              <a:ext uri="{FF2B5EF4-FFF2-40B4-BE49-F238E27FC236}">
                <a16:creationId xmlns:a16="http://schemas.microsoft.com/office/drawing/2014/main" id="{A7978918-31CA-EE14-6176-C22A2A684408}"/>
              </a:ext>
            </a:extLst>
          </p:cNvPr>
          <p:cNvSpPr txBox="1"/>
          <p:nvPr/>
        </p:nvSpPr>
        <p:spPr>
          <a:xfrm>
            <a:off x="732263" y="1805011"/>
            <a:ext cx="7874477" cy="2893100"/>
          </a:xfrm>
          <a:prstGeom prst="rect">
            <a:avLst/>
          </a:prstGeom>
          <a:noFill/>
        </p:spPr>
        <p:txBody>
          <a:bodyPr wrap="square" rtlCol="0">
            <a:spAutoFit/>
          </a:bodyPr>
          <a:lstStyle/>
          <a:p>
            <a:r>
              <a:rPr lang="en-US" b="0" i="0" dirty="0">
                <a:solidFill>
                  <a:schemeClr val="tx1"/>
                </a:solidFill>
                <a:effectLst/>
                <a:latin typeface="Arial" panose="020B0604020202020204" pitchFamily="34" charset="0"/>
                <a:cs typeface="Arial" panose="020B0604020202020204" pitchFamily="34" charset="0"/>
              </a:rPr>
              <a:t>Text summarization is the process of condensing a longer piece of text, such as an article</a:t>
            </a:r>
          </a:p>
          <a:p>
            <a:r>
              <a:rPr lang="en-US" b="0" i="0" dirty="0">
                <a:solidFill>
                  <a:schemeClr val="tx1"/>
                </a:solidFill>
                <a:effectLst/>
                <a:latin typeface="Arial" panose="020B0604020202020204" pitchFamily="34" charset="0"/>
                <a:cs typeface="Arial" panose="020B0604020202020204" pitchFamily="34" charset="0"/>
              </a:rPr>
              <a:t>There are two main </a:t>
            </a:r>
            <a:r>
              <a:rPr lang="en-US" dirty="0">
                <a:solidFill>
                  <a:schemeClr val="tx1"/>
                </a:solidFill>
                <a:latin typeface="Arial" panose="020B0604020202020204" pitchFamily="34" charset="0"/>
                <a:cs typeface="Arial" panose="020B0604020202020204" pitchFamily="34" charset="0"/>
              </a:rPr>
              <a:t> approaches to text summarization</a:t>
            </a:r>
          </a:p>
          <a:p>
            <a:endParaRPr lang="en-US" b="0" i="0" dirty="0">
              <a:solidFill>
                <a:schemeClr val="tx1"/>
              </a:solidFill>
              <a:effectLst/>
              <a:latin typeface="Arial" panose="020B0604020202020204" pitchFamily="34" charset="0"/>
              <a:cs typeface="Arial" panose="020B0604020202020204" pitchFamily="34" charset="0"/>
            </a:endParaRPr>
          </a:p>
          <a:p>
            <a:pPr marL="342900" indent="-342900">
              <a:buAutoNum type="arabicPeriod"/>
            </a:pPr>
            <a:r>
              <a:rPr lang="en-US" b="1" i="0" dirty="0">
                <a:solidFill>
                  <a:schemeClr val="tx1"/>
                </a:solidFill>
                <a:effectLst/>
                <a:latin typeface="Arial" panose="020B0604020202020204" pitchFamily="34" charset="0"/>
                <a:cs typeface="Arial" panose="020B0604020202020204" pitchFamily="34" charset="0"/>
              </a:rPr>
              <a:t>Extractive Summarization</a:t>
            </a:r>
            <a:r>
              <a:rPr lang="en-US" b="0" i="0" dirty="0">
                <a:solidFill>
                  <a:schemeClr val="tx1"/>
                </a:solidFill>
                <a:effectLst/>
                <a:latin typeface="Arial" panose="020B0604020202020204" pitchFamily="34" charset="0"/>
                <a:cs typeface="Arial" panose="020B0604020202020204" pitchFamily="34" charset="0"/>
              </a:rPr>
              <a:t>: In extractive summarization, the summary is generated by selecting and combining important sentences or phrases directly from the original text.</a:t>
            </a:r>
          </a:p>
          <a:p>
            <a:pPr marL="342900" indent="-342900">
              <a:buAutoNum type="arabicPeriod"/>
            </a:pPr>
            <a:r>
              <a:rPr lang="en-US" b="1" i="0" dirty="0">
                <a:solidFill>
                  <a:schemeClr val="tx1"/>
                </a:solidFill>
                <a:effectLst/>
                <a:latin typeface="Arial" panose="020B0604020202020204" pitchFamily="34" charset="0"/>
                <a:cs typeface="Arial" panose="020B0604020202020204" pitchFamily="34" charset="0"/>
              </a:rPr>
              <a:t>Abstractive Summarization</a:t>
            </a:r>
            <a:r>
              <a:rPr lang="en-US" b="0" i="0" dirty="0">
                <a:solidFill>
                  <a:schemeClr val="tx1"/>
                </a:solidFill>
                <a:effectLst/>
                <a:latin typeface="Arial" panose="020B0604020202020204" pitchFamily="34" charset="0"/>
                <a:cs typeface="Arial" panose="020B0604020202020204" pitchFamily="34" charset="0"/>
              </a:rPr>
              <a:t>: Abstractive summarization goes a step further by generating summaries that may contain words, phrases, or even sentences that were not present in the original text. </a:t>
            </a:r>
          </a:p>
          <a:p>
            <a:pPr marL="285750" indent="-285750">
              <a:buFont typeface="Arial" panose="020B0604020202020204" pitchFamily="34" charset="0"/>
              <a:buChar char="•"/>
            </a:pPr>
            <a:r>
              <a:rPr lang="en-US" b="0" i="0" dirty="0">
                <a:solidFill>
                  <a:schemeClr val="tx1"/>
                </a:solidFill>
                <a:effectLst/>
                <a:latin typeface="Arial" panose="020B0604020202020204" pitchFamily="34" charset="0"/>
                <a:cs typeface="Arial" panose="020B0604020202020204" pitchFamily="34" charset="0"/>
              </a:rPr>
              <a:t>Extractive summarization tends to preserve the original wording and is often more coherent, </a:t>
            </a:r>
            <a:r>
              <a:rPr lang="en-US" b="0" i="0" u="sng" dirty="0">
                <a:solidFill>
                  <a:schemeClr val="tx1"/>
                </a:solidFill>
                <a:effectLst/>
                <a:latin typeface="Arial" panose="020B0604020202020204" pitchFamily="34" charset="0"/>
                <a:cs typeface="Arial" panose="020B0604020202020204" pitchFamily="34" charset="0"/>
              </a:rPr>
              <a:t>but it may not be able to generate entirely new information.</a:t>
            </a:r>
            <a:r>
              <a:rPr lang="en-US" b="0" i="0" dirty="0">
                <a:solidFill>
                  <a:schemeClr val="tx1"/>
                </a:solidFill>
                <a:effectLst/>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US" b="0" i="0" dirty="0">
                <a:solidFill>
                  <a:schemeClr val="tx1"/>
                </a:solidFill>
                <a:effectLst/>
                <a:latin typeface="Arial" panose="020B0604020202020204" pitchFamily="34" charset="0"/>
                <a:cs typeface="Arial" panose="020B0604020202020204" pitchFamily="34" charset="0"/>
              </a:rPr>
              <a:t>Abstractive summarization, on the other hand, has the potential to create more concise and human-like summaries, but it can be </a:t>
            </a:r>
            <a:r>
              <a:rPr lang="en-US" b="0" i="0" u="sng" dirty="0">
                <a:solidFill>
                  <a:schemeClr val="tx1"/>
                </a:solidFill>
                <a:effectLst/>
                <a:latin typeface="Arial" panose="020B0604020202020204" pitchFamily="34" charset="0"/>
                <a:cs typeface="Arial" panose="020B0604020202020204" pitchFamily="34" charset="0"/>
              </a:rPr>
              <a:t>challenging to ensure grammatical correctness and maintain the intended meaning.</a:t>
            </a:r>
            <a:endParaRPr lang="en-IN" u="sng"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7C7BC794-2419-F930-CD97-52A0DBFE24B9}"/>
              </a:ext>
            </a:extLst>
          </p:cNvPr>
          <p:cNvSpPr/>
          <p:nvPr/>
        </p:nvSpPr>
        <p:spPr>
          <a:xfrm>
            <a:off x="8006080" y="4927600"/>
            <a:ext cx="1092200" cy="195580"/>
          </a:xfrm>
          <a:prstGeom prst="rect">
            <a:avLst/>
          </a:prstGeom>
          <a:solidFill>
            <a:srgbClr val="0B5394"/>
          </a:solidFill>
          <a:ln>
            <a:solidFill>
              <a:srgbClr val="0B539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latin typeface="Arial" panose="020B0604020202020204" pitchFamily="34" charset="0"/>
                <a:cs typeface="Arial" panose="020B0604020202020204" pitchFamily="34" charset="0"/>
              </a:rPr>
              <a:t>20</a:t>
            </a:r>
            <a:r>
              <a:rPr lang="en-US" sz="1050" b="1" baseline="30000" dirty="0">
                <a:latin typeface="Arial" panose="020B0604020202020204" pitchFamily="34" charset="0"/>
                <a:cs typeface="Arial" panose="020B0604020202020204" pitchFamily="34" charset="0"/>
              </a:rPr>
              <a:t>th</a:t>
            </a:r>
            <a:r>
              <a:rPr lang="en-US" sz="1050" b="1" dirty="0">
                <a:latin typeface="Arial" panose="020B0604020202020204" pitchFamily="34" charset="0"/>
                <a:cs typeface="Arial" panose="020B0604020202020204" pitchFamily="34" charset="0"/>
              </a:rPr>
              <a:t> July 2023</a:t>
            </a:r>
            <a:endParaRPr lang="en-IN" sz="105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7963906-DFC3-FAB1-E4D6-7CFF38CA3E10}"/>
              </a:ext>
            </a:extLst>
          </p:cNvPr>
          <p:cNvSpPr txBox="1"/>
          <p:nvPr/>
        </p:nvSpPr>
        <p:spPr>
          <a:xfrm>
            <a:off x="840060" y="4891671"/>
            <a:ext cx="2194832" cy="261610"/>
          </a:xfrm>
          <a:prstGeom prst="rect">
            <a:avLst/>
          </a:prstGeom>
          <a:noFill/>
        </p:spPr>
        <p:txBody>
          <a:bodyPr wrap="none" rtlCol="0">
            <a:spAutoFit/>
          </a:bodyPr>
          <a:lstStyle/>
          <a:p>
            <a:r>
              <a:rPr lang="en-US" sz="1100" b="1" dirty="0">
                <a:solidFill>
                  <a:schemeClr val="bg1"/>
                </a:solidFill>
                <a:latin typeface="Arial" panose="020B0604020202020204" pitchFamily="34" charset="0"/>
                <a:cs typeface="Arial" panose="020B0604020202020204" pitchFamily="34" charset="0"/>
              </a:rPr>
              <a:t>: Abstractive Text Summarizer</a:t>
            </a:r>
            <a:endParaRPr lang="en-IN" sz="11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4344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4"/>
          <p:cNvSpPr txBox="1"/>
          <p:nvPr/>
        </p:nvSpPr>
        <p:spPr>
          <a:xfrm>
            <a:off x="5915525" y="368475"/>
            <a:ext cx="2640900" cy="507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100"/>
              <a:buFont typeface="Arial"/>
              <a:buNone/>
            </a:pPr>
            <a:endParaRPr sz="2100" b="0" i="1" u="none" strike="noStrike" cap="none">
              <a:solidFill>
                <a:srgbClr val="000000"/>
              </a:solidFill>
              <a:latin typeface="Arial"/>
              <a:ea typeface="Arial"/>
              <a:cs typeface="Arial"/>
              <a:sym typeface="Arial"/>
            </a:endParaRPr>
          </a:p>
        </p:txBody>
      </p:sp>
      <p:sp>
        <p:nvSpPr>
          <p:cNvPr id="77" name="Google Shape;77;p4"/>
          <p:cNvSpPr txBox="1"/>
          <p:nvPr/>
        </p:nvSpPr>
        <p:spPr>
          <a:xfrm>
            <a:off x="330199" y="1165379"/>
            <a:ext cx="4451400" cy="4746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3000"/>
              <a:buFont typeface="Arial"/>
              <a:buNone/>
            </a:pPr>
            <a:r>
              <a:rPr lang="en" sz="3000" i="0" u="none" strike="noStrike" cap="none" dirty="0">
                <a:solidFill>
                  <a:srgbClr val="000000"/>
                </a:solidFill>
                <a:latin typeface="Arial" panose="020B0604020202020204" pitchFamily="34" charset="0"/>
                <a:ea typeface="Montserrat"/>
                <a:cs typeface="Arial" panose="020B0604020202020204" pitchFamily="34" charset="0"/>
                <a:sym typeface="Montserrat"/>
              </a:rPr>
              <a:t>Problem Statement</a:t>
            </a:r>
            <a:endParaRPr sz="3000" i="0" u="none" strike="noStrike" cap="none" dirty="0">
              <a:solidFill>
                <a:srgbClr val="1302EE"/>
              </a:solidFill>
              <a:latin typeface="Arial" panose="020B0604020202020204" pitchFamily="34" charset="0"/>
              <a:ea typeface="Montserrat"/>
              <a:cs typeface="Arial" panose="020B0604020202020204" pitchFamily="34" charset="0"/>
              <a:sym typeface="Montserrat"/>
            </a:endParaRPr>
          </a:p>
        </p:txBody>
      </p:sp>
      <p:sp>
        <p:nvSpPr>
          <p:cNvPr id="78" name="Google Shape;78;p4"/>
          <p:cNvSpPr txBox="1"/>
          <p:nvPr/>
        </p:nvSpPr>
        <p:spPr>
          <a:xfrm>
            <a:off x="398000" y="1740035"/>
            <a:ext cx="7975800" cy="2108239"/>
          </a:xfrm>
          <a:prstGeom prst="rect">
            <a:avLst/>
          </a:prstGeom>
          <a:noFill/>
          <a:ln>
            <a:noFill/>
          </a:ln>
        </p:spPr>
        <p:txBody>
          <a:bodyPr spcFirstLastPara="1" wrap="square" lIns="91425" tIns="91425" rIns="91425" bIns="91425" anchor="t" anchorCtr="0">
            <a:spAutoFit/>
          </a:bodyPr>
          <a:lstStyle/>
          <a:p>
            <a:pPr marL="457200" marR="0" lvl="0" indent="-311150" algn="l" rtl="0">
              <a:lnSpc>
                <a:spcPct val="100000"/>
              </a:lnSpc>
              <a:spcBef>
                <a:spcPts val="0"/>
              </a:spcBef>
              <a:spcAft>
                <a:spcPts val="0"/>
              </a:spcAft>
              <a:buClr>
                <a:schemeClr val="dk1"/>
              </a:buClr>
              <a:buSzPts val="1300"/>
              <a:buFont typeface="Montserrat"/>
              <a:buChar char="●"/>
            </a:pPr>
            <a:r>
              <a:rPr lang="en-US" sz="1600" b="0" i="0" dirty="0">
                <a:solidFill>
                  <a:schemeClr val="tx1"/>
                </a:solidFill>
                <a:effectLst/>
                <a:latin typeface="+mj-lt"/>
              </a:rPr>
              <a:t>Given a long piece of text, such as an article, document, or news story, generate a concise and coherent summary that captures the main ideas and key information from the original text using abstractive text summarization.</a:t>
            </a:r>
            <a:endParaRPr lang="en-US" sz="1300" b="0" i="0" u="none" strike="noStrike" cap="none" dirty="0">
              <a:solidFill>
                <a:schemeClr val="tx1"/>
              </a:solidFill>
              <a:latin typeface="+mj-lt"/>
              <a:ea typeface="Montserrat"/>
              <a:cs typeface="Montserrat"/>
              <a:sym typeface="Montserrat"/>
            </a:endParaRPr>
          </a:p>
          <a:p>
            <a:pPr marL="457200" marR="0" lvl="0" indent="-311150" algn="l" rtl="0">
              <a:lnSpc>
                <a:spcPct val="100000"/>
              </a:lnSpc>
              <a:spcBef>
                <a:spcPts val="0"/>
              </a:spcBef>
              <a:spcAft>
                <a:spcPts val="0"/>
              </a:spcAft>
              <a:buClr>
                <a:schemeClr val="dk1"/>
              </a:buClr>
              <a:buSzPts val="1300"/>
              <a:buFont typeface="Montserrat"/>
              <a:buChar char="●"/>
            </a:pPr>
            <a:r>
              <a:rPr lang="en-US" sz="1600" b="0" i="0" dirty="0">
                <a:solidFill>
                  <a:schemeClr val="tx1"/>
                </a:solidFill>
                <a:effectLst/>
                <a:latin typeface="+mj-lt"/>
              </a:rPr>
              <a:t>The generated summary should be a human-like representation of the original text, using paraphrasing and natural language generation techniques to produce new sentences that effectively convey the meaning and essence of the source text</a:t>
            </a:r>
            <a:endParaRPr lang="en-US" sz="1300" b="0" i="0" u="none" strike="noStrike" cap="none" dirty="0">
              <a:solidFill>
                <a:schemeClr val="tx1"/>
              </a:solidFill>
              <a:latin typeface="+mj-lt"/>
              <a:ea typeface="Montserrat"/>
              <a:cs typeface="Montserrat"/>
              <a:sym typeface="Montserrat"/>
            </a:endParaRPr>
          </a:p>
          <a:p>
            <a:pPr marL="146050" marR="0" lvl="0" algn="l" rtl="0">
              <a:lnSpc>
                <a:spcPct val="100000"/>
              </a:lnSpc>
              <a:spcBef>
                <a:spcPts val="0"/>
              </a:spcBef>
              <a:spcAft>
                <a:spcPts val="0"/>
              </a:spcAft>
              <a:buClr>
                <a:schemeClr val="dk1"/>
              </a:buClr>
              <a:buSzPts val="1300"/>
            </a:pPr>
            <a:endParaRPr lang="en-US" sz="1300" b="0" i="0" u="none" strike="noStrike" cap="none" dirty="0">
              <a:solidFill>
                <a:schemeClr val="tx1"/>
              </a:solidFill>
              <a:latin typeface="+mj-lt"/>
              <a:ea typeface="Montserrat"/>
              <a:cs typeface="Montserrat"/>
              <a:sym typeface="Montserrat"/>
            </a:endParaRPr>
          </a:p>
        </p:txBody>
      </p:sp>
      <p:sp>
        <p:nvSpPr>
          <p:cNvPr id="2" name="Rectangle 1">
            <a:extLst>
              <a:ext uri="{FF2B5EF4-FFF2-40B4-BE49-F238E27FC236}">
                <a16:creationId xmlns:a16="http://schemas.microsoft.com/office/drawing/2014/main" id="{C1B18035-519A-197F-0C7E-152C4CA10D27}"/>
              </a:ext>
            </a:extLst>
          </p:cNvPr>
          <p:cNvSpPr/>
          <p:nvPr/>
        </p:nvSpPr>
        <p:spPr>
          <a:xfrm>
            <a:off x="8006080" y="4927600"/>
            <a:ext cx="1092200" cy="195580"/>
          </a:xfrm>
          <a:prstGeom prst="rect">
            <a:avLst/>
          </a:prstGeom>
          <a:solidFill>
            <a:srgbClr val="0B5394"/>
          </a:solidFill>
          <a:ln>
            <a:solidFill>
              <a:srgbClr val="0B539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latin typeface="Arial" panose="020B0604020202020204" pitchFamily="34" charset="0"/>
                <a:cs typeface="Arial" panose="020B0604020202020204" pitchFamily="34" charset="0"/>
              </a:rPr>
              <a:t>20</a:t>
            </a:r>
            <a:r>
              <a:rPr lang="en-US" sz="1050" b="1" baseline="30000" dirty="0">
                <a:latin typeface="Arial" panose="020B0604020202020204" pitchFamily="34" charset="0"/>
                <a:cs typeface="Arial" panose="020B0604020202020204" pitchFamily="34" charset="0"/>
              </a:rPr>
              <a:t>th</a:t>
            </a:r>
            <a:r>
              <a:rPr lang="en-US" sz="1050" b="1" dirty="0">
                <a:latin typeface="Arial" panose="020B0604020202020204" pitchFamily="34" charset="0"/>
                <a:cs typeface="Arial" panose="020B0604020202020204" pitchFamily="34" charset="0"/>
              </a:rPr>
              <a:t> July 2023</a:t>
            </a:r>
            <a:endParaRPr lang="en-IN" sz="105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79ABEF6-C957-FA77-FC68-5FD6CA82BF04}"/>
              </a:ext>
            </a:extLst>
          </p:cNvPr>
          <p:cNvSpPr txBox="1"/>
          <p:nvPr/>
        </p:nvSpPr>
        <p:spPr>
          <a:xfrm>
            <a:off x="840060" y="4891671"/>
            <a:ext cx="2194832" cy="261610"/>
          </a:xfrm>
          <a:prstGeom prst="rect">
            <a:avLst/>
          </a:prstGeom>
          <a:noFill/>
        </p:spPr>
        <p:txBody>
          <a:bodyPr wrap="none" rtlCol="0">
            <a:spAutoFit/>
          </a:bodyPr>
          <a:lstStyle/>
          <a:p>
            <a:r>
              <a:rPr lang="en-US" sz="1100" b="1" dirty="0">
                <a:solidFill>
                  <a:schemeClr val="bg1"/>
                </a:solidFill>
                <a:latin typeface="Arial" panose="020B0604020202020204" pitchFamily="34" charset="0"/>
                <a:cs typeface="Arial" panose="020B0604020202020204" pitchFamily="34" charset="0"/>
              </a:rPr>
              <a:t>: Abstractive Text Summarizer</a:t>
            </a:r>
            <a:endParaRPr lang="en-IN" sz="1100" b="1"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04E3C52-E8EB-49A3-03D3-BC5A8AA4E02F}"/>
              </a:ext>
            </a:extLst>
          </p:cNvPr>
          <p:cNvPicPr>
            <a:picLocks noChangeAspect="1"/>
          </p:cNvPicPr>
          <p:nvPr/>
        </p:nvPicPr>
        <p:blipFill>
          <a:blip r:embed="rId3"/>
          <a:stretch>
            <a:fillRect/>
          </a:stretch>
        </p:blipFill>
        <p:spPr>
          <a:xfrm>
            <a:off x="2508655" y="3344145"/>
            <a:ext cx="4035552" cy="1217072"/>
          </a:xfrm>
          <a:prstGeom prst="rect">
            <a:avLst/>
          </a:prstGeom>
        </p:spPr>
      </p:pic>
      <p:sp>
        <p:nvSpPr>
          <p:cNvPr id="7" name="TextBox 6">
            <a:extLst>
              <a:ext uri="{FF2B5EF4-FFF2-40B4-BE49-F238E27FC236}">
                <a16:creationId xmlns:a16="http://schemas.microsoft.com/office/drawing/2014/main" id="{37AC15F7-AEAA-4E41-8B1A-76C48FF0DD1F}"/>
              </a:ext>
            </a:extLst>
          </p:cNvPr>
          <p:cNvSpPr txBox="1"/>
          <p:nvPr/>
        </p:nvSpPr>
        <p:spPr>
          <a:xfrm>
            <a:off x="3541776" y="4512897"/>
            <a:ext cx="2037737" cy="253916"/>
          </a:xfrm>
          <a:prstGeom prst="rect">
            <a:avLst/>
          </a:prstGeom>
          <a:noFill/>
        </p:spPr>
        <p:txBody>
          <a:bodyPr wrap="none" rtlCol="0">
            <a:spAutoFit/>
          </a:bodyPr>
          <a:lstStyle/>
          <a:p>
            <a:pPr algn="ctr"/>
            <a:r>
              <a:rPr lang="en-US" sz="1050" dirty="0"/>
              <a:t>Figure for better understanding</a:t>
            </a:r>
            <a:endParaRPr lang="en-IN" sz="10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5"/>
          <p:cNvSpPr txBox="1"/>
          <p:nvPr/>
        </p:nvSpPr>
        <p:spPr>
          <a:xfrm>
            <a:off x="5915525" y="368475"/>
            <a:ext cx="2640900" cy="507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100"/>
              <a:buFont typeface="Arial"/>
              <a:buNone/>
            </a:pPr>
            <a:endParaRPr sz="2100" b="0" i="1" u="none" strike="noStrike" cap="none">
              <a:solidFill>
                <a:srgbClr val="000000"/>
              </a:solidFill>
              <a:latin typeface="Arial"/>
              <a:ea typeface="Arial"/>
              <a:cs typeface="Arial"/>
              <a:sym typeface="Arial"/>
            </a:endParaRPr>
          </a:p>
        </p:txBody>
      </p:sp>
      <p:sp>
        <p:nvSpPr>
          <p:cNvPr id="84" name="Google Shape;84;p5"/>
          <p:cNvSpPr txBox="1"/>
          <p:nvPr/>
        </p:nvSpPr>
        <p:spPr>
          <a:xfrm>
            <a:off x="231159" y="1178070"/>
            <a:ext cx="5684366" cy="38215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3000"/>
              <a:buFont typeface="Arial"/>
              <a:buNone/>
            </a:pPr>
            <a:r>
              <a:rPr lang="en" sz="2400" b="1" i="0" u="none" strike="noStrike" cap="none" dirty="0">
                <a:solidFill>
                  <a:srgbClr val="000000"/>
                </a:solidFill>
                <a:latin typeface="Montserrat"/>
                <a:ea typeface="Montserrat"/>
                <a:cs typeface="Montserrat"/>
                <a:sym typeface="Montserrat"/>
              </a:rPr>
              <a:t>Literature Survey / Related Works</a:t>
            </a:r>
            <a:endParaRPr sz="2400" b="1" i="0" u="none" strike="noStrike" cap="none" dirty="0">
              <a:solidFill>
                <a:srgbClr val="1302EE"/>
              </a:solidFill>
              <a:latin typeface="Montserrat"/>
              <a:ea typeface="Montserrat"/>
              <a:cs typeface="Montserrat"/>
              <a:sym typeface="Montserrat"/>
            </a:endParaRPr>
          </a:p>
        </p:txBody>
      </p:sp>
      <p:graphicFrame>
        <p:nvGraphicFramePr>
          <p:cNvPr id="4" name="Table 3">
            <a:extLst>
              <a:ext uri="{FF2B5EF4-FFF2-40B4-BE49-F238E27FC236}">
                <a16:creationId xmlns:a16="http://schemas.microsoft.com/office/drawing/2014/main" id="{35AB16DD-7435-F9D0-53BA-EB82FBA1317E}"/>
              </a:ext>
            </a:extLst>
          </p:cNvPr>
          <p:cNvGraphicFramePr>
            <a:graphicFrameLocks noGrp="1"/>
          </p:cNvGraphicFramePr>
          <p:nvPr>
            <p:extLst>
              <p:ext uri="{D42A27DB-BD31-4B8C-83A1-F6EECF244321}">
                <p14:modId xmlns:p14="http://schemas.microsoft.com/office/powerpoint/2010/main" val="2668793728"/>
              </p:ext>
            </p:extLst>
          </p:nvPr>
        </p:nvGraphicFramePr>
        <p:xfrm>
          <a:off x="462467" y="1703476"/>
          <a:ext cx="8397486" cy="2836478"/>
        </p:xfrm>
        <a:graphic>
          <a:graphicData uri="http://schemas.openxmlformats.org/drawingml/2006/table">
            <a:tbl>
              <a:tblPr/>
              <a:tblGrid>
                <a:gridCol w="471565">
                  <a:extLst>
                    <a:ext uri="{9D8B030D-6E8A-4147-A177-3AD203B41FA5}">
                      <a16:colId xmlns:a16="http://schemas.microsoft.com/office/drawing/2014/main" val="1701569831"/>
                    </a:ext>
                  </a:extLst>
                </a:gridCol>
                <a:gridCol w="2702431">
                  <a:extLst>
                    <a:ext uri="{9D8B030D-6E8A-4147-A177-3AD203B41FA5}">
                      <a16:colId xmlns:a16="http://schemas.microsoft.com/office/drawing/2014/main" val="2244842690"/>
                    </a:ext>
                  </a:extLst>
                </a:gridCol>
                <a:gridCol w="1360283">
                  <a:extLst>
                    <a:ext uri="{9D8B030D-6E8A-4147-A177-3AD203B41FA5}">
                      <a16:colId xmlns:a16="http://schemas.microsoft.com/office/drawing/2014/main" val="2696011013"/>
                    </a:ext>
                  </a:extLst>
                </a:gridCol>
                <a:gridCol w="165412">
                  <a:extLst>
                    <a:ext uri="{9D8B030D-6E8A-4147-A177-3AD203B41FA5}">
                      <a16:colId xmlns:a16="http://schemas.microsoft.com/office/drawing/2014/main" val="3033271433"/>
                    </a:ext>
                  </a:extLst>
                </a:gridCol>
                <a:gridCol w="3697795">
                  <a:extLst>
                    <a:ext uri="{9D8B030D-6E8A-4147-A177-3AD203B41FA5}">
                      <a16:colId xmlns:a16="http://schemas.microsoft.com/office/drawing/2014/main" val="3053233179"/>
                    </a:ext>
                  </a:extLst>
                </a:gridCol>
              </a:tblGrid>
              <a:tr h="431310">
                <a:tc>
                  <a:txBody>
                    <a:bodyPr/>
                    <a:lstStyle/>
                    <a:p>
                      <a:pPr rtl="0" fontAlgn="t">
                        <a:spcBef>
                          <a:spcPts val="0"/>
                        </a:spcBef>
                        <a:spcAft>
                          <a:spcPts val="0"/>
                        </a:spcAft>
                      </a:pPr>
                      <a:r>
                        <a:rPr lang="en-IN" sz="1000" b="0" i="0" u="none" strike="noStrike">
                          <a:solidFill>
                            <a:srgbClr val="000000"/>
                          </a:solidFill>
                          <a:effectLst/>
                          <a:latin typeface="+mn-lt"/>
                        </a:rPr>
                        <a:t>Sl. No.</a:t>
                      </a:r>
                      <a:endParaRPr lang="en-IN" sz="1000" b="0">
                        <a:effectLst/>
                        <a:latin typeface="+mn-lt"/>
                      </a:endParaRPr>
                    </a:p>
                  </a:txBody>
                  <a:tcPr marL="70006" marR="70006" marT="35003" marB="3500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000" b="0" i="0" u="none" strike="noStrike">
                          <a:solidFill>
                            <a:srgbClr val="000000"/>
                          </a:solidFill>
                          <a:effectLst/>
                          <a:latin typeface="+mn-lt"/>
                        </a:rPr>
                        <a:t>Article</a:t>
                      </a:r>
                      <a:endParaRPr lang="en-IN" sz="1000" b="0">
                        <a:effectLst/>
                        <a:latin typeface="+mn-lt"/>
                      </a:endParaRPr>
                    </a:p>
                  </a:txBody>
                  <a:tcPr marL="70006" marR="70006" marT="35003" marB="3500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000" b="0" i="0" u="none" strike="noStrike" dirty="0">
                          <a:solidFill>
                            <a:srgbClr val="000000"/>
                          </a:solidFill>
                          <a:effectLst/>
                          <a:latin typeface="+mn-lt"/>
                        </a:rPr>
                        <a:t>Author</a:t>
                      </a:r>
                      <a:endParaRPr lang="en-IN" sz="1000" b="0" dirty="0">
                        <a:effectLst/>
                        <a:latin typeface="+mn-lt"/>
                      </a:endParaRPr>
                    </a:p>
                  </a:txBody>
                  <a:tcPr marL="70006" marR="70006" marT="35003" marB="3500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endParaRPr lang="en-IN" sz="1000" b="0" dirty="0">
                        <a:effectLst/>
                        <a:latin typeface="+mn-lt"/>
                      </a:endParaRPr>
                    </a:p>
                  </a:txBody>
                  <a:tcPr marL="70006" marR="70006" marT="35003" marB="3500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000" b="0" i="0" u="none" strike="noStrike" dirty="0">
                          <a:solidFill>
                            <a:srgbClr val="000000"/>
                          </a:solidFill>
                          <a:effectLst/>
                          <a:latin typeface="+mn-lt"/>
                        </a:rPr>
                        <a:t>Conclusion</a:t>
                      </a:r>
                      <a:endParaRPr lang="en-IN" sz="1000" b="0" dirty="0">
                        <a:effectLst/>
                        <a:latin typeface="+mn-lt"/>
                      </a:endParaRPr>
                    </a:p>
                  </a:txBody>
                  <a:tcPr marL="70006" marR="70006" marT="35003" marB="3500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546881220"/>
                  </a:ext>
                </a:extLst>
              </a:tr>
              <a:tr h="851391">
                <a:tc>
                  <a:txBody>
                    <a:bodyPr/>
                    <a:lstStyle/>
                    <a:p>
                      <a:pPr rtl="0" fontAlgn="t">
                        <a:spcBef>
                          <a:spcPts val="0"/>
                        </a:spcBef>
                        <a:spcAft>
                          <a:spcPts val="0"/>
                        </a:spcAft>
                      </a:pPr>
                      <a:br>
                        <a:rPr lang="en-IN" sz="1000" b="0" dirty="0">
                          <a:effectLst/>
                          <a:latin typeface="+mn-lt"/>
                        </a:rPr>
                      </a:br>
                      <a:r>
                        <a:rPr lang="en-IN" sz="1000" b="0" i="0" u="none" strike="noStrike" dirty="0">
                          <a:solidFill>
                            <a:srgbClr val="000000"/>
                          </a:solidFill>
                          <a:effectLst/>
                          <a:latin typeface="+mn-lt"/>
                        </a:rPr>
                        <a:t>1.</a:t>
                      </a:r>
                      <a:endParaRPr lang="en-IN" sz="1000" b="0" dirty="0">
                        <a:effectLst/>
                        <a:latin typeface="+mn-lt"/>
                      </a:endParaRPr>
                    </a:p>
                  </a:txBody>
                  <a:tcPr marL="70006" marR="70006" marT="35003" marB="3500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br>
                        <a:rPr lang="en-US" sz="1000" b="0" dirty="0">
                          <a:effectLst/>
                          <a:latin typeface="+mn-lt"/>
                        </a:rPr>
                      </a:br>
                      <a:r>
                        <a:rPr lang="en-IN" sz="1000" b="0" i="0" u="none" strike="noStrike" cap="none" dirty="0">
                          <a:solidFill>
                            <a:schemeClr val="tx1"/>
                          </a:solidFill>
                          <a:effectLst/>
                          <a:latin typeface="+mn-lt"/>
                          <a:ea typeface="+mn-ea"/>
                          <a:cs typeface="+mn-cs"/>
                          <a:sym typeface="Arial"/>
                        </a:rPr>
                        <a:t>"Text Summarization Techniques: A Brief Survey."</a:t>
                      </a:r>
                      <a:endParaRPr lang="en-US" sz="1000" b="0" dirty="0">
                        <a:effectLst/>
                        <a:latin typeface="+mn-lt"/>
                      </a:endParaRPr>
                    </a:p>
                  </a:txBody>
                  <a:tcPr marL="70006" marR="70006" marT="35003" marB="3500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br>
                        <a:rPr lang="en-IN" sz="1000" b="0" dirty="0">
                          <a:effectLst/>
                          <a:latin typeface="+mn-lt"/>
                        </a:rPr>
                      </a:br>
                      <a:r>
                        <a:rPr lang="en-IN" sz="1000" b="0" i="0" u="none" strike="noStrike" cap="none" dirty="0">
                          <a:solidFill>
                            <a:schemeClr val="tx1"/>
                          </a:solidFill>
                          <a:effectLst/>
                          <a:latin typeface="+mn-lt"/>
                          <a:ea typeface="+mn-ea"/>
                          <a:cs typeface="+mn-cs"/>
                          <a:sym typeface="Arial"/>
                        </a:rPr>
                        <a:t>Mehdi </a:t>
                      </a:r>
                      <a:r>
                        <a:rPr lang="en-IN" sz="1000" b="0" i="0" u="none" strike="noStrike" cap="none" dirty="0" err="1">
                          <a:solidFill>
                            <a:schemeClr val="tx1"/>
                          </a:solidFill>
                          <a:effectLst/>
                          <a:latin typeface="+mn-lt"/>
                          <a:ea typeface="+mn-ea"/>
                          <a:cs typeface="+mn-cs"/>
                          <a:sym typeface="Arial"/>
                        </a:rPr>
                        <a:t>Allahyari</a:t>
                      </a:r>
                      <a:r>
                        <a:rPr lang="en-IN" sz="1000" b="0" i="0" u="none" strike="noStrike" cap="none" dirty="0">
                          <a:solidFill>
                            <a:schemeClr val="tx1"/>
                          </a:solidFill>
                          <a:effectLst/>
                          <a:latin typeface="+mn-lt"/>
                          <a:ea typeface="+mn-ea"/>
                          <a:cs typeface="+mn-cs"/>
                          <a:sym typeface="Arial"/>
                        </a:rPr>
                        <a:t>, Elizabeth D </a:t>
                      </a:r>
                      <a:r>
                        <a:rPr lang="en-IN" sz="1000" b="0" i="0" u="none" strike="noStrike" cap="none" dirty="0" err="1">
                          <a:solidFill>
                            <a:schemeClr val="tx1"/>
                          </a:solidFill>
                          <a:effectLst/>
                          <a:latin typeface="+mn-lt"/>
                          <a:ea typeface="+mn-ea"/>
                          <a:cs typeface="+mn-cs"/>
                          <a:sym typeface="Arial"/>
                        </a:rPr>
                        <a:t>Trippe</a:t>
                      </a:r>
                      <a:r>
                        <a:rPr lang="en-IN" sz="1000" b="0" i="0" u="none" strike="noStrike" cap="none" dirty="0">
                          <a:solidFill>
                            <a:schemeClr val="tx1"/>
                          </a:solidFill>
                          <a:effectLst/>
                          <a:latin typeface="+mn-lt"/>
                          <a:ea typeface="+mn-ea"/>
                          <a:cs typeface="+mn-cs"/>
                          <a:sym typeface="Arial"/>
                        </a:rPr>
                        <a:t>, and Juan B Gutierrez.(2017)</a:t>
                      </a:r>
                      <a:endParaRPr lang="en-IN" sz="1000" b="0" dirty="0">
                        <a:effectLst/>
                        <a:latin typeface="+mn-lt"/>
                      </a:endParaRPr>
                    </a:p>
                    <a:p>
                      <a:pPr fontAlgn="t"/>
                      <a:br>
                        <a:rPr lang="en-IN" sz="1000" b="0" dirty="0">
                          <a:effectLst/>
                          <a:latin typeface="+mn-lt"/>
                        </a:rPr>
                      </a:br>
                      <a:endParaRPr lang="en-IN" sz="1000" b="0" dirty="0">
                        <a:effectLst/>
                        <a:latin typeface="+mn-lt"/>
                      </a:endParaRPr>
                    </a:p>
                  </a:txBody>
                  <a:tcPr marL="70006" marR="70006" marT="35003" marB="3500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br>
                        <a:rPr lang="en-IN" sz="1000" b="0" dirty="0">
                          <a:effectLst/>
                          <a:latin typeface="+mn-lt"/>
                        </a:rPr>
                      </a:br>
                      <a:br>
                        <a:rPr lang="en-IN" sz="1000" b="0" dirty="0">
                          <a:effectLst/>
                          <a:latin typeface="+mn-lt"/>
                        </a:rPr>
                      </a:br>
                      <a:endParaRPr lang="en-IN" sz="1000" b="0" dirty="0">
                        <a:effectLst/>
                        <a:latin typeface="+mn-lt"/>
                      </a:endParaRPr>
                    </a:p>
                  </a:txBody>
                  <a:tcPr marL="70006" marR="70006" marT="35003" marB="3500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900" b="0" i="0" u="none" strike="noStrike" cap="none" dirty="0">
                          <a:solidFill>
                            <a:schemeClr val="tx1"/>
                          </a:solidFill>
                          <a:effectLst/>
                          <a:latin typeface="+mn-lt"/>
                          <a:ea typeface="+mn-ea"/>
                          <a:cs typeface="+mn-cs"/>
                          <a:sym typeface="Arial"/>
                        </a:rPr>
                        <a:t>This paper discusses extractive approaches for single and multi-document summarization, including topic representation, frequency-driven methods, graph-based techniques, and machine learning techniques. While not comprehensive, it provides insight into recent trends and advances in automatic summarization methods.</a:t>
                      </a:r>
                      <a:endParaRPr lang="en-US" sz="900" b="0" dirty="0">
                        <a:effectLst/>
                        <a:latin typeface="+mn-lt"/>
                      </a:endParaRPr>
                    </a:p>
                  </a:txBody>
                  <a:tcPr marL="70006" marR="70006" marT="35003" marB="3500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507388129"/>
                  </a:ext>
                </a:extLst>
              </a:tr>
              <a:tr h="632283">
                <a:tc>
                  <a:txBody>
                    <a:bodyPr/>
                    <a:lstStyle/>
                    <a:p>
                      <a:pPr rtl="0" fontAlgn="t">
                        <a:spcBef>
                          <a:spcPts val="0"/>
                        </a:spcBef>
                        <a:spcAft>
                          <a:spcPts val="0"/>
                        </a:spcAft>
                      </a:pPr>
                      <a:br>
                        <a:rPr lang="en-IN" sz="1000" b="0">
                          <a:effectLst/>
                          <a:latin typeface="+mn-lt"/>
                        </a:rPr>
                      </a:br>
                      <a:r>
                        <a:rPr lang="en-IN" sz="1000" b="0" i="0" u="none" strike="noStrike">
                          <a:solidFill>
                            <a:srgbClr val="000000"/>
                          </a:solidFill>
                          <a:effectLst/>
                          <a:latin typeface="+mn-lt"/>
                        </a:rPr>
                        <a:t>2.</a:t>
                      </a:r>
                      <a:endParaRPr lang="en-IN" sz="1000" b="0">
                        <a:effectLst/>
                        <a:latin typeface="+mn-lt"/>
                      </a:endParaRPr>
                    </a:p>
                  </a:txBody>
                  <a:tcPr marL="70006" marR="70006" marT="35003" marB="3500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br>
                        <a:rPr lang="en-IN" sz="1000" b="0" dirty="0">
                          <a:effectLst/>
                          <a:latin typeface="+mn-lt"/>
                        </a:rPr>
                      </a:br>
                      <a:r>
                        <a:rPr lang="en-US" sz="1000" b="0" i="0" u="none" strike="noStrike" cap="none" dirty="0">
                          <a:solidFill>
                            <a:schemeClr val="tx1"/>
                          </a:solidFill>
                          <a:effectLst/>
                          <a:latin typeface="+mn-lt"/>
                          <a:ea typeface="+mn-ea"/>
                          <a:cs typeface="+mn-cs"/>
                          <a:sym typeface="Arial"/>
                        </a:rPr>
                        <a:t>A Neural Attention Model for Abstractive Sentence Summarization" </a:t>
                      </a:r>
                      <a:endParaRPr lang="en-IN" sz="1000" b="0" dirty="0">
                        <a:effectLst/>
                        <a:latin typeface="+mn-lt"/>
                      </a:endParaRPr>
                    </a:p>
                  </a:txBody>
                  <a:tcPr marL="70006" marR="70006" marT="35003" marB="3500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br>
                        <a:rPr lang="en-IN" sz="1000" b="0" dirty="0">
                          <a:effectLst/>
                          <a:latin typeface="+mn-lt"/>
                        </a:rPr>
                      </a:br>
                      <a:r>
                        <a:rPr lang="en-US" sz="1000" b="0" i="0" u="none" strike="noStrike" cap="none" dirty="0">
                          <a:solidFill>
                            <a:schemeClr val="tx1"/>
                          </a:solidFill>
                          <a:effectLst/>
                          <a:latin typeface="+mn-lt"/>
                          <a:ea typeface="+mn-ea"/>
                          <a:cs typeface="+mn-cs"/>
                          <a:sym typeface="Arial"/>
                        </a:rPr>
                        <a:t>Alexander M. Rush et al. (2015)</a:t>
                      </a:r>
                      <a:endParaRPr lang="en-IN" sz="1000" b="0" dirty="0">
                        <a:effectLst/>
                        <a:latin typeface="+mn-lt"/>
                      </a:endParaRPr>
                    </a:p>
                  </a:txBody>
                  <a:tcPr marL="70006" marR="70006" marT="35003" marB="3500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br>
                        <a:rPr lang="en-IN" sz="1000" b="0" dirty="0">
                          <a:effectLst/>
                          <a:latin typeface="+mn-lt"/>
                        </a:rPr>
                      </a:br>
                      <a:endParaRPr lang="en-IN" sz="1000" b="0" dirty="0">
                        <a:effectLst/>
                        <a:latin typeface="+mn-lt"/>
                      </a:endParaRPr>
                    </a:p>
                  </a:txBody>
                  <a:tcPr marL="70006" marR="70006" marT="35003" marB="3500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000" b="0" i="0" u="none" strike="noStrike" cap="none" dirty="0">
                          <a:solidFill>
                            <a:schemeClr val="tx1"/>
                          </a:solidFill>
                          <a:effectLst/>
                          <a:latin typeface="+mn-lt"/>
                          <a:ea typeface="+mn-ea"/>
                          <a:cs typeface="+mn-cs"/>
                          <a:sym typeface="Arial"/>
                        </a:rPr>
                        <a:t>Presents a neural attention-based model for generating abstractive summaries</a:t>
                      </a:r>
                      <a:endParaRPr lang="en-US" sz="1000" b="0" dirty="0">
                        <a:effectLst/>
                        <a:latin typeface="+mn-lt"/>
                      </a:endParaRPr>
                    </a:p>
                  </a:txBody>
                  <a:tcPr marL="70006" marR="70006" marT="35003" marB="3500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841744753"/>
                  </a:ext>
                </a:extLst>
              </a:tr>
              <a:tr h="636079">
                <a:tc>
                  <a:txBody>
                    <a:bodyPr/>
                    <a:lstStyle/>
                    <a:p>
                      <a:pPr rtl="0" fontAlgn="t">
                        <a:spcBef>
                          <a:spcPts val="0"/>
                        </a:spcBef>
                        <a:spcAft>
                          <a:spcPts val="0"/>
                        </a:spcAft>
                      </a:pPr>
                      <a:br>
                        <a:rPr lang="en-IN" sz="1000" b="0" dirty="0">
                          <a:effectLst/>
                          <a:latin typeface="+mn-lt"/>
                        </a:rPr>
                      </a:br>
                      <a:r>
                        <a:rPr lang="en-IN" sz="1000" b="0" i="0" u="none" strike="noStrike" dirty="0">
                          <a:solidFill>
                            <a:srgbClr val="000000"/>
                          </a:solidFill>
                          <a:effectLst/>
                          <a:latin typeface="+mn-lt"/>
                        </a:rPr>
                        <a:t>3.</a:t>
                      </a:r>
                      <a:endParaRPr lang="en-IN" sz="1000" b="0" dirty="0">
                        <a:effectLst/>
                        <a:latin typeface="+mn-lt"/>
                      </a:endParaRPr>
                    </a:p>
                  </a:txBody>
                  <a:tcPr marL="70006" marR="70006" marT="35003" marB="3500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000" b="0" i="0" u="none" strike="noStrike" cap="none" dirty="0">
                          <a:solidFill>
                            <a:schemeClr val="tx1"/>
                          </a:solidFill>
                          <a:effectLst/>
                          <a:latin typeface="+mn-lt"/>
                          <a:ea typeface="+mn-ea"/>
                          <a:cs typeface="+mn-cs"/>
                          <a:sym typeface="Arial"/>
                        </a:rPr>
                        <a:t>"Pointer-Generator Networks" </a:t>
                      </a:r>
                      <a:endParaRPr lang="en-US" sz="1000" b="0" dirty="0">
                        <a:effectLst/>
                        <a:latin typeface="+mn-lt"/>
                      </a:endParaRPr>
                    </a:p>
                  </a:txBody>
                  <a:tcPr marL="70006" marR="70006" marT="35003" marB="3500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1000" b="0" i="0" u="none" strike="noStrike" cap="none" dirty="0">
                          <a:solidFill>
                            <a:schemeClr val="tx1"/>
                          </a:solidFill>
                          <a:effectLst/>
                          <a:latin typeface="+mn-lt"/>
                          <a:ea typeface="+mn-ea"/>
                          <a:cs typeface="+mn-cs"/>
                          <a:sym typeface="Arial"/>
                        </a:rPr>
                        <a:t>Abigail See et al. (2017)</a:t>
                      </a:r>
                      <a:endParaRPr lang="en-IN" sz="1000" b="0" dirty="0">
                        <a:effectLst/>
                        <a:latin typeface="+mn-lt"/>
                      </a:endParaRPr>
                    </a:p>
                  </a:txBody>
                  <a:tcPr marL="70006" marR="70006" marT="35003" marB="3500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br>
                        <a:rPr lang="en-IN" sz="1000" b="0" dirty="0">
                          <a:effectLst/>
                          <a:latin typeface="+mn-lt"/>
                        </a:rPr>
                      </a:br>
                      <a:endParaRPr lang="en-IN" sz="1000" b="0" dirty="0">
                        <a:effectLst/>
                        <a:latin typeface="+mn-lt"/>
                      </a:endParaRPr>
                    </a:p>
                  </a:txBody>
                  <a:tcPr marL="70006" marR="70006" marT="35003" marB="3500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000" b="0" i="0" u="none" strike="noStrike" cap="none" dirty="0">
                          <a:solidFill>
                            <a:schemeClr val="tx1"/>
                          </a:solidFill>
                          <a:effectLst/>
                          <a:latin typeface="+mn-lt"/>
                          <a:ea typeface="+mn-ea"/>
                          <a:cs typeface="+mn-cs"/>
                          <a:sym typeface="Arial"/>
                        </a:rPr>
                        <a:t>Introduces a pointer-generator network that can handle both extraction and generation of words for abstractive summarization.</a:t>
                      </a:r>
                      <a:endParaRPr lang="en-US" sz="1000" b="0" dirty="0">
                        <a:effectLst/>
                        <a:latin typeface="+mn-lt"/>
                      </a:endParaRPr>
                    </a:p>
                  </a:txBody>
                  <a:tcPr marL="70006" marR="70006" marT="35003" marB="3500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723036291"/>
                  </a:ext>
                </a:extLst>
              </a:tr>
            </a:tbl>
          </a:graphicData>
        </a:graphic>
      </p:graphicFrame>
      <p:sp>
        <p:nvSpPr>
          <p:cNvPr id="5" name="Rectangle 1">
            <a:extLst>
              <a:ext uri="{FF2B5EF4-FFF2-40B4-BE49-F238E27FC236}">
                <a16:creationId xmlns:a16="http://schemas.microsoft.com/office/drawing/2014/main" id="{7D5BF282-187E-1C2C-C5BC-3224D554470A}"/>
              </a:ext>
            </a:extLst>
          </p:cNvPr>
          <p:cNvSpPr>
            <a:spLocks noChangeArrowheads="1"/>
          </p:cNvSpPr>
          <p:nvPr/>
        </p:nvSpPr>
        <p:spPr bwMode="auto">
          <a:xfrm>
            <a:off x="1330324" y="1549718"/>
            <a:ext cx="921575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7" name="Rectangle 6">
            <a:extLst>
              <a:ext uri="{FF2B5EF4-FFF2-40B4-BE49-F238E27FC236}">
                <a16:creationId xmlns:a16="http://schemas.microsoft.com/office/drawing/2014/main" id="{E8B0057C-9824-5DA7-5B0B-76BE7DF2F167}"/>
              </a:ext>
            </a:extLst>
          </p:cNvPr>
          <p:cNvSpPr/>
          <p:nvPr/>
        </p:nvSpPr>
        <p:spPr>
          <a:xfrm>
            <a:off x="8006080" y="4927600"/>
            <a:ext cx="1092200" cy="195580"/>
          </a:xfrm>
          <a:prstGeom prst="rect">
            <a:avLst/>
          </a:prstGeom>
          <a:solidFill>
            <a:srgbClr val="0B5394"/>
          </a:solidFill>
          <a:ln>
            <a:solidFill>
              <a:srgbClr val="0B539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latin typeface="Arial" panose="020B0604020202020204" pitchFamily="34" charset="0"/>
                <a:cs typeface="Arial" panose="020B0604020202020204" pitchFamily="34" charset="0"/>
              </a:rPr>
              <a:t>20</a:t>
            </a:r>
            <a:r>
              <a:rPr lang="en-US" sz="1050" b="1" baseline="30000" dirty="0">
                <a:latin typeface="Arial" panose="020B0604020202020204" pitchFamily="34" charset="0"/>
                <a:cs typeface="Arial" panose="020B0604020202020204" pitchFamily="34" charset="0"/>
              </a:rPr>
              <a:t>th</a:t>
            </a:r>
            <a:r>
              <a:rPr lang="en-US" sz="1050" b="1" dirty="0">
                <a:latin typeface="Arial" panose="020B0604020202020204" pitchFamily="34" charset="0"/>
                <a:cs typeface="Arial" panose="020B0604020202020204" pitchFamily="34" charset="0"/>
              </a:rPr>
              <a:t> July 2023</a:t>
            </a:r>
            <a:endParaRPr lang="en-IN" sz="1050" b="1"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44309E55-8568-ABFC-48D6-784A871ABE42}"/>
              </a:ext>
            </a:extLst>
          </p:cNvPr>
          <p:cNvSpPr txBox="1"/>
          <p:nvPr/>
        </p:nvSpPr>
        <p:spPr>
          <a:xfrm>
            <a:off x="840060" y="4891671"/>
            <a:ext cx="2194832" cy="261610"/>
          </a:xfrm>
          <a:prstGeom prst="rect">
            <a:avLst/>
          </a:prstGeom>
          <a:noFill/>
        </p:spPr>
        <p:txBody>
          <a:bodyPr wrap="none" rtlCol="0">
            <a:spAutoFit/>
          </a:bodyPr>
          <a:lstStyle/>
          <a:p>
            <a:r>
              <a:rPr lang="en-US" sz="1100" b="1" dirty="0">
                <a:solidFill>
                  <a:schemeClr val="bg1"/>
                </a:solidFill>
                <a:latin typeface="Arial" panose="020B0604020202020204" pitchFamily="34" charset="0"/>
                <a:cs typeface="Arial" panose="020B0604020202020204" pitchFamily="34" charset="0"/>
              </a:rPr>
              <a:t>: Abstractive Text Summarizer</a:t>
            </a:r>
            <a:endParaRPr lang="en-IN" sz="11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2843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5"/>
          <p:cNvSpPr txBox="1"/>
          <p:nvPr/>
        </p:nvSpPr>
        <p:spPr>
          <a:xfrm>
            <a:off x="5915525" y="368475"/>
            <a:ext cx="2640900" cy="507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100"/>
              <a:buFont typeface="Arial"/>
              <a:buNone/>
            </a:pPr>
            <a:endParaRPr sz="2100" b="0" i="1" u="none" strike="noStrike" cap="none">
              <a:solidFill>
                <a:srgbClr val="000000"/>
              </a:solidFill>
              <a:latin typeface="Arial"/>
              <a:ea typeface="Arial"/>
              <a:cs typeface="Arial"/>
              <a:sym typeface="Arial"/>
            </a:endParaRPr>
          </a:p>
        </p:txBody>
      </p:sp>
      <p:sp>
        <p:nvSpPr>
          <p:cNvPr id="84" name="Google Shape;84;p5"/>
          <p:cNvSpPr txBox="1"/>
          <p:nvPr/>
        </p:nvSpPr>
        <p:spPr>
          <a:xfrm>
            <a:off x="231159" y="1178070"/>
            <a:ext cx="5684366" cy="38215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3000"/>
              <a:buFont typeface="Arial"/>
              <a:buNone/>
            </a:pPr>
            <a:r>
              <a:rPr lang="en" sz="2400" b="1" i="0" u="none" strike="noStrike" cap="none" dirty="0">
                <a:solidFill>
                  <a:srgbClr val="000000"/>
                </a:solidFill>
                <a:latin typeface="Montserrat"/>
                <a:ea typeface="Montserrat"/>
                <a:cs typeface="Montserrat"/>
                <a:sym typeface="Montserrat"/>
              </a:rPr>
              <a:t>Literature Survey / Related Works</a:t>
            </a:r>
            <a:endParaRPr sz="2400" b="1" i="0" u="none" strike="noStrike" cap="none" dirty="0">
              <a:solidFill>
                <a:srgbClr val="1302EE"/>
              </a:solidFill>
              <a:latin typeface="Montserrat"/>
              <a:ea typeface="Montserrat"/>
              <a:cs typeface="Montserrat"/>
              <a:sym typeface="Montserrat"/>
            </a:endParaRPr>
          </a:p>
        </p:txBody>
      </p:sp>
      <p:graphicFrame>
        <p:nvGraphicFramePr>
          <p:cNvPr id="4" name="Table 3">
            <a:extLst>
              <a:ext uri="{FF2B5EF4-FFF2-40B4-BE49-F238E27FC236}">
                <a16:creationId xmlns:a16="http://schemas.microsoft.com/office/drawing/2014/main" id="{35AB16DD-7435-F9D0-53BA-EB82FBA1317E}"/>
              </a:ext>
            </a:extLst>
          </p:cNvPr>
          <p:cNvGraphicFramePr>
            <a:graphicFrameLocks noGrp="1"/>
          </p:cNvGraphicFramePr>
          <p:nvPr>
            <p:extLst>
              <p:ext uri="{D42A27DB-BD31-4B8C-83A1-F6EECF244321}">
                <p14:modId xmlns:p14="http://schemas.microsoft.com/office/powerpoint/2010/main" val="595705003"/>
              </p:ext>
            </p:extLst>
          </p:nvPr>
        </p:nvGraphicFramePr>
        <p:xfrm>
          <a:off x="254312" y="1571970"/>
          <a:ext cx="8770742" cy="2973048"/>
        </p:xfrm>
        <a:graphic>
          <a:graphicData uri="http://schemas.openxmlformats.org/drawingml/2006/table">
            <a:tbl>
              <a:tblPr/>
              <a:tblGrid>
                <a:gridCol w="492525">
                  <a:extLst>
                    <a:ext uri="{9D8B030D-6E8A-4147-A177-3AD203B41FA5}">
                      <a16:colId xmlns:a16="http://schemas.microsoft.com/office/drawing/2014/main" val="1701569831"/>
                    </a:ext>
                  </a:extLst>
                </a:gridCol>
                <a:gridCol w="2464714">
                  <a:extLst>
                    <a:ext uri="{9D8B030D-6E8A-4147-A177-3AD203B41FA5}">
                      <a16:colId xmlns:a16="http://schemas.microsoft.com/office/drawing/2014/main" val="2244842690"/>
                    </a:ext>
                  </a:extLst>
                </a:gridCol>
                <a:gridCol w="1999786">
                  <a:extLst>
                    <a:ext uri="{9D8B030D-6E8A-4147-A177-3AD203B41FA5}">
                      <a16:colId xmlns:a16="http://schemas.microsoft.com/office/drawing/2014/main" val="2696011013"/>
                    </a:ext>
                  </a:extLst>
                </a:gridCol>
                <a:gridCol w="165412">
                  <a:extLst>
                    <a:ext uri="{9D8B030D-6E8A-4147-A177-3AD203B41FA5}">
                      <a16:colId xmlns:a16="http://schemas.microsoft.com/office/drawing/2014/main" val="3033271433"/>
                    </a:ext>
                  </a:extLst>
                </a:gridCol>
                <a:gridCol w="3648305">
                  <a:extLst>
                    <a:ext uri="{9D8B030D-6E8A-4147-A177-3AD203B41FA5}">
                      <a16:colId xmlns:a16="http://schemas.microsoft.com/office/drawing/2014/main" val="3053233179"/>
                    </a:ext>
                  </a:extLst>
                </a:gridCol>
              </a:tblGrid>
              <a:tr h="431310">
                <a:tc>
                  <a:txBody>
                    <a:bodyPr/>
                    <a:lstStyle/>
                    <a:p>
                      <a:pPr rtl="0" fontAlgn="t">
                        <a:spcBef>
                          <a:spcPts val="0"/>
                        </a:spcBef>
                        <a:spcAft>
                          <a:spcPts val="0"/>
                        </a:spcAft>
                      </a:pPr>
                      <a:r>
                        <a:rPr lang="en-IN" sz="900" b="0" i="0" u="none" strike="noStrike">
                          <a:solidFill>
                            <a:srgbClr val="000000"/>
                          </a:solidFill>
                          <a:effectLst/>
                          <a:latin typeface="+mn-lt"/>
                        </a:rPr>
                        <a:t>Sl. No.</a:t>
                      </a:r>
                      <a:endParaRPr lang="en-IN" sz="900" b="0">
                        <a:effectLst/>
                        <a:latin typeface="+mn-lt"/>
                      </a:endParaRPr>
                    </a:p>
                  </a:txBody>
                  <a:tcPr marL="70006" marR="70006" marT="35003" marB="3500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900" b="0" i="0" u="none" strike="noStrike">
                          <a:solidFill>
                            <a:srgbClr val="000000"/>
                          </a:solidFill>
                          <a:effectLst/>
                          <a:latin typeface="+mn-lt"/>
                        </a:rPr>
                        <a:t>Article</a:t>
                      </a:r>
                      <a:endParaRPr lang="en-IN" sz="900" b="0">
                        <a:effectLst/>
                        <a:latin typeface="+mn-lt"/>
                      </a:endParaRPr>
                    </a:p>
                  </a:txBody>
                  <a:tcPr marL="70006" marR="70006" marT="35003" marB="3500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900" b="0" i="0" u="none" strike="noStrike" dirty="0">
                          <a:solidFill>
                            <a:srgbClr val="000000"/>
                          </a:solidFill>
                          <a:effectLst/>
                          <a:latin typeface="+mn-lt"/>
                        </a:rPr>
                        <a:t>Author</a:t>
                      </a:r>
                      <a:endParaRPr lang="en-IN" sz="900" b="0" dirty="0">
                        <a:effectLst/>
                        <a:latin typeface="+mn-lt"/>
                      </a:endParaRPr>
                    </a:p>
                  </a:txBody>
                  <a:tcPr marL="70006" marR="70006" marT="35003" marB="3500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endParaRPr lang="en-IN" sz="900" b="0" dirty="0">
                        <a:effectLst/>
                        <a:latin typeface="+mn-lt"/>
                      </a:endParaRPr>
                    </a:p>
                  </a:txBody>
                  <a:tcPr marL="70006" marR="70006" marT="35003" marB="3500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900" b="0" i="0" u="none" strike="noStrike" dirty="0">
                          <a:solidFill>
                            <a:srgbClr val="000000"/>
                          </a:solidFill>
                          <a:effectLst/>
                          <a:latin typeface="+mn-lt"/>
                        </a:rPr>
                        <a:t>Conclusion</a:t>
                      </a:r>
                      <a:endParaRPr lang="en-IN" sz="900" b="0" dirty="0">
                        <a:effectLst/>
                        <a:latin typeface="+mn-lt"/>
                      </a:endParaRPr>
                    </a:p>
                  </a:txBody>
                  <a:tcPr marL="70006" marR="70006" marT="35003" marB="3500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546881220"/>
                  </a:ext>
                </a:extLst>
              </a:tr>
              <a:tr h="851391">
                <a:tc>
                  <a:txBody>
                    <a:bodyPr/>
                    <a:lstStyle/>
                    <a:p>
                      <a:pPr rtl="0" fontAlgn="t">
                        <a:spcBef>
                          <a:spcPts val="0"/>
                        </a:spcBef>
                        <a:spcAft>
                          <a:spcPts val="0"/>
                        </a:spcAft>
                      </a:pPr>
                      <a:br>
                        <a:rPr lang="en-IN" sz="900" b="0" dirty="0">
                          <a:effectLst/>
                          <a:latin typeface="+mn-lt"/>
                        </a:rPr>
                      </a:br>
                      <a:r>
                        <a:rPr lang="en-IN" sz="900" b="0" i="0" u="none" strike="noStrike" dirty="0">
                          <a:solidFill>
                            <a:srgbClr val="000000"/>
                          </a:solidFill>
                          <a:effectLst/>
                          <a:latin typeface="+mn-lt"/>
                        </a:rPr>
                        <a:t>4.</a:t>
                      </a:r>
                      <a:endParaRPr lang="en-IN" sz="900" b="0" dirty="0">
                        <a:effectLst/>
                        <a:latin typeface="+mn-lt"/>
                      </a:endParaRPr>
                    </a:p>
                  </a:txBody>
                  <a:tcPr marL="70006" marR="70006" marT="35003" marB="3500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900" dirty="0"/>
                        <a:t>BART: Denoising Sequence-to-Sequence Pre-training for Natural Language Generation, Translation, and Comprehension</a:t>
                      </a:r>
                      <a:endParaRPr lang="en-US" sz="900" b="0" dirty="0">
                        <a:effectLst/>
                        <a:latin typeface="+mn-lt"/>
                      </a:endParaRPr>
                    </a:p>
                  </a:txBody>
                  <a:tcPr marL="70006" marR="70006" marT="35003" marB="3500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br>
                        <a:rPr lang="en-IN" sz="900" b="0" dirty="0">
                          <a:effectLst/>
                          <a:latin typeface="+mn-lt"/>
                        </a:rPr>
                      </a:br>
                      <a:r>
                        <a:rPr lang="en-IN" sz="900" dirty="0"/>
                        <a:t>Mike Lewis </a:t>
                      </a:r>
                      <a:r>
                        <a:rPr lang="en-IN" sz="900" dirty="0" err="1"/>
                        <a:t>Yinhan</a:t>
                      </a:r>
                      <a:r>
                        <a:rPr lang="en-IN" sz="900" dirty="0"/>
                        <a:t> Liu  Naman Goyal Marjan </a:t>
                      </a:r>
                      <a:r>
                        <a:rPr lang="en-IN" sz="900" dirty="0" err="1"/>
                        <a:t>Ghazvininejad</a:t>
                      </a:r>
                      <a:r>
                        <a:rPr lang="en-IN" sz="900" dirty="0"/>
                        <a:t>, Abdelrahman Mohamed, Omer Levy, Ves </a:t>
                      </a:r>
                      <a:r>
                        <a:rPr lang="en-IN" sz="900" dirty="0" err="1"/>
                        <a:t>Stoyanov</a:t>
                      </a:r>
                      <a:r>
                        <a:rPr lang="en-IN" sz="900" dirty="0"/>
                        <a:t> Luke </a:t>
                      </a:r>
                      <a:r>
                        <a:rPr lang="en-IN" sz="900" dirty="0" err="1"/>
                        <a:t>Zettlemoyer</a:t>
                      </a:r>
                      <a:r>
                        <a:rPr lang="en-IN" sz="900" dirty="0"/>
                        <a:t> Facebook AI (2019)</a:t>
                      </a:r>
                      <a:br>
                        <a:rPr lang="en-IN" sz="900" b="0" dirty="0">
                          <a:effectLst/>
                          <a:latin typeface="+mn-lt"/>
                        </a:rPr>
                      </a:br>
                      <a:endParaRPr lang="en-IN" sz="900" b="0" dirty="0">
                        <a:effectLst/>
                        <a:latin typeface="+mn-lt"/>
                      </a:endParaRPr>
                    </a:p>
                  </a:txBody>
                  <a:tcPr marL="70006" marR="70006" marT="35003" marB="3500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endParaRPr lang="en-IN" sz="900" b="0" dirty="0">
                        <a:effectLst/>
                        <a:latin typeface="+mn-lt"/>
                      </a:endParaRPr>
                    </a:p>
                  </a:txBody>
                  <a:tcPr marL="70006" marR="70006" marT="35003" marB="3500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900" b="0" i="0" u="none" strike="noStrike" cap="none" dirty="0">
                          <a:solidFill>
                            <a:schemeClr val="tx1"/>
                          </a:solidFill>
                          <a:effectLst/>
                          <a:latin typeface="+mn-lt"/>
                          <a:ea typeface="+mn-ea"/>
                          <a:cs typeface="+mn-cs"/>
                          <a:sym typeface="Arial"/>
                        </a:rPr>
                        <a:t>BART is a pre-training method that maps corrupted documents to their original, achieving similar performance to </a:t>
                      </a:r>
                      <a:r>
                        <a:rPr lang="en-US" sz="900" b="0" i="0" u="none" strike="noStrike" cap="none" dirty="0" err="1">
                          <a:solidFill>
                            <a:schemeClr val="tx1"/>
                          </a:solidFill>
                          <a:effectLst/>
                          <a:latin typeface="+mn-lt"/>
                          <a:ea typeface="+mn-ea"/>
                          <a:cs typeface="+mn-cs"/>
                          <a:sym typeface="Arial"/>
                        </a:rPr>
                        <a:t>RoBERTa</a:t>
                      </a:r>
                      <a:r>
                        <a:rPr lang="en-US" sz="900" b="0" i="0" u="none" strike="noStrike" cap="none" dirty="0">
                          <a:solidFill>
                            <a:schemeClr val="tx1"/>
                          </a:solidFill>
                          <a:effectLst/>
                          <a:latin typeface="+mn-lt"/>
                          <a:ea typeface="+mn-ea"/>
                          <a:cs typeface="+mn-cs"/>
                          <a:sym typeface="Arial"/>
                        </a:rPr>
                        <a:t> and offering new text generation results.</a:t>
                      </a:r>
                      <a:endParaRPr lang="en-US" sz="900" b="0" dirty="0">
                        <a:effectLst/>
                        <a:latin typeface="+mn-lt"/>
                      </a:endParaRPr>
                    </a:p>
                  </a:txBody>
                  <a:tcPr marL="70006" marR="70006" marT="35003" marB="3500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507388129"/>
                  </a:ext>
                </a:extLst>
              </a:tr>
              <a:tr h="632283">
                <a:tc>
                  <a:txBody>
                    <a:bodyPr/>
                    <a:lstStyle/>
                    <a:p>
                      <a:pPr rtl="0" fontAlgn="t">
                        <a:spcBef>
                          <a:spcPts val="0"/>
                        </a:spcBef>
                        <a:spcAft>
                          <a:spcPts val="0"/>
                        </a:spcAft>
                      </a:pPr>
                      <a:br>
                        <a:rPr lang="en-IN" sz="900" b="0" dirty="0">
                          <a:effectLst/>
                          <a:latin typeface="+mn-lt"/>
                        </a:rPr>
                      </a:br>
                      <a:r>
                        <a:rPr lang="en-IN" sz="900" b="0" i="0" u="none" strike="noStrike" dirty="0">
                          <a:solidFill>
                            <a:srgbClr val="000000"/>
                          </a:solidFill>
                          <a:effectLst/>
                          <a:latin typeface="+mn-lt"/>
                        </a:rPr>
                        <a:t>5.</a:t>
                      </a:r>
                      <a:endParaRPr lang="en-IN" sz="900" b="0" dirty="0">
                        <a:effectLst/>
                        <a:latin typeface="+mn-lt"/>
                      </a:endParaRPr>
                    </a:p>
                  </a:txBody>
                  <a:tcPr marL="70006" marR="70006" marT="35003" marB="3500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900" dirty="0"/>
                        <a:t>Text Summarization with Pretrained Encoders</a:t>
                      </a:r>
                      <a:endParaRPr lang="en-IN" sz="900" b="0" dirty="0">
                        <a:effectLst/>
                        <a:latin typeface="+mn-lt"/>
                      </a:endParaRPr>
                    </a:p>
                  </a:txBody>
                  <a:tcPr marL="70006" marR="70006" marT="35003" marB="3500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br>
                        <a:rPr lang="en-IN" sz="900" b="0" dirty="0">
                          <a:effectLst/>
                          <a:latin typeface="+mn-lt"/>
                        </a:rPr>
                      </a:br>
                      <a:r>
                        <a:rPr lang="sv-SE" sz="900" dirty="0"/>
                        <a:t>Yang Liu and Mirella Lapata </a:t>
                      </a:r>
                      <a:endParaRPr lang="en-IN" sz="900" b="0" dirty="0">
                        <a:effectLst/>
                        <a:latin typeface="+mn-lt"/>
                      </a:endParaRPr>
                    </a:p>
                  </a:txBody>
                  <a:tcPr marL="70006" marR="70006" marT="35003" marB="3500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endParaRPr lang="en-IN" sz="900" b="0" dirty="0">
                        <a:effectLst/>
                        <a:latin typeface="+mn-lt"/>
                      </a:endParaRPr>
                    </a:p>
                  </a:txBody>
                  <a:tcPr marL="70006" marR="70006" marT="35003" marB="3500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900" b="0" i="0" u="none" strike="noStrike" cap="none" dirty="0">
                          <a:solidFill>
                            <a:schemeClr val="tx1"/>
                          </a:solidFill>
                          <a:effectLst/>
                          <a:latin typeface="+mn-lt"/>
                          <a:ea typeface="+mn-ea"/>
                          <a:cs typeface="+mn-cs"/>
                          <a:sym typeface="Arial"/>
                        </a:rPr>
                        <a:t>This paper presents pretrained BERT for text summarization, introducing a document-level encoder and a general framework for abstractive and extractive summarization. Experimental results show state-of-the-art results, with potential for language generation in the future.</a:t>
                      </a:r>
                      <a:endParaRPr lang="en-US" sz="900" b="0" dirty="0">
                        <a:effectLst/>
                        <a:latin typeface="+mn-lt"/>
                      </a:endParaRPr>
                    </a:p>
                  </a:txBody>
                  <a:tcPr marL="70006" marR="70006" marT="35003" marB="3500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841744753"/>
                  </a:ext>
                </a:extLst>
              </a:tr>
              <a:tr h="636079">
                <a:tc>
                  <a:txBody>
                    <a:bodyPr/>
                    <a:lstStyle/>
                    <a:p>
                      <a:pPr rtl="0" fontAlgn="t">
                        <a:spcBef>
                          <a:spcPts val="0"/>
                        </a:spcBef>
                        <a:spcAft>
                          <a:spcPts val="0"/>
                        </a:spcAft>
                      </a:pPr>
                      <a:br>
                        <a:rPr lang="en-IN" sz="900" b="0" dirty="0">
                          <a:effectLst/>
                          <a:latin typeface="+mn-lt"/>
                        </a:rPr>
                      </a:br>
                      <a:r>
                        <a:rPr lang="en-IN" sz="900" b="0" i="0" u="none" strike="noStrike" dirty="0">
                          <a:solidFill>
                            <a:srgbClr val="000000"/>
                          </a:solidFill>
                          <a:effectLst/>
                          <a:latin typeface="+mn-lt"/>
                        </a:rPr>
                        <a:t>6.</a:t>
                      </a:r>
                      <a:endParaRPr lang="en-IN" sz="900" b="0" dirty="0">
                        <a:effectLst/>
                        <a:latin typeface="+mn-lt"/>
                      </a:endParaRPr>
                    </a:p>
                  </a:txBody>
                  <a:tcPr marL="70006" marR="70006" marT="35003" marB="3500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900" b="0" i="0" u="none" strike="noStrike" cap="none" dirty="0">
                          <a:solidFill>
                            <a:schemeClr val="tx1"/>
                          </a:solidFill>
                          <a:effectLst/>
                          <a:latin typeface="+mn-lt"/>
                          <a:ea typeface="+mn-ea"/>
                          <a:cs typeface="+mn-cs"/>
                          <a:sym typeface="Arial"/>
                        </a:rPr>
                        <a:t>"</a:t>
                      </a:r>
                      <a:r>
                        <a:rPr lang="en-US" sz="900" dirty="0"/>
                        <a:t>PEGASUS: Pre-training with Extracted Gap-sentences for Abstractive Summarization </a:t>
                      </a:r>
                      <a:endParaRPr lang="en-US" sz="900" b="0" dirty="0">
                        <a:effectLst/>
                        <a:latin typeface="+mn-lt"/>
                      </a:endParaRPr>
                    </a:p>
                  </a:txBody>
                  <a:tcPr marL="70006" marR="70006" marT="35003" marB="3500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IN" sz="900" dirty="0" err="1"/>
                        <a:t>Jingqing</a:t>
                      </a:r>
                      <a:r>
                        <a:rPr lang="en-IN" sz="900" dirty="0"/>
                        <a:t> Zhang </a:t>
                      </a:r>
                    </a:p>
                    <a:p>
                      <a:pPr rtl="0" fontAlgn="t">
                        <a:spcBef>
                          <a:spcPts val="0"/>
                        </a:spcBef>
                        <a:spcAft>
                          <a:spcPts val="0"/>
                        </a:spcAft>
                      </a:pPr>
                      <a:r>
                        <a:rPr lang="en-IN" sz="900" dirty="0"/>
                        <a:t>Yao Zhao </a:t>
                      </a:r>
                    </a:p>
                    <a:p>
                      <a:pPr rtl="0" fontAlgn="t">
                        <a:spcBef>
                          <a:spcPts val="0"/>
                        </a:spcBef>
                        <a:spcAft>
                          <a:spcPts val="0"/>
                        </a:spcAft>
                      </a:pPr>
                      <a:r>
                        <a:rPr lang="en-IN" sz="900" dirty="0"/>
                        <a:t>Mohammad Saleh ,</a:t>
                      </a:r>
                    </a:p>
                    <a:p>
                      <a:pPr rtl="0" fontAlgn="t">
                        <a:spcBef>
                          <a:spcPts val="0"/>
                        </a:spcBef>
                        <a:spcAft>
                          <a:spcPts val="0"/>
                        </a:spcAft>
                      </a:pPr>
                      <a:r>
                        <a:rPr lang="en-IN" sz="900" dirty="0"/>
                        <a:t>Peter J. Liu  (2020)</a:t>
                      </a:r>
                      <a:endParaRPr lang="en-IN" sz="900" b="0" dirty="0">
                        <a:effectLst/>
                        <a:latin typeface="+mn-lt"/>
                      </a:endParaRPr>
                    </a:p>
                  </a:txBody>
                  <a:tcPr marL="70006" marR="70006" marT="35003" marB="3500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endParaRPr lang="en-IN" sz="900" b="0" dirty="0">
                        <a:effectLst/>
                        <a:latin typeface="+mn-lt"/>
                      </a:endParaRPr>
                    </a:p>
                  </a:txBody>
                  <a:tcPr marL="70006" marR="70006" marT="35003" marB="3500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900" b="0" i="0" u="none" strike="noStrike" cap="none" dirty="0">
                          <a:solidFill>
                            <a:schemeClr val="tx1"/>
                          </a:solidFill>
                          <a:effectLst/>
                          <a:latin typeface="+mn-lt"/>
                          <a:ea typeface="+mn-ea"/>
                          <a:cs typeface="+mn-cs"/>
                          <a:sym typeface="Arial"/>
                        </a:rPr>
                        <a:t>PEGASUS is a sequence-to-sequence model with gap-sentences generation as a pretraining objective for abstractive text summarization. The optimal strategy is principle sentence selection. The model adapts quickly to unseen datasets and achieves strong results in as little as 1000 examples.</a:t>
                      </a:r>
                      <a:endParaRPr lang="en-US" sz="900" b="0" dirty="0">
                        <a:effectLst/>
                        <a:latin typeface="+mn-lt"/>
                      </a:endParaRPr>
                    </a:p>
                  </a:txBody>
                  <a:tcPr marL="70006" marR="70006" marT="35003" marB="35003">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723036291"/>
                  </a:ext>
                </a:extLst>
              </a:tr>
            </a:tbl>
          </a:graphicData>
        </a:graphic>
      </p:graphicFrame>
      <p:sp>
        <p:nvSpPr>
          <p:cNvPr id="5" name="Rectangle 1">
            <a:extLst>
              <a:ext uri="{FF2B5EF4-FFF2-40B4-BE49-F238E27FC236}">
                <a16:creationId xmlns:a16="http://schemas.microsoft.com/office/drawing/2014/main" id="{7D5BF282-187E-1C2C-C5BC-3224D554470A}"/>
              </a:ext>
            </a:extLst>
          </p:cNvPr>
          <p:cNvSpPr>
            <a:spLocks noChangeArrowheads="1"/>
          </p:cNvSpPr>
          <p:nvPr/>
        </p:nvSpPr>
        <p:spPr bwMode="auto">
          <a:xfrm>
            <a:off x="1330324" y="1549718"/>
            <a:ext cx="921575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6" name="Rectangle 5">
            <a:extLst>
              <a:ext uri="{FF2B5EF4-FFF2-40B4-BE49-F238E27FC236}">
                <a16:creationId xmlns:a16="http://schemas.microsoft.com/office/drawing/2014/main" id="{04954586-6381-09C1-878D-CF0315A71879}"/>
              </a:ext>
            </a:extLst>
          </p:cNvPr>
          <p:cNvSpPr/>
          <p:nvPr/>
        </p:nvSpPr>
        <p:spPr>
          <a:xfrm>
            <a:off x="8006080" y="4927600"/>
            <a:ext cx="1092200" cy="195580"/>
          </a:xfrm>
          <a:prstGeom prst="rect">
            <a:avLst/>
          </a:prstGeom>
          <a:solidFill>
            <a:srgbClr val="0B5394"/>
          </a:solidFill>
          <a:ln>
            <a:solidFill>
              <a:srgbClr val="0B539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latin typeface="Arial" panose="020B0604020202020204" pitchFamily="34" charset="0"/>
                <a:cs typeface="Arial" panose="020B0604020202020204" pitchFamily="34" charset="0"/>
              </a:rPr>
              <a:t>20</a:t>
            </a:r>
            <a:r>
              <a:rPr lang="en-US" sz="1050" b="1" baseline="30000" dirty="0">
                <a:latin typeface="Arial" panose="020B0604020202020204" pitchFamily="34" charset="0"/>
                <a:cs typeface="Arial" panose="020B0604020202020204" pitchFamily="34" charset="0"/>
              </a:rPr>
              <a:t>th</a:t>
            </a:r>
            <a:r>
              <a:rPr lang="en-US" sz="1050" b="1" dirty="0">
                <a:latin typeface="Arial" panose="020B0604020202020204" pitchFamily="34" charset="0"/>
                <a:cs typeface="Arial" panose="020B0604020202020204" pitchFamily="34" charset="0"/>
              </a:rPr>
              <a:t> July 2023</a:t>
            </a:r>
            <a:endParaRPr lang="en-IN" sz="105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D63E804C-8694-831B-D568-A2057A98E6E6}"/>
              </a:ext>
            </a:extLst>
          </p:cNvPr>
          <p:cNvSpPr txBox="1"/>
          <p:nvPr/>
        </p:nvSpPr>
        <p:spPr>
          <a:xfrm>
            <a:off x="840060" y="4891671"/>
            <a:ext cx="2194832" cy="261610"/>
          </a:xfrm>
          <a:prstGeom prst="rect">
            <a:avLst/>
          </a:prstGeom>
          <a:noFill/>
        </p:spPr>
        <p:txBody>
          <a:bodyPr wrap="none" rtlCol="0">
            <a:spAutoFit/>
          </a:bodyPr>
          <a:lstStyle/>
          <a:p>
            <a:r>
              <a:rPr lang="en-US" sz="1100" b="1" dirty="0">
                <a:solidFill>
                  <a:schemeClr val="bg1"/>
                </a:solidFill>
                <a:latin typeface="Arial" panose="020B0604020202020204" pitchFamily="34" charset="0"/>
                <a:cs typeface="Arial" panose="020B0604020202020204" pitchFamily="34" charset="0"/>
              </a:rPr>
              <a:t>: Abstractive Text Summarizer</a:t>
            </a:r>
            <a:endParaRPr lang="en-IN" sz="1100" b="1"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grpSp>
        <p:nvGrpSpPr>
          <p:cNvPr id="4" name="Group 3">
            <a:extLst>
              <a:ext uri="{FF2B5EF4-FFF2-40B4-BE49-F238E27FC236}">
                <a16:creationId xmlns:a16="http://schemas.microsoft.com/office/drawing/2014/main" id="{9B430D7E-8ADD-9563-E277-64BD62492D88}"/>
              </a:ext>
            </a:extLst>
          </p:cNvPr>
          <p:cNvGrpSpPr/>
          <p:nvPr/>
        </p:nvGrpSpPr>
        <p:grpSpPr>
          <a:xfrm>
            <a:off x="383553" y="1310150"/>
            <a:ext cx="8051207" cy="3145828"/>
            <a:chOff x="383553" y="1310150"/>
            <a:chExt cx="8051207" cy="3145828"/>
          </a:xfrm>
        </p:grpSpPr>
        <p:sp>
          <p:nvSpPr>
            <p:cNvPr id="90" name="Google Shape;90;p6"/>
            <p:cNvSpPr txBox="1"/>
            <p:nvPr/>
          </p:nvSpPr>
          <p:spPr>
            <a:xfrm>
              <a:off x="458960" y="1870685"/>
              <a:ext cx="7975800" cy="2585293"/>
            </a:xfrm>
            <a:prstGeom prst="rect">
              <a:avLst/>
            </a:prstGeom>
            <a:noFill/>
            <a:ln>
              <a:noFill/>
            </a:ln>
          </p:spPr>
          <p:txBody>
            <a:bodyPr spcFirstLastPara="1" wrap="square" lIns="91425" tIns="91425" rIns="91425" bIns="91425" anchor="t" anchorCtr="0">
              <a:spAutoFit/>
            </a:bodyPr>
            <a:lstStyle/>
            <a:p>
              <a:pPr marL="457200" marR="0" lvl="0" indent="-311150" algn="l" rtl="0">
                <a:lnSpc>
                  <a:spcPct val="100000"/>
                </a:lnSpc>
                <a:spcBef>
                  <a:spcPts val="0"/>
                </a:spcBef>
                <a:spcAft>
                  <a:spcPts val="0"/>
                </a:spcAft>
                <a:buClr>
                  <a:schemeClr val="dk1"/>
                </a:buClr>
                <a:buSzPts val="1300"/>
                <a:buFont typeface="Montserrat"/>
                <a:buChar char="●"/>
              </a:pPr>
              <a:r>
                <a:rPr lang="en-IN" sz="1200" b="1" i="0" dirty="0">
                  <a:solidFill>
                    <a:schemeClr val="tx1"/>
                  </a:solidFill>
                  <a:effectLst/>
                  <a:latin typeface="+mj-lt"/>
                </a:rPr>
                <a:t>Conciseness: </a:t>
              </a:r>
              <a:r>
                <a:rPr lang="en-US" sz="1200" b="0" i="0" dirty="0">
                  <a:solidFill>
                    <a:schemeClr val="tx1"/>
                  </a:solidFill>
                  <a:effectLst/>
                  <a:latin typeface="+mj-lt"/>
                </a:rPr>
                <a:t>The summary should be significantly shorter than the original text while retaining the key points and main </a:t>
              </a:r>
              <a:r>
                <a:rPr lang="en-US" sz="1200" b="0" i="0">
                  <a:solidFill>
                    <a:schemeClr val="tx1"/>
                  </a:solidFill>
                  <a:effectLst/>
                  <a:latin typeface="+mj-lt"/>
                </a:rPr>
                <a:t>ideas.</a:t>
              </a:r>
              <a:endParaRPr sz="1200" b="0" i="0" u="none" strike="noStrike" cap="none" dirty="0">
                <a:solidFill>
                  <a:schemeClr val="tx1"/>
                </a:solidFill>
                <a:latin typeface="+mj-lt"/>
                <a:ea typeface="Montserrat"/>
                <a:cs typeface="Montserrat"/>
                <a:sym typeface="Montserrat"/>
              </a:endParaRPr>
            </a:p>
            <a:p>
              <a:pPr marL="457200" marR="0" lvl="0" indent="-311150" algn="l" rtl="0">
                <a:lnSpc>
                  <a:spcPct val="100000"/>
                </a:lnSpc>
                <a:spcBef>
                  <a:spcPts val="0"/>
                </a:spcBef>
                <a:spcAft>
                  <a:spcPts val="0"/>
                </a:spcAft>
                <a:buClr>
                  <a:schemeClr val="dk1"/>
                </a:buClr>
                <a:buSzPts val="1300"/>
                <a:buFont typeface="Montserrat"/>
                <a:buChar char="●"/>
              </a:pPr>
              <a:r>
                <a:rPr lang="en-IN" sz="1200" b="1" i="0" dirty="0">
                  <a:solidFill>
                    <a:schemeClr val="tx1"/>
                  </a:solidFill>
                  <a:effectLst/>
                  <a:latin typeface="+mj-lt"/>
                </a:rPr>
                <a:t>Coherence: </a:t>
              </a:r>
              <a:r>
                <a:rPr lang="en-US" sz="1200" b="0" i="0" dirty="0">
                  <a:solidFill>
                    <a:schemeClr val="tx1"/>
                  </a:solidFill>
                  <a:effectLst/>
                  <a:latin typeface="+mj-lt"/>
                </a:rPr>
                <a:t>The generated summary should maintain coherence and readability.</a:t>
              </a:r>
              <a:endParaRPr lang="en-IN" sz="1200" b="0" i="0" dirty="0">
                <a:solidFill>
                  <a:schemeClr val="tx1"/>
                </a:solidFill>
                <a:effectLst/>
                <a:latin typeface="+mj-lt"/>
              </a:endParaRPr>
            </a:p>
            <a:p>
              <a:pPr marL="457200" marR="0" lvl="0" indent="-311150" algn="l" rtl="0">
                <a:lnSpc>
                  <a:spcPct val="100000"/>
                </a:lnSpc>
                <a:spcBef>
                  <a:spcPts val="0"/>
                </a:spcBef>
                <a:spcAft>
                  <a:spcPts val="0"/>
                </a:spcAft>
                <a:buClr>
                  <a:schemeClr val="dk1"/>
                </a:buClr>
                <a:buSzPts val="1300"/>
                <a:buFont typeface="Montserrat"/>
                <a:buChar char="●"/>
              </a:pPr>
              <a:r>
                <a:rPr lang="en-IN" sz="1200" b="1" i="0" dirty="0">
                  <a:solidFill>
                    <a:schemeClr val="tx1"/>
                  </a:solidFill>
                  <a:effectLst/>
                  <a:latin typeface="+mj-lt"/>
                </a:rPr>
                <a:t>Information Preservation: </a:t>
              </a:r>
              <a:r>
                <a:rPr lang="en-US" sz="1200" b="0" i="0" dirty="0">
                  <a:solidFill>
                    <a:schemeClr val="tx1"/>
                  </a:solidFill>
                  <a:effectLst/>
                  <a:latin typeface="+mj-lt"/>
                </a:rPr>
                <a:t>The summarizer should strive to preserve the crucial information from the original text in the generated summary</a:t>
              </a:r>
              <a:endParaRPr lang="en-IN" sz="1200" b="0" i="0" dirty="0">
                <a:solidFill>
                  <a:schemeClr val="tx1"/>
                </a:solidFill>
                <a:effectLst/>
                <a:latin typeface="+mj-lt"/>
              </a:endParaRPr>
            </a:p>
            <a:p>
              <a:pPr marL="457200" marR="0" lvl="0" indent="-311150" algn="l" rtl="0">
                <a:lnSpc>
                  <a:spcPct val="100000"/>
                </a:lnSpc>
                <a:spcBef>
                  <a:spcPts val="0"/>
                </a:spcBef>
                <a:spcAft>
                  <a:spcPts val="0"/>
                </a:spcAft>
                <a:buClr>
                  <a:schemeClr val="dk1"/>
                </a:buClr>
                <a:buSzPts val="1300"/>
                <a:buFont typeface="Montserrat"/>
                <a:buChar char="●"/>
              </a:pPr>
              <a:r>
                <a:rPr lang="en-IN" sz="1200" b="1" i="0" dirty="0">
                  <a:solidFill>
                    <a:schemeClr val="tx1"/>
                  </a:solidFill>
                  <a:effectLst/>
                  <a:latin typeface="+mj-lt"/>
                </a:rPr>
                <a:t>Language Fluency: </a:t>
              </a:r>
              <a:r>
                <a:rPr lang="en-US" sz="1200" b="0" i="0" dirty="0">
                  <a:solidFill>
                    <a:schemeClr val="tx1"/>
                  </a:solidFill>
                  <a:effectLst/>
                  <a:latin typeface="+mj-lt"/>
                </a:rPr>
                <a:t>An abstractive text summarizer should generate summaries that are fluent and natural-sounding</a:t>
              </a:r>
              <a:endParaRPr lang="en-IN" sz="1200" dirty="0">
                <a:solidFill>
                  <a:schemeClr val="tx1"/>
                </a:solidFill>
                <a:latin typeface="+mj-lt"/>
              </a:endParaRPr>
            </a:p>
            <a:p>
              <a:pPr marL="457200" marR="0" lvl="0" indent="-311150" algn="l" rtl="0">
                <a:lnSpc>
                  <a:spcPct val="100000"/>
                </a:lnSpc>
                <a:spcBef>
                  <a:spcPts val="0"/>
                </a:spcBef>
                <a:spcAft>
                  <a:spcPts val="0"/>
                </a:spcAft>
                <a:buClr>
                  <a:schemeClr val="dk1"/>
                </a:buClr>
                <a:buSzPts val="1300"/>
                <a:buFont typeface="Montserrat"/>
                <a:buChar char="●"/>
              </a:pPr>
              <a:r>
                <a:rPr lang="en-IN" sz="1200" b="1" i="0" dirty="0">
                  <a:solidFill>
                    <a:schemeClr val="tx1"/>
                  </a:solidFill>
                  <a:effectLst/>
                  <a:latin typeface="+mj-lt"/>
                </a:rPr>
                <a:t>Novelty: </a:t>
              </a:r>
              <a:r>
                <a:rPr lang="en-US" sz="1200" b="0" i="0" dirty="0">
                  <a:solidFill>
                    <a:schemeClr val="tx1"/>
                  </a:solidFill>
                  <a:effectLst/>
                  <a:latin typeface="+mj-lt"/>
                </a:rPr>
                <a:t>One of the objectives of an abstractive text summarizer is to produce summaries that go beyond mere extraction of sentences from the original text</a:t>
              </a:r>
              <a:r>
                <a:rPr lang="en-IN" sz="1200" b="0" i="0" dirty="0">
                  <a:solidFill>
                    <a:schemeClr val="tx1"/>
                  </a:solidFill>
                  <a:effectLst/>
                  <a:latin typeface="+mj-lt"/>
                </a:rPr>
                <a:t> </a:t>
              </a:r>
            </a:p>
            <a:p>
              <a:pPr marL="457200" marR="0" lvl="0" indent="-311150" algn="l" rtl="0">
                <a:lnSpc>
                  <a:spcPct val="100000"/>
                </a:lnSpc>
                <a:spcBef>
                  <a:spcPts val="0"/>
                </a:spcBef>
                <a:spcAft>
                  <a:spcPts val="0"/>
                </a:spcAft>
                <a:buClr>
                  <a:schemeClr val="dk1"/>
                </a:buClr>
                <a:buSzPts val="1300"/>
                <a:buFont typeface="Montserrat"/>
                <a:buChar char="●"/>
              </a:pPr>
              <a:r>
                <a:rPr lang="en-IN" sz="1200" b="1" i="0" dirty="0">
                  <a:solidFill>
                    <a:schemeClr val="tx1"/>
                  </a:solidFill>
                  <a:effectLst/>
                  <a:latin typeface="+mj-lt"/>
                </a:rPr>
                <a:t>Contextual Understanding: </a:t>
              </a:r>
              <a:r>
                <a:rPr lang="en-US" sz="1200" b="0" i="0" dirty="0">
                  <a:solidFill>
                    <a:schemeClr val="tx1"/>
                  </a:solidFill>
                  <a:effectLst/>
                  <a:latin typeface="+mj-lt"/>
                </a:rPr>
                <a:t>The summarizer should demonstrate an understanding of the context and meaning of the original text.</a:t>
              </a:r>
            </a:p>
            <a:p>
              <a:pPr marL="457200" marR="0" lvl="0" indent="-311150" algn="l" rtl="0">
                <a:lnSpc>
                  <a:spcPct val="100000"/>
                </a:lnSpc>
                <a:spcBef>
                  <a:spcPts val="0"/>
                </a:spcBef>
                <a:spcAft>
                  <a:spcPts val="0"/>
                </a:spcAft>
                <a:buClr>
                  <a:schemeClr val="dk1"/>
                </a:buClr>
                <a:buSzPts val="1300"/>
                <a:buFont typeface="Montserrat"/>
                <a:buChar char="●"/>
              </a:pPr>
              <a:r>
                <a:rPr lang="en-IN" sz="1200" b="1" i="0" dirty="0">
                  <a:solidFill>
                    <a:schemeClr val="tx1"/>
                  </a:solidFill>
                  <a:effectLst/>
                  <a:latin typeface="+mj-lt"/>
                </a:rPr>
                <a:t>Evaluation Metrics:  </a:t>
              </a:r>
              <a:r>
                <a:rPr lang="en-US" sz="1200" b="0" i="0" dirty="0">
                  <a:solidFill>
                    <a:schemeClr val="tx1"/>
                  </a:solidFill>
                  <a:effectLst/>
                  <a:latin typeface="+mj-lt"/>
                </a:rPr>
                <a:t>Another objective is to evaluate the quality of the generated summaries using appropriate evaluation metrics such as ROUGE (Recall-Oriented Understudy for </a:t>
              </a:r>
              <a:r>
                <a:rPr lang="en-US" sz="1200" b="0" i="0" dirty="0" err="1">
                  <a:solidFill>
                    <a:schemeClr val="tx1"/>
                  </a:solidFill>
                  <a:effectLst/>
                  <a:latin typeface="+mj-lt"/>
                </a:rPr>
                <a:t>Gisting</a:t>
              </a:r>
              <a:r>
                <a:rPr lang="en-US" sz="1200" b="0" i="0" dirty="0">
                  <a:solidFill>
                    <a:schemeClr val="tx1"/>
                  </a:solidFill>
                  <a:effectLst/>
                  <a:latin typeface="+mj-lt"/>
                </a:rPr>
                <a:t> Evaluation)</a:t>
              </a:r>
              <a:endParaRPr sz="1200" b="0" i="0" u="none" strike="noStrike" cap="none" dirty="0">
                <a:solidFill>
                  <a:schemeClr val="tx1"/>
                </a:solidFill>
                <a:latin typeface="+mj-lt"/>
                <a:ea typeface="Montserrat"/>
                <a:cs typeface="Montserrat"/>
                <a:sym typeface="Montserrat"/>
              </a:endParaRPr>
            </a:p>
          </p:txBody>
        </p:sp>
        <p:sp>
          <p:nvSpPr>
            <p:cNvPr id="91" name="Google Shape;91;p6"/>
            <p:cNvSpPr txBox="1"/>
            <p:nvPr/>
          </p:nvSpPr>
          <p:spPr>
            <a:xfrm>
              <a:off x="383553" y="1310150"/>
              <a:ext cx="5626200" cy="4746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dirty="0">
                  <a:solidFill>
                    <a:srgbClr val="000000"/>
                  </a:solidFill>
                  <a:latin typeface="Montserrat"/>
                  <a:ea typeface="Montserrat"/>
                  <a:cs typeface="Montserrat"/>
                  <a:sym typeface="Montserrat"/>
                </a:rPr>
                <a:t>Objectives</a:t>
              </a:r>
              <a:endParaRPr sz="3000" b="1" i="0" u="none" strike="noStrike" cap="none" dirty="0">
                <a:solidFill>
                  <a:srgbClr val="1302EE"/>
                </a:solidFill>
                <a:latin typeface="Montserrat"/>
                <a:ea typeface="Montserrat"/>
                <a:cs typeface="Montserrat"/>
                <a:sym typeface="Montserrat"/>
              </a:endParaRPr>
            </a:p>
          </p:txBody>
        </p:sp>
      </p:grpSp>
      <p:sp>
        <p:nvSpPr>
          <p:cNvPr id="2" name="Rectangle 1">
            <a:extLst>
              <a:ext uri="{FF2B5EF4-FFF2-40B4-BE49-F238E27FC236}">
                <a16:creationId xmlns:a16="http://schemas.microsoft.com/office/drawing/2014/main" id="{FE323FA1-AAE6-7331-F72D-F9BE42E7052B}"/>
              </a:ext>
            </a:extLst>
          </p:cNvPr>
          <p:cNvSpPr/>
          <p:nvPr/>
        </p:nvSpPr>
        <p:spPr>
          <a:xfrm>
            <a:off x="8006080" y="4927600"/>
            <a:ext cx="1092200" cy="195580"/>
          </a:xfrm>
          <a:prstGeom prst="rect">
            <a:avLst/>
          </a:prstGeom>
          <a:solidFill>
            <a:srgbClr val="0B5394"/>
          </a:solidFill>
          <a:ln>
            <a:solidFill>
              <a:srgbClr val="0B539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latin typeface="Arial" panose="020B0604020202020204" pitchFamily="34" charset="0"/>
                <a:cs typeface="Arial" panose="020B0604020202020204" pitchFamily="34" charset="0"/>
              </a:rPr>
              <a:t>20</a:t>
            </a:r>
            <a:r>
              <a:rPr lang="en-US" sz="1050" b="1" baseline="30000" dirty="0">
                <a:latin typeface="Arial" panose="020B0604020202020204" pitchFamily="34" charset="0"/>
                <a:cs typeface="Arial" panose="020B0604020202020204" pitchFamily="34" charset="0"/>
              </a:rPr>
              <a:t>th</a:t>
            </a:r>
            <a:r>
              <a:rPr lang="en-US" sz="1050" b="1" dirty="0">
                <a:latin typeface="Arial" panose="020B0604020202020204" pitchFamily="34" charset="0"/>
                <a:cs typeface="Arial" panose="020B0604020202020204" pitchFamily="34" charset="0"/>
              </a:rPr>
              <a:t> July 2023</a:t>
            </a:r>
            <a:endParaRPr lang="en-IN" sz="105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5842EAFC-88F5-F48B-5707-D120D3DA91F5}"/>
              </a:ext>
            </a:extLst>
          </p:cNvPr>
          <p:cNvSpPr txBox="1"/>
          <p:nvPr/>
        </p:nvSpPr>
        <p:spPr>
          <a:xfrm>
            <a:off x="840060" y="4891671"/>
            <a:ext cx="2194832" cy="261610"/>
          </a:xfrm>
          <a:prstGeom prst="rect">
            <a:avLst/>
          </a:prstGeom>
          <a:noFill/>
        </p:spPr>
        <p:txBody>
          <a:bodyPr wrap="none" rtlCol="0">
            <a:spAutoFit/>
          </a:bodyPr>
          <a:lstStyle/>
          <a:p>
            <a:r>
              <a:rPr lang="en-US" sz="1100" b="1" dirty="0">
                <a:solidFill>
                  <a:schemeClr val="bg1"/>
                </a:solidFill>
                <a:latin typeface="Arial" panose="020B0604020202020204" pitchFamily="34" charset="0"/>
                <a:cs typeface="Arial" panose="020B0604020202020204" pitchFamily="34" charset="0"/>
              </a:rPr>
              <a:t>: Abstractive Text Summarizer</a:t>
            </a:r>
            <a:endParaRPr lang="en-IN" sz="1100" b="1"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2" name="Rectangle 1">
            <a:extLst>
              <a:ext uri="{FF2B5EF4-FFF2-40B4-BE49-F238E27FC236}">
                <a16:creationId xmlns:a16="http://schemas.microsoft.com/office/drawing/2014/main" id="{11273525-994C-772A-DD5B-5C227FB8EB2B}"/>
              </a:ext>
            </a:extLst>
          </p:cNvPr>
          <p:cNvSpPr/>
          <p:nvPr/>
        </p:nvSpPr>
        <p:spPr>
          <a:xfrm>
            <a:off x="8006080" y="4927600"/>
            <a:ext cx="1092200" cy="195580"/>
          </a:xfrm>
          <a:prstGeom prst="rect">
            <a:avLst/>
          </a:prstGeom>
          <a:solidFill>
            <a:srgbClr val="0B5394"/>
          </a:solidFill>
          <a:ln>
            <a:solidFill>
              <a:srgbClr val="0B539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latin typeface="Arial" panose="020B0604020202020204" pitchFamily="34" charset="0"/>
                <a:cs typeface="Arial" panose="020B0604020202020204" pitchFamily="34" charset="0"/>
              </a:rPr>
              <a:t>20</a:t>
            </a:r>
            <a:r>
              <a:rPr lang="en-US" sz="1050" b="1" baseline="30000" dirty="0">
                <a:latin typeface="Arial" panose="020B0604020202020204" pitchFamily="34" charset="0"/>
                <a:cs typeface="Arial" panose="020B0604020202020204" pitchFamily="34" charset="0"/>
              </a:rPr>
              <a:t>th</a:t>
            </a:r>
            <a:r>
              <a:rPr lang="en-US" sz="1050" b="1" dirty="0">
                <a:latin typeface="Arial" panose="020B0604020202020204" pitchFamily="34" charset="0"/>
                <a:cs typeface="Arial" panose="020B0604020202020204" pitchFamily="34" charset="0"/>
              </a:rPr>
              <a:t> July 2023</a:t>
            </a:r>
            <a:endParaRPr lang="en-IN" sz="105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0BA4165-5149-19A3-424B-41E82D2E3E84}"/>
              </a:ext>
            </a:extLst>
          </p:cNvPr>
          <p:cNvSpPr txBox="1"/>
          <p:nvPr/>
        </p:nvSpPr>
        <p:spPr>
          <a:xfrm>
            <a:off x="840060" y="4891671"/>
            <a:ext cx="2194832" cy="261610"/>
          </a:xfrm>
          <a:prstGeom prst="rect">
            <a:avLst/>
          </a:prstGeom>
          <a:noFill/>
        </p:spPr>
        <p:txBody>
          <a:bodyPr wrap="none" rtlCol="0">
            <a:spAutoFit/>
          </a:bodyPr>
          <a:lstStyle/>
          <a:p>
            <a:r>
              <a:rPr lang="en-US" sz="1100" b="1" dirty="0">
                <a:solidFill>
                  <a:schemeClr val="bg1"/>
                </a:solidFill>
                <a:latin typeface="Arial" panose="020B0604020202020204" pitchFamily="34" charset="0"/>
                <a:cs typeface="Arial" panose="020B0604020202020204" pitchFamily="34" charset="0"/>
              </a:rPr>
              <a:t>: Abstractive Text Summarizer</a:t>
            </a:r>
            <a:endParaRPr lang="en-IN" sz="1100" b="1" dirty="0">
              <a:solidFill>
                <a:schemeClr val="bg1"/>
              </a:solidFill>
              <a:latin typeface="Arial" panose="020B0604020202020204" pitchFamily="34" charset="0"/>
              <a:cs typeface="Arial" panose="020B0604020202020204" pitchFamily="34" charset="0"/>
            </a:endParaRPr>
          </a:p>
        </p:txBody>
      </p:sp>
      <p:grpSp>
        <p:nvGrpSpPr>
          <p:cNvPr id="28" name="Group 27">
            <a:extLst>
              <a:ext uri="{FF2B5EF4-FFF2-40B4-BE49-F238E27FC236}">
                <a16:creationId xmlns:a16="http://schemas.microsoft.com/office/drawing/2014/main" id="{1A951B18-CE70-BBDC-D415-A8F318066127}"/>
              </a:ext>
            </a:extLst>
          </p:cNvPr>
          <p:cNvGrpSpPr/>
          <p:nvPr/>
        </p:nvGrpSpPr>
        <p:grpSpPr>
          <a:xfrm>
            <a:off x="162575" y="1127764"/>
            <a:ext cx="7656151" cy="3708000"/>
            <a:chOff x="162575" y="1127764"/>
            <a:chExt cx="7656151" cy="3708000"/>
          </a:xfrm>
        </p:grpSpPr>
        <p:sp>
          <p:nvSpPr>
            <p:cNvPr id="97" name="Google Shape;97;p7"/>
            <p:cNvSpPr txBox="1"/>
            <p:nvPr/>
          </p:nvSpPr>
          <p:spPr>
            <a:xfrm>
              <a:off x="162575" y="1458832"/>
              <a:ext cx="4538965" cy="4746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3000"/>
                <a:buFont typeface="Arial"/>
                <a:buNone/>
              </a:pPr>
              <a:r>
                <a:rPr lang="en" sz="3000" b="1" i="0" u="none" strike="noStrike" cap="none" dirty="0">
                  <a:solidFill>
                    <a:srgbClr val="000000"/>
                  </a:solidFill>
                  <a:latin typeface="Montserrat"/>
                  <a:ea typeface="Montserrat"/>
                  <a:cs typeface="Montserrat"/>
                  <a:sym typeface="Montserrat"/>
                </a:rPr>
                <a:t>System Architecture</a:t>
              </a:r>
              <a:endParaRPr sz="3000" b="1" i="0" u="none" strike="noStrike" cap="none" dirty="0">
                <a:solidFill>
                  <a:srgbClr val="1302EE"/>
                </a:solidFill>
                <a:latin typeface="Montserrat"/>
                <a:ea typeface="Montserrat"/>
                <a:cs typeface="Montserrat"/>
                <a:sym typeface="Montserrat"/>
              </a:endParaRPr>
            </a:p>
          </p:txBody>
        </p:sp>
        <p:grpSp>
          <p:nvGrpSpPr>
            <p:cNvPr id="26" name="Group 25">
              <a:extLst>
                <a:ext uri="{FF2B5EF4-FFF2-40B4-BE49-F238E27FC236}">
                  <a16:creationId xmlns:a16="http://schemas.microsoft.com/office/drawing/2014/main" id="{0F5A3ED2-3365-C28D-CC05-7DBE28F40DA4}"/>
                </a:ext>
              </a:extLst>
            </p:cNvPr>
            <p:cNvGrpSpPr/>
            <p:nvPr/>
          </p:nvGrpSpPr>
          <p:grpSpPr>
            <a:xfrm>
              <a:off x="4395954" y="1127764"/>
              <a:ext cx="3422772" cy="3708000"/>
              <a:chOff x="4395954" y="1127764"/>
              <a:chExt cx="3422772" cy="3708000"/>
            </a:xfrm>
          </p:grpSpPr>
          <p:pic>
            <p:nvPicPr>
              <p:cNvPr id="5" name="Picture 4">
                <a:extLst>
                  <a:ext uri="{FF2B5EF4-FFF2-40B4-BE49-F238E27FC236}">
                    <a16:creationId xmlns:a16="http://schemas.microsoft.com/office/drawing/2014/main" id="{C1209B73-A32C-1CD4-F6AB-5A872B691445}"/>
                  </a:ext>
                </a:extLst>
              </p:cNvPr>
              <p:cNvPicPr>
                <a:picLocks noChangeAspect="1"/>
              </p:cNvPicPr>
              <p:nvPr/>
            </p:nvPicPr>
            <p:blipFill rotWithShape="1">
              <a:blip r:embed="rId3"/>
              <a:srcRect/>
              <a:stretch/>
            </p:blipFill>
            <p:spPr>
              <a:xfrm>
                <a:off x="4395954" y="1127764"/>
                <a:ext cx="3422772" cy="3708000"/>
              </a:xfrm>
              <a:prstGeom prst="rect">
                <a:avLst/>
              </a:prstGeom>
            </p:spPr>
          </p:pic>
          <p:grpSp>
            <p:nvGrpSpPr>
              <p:cNvPr id="25" name="Group 24">
                <a:extLst>
                  <a:ext uri="{FF2B5EF4-FFF2-40B4-BE49-F238E27FC236}">
                    <a16:creationId xmlns:a16="http://schemas.microsoft.com/office/drawing/2014/main" id="{4CC22E61-17EA-9E74-1E76-615C73A79540}"/>
                  </a:ext>
                </a:extLst>
              </p:cNvPr>
              <p:cNvGrpSpPr/>
              <p:nvPr/>
            </p:nvGrpSpPr>
            <p:grpSpPr>
              <a:xfrm>
                <a:off x="5404481" y="1452169"/>
                <a:ext cx="1015619" cy="2243505"/>
                <a:chOff x="5404481" y="1452169"/>
                <a:chExt cx="1015619" cy="2243505"/>
              </a:xfrm>
            </p:grpSpPr>
            <p:sp>
              <p:nvSpPr>
                <p:cNvPr id="6" name="Rectangle 5">
                  <a:extLst>
                    <a:ext uri="{FF2B5EF4-FFF2-40B4-BE49-F238E27FC236}">
                      <a16:creationId xmlns:a16="http://schemas.microsoft.com/office/drawing/2014/main" id="{5321AAFA-6BEC-039A-01F7-79FF9035DB5F}"/>
                    </a:ext>
                  </a:extLst>
                </p:cNvPr>
                <p:cNvSpPr/>
                <p:nvPr/>
              </p:nvSpPr>
              <p:spPr>
                <a:xfrm>
                  <a:off x="5407021" y="1452169"/>
                  <a:ext cx="1008000" cy="108000"/>
                </a:xfrm>
                <a:prstGeom prst="rect">
                  <a:avLst/>
                </a:prstGeom>
                <a:solidFill>
                  <a:srgbClr val="E2D7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solidFill>
                    </a:rPr>
                    <a:t>Dropping the unwanted  columns</a:t>
                  </a:r>
                  <a:endParaRPr lang="en-IN" sz="400" dirty="0">
                    <a:solidFill>
                      <a:schemeClr val="tx1"/>
                    </a:solidFill>
                  </a:endParaRPr>
                </a:p>
              </p:txBody>
            </p:sp>
            <p:sp>
              <p:nvSpPr>
                <p:cNvPr id="16" name="Rectangle 15">
                  <a:extLst>
                    <a:ext uri="{FF2B5EF4-FFF2-40B4-BE49-F238E27FC236}">
                      <a16:creationId xmlns:a16="http://schemas.microsoft.com/office/drawing/2014/main" id="{CC455C4B-6B42-629E-C2B3-7C9F2EAA5454}"/>
                    </a:ext>
                  </a:extLst>
                </p:cNvPr>
                <p:cNvSpPr/>
                <p:nvPr/>
              </p:nvSpPr>
              <p:spPr>
                <a:xfrm>
                  <a:off x="5404481" y="1634414"/>
                  <a:ext cx="1008000" cy="108000"/>
                </a:xfrm>
                <a:prstGeom prst="rect">
                  <a:avLst/>
                </a:prstGeom>
                <a:solidFill>
                  <a:srgbClr val="E2D7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solidFill>
                    </a:rPr>
                    <a:t>Removing the contractions</a:t>
                  </a:r>
                  <a:endParaRPr lang="en-IN" sz="400" dirty="0">
                    <a:solidFill>
                      <a:schemeClr val="tx1"/>
                    </a:solidFill>
                  </a:endParaRPr>
                </a:p>
              </p:txBody>
            </p:sp>
            <p:sp>
              <p:nvSpPr>
                <p:cNvPr id="17" name="Rectangle 16">
                  <a:extLst>
                    <a:ext uri="{FF2B5EF4-FFF2-40B4-BE49-F238E27FC236}">
                      <a16:creationId xmlns:a16="http://schemas.microsoft.com/office/drawing/2014/main" id="{BB5E7C70-9893-8EB4-6331-04E3EAEDB630}"/>
                    </a:ext>
                  </a:extLst>
                </p:cNvPr>
                <p:cNvSpPr/>
                <p:nvPr/>
              </p:nvSpPr>
              <p:spPr>
                <a:xfrm>
                  <a:off x="5411466" y="1813484"/>
                  <a:ext cx="1008000" cy="108000"/>
                </a:xfrm>
                <a:prstGeom prst="rect">
                  <a:avLst/>
                </a:prstGeom>
                <a:solidFill>
                  <a:srgbClr val="E2D7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solidFill>
                    </a:rPr>
                    <a:t>Removing the </a:t>
                  </a:r>
                  <a:r>
                    <a:rPr lang="en-US" sz="400" dirty="0" err="1">
                      <a:solidFill>
                        <a:schemeClr val="tx1"/>
                      </a:solidFill>
                    </a:rPr>
                    <a:t>Stopwords</a:t>
                  </a:r>
                  <a:endParaRPr lang="en-IN" sz="400" dirty="0">
                    <a:solidFill>
                      <a:schemeClr val="tx1"/>
                    </a:solidFill>
                  </a:endParaRPr>
                </a:p>
              </p:txBody>
            </p:sp>
            <p:sp>
              <p:nvSpPr>
                <p:cNvPr id="18" name="Rectangle 17">
                  <a:extLst>
                    <a:ext uri="{FF2B5EF4-FFF2-40B4-BE49-F238E27FC236}">
                      <a16:creationId xmlns:a16="http://schemas.microsoft.com/office/drawing/2014/main" id="{EEFE59C5-587A-D715-C247-E1A628398191}"/>
                    </a:ext>
                  </a:extLst>
                </p:cNvPr>
                <p:cNvSpPr/>
                <p:nvPr/>
              </p:nvSpPr>
              <p:spPr>
                <a:xfrm>
                  <a:off x="5412100" y="2025574"/>
                  <a:ext cx="1008000" cy="133350"/>
                </a:xfrm>
                <a:prstGeom prst="rect">
                  <a:avLst/>
                </a:prstGeom>
                <a:solidFill>
                  <a:srgbClr val="E2D7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solidFill>
                    </a:rPr>
                    <a:t>Removing the extra spaces ,special characters </a:t>
                  </a:r>
                  <a:r>
                    <a:rPr lang="en-US" sz="400" dirty="0" err="1">
                      <a:solidFill>
                        <a:schemeClr val="tx1"/>
                      </a:solidFill>
                    </a:rPr>
                    <a:t>etc</a:t>
                  </a:r>
                  <a:endParaRPr lang="en-IN" sz="400" dirty="0">
                    <a:solidFill>
                      <a:schemeClr val="tx1"/>
                    </a:solidFill>
                  </a:endParaRPr>
                </a:p>
              </p:txBody>
            </p:sp>
            <p:sp>
              <p:nvSpPr>
                <p:cNvPr id="19" name="Rectangle 18">
                  <a:extLst>
                    <a:ext uri="{FF2B5EF4-FFF2-40B4-BE49-F238E27FC236}">
                      <a16:creationId xmlns:a16="http://schemas.microsoft.com/office/drawing/2014/main" id="{2936724C-4149-9136-D915-C2DDA5BC2382}"/>
                    </a:ext>
                  </a:extLst>
                </p:cNvPr>
                <p:cNvSpPr/>
                <p:nvPr/>
              </p:nvSpPr>
              <p:spPr>
                <a:xfrm>
                  <a:off x="5407021" y="2312594"/>
                  <a:ext cx="1008000" cy="133350"/>
                </a:xfrm>
                <a:prstGeom prst="rect">
                  <a:avLst/>
                </a:prstGeom>
                <a:solidFill>
                  <a:srgbClr val="E2D7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solidFill>
                    </a:rPr>
                    <a:t>Convert the text in lowercase</a:t>
                  </a:r>
                  <a:endParaRPr lang="en-IN" sz="400" dirty="0">
                    <a:solidFill>
                      <a:schemeClr val="tx1"/>
                    </a:solidFill>
                  </a:endParaRPr>
                </a:p>
              </p:txBody>
            </p:sp>
            <p:sp>
              <p:nvSpPr>
                <p:cNvPr id="20" name="Rectangle 19">
                  <a:extLst>
                    <a:ext uri="{FF2B5EF4-FFF2-40B4-BE49-F238E27FC236}">
                      <a16:creationId xmlns:a16="http://schemas.microsoft.com/office/drawing/2014/main" id="{8861B2C2-8D37-7BE4-A181-4ABAEE74D4B2}"/>
                    </a:ext>
                  </a:extLst>
                </p:cNvPr>
                <p:cNvSpPr/>
                <p:nvPr/>
              </p:nvSpPr>
              <p:spPr>
                <a:xfrm>
                  <a:off x="5404481" y="2543734"/>
                  <a:ext cx="1008000" cy="108000"/>
                </a:xfrm>
                <a:prstGeom prst="rect">
                  <a:avLst/>
                </a:prstGeom>
                <a:solidFill>
                  <a:srgbClr val="E2D7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solidFill>
                    </a:rPr>
                    <a:t>Saving the cleaned text in .</a:t>
                  </a:r>
                  <a:r>
                    <a:rPr lang="en-US" sz="400" dirty="0" err="1">
                      <a:solidFill>
                        <a:schemeClr val="tx1"/>
                      </a:solidFill>
                    </a:rPr>
                    <a:t>pkl</a:t>
                  </a:r>
                  <a:r>
                    <a:rPr lang="en-US" sz="400" dirty="0">
                      <a:solidFill>
                        <a:schemeClr val="tx1"/>
                      </a:solidFill>
                    </a:rPr>
                    <a:t> file</a:t>
                  </a:r>
                  <a:endParaRPr lang="en-IN" sz="400" dirty="0">
                    <a:solidFill>
                      <a:schemeClr val="tx1"/>
                    </a:solidFill>
                  </a:endParaRPr>
                </a:p>
              </p:txBody>
            </p:sp>
            <p:sp>
              <p:nvSpPr>
                <p:cNvPr id="21" name="Rectangle 20">
                  <a:extLst>
                    <a:ext uri="{FF2B5EF4-FFF2-40B4-BE49-F238E27FC236}">
                      <a16:creationId xmlns:a16="http://schemas.microsoft.com/office/drawing/2014/main" id="{62F15639-214E-0164-25EE-1825E715AA1D}"/>
                    </a:ext>
                  </a:extLst>
                </p:cNvPr>
                <p:cNvSpPr/>
                <p:nvPr/>
              </p:nvSpPr>
              <p:spPr>
                <a:xfrm>
                  <a:off x="5427976" y="3000934"/>
                  <a:ext cx="972000" cy="108000"/>
                </a:xfrm>
                <a:prstGeom prst="rect">
                  <a:avLst/>
                </a:prstGeom>
                <a:solidFill>
                  <a:srgbClr val="ECCA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solidFill>
                    </a:rPr>
                    <a:t>Loading the .</a:t>
                  </a:r>
                  <a:r>
                    <a:rPr lang="en-US" sz="400" dirty="0" err="1">
                      <a:solidFill>
                        <a:schemeClr val="tx1"/>
                      </a:solidFill>
                    </a:rPr>
                    <a:t>pkl</a:t>
                  </a:r>
                  <a:r>
                    <a:rPr lang="en-US" sz="400" dirty="0">
                      <a:solidFill>
                        <a:schemeClr val="tx1"/>
                      </a:solidFill>
                    </a:rPr>
                    <a:t> files</a:t>
                  </a:r>
                  <a:endParaRPr lang="en-IN" sz="400" dirty="0">
                    <a:solidFill>
                      <a:schemeClr val="tx1"/>
                    </a:solidFill>
                  </a:endParaRPr>
                </a:p>
              </p:txBody>
            </p:sp>
            <p:sp>
              <p:nvSpPr>
                <p:cNvPr id="22" name="Rectangle 21">
                  <a:extLst>
                    <a:ext uri="{FF2B5EF4-FFF2-40B4-BE49-F238E27FC236}">
                      <a16:creationId xmlns:a16="http://schemas.microsoft.com/office/drawing/2014/main" id="{44CEE714-FF40-21BE-7126-155F7DE56F24}"/>
                    </a:ext>
                  </a:extLst>
                </p:cNvPr>
                <p:cNvSpPr/>
                <p:nvPr/>
              </p:nvSpPr>
              <p:spPr>
                <a:xfrm>
                  <a:off x="5427976" y="3188894"/>
                  <a:ext cx="972000" cy="108000"/>
                </a:xfrm>
                <a:prstGeom prst="rect">
                  <a:avLst/>
                </a:prstGeom>
                <a:solidFill>
                  <a:srgbClr val="ECCA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solidFill>
                    </a:rPr>
                    <a:t>Creating new </a:t>
                  </a:r>
                  <a:r>
                    <a:rPr lang="en-US" sz="400" dirty="0" err="1">
                      <a:solidFill>
                        <a:schemeClr val="tx1"/>
                      </a:solidFill>
                    </a:rPr>
                    <a:t>dataframe</a:t>
                  </a:r>
                  <a:endParaRPr lang="en-IN" sz="400" dirty="0">
                    <a:solidFill>
                      <a:schemeClr val="tx1"/>
                    </a:solidFill>
                  </a:endParaRPr>
                </a:p>
              </p:txBody>
            </p:sp>
            <p:sp>
              <p:nvSpPr>
                <p:cNvPr id="23" name="Rectangle 22">
                  <a:extLst>
                    <a:ext uri="{FF2B5EF4-FFF2-40B4-BE49-F238E27FC236}">
                      <a16:creationId xmlns:a16="http://schemas.microsoft.com/office/drawing/2014/main" id="{6D0D98EB-702A-1F46-9137-887B47F81C1E}"/>
                    </a:ext>
                  </a:extLst>
                </p:cNvPr>
                <p:cNvSpPr/>
                <p:nvPr/>
              </p:nvSpPr>
              <p:spPr>
                <a:xfrm>
                  <a:off x="5427341" y="3392729"/>
                  <a:ext cx="972000" cy="108000"/>
                </a:xfrm>
                <a:prstGeom prst="rect">
                  <a:avLst/>
                </a:prstGeom>
                <a:solidFill>
                  <a:srgbClr val="ECCA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solidFill>
                    </a:rPr>
                    <a:t>Inserting the clean text from file to new columns of </a:t>
                  </a:r>
                  <a:r>
                    <a:rPr lang="en-US" sz="400" dirty="0" err="1">
                      <a:solidFill>
                        <a:schemeClr val="tx1"/>
                      </a:solidFill>
                    </a:rPr>
                    <a:t>dataframe</a:t>
                  </a:r>
                  <a:endParaRPr lang="en-IN" sz="400" dirty="0">
                    <a:solidFill>
                      <a:schemeClr val="tx1"/>
                    </a:solidFill>
                  </a:endParaRPr>
                </a:p>
              </p:txBody>
            </p:sp>
            <p:sp>
              <p:nvSpPr>
                <p:cNvPr id="24" name="Rectangle 23">
                  <a:extLst>
                    <a:ext uri="{FF2B5EF4-FFF2-40B4-BE49-F238E27FC236}">
                      <a16:creationId xmlns:a16="http://schemas.microsoft.com/office/drawing/2014/main" id="{850474E7-92E5-78CC-1C66-6BE8F496D4D6}"/>
                    </a:ext>
                  </a:extLst>
                </p:cNvPr>
                <p:cNvSpPr/>
                <p:nvPr/>
              </p:nvSpPr>
              <p:spPr>
                <a:xfrm>
                  <a:off x="5411466" y="3587674"/>
                  <a:ext cx="1008000" cy="108000"/>
                </a:xfrm>
                <a:prstGeom prst="rect">
                  <a:avLst/>
                </a:prstGeom>
                <a:solidFill>
                  <a:srgbClr val="ECCA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solidFill>
                    </a:rPr>
                    <a:t>Adding &lt;</a:t>
                  </a:r>
                  <a:r>
                    <a:rPr lang="en-US" sz="400" dirty="0" err="1">
                      <a:solidFill>
                        <a:schemeClr val="tx1"/>
                      </a:solidFill>
                    </a:rPr>
                    <a:t>sostok</a:t>
                  </a:r>
                  <a:r>
                    <a:rPr lang="en-US" sz="400" dirty="0">
                      <a:solidFill>
                        <a:schemeClr val="tx1"/>
                      </a:solidFill>
                    </a:rPr>
                    <a:t>&gt; and &lt;</a:t>
                  </a:r>
                  <a:r>
                    <a:rPr lang="en-US" sz="400" dirty="0" err="1">
                      <a:solidFill>
                        <a:schemeClr val="tx1"/>
                      </a:solidFill>
                    </a:rPr>
                    <a:t>eostok</a:t>
                  </a:r>
                  <a:r>
                    <a:rPr lang="en-US" sz="400" dirty="0">
                      <a:solidFill>
                        <a:schemeClr val="tx1"/>
                      </a:solidFill>
                    </a:rPr>
                    <a:t>&gt; at the beginning and end of summary </a:t>
                  </a:r>
                  <a:endParaRPr lang="en-IN" sz="400" dirty="0">
                    <a:solidFill>
                      <a:schemeClr val="tx1"/>
                    </a:solidFill>
                  </a:endParaRPr>
                </a:p>
              </p:txBody>
            </p:sp>
          </p:grpSp>
        </p:grpSp>
        <p:sp>
          <p:nvSpPr>
            <p:cNvPr id="27" name="TextBox 26">
              <a:extLst>
                <a:ext uri="{FF2B5EF4-FFF2-40B4-BE49-F238E27FC236}">
                  <a16:creationId xmlns:a16="http://schemas.microsoft.com/office/drawing/2014/main" id="{7DA34C69-6498-82BB-7070-2CC9D3EB04ED}"/>
                </a:ext>
              </a:extLst>
            </p:cNvPr>
            <p:cNvSpPr txBox="1"/>
            <p:nvPr/>
          </p:nvSpPr>
          <p:spPr>
            <a:xfrm>
              <a:off x="1011044" y="2348833"/>
              <a:ext cx="2690160" cy="1169551"/>
            </a:xfrm>
            <a:prstGeom prst="rect">
              <a:avLst/>
            </a:prstGeom>
            <a:noFill/>
          </p:spPr>
          <p:txBody>
            <a:bodyPr wrap="none" rtlCol="0">
              <a:spAutoFit/>
            </a:bodyPr>
            <a:lstStyle/>
            <a:p>
              <a:pPr marL="342900" indent="-342900">
                <a:buAutoNum type="arabicPeriod"/>
              </a:pPr>
              <a:r>
                <a:rPr lang="en-US" dirty="0"/>
                <a:t>Preprocessing</a:t>
              </a:r>
            </a:p>
            <a:p>
              <a:pPr marL="342900" indent="-342900">
                <a:buAutoNum type="arabicPeriod"/>
              </a:pPr>
              <a:r>
                <a:rPr lang="en-US" dirty="0"/>
                <a:t>Representing  Data </a:t>
              </a:r>
            </a:p>
            <a:p>
              <a:pPr marL="342900" indent="-342900">
                <a:buAutoNum type="arabicPeriod"/>
              </a:pPr>
              <a:r>
                <a:rPr lang="en-US" dirty="0"/>
                <a:t>Splitting Data </a:t>
              </a:r>
            </a:p>
            <a:p>
              <a:pPr marL="342900" indent="-342900">
                <a:buAutoNum type="arabicPeriod"/>
              </a:pPr>
              <a:r>
                <a:rPr lang="en-US" dirty="0"/>
                <a:t>Building and training model</a:t>
              </a:r>
            </a:p>
            <a:p>
              <a:pPr marL="342900" indent="-342900">
                <a:buAutoNum type="arabicPeriod"/>
              </a:pPr>
              <a:r>
                <a:rPr lang="en-US" dirty="0"/>
                <a:t>Evaluation</a:t>
              </a:r>
              <a:endParaRPr lang="en-IN" dirty="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3"/>
          <p:cNvSpPr txBox="1"/>
          <p:nvPr/>
        </p:nvSpPr>
        <p:spPr>
          <a:xfrm>
            <a:off x="76928" y="1611126"/>
            <a:ext cx="9068309" cy="3108513"/>
          </a:xfrm>
          <a:prstGeom prst="rect">
            <a:avLst/>
          </a:prstGeom>
          <a:noFill/>
          <a:ln>
            <a:noFill/>
          </a:ln>
        </p:spPr>
        <p:txBody>
          <a:bodyPr spcFirstLastPara="1" wrap="square" lIns="91425" tIns="91425" rIns="91425" bIns="91425" anchor="t" anchorCtr="0">
            <a:spAutoFit/>
          </a:bodyPr>
          <a:lstStyle/>
          <a:p>
            <a:pPr algn="l">
              <a:buFont typeface="+mj-lt"/>
              <a:buAutoNum type="arabicPeriod"/>
            </a:pPr>
            <a:r>
              <a:rPr lang="en-US" sz="1000" b="1" i="0" dirty="0">
                <a:solidFill>
                  <a:schemeClr val="tx1"/>
                </a:solidFill>
                <a:effectLst/>
                <a:latin typeface="Arial" panose="020B0604020202020204" pitchFamily="34" charset="0"/>
                <a:cs typeface="Arial" panose="020B0604020202020204" pitchFamily="34" charset="0"/>
              </a:rPr>
              <a:t>Data Collection and Preprocessing</a:t>
            </a:r>
            <a:r>
              <a:rPr lang="en-US" sz="1000" b="0" i="0" dirty="0">
                <a:solidFill>
                  <a:schemeClr val="tx1"/>
                </a:solidFill>
                <a:effectLst/>
                <a:latin typeface="Arial" panose="020B0604020202020204" pitchFamily="34" charset="0"/>
                <a:cs typeface="Arial" panose="020B0604020202020204" pitchFamily="34" charset="0"/>
              </a:rPr>
              <a:t>: Gather a large dataset of articles or documents along with their corresponding summaries. Clean the data by removing any unnecessary characters, formatting, or noise. Perform preprocessing tasks such as sentence tokenization, word tokenization, and removing stop words.</a:t>
            </a:r>
          </a:p>
          <a:p>
            <a:pPr algn="l">
              <a:buFont typeface="+mj-lt"/>
              <a:buAutoNum type="arabicPeriod"/>
            </a:pPr>
            <a:endParaRPr lang="en-US" sz="1000" b="0" i="0" dirty="0">
              <a:solidFill>
                <a:schemeClr val="tx1"/>
              </a:solidFill>
              <a:effectLst/>
              <a:latin typeface="Arial" panose="020B0604020202020204" pitchFamily="34" charset="0"/>
              <a:cs typeface="Arial" panose="020B0604020202020204" pitchFamily="34" charset="0"/>
            </a:endParaRPr>
          </a:p>
          <a:p>
            <a:pPr algn="l">
              <a:buFont typeface="+mj-lt"/>
              <a:buAutoNum type="arabicPeriod"/>
            </a:pPr>
            <a:r>
              <a:rPr lang="en-US" sz="1000" b="1" i="0" dirty="0">
                <a:solidFill>
                  <a:schemeClr val="tx1"/>
                </a:solidFill>
                <a:effectLst/>
                <a:latin typeface="Arial" panose="020B0604020202020204" pitchFamily="34" charset="0"/>
                <a:cs typeface="Arial" panose="020B0604020202020204" pitchFamily="34" charset="0"/>
              </a:rPr>
              <a:t>Encoder-Decoder Architecture</a:t>
            </a:r>
            <a:r>
              <a:rPr lang="en-US" sz="1000" b="0" i="0" dirty="0">
                <a:solidFill>
                  <a:schemeClr val="tx1"/>
                </a:solidFill>
                <a:effectLst/>
                <a:latin typeface="Arial" panose="020B0604020202020204" pitchFamily="34" charset="0"/>
                <a:cs typeface="Arial" panose="020B0604020202020204" pitchFamily="34" charset="0"/>
              </a:rPr>
              <a:t>: Construct an encoder-decoder architecture, often based on recurrent neural networks (RNNs) or transformer models. The encoder processes the input text and captures the contextual information, while the decoder generates the summary word by word.</a:t>
            </a:r>
          </a:p>
          <a:p>
            <a:pPr algn="l">
              <a:buFont typeface="+mj-lt"/>
              <a:buAutoNum type="arabicPeriod"/>
            </a:pPr>
            <a:endParaRPr lang="en-US" sz="1000" b="0" i="0" dirty="0">
              <a:solidFill>
                <a:schemeClr val="tx1"/>
              </a:solidFill>
              <a:effectLst/>
              <a:latin typeface="Arial" panose="020B0604020202020204" pitchFamily="34" charset="0"/>
              <a:cs typeface="Arial" panose="020B0604020202020204" pitchFamily="34" charset="0"/>
            </a:endParaRPr>
          </a:p>
          <a:p>
            <a:pPr algn="l">
              <a:buFont typeface="+mj-lt"/>
              <a:buAutoNum type="arabicPeriod"/>
            </a:pPr>
            <a:r>
              <a:rPr lang="en-US" sz="1000" b="1" i="0" dirty="0">
                <a:solidFill>
                  <a:schemeClr val="tx1"/>
                </a:solidFill>
                <a:effectLst/>
                <a:latin typeface="Arial" panose="020B0604020202020204" pitchFamily="34" charset="0"/>
                <a:cs typeface="Arial" panose="020B0604020202020204" pitchFamily="34" charset="0"/>
              </a:rPr>
              <a:t>Embeddings and Word Representations</a:t>
            </a:r>
            <a:r>
              <a:rPr lang="en-US" sz="1000" b="0" i="0" dirty="0">
                <a:solidFill>
                  <a:schemeClr val="tx1"/>
                </a:solidFill>
                <a:effectLst/>
                <a:latin typeface="Arial" panose="020B0604020202020204" pitchFamily="34" charset="0"/>
                <a:cs typeface="Arial" panose="020B0604020202020204" pitchFamily="34" charset="0"/>
              </a:rPr>
              <a:t>: Utilize word embeddings, such as Word2Vec or </a:t>
            </a:r>
            <a:r>
              <a:rPr lang="en-US" sz="1000" b="0" i="0" dirty="0" err="1">
                <a:solidFill>
                  <a:schemeClr val="tx1"/>
                </a:solidFill>
                <a:effectLst/>
                <a:latin typeface="Arial" panose="020B0604020202020204" pitchFamily="34" charset="0"/>
                <a:cs typeface="Arial" panose="020B0604020202020204" pitchFamily="34" charset="0"/>
              </a:rPr>
              <a:t>GloVe</a:t>
            </a:r>
            <a:r>
              <a:rPr lang="en-US" sz="1000" b="0" i="0" dirty="0">
                <a:solidFill>
                  <a:schemeClr val="tx1"/>
                </a:solidFill>
                <a:effectLst/>
                <a:latin typeface="Arial" panose="020B0604020202020204" pitchFamily="34" charset="0"/>
                <a:cs typeface="Arial" panose="020B0604020202020204" pitchFamily="34" charset="0"/>
              </a:rPr>
              <a:t>, to represent words as continuous vectors. These embeddings capture semantic and syntactic information, which can help the model understand the meaning and relationships between words.</a:t>
            </a:r>
          </a:p>
          <a:p>
            <a:pPr algn="l">
              <a:buFont typeface="+mj-lt"/>
              <a:buAutoNum type="arabicPeriod"/>
            </a:pPr>
            <a:endParaRPr lang="en-US" sz="1000" b="0" i="0" dirty="0">
              <a:solidFill>
                <a:schemeClr val="tx1"/>
              </a:solidFill>
              <a:effectLst/>
              <a:latin typeface="Arial" panose="020B0604020202020204" pitchFamily="34" charset="0"/>
              <a:cs typeface="Arial" panose="020B0604020202020204" pitchFamily="34" charset="0"/>
            </a:endParaRPr>
          </a:p>
          <a:p>
            <a:pPr algn="l">
              <a:buFont typeface="+mj-lt"/>
              <a:buAutoNum type="arabicPeriod"/>
            </a:pPr>
            <a:r>
              <a:rPr lang="en-US" sz="1000" b="1" i="0" dirty="0">
                <a:solidFill>
                  <a:schemeClr val="tx1"/>
                </a:solidFill>
                <a:effectLst/>
                <a:latin typeface="Arial" panose="020B0604020202020204" pitchFamily="34" charset="0"/>
                <a:cs typeface="Arial" panose="020B0604020202020204" pitchFamily="34" charset="0"/>
              </a:rPr>
              <a:t>Training the Model</a:t>
            </a:r>
            <a:r>
              <a:rPr lang="en-US" sz="1000" b="0" i="0" dirty="0">
                <a:solidFill>
                  <a:schemeClr val="tx1"/>
                </a:solidFill>
                <a:effectLst/>
                <a:latin typeface="Arial" panose="020B0604020202020204" pitchFamily="34" charset="0"/>
                <a:cs typeface="Arial" panose="020B0604020202020204" pitchFamily="34" charset="0"/>
              </a:rPr>
              <a:t>: Train the model using the preprocessed dataset. The training involves feeding the input text and target summary pairs to the model and optimizing the model parameters using techniques like backpropagation and gradient descent. Use suitable loss functions, such as cross-entropy, to guide the learning process.</a:t>
            </a:r>
          </a:p>
          <a:p>
            <a:pPr algn="l">
              <a:buFont typeface="+mj-lt"/>
              <a:buAutoNum type="arabicPeriod"/>
            </a:pPr>
            <a:endParaRPr lang="en-US" sz="1000" b="0" i="0" dirty="0">
              <a:solidFill>
                <a:schemeClr val="tx1"/>
              </a:solidFill>
              <a:effectLst/>
              <a:latin typeface="Arial" panose="020B0604020202020204" pitchFamily="34" charset="0"/>
              <a:cs typeface="Arial" panose="020B0604020202020204" pitchFamily="34" charset="0"/>
            </a:endParaRPr>
          </a:p>
          <a:p>
            <a:pPr algn="l">
              <a:buFont typeface="+mj-lt"/>
              <a:buAutoNum type="arabicPeriod"/>
            </a:pPr>
            <a:r>
              <a:rPr lang="en-US" sz="1000" b="1" i="0" dirty="0">
                <a:solidFill>
                  <a:schemeClr val="tx1"/>
                </a:solidFill>
                <a:effectLst/>
                <a:latin typeface="Arial" panose="020B0604020202020204" pitchFamily="34" charset="0"/>
                <a:cs typeface="Arial" panose="020B0604020202020204" pitchFamily="34" charset="0"/>
              </a:rPr>
              <a:t>Evaluation</a:t>
            </a:r>
            <a:r>
              <a:rPr lang="en-US" sz="1000" b="0" i="0" dirty="0">
                <a:solidFill>
                  <a:schemeClr val="tx1"/>
                </a:solidFill>
                <a:effectLst/>
                <a:latin typeface="Arial" panose="020B0604020202020204" pitchFamily="34" charset="0"/>
                <a:cs typeface="Arial" panose="020B0604020202020204" pitchFamily="34" charset="0"/>
              </a:rPr>
              <a:t>: Evaluate the quality of the generated summaries using evaluation metrics such as ROUGE (Recall-Oriented Understudy for </a:t>
            </a:r>
            <a:r>
              <a:rPr lang="en-US" sz="1000" b="0" i="0" dirty="0" err="1">
                <a:solidFill>
                  <a:schemeClr val="tx1"/>
                </a:solidFill>
                <a:effectLst/>
                <a:latin typeface="Arial" panose="020B0604020202020204" pitchFamily="34" charset="0"/>
                <a:cs typeface="Arial" panose="020B0604020202020204" pitchFamily="34" charset="0"/>
              </a:rPr>
              <a:t>Gisting</a:t>
            </a:r>
            <a:r>
              <a:rPr lang="en-US" sz="1000" b="0" i="0" dirty="0">
                <a:solidFill>
                  <a:schemeClr val="tx1"/>
                </a:solidFill>
                <a:effectLst/>
                <a:latin typeface="Arial" panose="020B0604020202020204" pitchFamily="34" charset="0"/>
                <a:cs typeface="Arial" panose="020B0604020202020204" pitchFamily="34" charset="0"/>
              </a:rPr>
              <a:t> Evaluation).These metrics measure the overlap between the generated summaries and reference summaries written by humans.</a:t>
            </a:r>
          </a:p>
          <a:p>
            <a:pPr algn="l">
              <a:buFont typeface="+mj-lt"/>
              <a:buAutoNum type="arabicPeriod"/>
            </a:pPr>
            <a:endParaRPr lang="en-US" sz="1000" b="1" i="0" dirty="0">
              <a:solidFill>
                <a:schemeClr val="tx1"/>
              </a:solidFill>
              <a:effectLst/>
              <a:latin typeface="Arial" panose="020B0604020202020204" pitchFamily="34" charset="0"/>
              <a:cs typeface="Arial" panose="020B0604020202020204" pitchFamily="34" charset="0"/>
            </a:endParaRPr>
          </a:p>
          <a:p>
            <a:pPr algn="l">
              <a:buFont typeface="+mj-lt"/>
              <a:buAutoNum type="arabicPeriod"/>
            </a:pPr>
            <a:r>
              <a:rPr lang="en-US" sz="1000" b="1" i="0" dirty="0">
                <a:solidFill>
                  <a:schemeClr val="tx1"/>
                </a:solidFill>
                <a:effectLst/>
                <a:latin typeface="Arial" panose="020B0604020202020204" pitchFamily="34" charset="0"/>
                <a:cs typeface="Arial" panose="020B0604020202020204" pitchFamily="34" charset="0"/>
              </a:rPr>
              <a:t>Deployment and Application</a:t>
            </a:r>
            <a:r>
              <a:rPr lang="en-US" sz="1000" b="0" i="0" dirty="0">
                <a:solidFill>
                  <a:schemeClr val="tx1"/>
                </a:solidFill>
                <a:effectLst/>
                <a:latin typeface="Arial" panose="020B0604020202020204" pitchFamily="34" charset="0"/>
                <a:cs typeface="Arial" panose="020B0604020202020204" pitchFamily="34" charset="0"/>
              </a:rPr>
              <a:t>: Deploy the trained model in a production environment, where it can accept new input texts and generate summaries in real-time. Use the abstractive text summarizer for various applications such as news summarization, document summarization, or social media summarization.</a:t>
            </a:r>
          </a:p>
        </p:txBody>
      </p:sp>
      <p:sp>
        <p:nvSpPr>
          <p:cNvPr id="71" name="Google Shape;71;p3"/>
          <p:cNvSpPr txBox="1"/>
          <p:nvPr/>
        </p:nvSpPr>
        <p:spPr>
          <a:xfrm>
            <a:off x="283697" y="1136940"/>
            <a:ext cx="1470513" cy="505267"/>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3600"/>
              <a:buFont typeface="Arial"/>
              <a:buNone/>
            </a:pPr>
            <a:endParaRPr lang="en" sz="1600" b="1" i="0" u="none" strike="noStrike" cap="none" dirty="0">
              <a:solidFill>
                <a:schemeClr val="tx1"/>
              </a:solidFill>
              <a:latin typeface="Arial" panose="020B0604020202020204" pitchFamily="34" charset="0"/>
              <a:ea typeface="Montserrat"/>
              <a:cs typeface="Arial" panose="020B0604020202020204" pitchFamily="34" charset="0"/>
              <a:sym typeface="Montserrat"/>
            </a:endParaRPr>
          </a:p>
          <a:p>
            <a:pPr marL="12700" marR="0" lvl="0" indent="0" algn="l" rtl="0">
              <a:lnSpc>
                <a:spcPct val="100000"/>
              </a:lnSpc>
              <a:spcBef>
                <a:spcPts val="0"/>
              </a:spcBef>
              <a:spcAft>
                <a:spcPts val="0"/>
              </a:spcAft>
              <a:buClr>
                <a:srgbClr val="000000"/>
              </a:buClr>
              <a:buSzPts val="3600"/>
              <a:buFont typeface="Arial"/>
              <a:buNone/>
            </a:pPr>
            <a:r>
              <a:rPr lang="en" sz="1600" b="1" i="0" u="none" strike="noStrike" cap="none" dirty="0">
                <a:solidFill>
                  <a:schemeClr val="tx1"/>
                </a:solidFill>
                <a:latin typeface="Arial" panose="020B0604020202020204" pitchFamily="34" charset="0"/>
                <a:ea typeface="Montserrat"/>
                <a:cs typeface="Arial" panose="020B0604020202020204" pitchFamily="34" charset="0"/>
                <a:sym typeface="Montserrat"/>
              </a:rPr>
              <a:t>Methodology</a:t>
            </a:r>
            <a:endParaRPr sz="1600" b="1" i="0" u="none" strike="noStrike" cap="none" dirty="0">
              <a:solidFill>
                <a:schemeClr val="tx1"/>
              </a:solidFill>
              <a:latin typeface="Arial" panose="020B0604020202020204" pitchFamily="34" charset="0"/>
              <a:ea typeface="Montserrat"/>
              <a:cs typeface="Arial" panose="020B0604020202020204" pitchFamily="34" charset="0"/>
              <a:sym typeface="Montserrat"/>
            </a:endParaRPr>
          </a:p>
        </p:txBody>
      </p:sp>
      <p:sp>
        <p:nvSpPr>
          <p:cNvPr id="4" name="Rectangle 3">
            <a:extLst>
              <a:ext uri="{FF2B5EF4-FFF2-40B4-BE49-F238E27FC236}">
                <a16:creationId xmlns:a16="http://schemas.microsoft.com/office/drawing/2014/main" id="{6E6C5550-557B-F342-0AB5-F32E5AA4BF38}"/>
              </a:ext>
            </a:extLst>
          </p:cNvPr>
          <p:cNvSpPr/>
          <p:nvPr/>
        </p:nvSpPr>
        <p:spPr>
          <a:xfrm>
            <a:off x="8006080" y="4927600"/>
            <a:ext cx="1092200" cy="195580"/>
          </a:xfrm>
          <a:prstGeom prst="rect">
            <a:avLst/>
          </a:prstGeom>
          <a:solidFill>
            <a:srgbClr val="0B5394"/>
          </a:solidFill>
          <a:ln>
            <a:solidFill>
              <a:srgbClr val="0B539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latin typeface="Arial" panose="020B0604020202020204" pitchFamily="34" charset="0"/>
                <a:cs typeface="Arial" panose="020B0604020202020204" pitchFamily="34" charset="0"/>
              </a:rPr>
              <a:t>20</a:t>
            </a:r>
            <a:r>
              <a:rPr lang="en-US" sz="1050" b="1" baseline="30000" dirty="0">
                <a:latin typeface="Arial" panose="020B0604020202020204" pitchFamily="34" charset="0"/>
                <a:cs typeface="Arial" panose="020B0604020202020204" pitchFamily="34" charset="0"/>
              </a:rPr>
              <a:t>th</a:t>
            </a:r>
            <a:r>
              <a:rPr lang="en-US" sz="1050" b="1" dirty="0">
                <a:latin typeface="Arial" panose="020B0604020202020204" pitchFamily="34" charset="0"/>
                <a:cs typeface="Arial" panose="020B0604020202020204" pitchFamily="34" charset="0"/>
              </a:rPr>
              <a:t> July 2023</a:t>
            </a:r>
            <a:endParaRPr lang="en-IN" sz="1050"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4548FCD-81EC-4820-B01B-B7E6196BF4A9}"/>
              </a:ext>
            </a:extLst>
          </p:cNvPr>
          <p:cNvSpPr txBox="1"/>
          <p:nvPr/>
        </p:nvSpPr>
        <p:spPr>
          <a:xfrm>
            <a:off x="840060" y="4891671"/>
            <a:ext cx="2194832" cy="261610"/>
          </a:xfrm>
          <a:prstGeom prst="rect">
            <a:avLst/>
          </a:prstGeom>
          <a:noFill/>
        </p:spPr>
        <p:txBody>
          <a:bodyPr wrap="none" rtlCol="0">
            <a:spAutoFit/>
          </a:bodyPr>
          <a:lstStyle/>
          <a:p>
            <a:r>
              <a:rPr lang="en-US" sz="1100" b="1" dirty="0">
                <a:solidFill>
                  <a:schemeClr val="bg1"/>
                </a:solidFill>
                <a:latin typeface="Arial" panose="020B0604020202020204" pitchFamily="34" charset="0"/>
                <a:cs typeface="Arial" panose="020B0604020202020204" pitchFamily="34" charset="0"/>
              </a:rPr>
              <a:t>: Abstractive Text Summarizer</a:t>
            </a:r>
            <a:endParaRPr lang="en-IN" sz="11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64926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1390</Words>
  <Application>Microsoft Office PowerPoint</Application>
  <PresentationFormat>On-screen Show (16:9)</PresentationFormat>
  <Paragraphs>147</Paragraphs>
  <Slides>13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Montserrat SemiBold</vt:lpstr>
      <vt:lpstr>Montserrat</vt:lpstr>
      <vt:lpstr>Simple Light</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Implementation and Results</vt:lpstr>
      <vt:lpstr>Rogue Score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Pritam Sutradhar</dc:creator>
  <cp:lastModifiedBy>Pritam</cp:lastModifiedBy>
  <cp:revision>7</cp:revision>
  <dcterms:modified xsi:type="dcterms:W3CDTF">2023-07-20T05:46:45Z</dcterms:modified>
</cp:coreProperties>
</file>