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6" r:id="rId3"/>
    <p:sldId id="259" r:id="rId4"/>
    <p:sldId id="266" r:id="rId5"/>
    <p:sldId id="260" r:id="rId6"/>
    <p:sldId id="261" r:id="rId7"/>
    <p:sldId id="263" r:id="rId8"/>
    <p:sldId id="262" r:id="rId9"/>
    <p:sldId id="258" r:id="rId10"/>
    <p:sldId id="268" r:id="rId11"/>
    <p:sldId id="269" r:id="rId12"/>
    <p:sldId id="267" r:id="rId13"/>
    <p:sldId id="25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91503" autoAdjust="0"/>
  </p:normalViewPr>
  <p:slideViewPr>
    <p:cSldViewPr snapToGrid="0" showGuides="1">
      <p:cViewPr varScale="1">
        <p:scale>
          <a:sx n="75" d="100"/>
          <a:sy n="75" d="100"/>
        </p:scale>
        <p:origin x="6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81812-0546-4EAD-895C-B6B422876BD2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2D174-F6D5-4808-B0E1-059C76524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7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D174-F6D5-4808-B0E1-059C76524F0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9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999-1756-CE23-D277-F6563E46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43BAC-4718-F368-32A0-F3CC5E490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1245-BBA1-86EF-633A-EA69F263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C226-065D-4974-6B0D-F1E3C294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ECA6-7030-DB16-A98F-A6D696A5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8C-4613-BAF8-F08A-53442C94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D037-4905-CC99-50EF-DB04CC424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C989-DCD2-2999-A5C7-E36B567F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B419-A159-F63F-1A38-BF76C332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1492-EDC1-2B37-CC7E-E0B3FA40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8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4A648-D8FC-B09D-FA93-C693BFB55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3124F-E55F-42DA-7162-B045A092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0417-809C-7C57-AB05-B5B44822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6D95-83E5-9754-939D-5F4088D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16C4-0D4C-CE59-3A3A-B4D6BF7B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F02B-E0F6-AE98-8BB8-7D362E6C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664F-A55F-77B2-C903-E7D68773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6A9-08E4-0548-C98F-60D73524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AD18-12FB-AA43-7F81-6D9D20F9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8045-2EC1-8D95-F16B-98DF904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319F-AD7D-10E5-81B4-22DA1E54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8C0-F408-CCE1-90CA-F18FFBEF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F980-FFEA-AB1A-1B95-19AB7515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4092-E655-A3F3-1956-E4AD8A6B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9EE2-40EF-11AB-D496-19BB3CCD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4AA9-5A8B-B316-9077-AF8E0CD8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987B-DDD6-2212-AB4B-0F006090B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F1356-FEFD-D64F-B5D5-76ED2FE4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769A-1DFC-CF26-00C8-F8F90D2D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A80F0-4B3F-DFCB-4314-BC606B41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12984-D59B-4CA7-AF84-801ACF7E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0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AF9B-5EC6-41E5-7792-5E837DEA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73D9-C243-A5F1-2F4F-1BCB748B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10553-BC37-353A-2F23-F0DF1C16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DCBC6-DEE8-82C4-A5A5-052A5419C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E7C80-A849-2743-A49B-301680DB5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760B8-B2DE-C5F5-2F1D-993B6A8D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48B68-20D7-A947-7AA8-900A3595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AA7A5-72AC-E940-83F7-AF36C6E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1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4A94-404D-0136-E550-BC455B64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F6CFA-8AF2-C874-2C57-D7FECE81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37332-6F58-9314-4FE3-FCCEFD58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79F9A-9B12-4E2C-A67C-D5E2BFA7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1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24B58-EBEB-2245-9DE2-4DBCE2A1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5DFC2-3678-5D78-6C39-D062AFCC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67AC-E22E-CA1A-80B8-AEAF4151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3076-E4F6-3F18-159A-91923F13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2C13-C6DA-FDDF-3AF4-650FC62E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38179-8C2E-3B20-FD85-BEBC4BA4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41D6-0B45-CE7C-EFED-44737ED0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43600-6536-B029-767D-D6286B25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594D-2D62-D9FD-E6B6-D8A4ED20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B2A7-80CA-F7C7-BC64-17713078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85496-30BB-9028-7F70-E93700F8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E533-3775-E140-7A00-8849AE5B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AE91-2FAB-021C-6288-D7C9267D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43A2-4838-4AFB-62C6-CCA217B3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2CB65-3C36-D36E-57D4-524360D9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4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EF8A8-D8D5-C6D8-9D55-15DFB6D1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5B79-E56C-2E49-8CE2-39BCD53C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6DA0-CB86-E94A-00C3-DC04F789A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D3E8-4811-47B2-965E-550E1AB6533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82AE-165E-E43E-3D1D-E126A5CD5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8922-E7B0-9319-8FC3-97BC84B3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BDCF-C069-4DAB-9BF2-C73715C2F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A9F5A5-0BFB-C7FF-7964-8432C5B2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1" y="571500"/>
            <a:ext cx="4567039" cy="395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41F56-CA62-E4ED-8EDA-4B1AF51D2472}"/>
              </a:ext>
            </a:extLst>
          </p:cNvPr>
          <p:cNvSpPr txBox="1"/>
          <p:nvPr/>
        </p:nvSpPr>
        <p:spPr>
          <a:xfrm>
            <a:off x="1405322" y="961053"/>
            <a:ext cx="9381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Load Balancing Using SDN</a:t>
            </a:r>
            <a:endParaRPr lang="en-IN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DA123-F2CC-BC79-A4D1-989C16FB6B7F}"/>
              </a:ext>
            </a:extLst>
          </p:cNvPr>
          <p:cNvSpPr txBox="1"/>
          <p:nvPr/>
        </p:nvSpPr>
        <p:spPr>
          <a:xfrm>
            <a:off x="3304674" y="3801979"/>
            <a:ext cx="547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By</a:t>
            </a:r>
          </a:p>
          <a:p>
            <a:pPr algn="ctr"/>
            <a:r>
              <a:rPr lang="en-US" i="1" dirty="0"/>
              <a:t>Pritam Sutradhar(202102021002)</a:t>
            </a:r>
          </a:p>
          <a:p>
            <a:pPr algn="ctr"/>
            <a:r>
              <a:rPr lang="en-US" i="1" dirty="0"/>
              <a:t>Amarjit Pandit(2021020210039)</a:t>
            </a:r>
          </a:p>
          <a:p>
            <a:pPr algn="ctr"/>
            <a:r>
              <a:rPr lang="en-US" i="1" dirty="0" err="1"/>
              <a:t>Jintumoni</a:t>
            </a:r>
            <a:r>
              <a:rPr lang="en-US" i="1" dirty="0"/>
              <a:t> </a:t>
            </a:r>
            <a:r>
              <a:rPr lang="en-US" i="1" dirty="0" err="1"/>
              <a:t>Basumatary</a:t>
            </a:r>
            <a:r>
              <a:rPr lang="en-US" i="1" dirty="0"/>
              <a:t>(202102022103)</a:t>
            </a:r>
            <a:endParaRPr lang="en-IN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DE669-6617-2638-7200-22E18D9D68F8}"/>
              </a:ext>
            </a:extLst>
          </p:cNvPr>
          <p:cNvSpPr txBox="1"/>
          <p:nvPr/>
        </p:nvSpPr>
        <p:spPr>
          <a:xfrm>
            <a:off x="3360821" y="5483568"/>
            <a:ext cx="54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Under the supervision of </a:t>
            </a:r>
          </a:p>
          <a:p>
            <a:pPr algn="ctr"/>
            <a:r>
              <a:rPr lang="en-US" b="1" dirty="0"/>
              <a:t>Mr. Ranjan </a:t>
            </a:r>
            <a:r>
              <a:rPr lang="en-US" b="1" dirty="0" err="1"/>
              <a:t>Patowary</a:t>
            </a:r>
            <a:endParaRPr lang="en-US" b="1" dirty="0"/>
          </a:p>
          <a:p>
            <a:pPr algn="ctr"/>
            <a:r>
              <a:rPr lang="en-US" dirty="0"/>
              <a:t>(Assistant Professor)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30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1B15B-A3C7-7802-06F0-FE39A1882B4B}"/>
              </a:ext>
            </a:extLst>
          </p:cNvPr>
          <p:cNvSpPr txBox="1"/>
          <p:nvPr/>
        </p:nvSpPr>
        <p:spPr>
          <a:xfrm>
            <a:off x="955040" y="975360"/>
            <a:ext cx="10281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Change Flow Function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Adjusts how data flows through the network based on what's happening.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Looks at where data is coming from and going to, and decides how to send 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Makes sure data goes between certain ports in a specific order, like taking turns between two specific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Pout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Handles tasks to manage how data moves around the network.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Checks regularly to see if any adjustments are needed in how data is sent.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Makes sure data is sent evenly across different paths in the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MyComponent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Class: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The main part that manages what happens when the network connects.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Sets up how data should flow when the network starts.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Sets timers to do regular checks and make changes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Flow Rule Addition Function: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Adds instructions to the network on how to handle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Decides which data should go where and how it should be treated.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Sends these instructions to the network so it knows what to 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Timer Initialization Function: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Sets up timers to keep track of time and trigger 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Makes sure tasks happen regularly, like checking and adjusting how data is handled.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225ED-0CC6-93D7-0761-F2DB795373E5}"/>
              </a:ext>
            </a:extLst>
          </p:cNvPr>
          <p:cNvSpPr txBox="1"/>
          <p:nvPr/>
        </p:nvSpPr>
        <p:spPr>
          <a:xfrm>
            <a:off x="2209800" y="37592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Implementation of Round Robin Algorithm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5125E-348F-76CB-4D21-F66133ED9C7D}"/>
              </a:ext>
            </a:extLst>
          </p:cNvPr>
          <p:cNvSpPr txBox="1"/>
          <p:nvPr/>
        </p:nvSpPr>
        <p:spPr>
          <a:xfrm>
            <a:off x="2325329" y="393292"/>
            <a:ext cx="754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Results and Analysis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C6B2C-144C-83FD-5595-E4A5EC1C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35" y="1315250"/>
            <a:ext cx="9121930" cy="4168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F6148B-2629-FB89-253F-1C1421E99F16}"/>
              </a:ext>
            </a:extLst>
          </p:cNvPr>
          <p:cNvSpPr txBox="1"/>
          <p:nvPr/>
        </p:nvSpPr>
        <p:spPr>
          <a:xfrm>
            <a:off x="1297858" y="5682390"/>
            <a:ext cx="104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Round Robin Algorithm packet loss will be much higher</a:t>
            </a:r>
            <a:endParaRPr lang="en-IN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B9709280-0B47-EC60-F357-5985021CDC30}"/>
              </a:ext>
            </a:extLst>
          </p:cNvPr>
          <p:cNvSpPr/>
          <p:nvPr/>
        </p:nvSpPr>
        <p:spPr>
          <a:xfrm rot="10332148">
            <a:off x="9838818" y="3123751"/>
            <a:ext cx="875071" cy="2716824"/>
          </a:xfrm>
          <a:prstGeom prst="curvedRightArrow">
            <a:avLst>
              <a:gd name="adj1" fmla="val 10720"/>
              <a:gd name="adj2" fmla="val 26670"/>
              <a:gd name="adj3" fmla="val 26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9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10931-2DB1-3B0F-39DC-C5AE2C961E36}"/>
              </a:ext>
            </a:extLst>
          </p:cNvPr>
          <p:cNvSpPr txBox="1"/>
          <p:nvPr/>
        </p:nvSpPr>
        <p:spPr>
          <a:xfrm>
            <a:off x="792480" y="396240"/>
            <a:ext cx="977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CAC8E-40E6-E424-0E78-E369024C35F4}"/>
              </a:ext>
            </a:extLst>
          </p:cNvPr>
          <p:cNvSpPr txBox="1"/>
          <p:nvPr/>
        </p:nvSpPr>
        <p:spPr>
          <a:xfrm>
            <a:off x="924560" y="1158240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Apply Back Propagation Artificial Neural Network (BPANN) to </a:t>
            </a:r>
            <a:r>
              <a:rPr lang="en-IN" dirty="0" err="1"/>
              <a:t>analyze</a:t>
            </a:r>
            <a:r>
              <a:rPr lang="en-IN" dirty="0"/>
              <a:t> path information (</a:t>
            </a:r>
            <a:r>
              <a:rPr lang="en-IN" dirty="0" err="1"/>
              <a:t>BWRatio</a:t>
            </a:r>
            <a:r>
              <a:rPr lang="en-IN" dirty="0"/>
              <a:t>, </a:t>
            </a:r>
            <a:r>
              <a:rPr lang="en-IN" dirty="0" err="1"/>
              <a:t>PLoss</a:t>
            </a:r>
            <a:r>
              <a:rPr lang="en-IN" dirty="0"/>
              <a:t>, Latency, Hop count) for optimized traffic routing.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7CA26-8F81-10EC-22DF-11AF5A88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2648558"/>
            <a:ext cx="5881296" cy="2359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10F23E-997E-71A4-207F-E1F300CBD7EA}"/>
                  </a:ext>
                </a:extLst>
              </p:cNvPr>
              <p:cNvSpPr txBox="1"/>
              <p:nvPr/>
            </p:nvSpPr>
            <p:spPr>
              <a:xfrm>
                <a:off x="7711440" y="2001520"/>
                <a:ext cx="3291840" cy="449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Bandwidth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𝐴𝑚𝑜𝑢𝑛𝑡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𝑜𝑓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𝐷𝑎𝑡𝑎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𝑇𝑖𝑚𝑒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𝑇𝑎𝑘𝑒𝑛</m:t>
                        </m:r>
                      </m:den>
                    </m:f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10F23E-997E-71A4-207F-E1F300CB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440" y="2001520"/>
                <a:ext cx="3291840" cy="449354"/>
              </a:xfrm>
              <a:prstGeom prst="rect">
                <a:avLst/>
              </a:prstGeom>
              <a:blipFill>
                <a:blip r:embed="rId3"/>
                <a:stretch>
                  <a:fillRect l="-926" b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D53F0-874E-9593-9DBE-FEB31EC82D64}"/>
                  </a:ext>
                </a:extLst>
              </p:cNvPr>
              <p:cNvSpPr txBox="1"/>
              <p:nvPr/>
            </p:nvSpPr>
            <p:spPr>
              <a:xfrm>
                <a:off x="7538720" y="2878289"/>
                <a:ext cx="5262880" cy="69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Utilization Ratio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𝑈𝑠𝑒𝑑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𝐵𝑎𝑛𝑑𝑤𝑖𝑑𝑡h</m:t>
                        </m:r>
                      </m:num>
                      <m:den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𝑇𝑜𝑡𝑎𝑙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𝐴𝑣𝑎𝑖𝑙𝑎𝑏𝑙𝑒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𝐵𝑎𝑛𝑑𝑤𝑖𝑑𝑡h</m:t>
                        </m:r>
                      </m:den>
                    </m:f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𝑋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100%</m:t>
                    </m:r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D53F0-874E-9593-9DBE-FEB31EC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878289"/>
                <a:ext cx="5262880" cy="696794"/>
              </a:xfrm>
              <a:prstGeom prst="rect">
                <a:avLst/>
              </a:prstGeom>
              <a:blipFill>
                <a:blip r:embed="rId4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318324-E5FC-3BF4-0034-79770868F1B3}"/>
                  </a:ext>
                </a:extLst>
              </p:cNvPr>
              <p:cNvSpPr txBox="1"/>
              <p:nvPr/>
            </p:nvSpPr>
            <p:spPr>
              <a:xfrm>
                <a:off x="7538720" y="4002498"/>
                <a:ext cx="5262880" cy="72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Packet Loss Ratio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𝑁𝑢𝑚𝑏𝑒𝑟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𝑜𝑓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𝑃𝑎𝑐𝑘𝑒𝑡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𝐿𝑜𝑠𝑡</m:t>
                        </m:r>
                      </m:num>
                      <m:den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𝑇𝑜𝑡𝑎𝑙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𝑁𝑢𝑚𝑏𝑒𝑟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𝑜𝑓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𝑃𝑎𝑐𝑘𝑒𝑡𝑠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𝑆𝑒𝑛𝑡</m:t>
                        </m:r>
                      </m:den>
                    </m:f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𝑋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100%</m:t>
                    </m:r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318324-E5FC-3BF4-0034-79770868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002498"/>
                <a:ext cx="5262880" cy="723403"/>
              </a:xfrm>
              <a:prstGeom prst="rect">
                <a:avLst/>
              </a:prstGeom>
              <a:blipFill>
                <a:blip r:embed="rId5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895ACA0-E4C6-C6D6-E4DB-9F259DCDADDC}"/>
              </a:ext>
            </a:extLst>
          </p:cNvPr>
          <p:cNvSpPr txBox="1"/>
          <p:nvPr/>
        </p:nvSpPr>
        <p:spPr>
          <a:xfrm>
            <a:off x="7538720" y="5153316"/>
            <a:ext cx="52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Latency</a:t>
            </a:r>
            <a:r>
              <a:rPr lang="en-US" sz="1600" dirty="0"/>
              <a:t>: End Time – Start Time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3CBA5-9063-9269-2F37-ABC3A6973970}"/>
              </a:ext>
            </a:extLst>
          </p:cNvPr>
          <p:cNvSpPr txBox="1"/>
          <p:nvPr/>
        </p:nvSpPr>
        <p:spPr>
          <a:xfrm>
            <a:off x="7538720" y="5919287"/>
            <a:ext cx="52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Hops</a:t>
            </a:r>
            <a:r>
              <a:rPr lang="en-US" sz="1600" dirty="0"/>
              <a:t>: Number of Intermediate Devices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A9E13007-C40C-A279-B946-296F4541244F}"/>
              </a:ext>
            </a:extLst>
          </p:cNvPr>
          <p:cNvSpPr/>
          <p:nvPr/>
        </p:nvSpPr>
        <p:spPr>
          <a:xfrm>
            <a:off x="3411794" y="5286017"/>
            <a:ext cx="471948" cy="476227"/>
          </a:xfrm>
          <a:prstGeom prst="plus">
            <a:avLst>
              <a:gd name="adj" fmla="val 425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0C3F2-658E-B784-EFEF-EE214700D5F5}"/>
              </a:ext>
            </a:extLst>
          </p:cNvPr>
          <p:cNvSpPr txBox="1"/>
          <p:nvPr/>
        </p:nvSpPr>
        <p:spPr>
          <a:xfrm>
            <a:off x="1719072" y="5902372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 metrics</a:t>
            </a: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F5E3499-409C-D3C5-D7BF-8D7BFBE28352}"/>
              </a:ext>
            </a:extLst>
          </p:cNvPr>
          <p:cNvSpPr/>
          <p:nvPr/>
        </p:nvSpPr>
        <p:spPr>
          <a:xfrm>
            <a:off x="6565392" y="2674621"/>
            <a:ext cx="554736" cy="3581584"/>
          </a:xfrm>
          <a:prstGeom prst="rightBrace">
            <a:avLst>
              <a:gd name="adj1" fmla="val 115476"/>
              <a:gd name="adj2" fmla="val 4691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22AB6-F3FF-2F8C-5DDF-18F4DE94EF23}"/>
              </a:ext>
            </a:extLst>
          </p:cNvPr>
          <p:cNvCxnSpPr>
            <a:stCxn id="6" idx="1"/>
            <a:endCxn id="9" idx="1"/>
          </p:cNvCxnSpPr>
          <p:nvPr/>
        </p:nvCxnSpPr>
        <p:spPr>
          <a:xfrm flipV="1">
            <a:off x="7120128" y="2226197"/>
            <a:ext cx="591312" cy="21286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585479-1FE8-A4AC-5523-B0D5465FF408}"/>
              </a:ext>
            </a:extLst>
          </p:cNvPr>
          <p:cNvCxnSpPr>
            <a:stCxn id="6" idx="1"/>
            <a:endCxn id="10" idx="1"/>
          </p:cNvCxnSpPr>
          <p:nvPr/>
        </p:nvCxnSpPr>
        <p:spPr>
          <a:xfrm flipV="1">
            <a:off x="7120128" y="3226686"/>
            <a:ext cx="418592" cy="1128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C7587B-3EAB-0A4A-F9A3-CB1AB7DD47FF}"/>
              </a:ext>
            </a:extLst>
          </p:cNvPr>
          <p:cNvCxnSpPr>
            <a:stCxn id="6" idx="1"/>
            <a:endCxn id="13" idx="1"/>
          </p:cNvCxnSpPr>
          <p:nvPr/>
        </p:nvCxnSpPr>
        <p:spPr>
          <a:xfrm>
            <a:off x="7120128" y="4354885"/>
            <a:ext cx="418592" cy="9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C2053-F00D-3409-309D-3154D9D6ED6C}"/>
              </a:ext>
            </a:extLst>
          </p:cNvPr>
          <p:cNvCxnSpPr>
            <a:stCxn id="6" idx="1"/>
            <a:endCxn id="14" idx="1"/>
          </p:cNvCxnSpPr>
          <p:nvPr/>
        </p:nvCxnSpPr>
        <p:spPr>
          <a:xfrm>
            <a:off x="7120128" y="4354885"/>
            <a:ext cx="418592" cy="967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94575C-0D2F-FA40-2474-086BA8A4FFB2}"/>
              </a:ext>
            </a:extLst>
          </p:cNvPr>
          <p:cNvCxnSpPr>
            <a:stCxn id="6" idx="1"/>
            <a:endCxn id="15" idx="1"/>
          </p:cNvCxnSpPr>
          <p:nvPr/>
        </p:nvCxnSpPr>
        <p:spPr>
          <a:xfrm>
            <a:off x="7120128" y="4354885"/>
            <a:ext cx="418592" cy="17336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2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0B11E9-E9DC-97BA-37A7-6FDD2D3E94BA}"/>
              </a:ext>
            </a:extLst>
          </p:cNvPr>
          <p:cNvSpPr/>
          <p:nvPr/>
        </p:nvSpPr>
        <p:spPr>
          <a:xfrm>
            <a:off x="7445829" y="4857666"/>
            <a:ext cx="1166326" cy="404799"/>
          </a:xfrm>
          <a:custGeom>
            <a:avLst/>
            <a:gdLst>
              <a:gd name="connsiteX0" fmla="*/ 0 w 1166326"/>
              <a:gd name="connsiteY0" fmla="*/ 404799 h 404799"/>
              <a:gd name="connsiteX1" fmla="*/ 335902 w 1166326"/>
              <a:gd name="connsiteY1" fmla="*/ 12914 h 404799"/>
              <a:gd name="connsiteX2" fmla="*/ 1166326 w 1166326"/>
              <a:gd name="connsiteY2" fmla="*/ 134212 h 4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326" h="404799">
                <a:moveTo>
                  <a:pt x="0" y="404799"/>
                </a:moveTo>
                <a:cubicBezTo>
                  <a:pt x="70757" y="231405"/>
                  <a:pt x="141514" y="58012"/>
                  <a:pt x="335902" y="12914"/>
                </a:cubicBezTo>
                <a:cubicBezTo>
                  <a:pt x="530290" y="-32184"/>
                  <a:pt x="1023257" y="48682"/>
                  <a:pt x="1166326" y="134212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5CDA0-21EC-7F60-F4A6-A6770A812E6E}"/>
              </a:ext>
            </a:extLst>
          </p:cNvPr>
          <p:cNvSpPr txBox="1"/>
          <p:nvPr/>
        </p:nvSpPr>
        <p:spPr>
          <a:xfrm>
            <a:off x="8528177" y="4795937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Topology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6EEC5-25D3-E213-9685-29C40862C83A}"/>
              </a:ext>
            </a:extLst>
          </p:cNvPr>
          <p:cNvSpPr txBox="1"/>
          <p:nvPr/>
        </p:nvSpPr>
        <p:spPr>
          <a:xfrm>
            <a:off x="8266922" y="4027733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ping h1 to h2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C9C24C-6571-63A8-C36F-A8E050E4BD4D}"/>
              </a:ext>
            </a:extLst>
          </p:cNvPr>
          <p:cNvSpPr/>
          <p:nvPr/>
        </p:nvSpPr>
        <p:spPr>
          <a:xfrm>
            <a:off x="10226351" y="3088433"/>
            <a:ext cx="497409" cy="1017036"/>
          </a:xfrm>
          <a:custGeom>
            <a:avLst/>
            <a:gdLst>
              <a:gd name="connsiteX0" fmla="*/ 0 w 497409"/>
              <a:gd name="connsiteY0" fmla="*/ 0 h 1017036"/>
              <a:gd name="connsiteX1" fmla="*/ 494522 w 497409"/>
              <a:gd name="connsiteY1" fmla="*/ 223934 h 1017036"/>
              <a:gd name="connsiteX2" fmla="*/ 195943 w 497409"/>
              <a:gd name="connsiteY2" fmla="*/ 1017036 h 101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409" h="1017036">
                <a:moveTo>
                  <a:pt x="0" y="0"/>
                </a:moveTo>
                <a:cubicBezTo>
                  <a:pt x="230932" y="27214"/>
                  <a:pt x="461865" y="54428"/>
                  <a:pt x="494522" y="223934"/>
                </a:cubicBezTo>
                <a:cubicBezTo>
                  <a:pt x="527179" y="393440"/>
                  <a:pt x="273698" y="852195"/>
                  <a:pt x="195943" y="10170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AB09D-CC61-B08D-27F1-156069C2563D}"/>
              </a:ext>
            </a:extLst>
          </p:cNvPr>
          <p:cNvSpPr/>
          <p:nvPr/>
        </p:nvSpPr>
        <p:spPr>
          <a:xfrm>
            <a:off x="2301240" y="3977640"/>
            <a:ext cx="485998" cy="1104900"/>
          </a:xfrm>
          <a:custGeom>
            <a:avLst/>
            <a:gdLst>
              <a:gd name="connsiteX0" fmla="*/ 426720 w 485998"/>
              <a:gd name="connsiteY0" fmla="*/ 0 h 1104900"/>
              <a:gd name="connsiteX1" fmla="*/ 449580 w 485998"/>
              <a:gd name="connsiteY1" fmla="*/ 716280 h 1104900"/>
              <a:gd name="connsiteX2" fmla="*/ 0 w 485998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998" h="1104900">
                <a:moveTo>
                  <a:pt x="426720" y="0"/>
                </a:moveTo>
                <a:cubicBezTo>
                  <a:pt x="473710" y="266065"/>
                  <a:pt x="520700" y="532130"/>
                  <a:pt x="449580" y="716280"/>
                </a:cubicBezTo>
                <a:cubicBezTo>
                  <a:pt x="378460" y="900430"/>
                  <a:pt x="134620" y="1024890"/>
                  <a:pt x="0" y="110490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4C371-C8B9-CCBE-81BC-6393BBA16B06}"/>
              </a:ext>
            </a:extLst>
          </p:cNvPr>
          <p:cNvSpPr txBox="1"/>
          <p:nvPr/>
        </p:nvSpPr>
        <p:spPr>
          <a:xfrm>
            <a:off x="1200539" y="5028109"/>
            <a:ext cx="183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Paths are changing after an interval of time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EE6FA-78EA-DC72-5281-820FC29AA984}"/>
              </a:ext>
            </a:extLst>
          </p:cNvPr>
          <p:cNvSpPr txBox="1"/>
          <p:nvPr/>
        </p:nvSpPr>
        <p:spPr>
          <a:xfrm>
            <a:off x="680720" y="447040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Neural Network structure with input (path features), hidden (optimized neurons), and output (selected path) layers.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0D2775-23CC-F181-924B-F83044329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3" y="1163240"/>
            <a:ext cx="7734465" cy="4719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36DB9C-D555-77B0-47BC-E0304453DEF5}"/>
              </a:ext>
            </a:extLst>
          </p:cNvPr>
          <p:cNvSpPr txBox="1"/>
          <p:nvPr/>
        </p:nvSpPr>
        <p:spPr>
          <a:xfrm>
            <a:off x="213756" y="5732135"/>
            <a:ext cx="1052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Evaluate BPANN performance against Round Robin.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metrics: </a:t>
            </a:r>
            <a:r>
              <a:rPr lang="en-US" dirty="0" err="1"/>
              <a:t>BWRatio</a:t>
            </a:r>
            <a:r>
              <a:rPr lang="en-US" dirty="0"/>
              <a:t>, </a:t>
            </a:r>
            <a:r>
              <a:rPr lang="en-US" dirty="0" err="1"/>
              <a:t>PLoss</a:t>
            </a:r>
            <a:r>
              <a:rPr lang="en-US" dirty="0"/>
              <a:t>, Latency, Hop count.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Analyze impact on network performance, scalability, and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425205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6DC4-D6D2-DE66-C9BC-A498D3EB8DE7}"/>
              </a:ext>
            </a:extLst>
          </p:cNvPr>
          <p:cNvSpPr txBox="1">
            <a:spLocks/>
          </p:cNvSpPr>
          <p:nvPr/>
        </p:nvSpPr>
        <p:spPr>
          <a:xfrm>
            <a:off x="1294362" y="237976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34A7048-7E0C-EE17-9708-B154C95A6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559" y="3207709"/>
            <a:ext cx="5518581" cy="29626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Centralized Control</a:t>
            </a:r>
            <a:r>
              <a:rPr lang="en-US" sz="2000" dirty="0"/>
              <a:t>: </a:t>
            </a:r>
          </a:p>
          <a:p>
            <a:pPr algn="l"/>
            <a:r>
              <a:rPr lang="en-US" sz="1800" dirty="0"/>
              <a:t>SDN separates the network's control plane from the data plane, allowing centralized management and programmability of network resources.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Dynamic Configuration</a:t>
            </a:r>
            <a:r>
              <a:rPr lang="en-US" sz="2000" dirty="0"/>
              <a:t>:</a:t>
            </a:r>
          </a:p>
          <a:p>
            <a:pPr algn="l"/>
            <a:r>
              <a:rPr lang="en-US" sz="1800" dirty="0"/>
              <a:t> With SDN, network configurations and policies can be dynamically adjusted through software, enabling agile and efficient network management.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71EF6-C02A-C945-0A8B-28CC95FA77E4}"/>
              </a:ext>
            </a:extLst>
          </p:cNvPr>
          <p:cNvSpPr txBox="1"/>
          <p:nvPr/>
        </p:nvSpPr>
        <p:spPr>
          <a:xfrm>
            <a:off x="920527" y="383658"/>
            <a:ext cx="494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Understanding SDN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8B6DA-8719-7F2D-6AAE-BDEFDB56D477}"/>
              </a:ext>
            </a:extLst>
          </p:cNvPr>
          <p:cNvSpPr txBox="1"/>
          <p:nvPr/>
        </p:nvSpPr>
        <p:spPr>
          <a:xfrm>
            <a:off x="979559" y="1478949"/>
            <a:ext cx="5734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an approach which uses software controllers to manage and direct network traffic by communicating with the hardware infrastructure</a:t>
            </a:r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535C65-B4C3-BF34-DED0-325E8D1BEA60}"/>
              </a:ext>
            </a:extLst>
          </p:cNvPr>
          <p:cNvGrpSpPr/>
          <p:nvPr/>
        </p:nvGrpSpPr>
        <p:grpSpPr>
          <a:xfrm>
            <a:off x="6737402" y="1656079"/>
            <a:ext cx="5229996" cy="3926696"/>
            <a:chOff x="1656080" y="1351280"/>
            <a:chExt cx="6563360" cy="49277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C046F1-6173-AF72-53B9-53894D723366}"/>
                </a:ext>
              </a:extLst>
            </p:cNvPr>
            <p:cNvSpPr/>
            <p:nvPr/>
          </p:nvSpPr>
          <p:spPr>
            <a:xfrm>
              <a:off x="4033520" y="1351280"/>
              <a:ext cx="1930400" cy="55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B34245-9783-6313-A316-5CE13FC47357}"/>
                </a:ext>
              </a:extLst>
            </p:cNvPr>
            <p:cNvSpPr/>
            <p:nvPr/>
          </p:nvSpPr>
          <p:spPr>
            <a:xfrm>
              <a:off x="4165600" y="1473200"/>
              <a:ext cx="1930400" cy="558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FD6903-037C-28BA-1885-46AA8C99A34A}"/>
                </a:ext>
              </a:extLst>
            </p:cNvPr>
            <p:cNvSpPr/>
            <p:nvPr/>
          </p:nvSpPr>
          <p:spPr>
            <a:xfrm>
              <a:off x="4368800" y="1595120"/>
              <a:ext cx="1930400" cy="55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BD0454-427A-BAAB-FB99-E34D106ED507}"/>
                </a:ext>
              </a:extLst>
            </p:cNvPr>
            <p:cNvSpPr/>
            <p:nvPr/>
          </p:nvSpPr>
          <p:spPr>
            <a:xfrm>
              <a:off x="4572000" y="1717040"/>
              <a:ext cx="1930400" cy="558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Application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CF94587-68E8-4D1C-3E29-9318433CF12F}"/>
                </a:ext>
              </a:extLst>
            </p:cNvPr>
            <p:cNvSpPr/>
            <p:nvPr/>
          </p:nvSpPr>
          <p:spPr>
            <a:xfrm>
              <a:off x="3657600" y="3149600"/>
              <a:ext cx="3698240" cy="11074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SDN Controller</a:t>
              </a:r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05218375-E51C-0BF5-994E-BE060B4569D5}"/>
                </a:ext>
              </a:extLst>
            </p:cNvPr>
            <p:cNvSpPr/>
            <p:nvPr/>
          </p:nvSpPr>
          <p:spPr>
            <a:xfrm>
              <a:off x="2753360" y="5388992"/>
              <a:ext cx="1066800" cy="3657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3FDA7843-C19E-591C-78FF-FC63B65A4DDE}"/>
                </a:ext>
              </a:extLst>
            </p:cNvPr>
            <p:cNvSpPr/>
            <p:nvPr/>
          </p:nvSpPr>
          <p:spPr>
            <a:xfrm>
              <a:off x="5029200" y="5383014"/>
              <a:ext cx="1066800" cy="3657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8A794314-5570-D4B2-25FA-5333B76C05B2}"/>
                </a:ext>
              </a:extLst>
            </p:cNvPr>
            <p:cNvSpPr/>
            <p:nvPr/>
          </p:nvSpPr>
          <p:spPr>
            <a:xfrm>
              <a:off x="7152640" y="5348347"/>
              <a:ext cx="1066800" cy="3657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3D8533-FBC2-EB5A-AB43-E6499388E08C}"/>
                </a:ext>
              </a:extLst>
            </p:cNvPr>
            <p:cNvCxnSpPr/>
            <p:nvPr/>
          </p:nvCxnSpPr>
          <p:spPr>
            <a:xfrm>
              <a:off x="2214880" y="2621280"/>
              <a:ext cx="321056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6DD68-3C7B-9BCC-AEAB-C7518AC646C6}"/>
                </a:ext>
              </a:extLst>
            </p:cNvPr>
            <p:cNvCxnSpPr/>
            <p:nvPr/>
          </p:nvCxnSpPr>
          <p:spPr>
            <a:xfrm>
              <a:off x="2214880" y="4663440"/>
              <a:ext cx="321056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D69D03-0A34-C58B-B70C-99D2B47833F8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5506720" y="2275840"/>
              <a:ext cx="30480" cy="8737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23A0B6-681D-27AD-1DF5-133148E896E5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H="1">
              <a:off x="3286761" y="4267200"/>
              <a:ext cx="523239" cy="11217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F7947D-63BE-3597-BF79-965E98218A5C}"/>
                </a:ext>
              </a:extLst>
            </p:cNvPr>
            <p:cNvCxnSpPr>
              <a:cxnSpLocks/>
              <a:stCxn id="27" idx="2"/>
              <a:endCxn id="29" idx="1"/>
            </p:cNvCxnSpPr>
            <p:nvPr/>
          </p:nvCxnSpPr>
          <p:spPr>
            <a:xfrm>
              <a:off x="5506721" y="4257040"/>
              <a:ext cx="55880" cy="11259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DC6F65-1DF6-437F-9F31-62823811E8A3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152640" y="4257040"/>
              <a:ext cx="533401" cy="10913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284484-7A02-57B1-EBEB-F9FE58C12A0E}"/>
                </a:ext>
              </a:extLst>
            </p:cNvPr>
            <p:cNvSpPr txBox="1"/>
            <p:nvPr/>
          </p:nvSpPr>
          <p:spPr>
            <a:xfrm>
              <a:off x="5518906" y="4558270"/>
              <a:ext cx="2001520" cy="32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Southbound Interface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8D7DA0-E9B0-0952-4159-980776F1AF03}"/>
                </a:ext>
              </a:extLst>
            </p:cNvPr>
            <p:cNvSpPr txBox="1"/>
            <p:nvPr/>
          </p:nvSpPr>
          <p:spPr>
            <a:xfrm>
              <a:off x="5527653" y="2496979"/>
              <a:ext cx="2001520" cy="32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Northbound Interface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F421E6-9E42-CE59-3391-0AF5E11446BF}"/>
                </a:ext>
              </a:extLst>
            </p:cNvPr>
            <p:cNvSpPr txBox="1"/>
            <p:nvPr/>
          </p:nvSpPr>
          <p:spPr>
            <a:xfrm>
              <a:off x="1677670" y="4886089"/>
              <a:ext cx="2001520" cy="32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Infrastructure Tier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5B51B7-3BD5-48E7-1FE0-E47BA3FA7277}"/>
                </a:ext>
              </a:extLst>
            </p:cNvPr>
            <p:cNvSpPr txBox="1"/>
            <p:nvPr/>
          </p:nvSpPr>
          <p:spPr>
            <a:xfrm>
              <a:off x="1752600" y="3266004"/>
              <a:ext cx="2001520" cy="32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Control Tier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C0F1E-34BD-3D58-AD5E-C81414ECD314}"/>
                </a:ext>
              </a:extLst>
            </p:cNvPr>
            <p:cNvSpPr txBox="1"/>
            <p:nvPr/>
          </p:nvSpPr>
          <p:spPr>
            <a:xfrm>
              <a:off x="1656080" y="1645920"/>
              <a:ext cx="2001520" cy="32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Application Tier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3641EB-7F04-768B-8175-51FC03356402}"/>
                </a:ext>
              </a:extLst>
            </p:cNvPr>
            <p:cNvSpPr txBox="1"/>
            <p:nvPr/>
          </p:nvSpPr>
          <p:spPr>
            <a:xfrm>
              <a:off x="4609927" y="5950765"/>
              <a:ext cx="2001520" cy="32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Switches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7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7FBBF6-E135-B0B5-792D-AC92ABFBA03D}"/>
              </a:ext>
            </a:extLst>
          </p:cNvPr>
          <p:cNvCxnSpPr>
            <a:cxnSpLocks/>
          </p:cNvCxnSpPr>
          <p:nvPr/>
        </p:nvCxnSpPr>
        <p:spPr>
          <a:xfrm>
            <a:off x="6096000" y="1668812"/>
            <a:ext cx="0" cy="42443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ECDD902-B46D-E48B-802A-E0F8BAEF7CDD}"/>
              </a:ext>
            </a:extLst>
          </p:cNvPr>
          <p:cNvGrpSpPr/>
          <p:nvPr/>
        </p:nvGrpSpPr>
        <p:grpSpPr>
          <a:xfrm>
            <a:off x="665383" y="1832198"/>
            <a:ext cx="10908239" cy="4507743"/>
            <a:chOff x="665383" y="1405478"/>
            <a:chExt cx="10908239" cy="45077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00D8C9-D711-DD51-627E-42F4FA3267BD}"/>
                </a:ext>
              </a:extLst>
            </p:cNvPr>
            <p:cNvGrpSpPr/>
            <p:nvPr/>
          </p:nvGrpSpPr>
          <p:grpSpPr>
            <a:xfrm>
              <a:off x="665383" y="2354868"/>
              <a:ext cx="4731669" cy="3558353"/>
              <a:chOff x="2262689" y="850232"/>
              <a:chExt cx="8892990" cy="668778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B94D7BB-BED9-94C1-2E01-D28A1179DBF1}"/>
                  </a:ext>
                </a:extLst>
              </p:cNvPr>
              <p:cNvGrpSpPr/>
              <p:nvPr/>
            </p:nvGrpSpPr>
            <p:grpSpPr>
              <a:xfrm>
                <a:off x="2262689" y="2589334"/>
                <a:ext cx="1028700" cy="748580"/>
                <a:chOff x="3886200" y="2347546"/>
                <a:chExt cx="1028700" cy="748580"/>
              </a:xfrm>
            </p:grpSpPr>
            <p:sp>
              <p:nvSpPr>
                <p:cNvPr id="79" name="Flowchart: Magnetic Disk 78">
                  <a:extLst>
                    <a:ext uri="{FF2B5EF4-FFF2-40B4-BE49-F238E27FC236}">
                      <a16:creationId xmlns:a16="http://schemas.microsoft.com/office/drawing/2014/main" id="{7DD9AC13-4576-F5D0-BCB0-3B37B6241C5E}"/>
                    </a:ext>
                  </a:extLst>
                </p:cNvPr>
                <p:cNvSpPr/>
                <p:nvPr/>
              </p:nvSpPr>
              <p:spPr>
                <a:xfrm>
                  <a:off x="3886200" y="2347546"/>
                  <a:ext cx="1028700" cy="4835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lowchart: Magnetic Disk 79">
                  <a:extLst>
                    <a:ext uri="{FF2B5EF4-FFF2-40B4-BE49-F238E27FC236}">
                      <a16:creationId xmlns:a16="http://schemas.microsoft.com/office/drawing/2014/main" id="{414CE52E-84FD-B0BD-AE98-84B095B0AAF7}"/>
                    </a:ext>
                  </a:extLst>
                </p:cNvPr>
                <p:cNvSpPr/>
                <p:nvPr/>
              </p:nvSpPr>
              <p:spPr>
                <a:xfrm>
                  <a:off x="3886200" y="2831123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8CA4A92-7F18-1397-EDB4-520B22B2E261}"/>
                  </a:ext>
                </a:extLst>
              </p:cNvPr>
              <p:cNvGrpSpPr/>
              <p:nvPr/>
            </p:nvGrpSpPr>
            <p:grpSpPr>
              <a:xfrm>
                <a:off x="7856619" y="3452193"/>
                <a:ext cx="1028700" cy="748580"/>
                <a:chOff x="3886200" y="2347546"/>
                <a:chExt cx="1028700" cy="748580"/>
              </a:xfrm>
            </p:grpSpPr>
            <p:sp>
              <p:nvSpPr>
                <p:cNvPr id="77" name="Flowchart: Magnetic Disk 76">
                  <a:extLst>
                    <a:ext uri="{FF2B5EF4-FFF2-40B4-BE49-F238E27FC236}">
                      <a16:creationId xmlns:a16="http://schemas.microsoft.com/office/drawing/2014/main" id="{E36F58C9-435C-CDC7-E1F1-022A9F653119}"/>
                    </a:ext>
                  </a:extLst>
                </p:cNvPr>
                <p:cNvSpPr/>
                <p:nvPr/>
              </p:nvSpPr>
              <p:spPr>
                <a:xfrm>
                  <a:off x="3886200" y="2347546"/>
                  <a:ext cx="1028700" cy="4835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lowchart: Magnetic Disk 77">
                  <a:extLst>
                    <a:ext uri="{FF2B5EF4-FFF2-40B4-BE49-F238E27FC236}">
                      <a16:creationId xmlns:a16="http://schemas.microsoft.com/office/drawing/2014/main" id="{2A6E2D48-2784-2577-6975-05F00E48AF45}"/>
                    </a:ext>
                  </a:extLst>
                </p:cNvPr>
                <p:cNvSpPr/>
                <p:nvPr/>
              </p:nvSpPr>
              <p:spPr>
                <a:xfrm>
                  <a:off x="3886200" y="2831123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CD93F57-AFE3-C2CE-A466-04E76A2DAE9A}"/>
                  </a:ext>
                </a:extLst>
              </p:cNvPr>
              <p:cNvGrpSpPr/>
              <p:nvPr/>
            </p:nvGrpSpPr>
            <p:grpSpPr>
              <a:xfrm>
                <a:off x="5286875" y="2362969"/>
                <a:ext cx="1028700" cy="748580"/>
                <a:chOff x="3886200" y="2347546"/>
                <a:chExt cx="1028700" cy="748580"/>
              </a:xfrm>
            </p:grpSpPr>
            <p:sp>
              <p:nvSpPr>
                <p:cNvPr id="75" name="Flowchart: Magnetic Disk 74">
                  <a:extLst>
                    <a:ext uri="{FF2B5EF4-FFF2-40B4-BE49-F238E27FC236}">
                      <a16:creationId xmlns:a16="http://schemas.microsoft.com/office/drawing/2014/main" id="{BF9B1B62-C612-0EBD-F62E-0BCE78E9ED86}"/>
                    </a:ext>
                  </a:extLst>
                </p:cNvPr>
                <p:cNvSpPr/>
                <p:nvPr/>
              </p:nvSpPr>
              <p:spPr>
                <a:xfrm>
                  <a:off x="3886200" y="2347546"/>
                  <a:ext cx="1028700" cy="4835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lowchart: Magnetic Disk 75">
                  <a:extLst>
                    <a:ext uri="{FF2B5EF4-FFF2-40B4-BE49-F238E27FC236}">
                      <a16:creationId xmlns:a16="http://schemas.microsoft.com/office/drawing/2014/main" id="{AD040F69-C129-6029-8756-343E30AFE489}"/>
                    </a:ext>
                  </a:extLst>
                </p:cNvPr>
                <p:cNvSpPr/>
                <p:nvPr/>
              </p:nvSpPr>
              <p:spPr>
                <a:xfrm>
                  <a:off x="3886200" y="2831123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2B794E-E806-4101-20FB-6163ACB2D3A7}"/>
                  </a:ext>
                </a:extLst>
              </p:cNvPr>
              <p:cNvGrpSpPr/>
              <p:nvPr/>
            </p:nvGrpSpPr>
            <p:grpSpPr>
              <a:xfrm>
                <a:off x="4134852" y="4356898"/>
                <a:ext cx="4750467" cy="1378894"/>
                <a:chOff x="3886200" y="2347546"/>
                <a:chExt cx="4750467" cy="1378894"/>
              </a:xfrm>
            </p:grpSpPr>
            <p:sp>
              <p:nvSpPr>
                <p:cNvPr id="71" name="Flowchart: Magnetic Disk 70">
                  <a:extLst>
                    <a:ext uri="{FF2B5EF4-FFF2-40B4-BE49-F238E27FC236}">
                      <a16:creationId xmlns:a16="http://schemas.microsoft.com/office/drawing/2014/main" id="{6B0E3745-F443-C2BD-841F-0A33EA6805BF}"/>
                    </a:ext>
                  </a:extLst>
                </p:cNvPr>
                <p:cNvSpPr/>
                <p:nvPr/>
              </p:nvSpPr>
              <p:spPr>
                <a:xfrm>
                  <a:off x="3886200" y="2347546"/>
                  <a:ext cx="1028700" cy="4835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lowchart: Magnetic Disk 71">
                  <a:extLst>
                    <a:ext uri="{FF2B5EF4-FFF2-40B4-BE49-F238E27FC236}">
                      <a16:creationId xmlns:a16="http://schemas.microsoft.com/office/drawing/2014/main" id="{04BE457D-7EC5-BF52-89DA-D2BA2B312BCB}"/>
                    </a:ext>
                  </a:extLst>
                </p:cNvPr>
                <p:cNvSpPr/>
                <p:nvPr/>
              </p:nvSpPr>
              <p:spPr>
                <a:xfrm>
                  <a:off x="3886200" y="2831123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lowchart: Magnetic Disk 72">
                  <a:extLst>
                    <a:ext uri="{FF2B5EF4-FFF2-40B4-BE49-F238E27FC236}">
                      <a16:creationId xmlns:a16="http://schemas.microsoft.com/office/drawing/2014/main" id="{118F6380-9946-F3E7-1199-834DD846CEAF}"/>
                    </a:ext>
                  </a:extLst>
                </p:cNvPr>
                <p:cNvSpPr/>
                <p:nvPr/>
              </p:nvSpPr>
              <p:spPr>
                <a:xfrm>
                  <a:off x="7607967" y="2721835"/>
                  <a:ext cx="1028700" cy="4835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lowchart: Magnetic Disk 73">
                  <a:extLst>
                    <a:ext uri="{FF2B5EF4-FFF2-40B4-BE49-F238E27FC236}">
                      <a16:creationId xmlns:a16="http://schemas.microsoft.com/office/drawing/2014/main" id="{8B26B959-9FA7-B7A4-DB93-F07901935EC2}"/>
                    </a:ext>
                  </a:extLst>
                </p:cNvPr>
                <p:cNvSpPr/>
                <p:nvPr/>
              </p:nvSpPr>
              <p:spPr>
                <a:xfrm>
                  <a:off x="7607967" y="3461437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06647B-E77A-3290-2E00-C18EF3A1E05D}"/>
                  </a:ext>
                </a:extLst>
              </p:cNvPr>
              <p:cNvSpPr/>
              <p:nvPr/>
            </p:nvSpPr>
            <p:spPr>
              <a:xfrm>
                <a:off x="2999874" y="850232"/>
                <a:ext cx="497305" cy="4331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850F94-A733-0024-7E08-94360EF90D82}"/>
                  </a:ext>
                </a:extLst>
              </p:cNvPr>
              <p:cNvSpPr/>
              <p:nvPr/>
            </p:nvSpPr>
            <p:spPr>
              <a:xfrm>
                <a:off x="4400550" y="1066800"/>
                <a:ext cx="497305" cy="4331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1DCA3F-C9E1-EE50-B24A-1A898D521F6B}"/>
                  </a:ext>
                </a:extLst>
              </p:cNvPr>
              <p:cNvSpPr/>
              <p:nvPr/>
            </p:nvSpPr>
            <p:spPr>
              <a:xfrm>
                <a:off x="5552573" y="1013736"/>
                <a:ext cx="497305" cy="4331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7E3D24-36DD-29B2-A988-88E5477A8B02}"/>
                  </a:ext>
                </a:extLst>
              </p:cNvPr>
              <p:cNvSpPr/>
              <p:nvPr/>
            </p:nvSpPr>
            <p:spPr>
              <a:xfrm>
                <a:off x="6543174" y="1013736"/>
                <a:ext cx="497306" cy="43313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706C80C-938C-F438-EE0B-7BDA6FD048FF}"/>
                  </a:ext>
                </a:extLst>
              </p:cNvPr>
              <p:cNvSpPr/>
              <p:nvPr/>
            </p:nvSpPr>
            <p:spPr>
              <a:xfrm>
                <a:off x="7607967" y="850232"/>
                <a:ext cx="497305" cy="4331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0AEC699-5E24-8FFA-2533-0F01F51F5939}"/>
                  </a:ext>
                </a:extLst>
              </p:cNvPr>
              <p:cNvCxnSpPr>
                <a:cxnSpLocks/>
                <a:stCxn id="47" idx="2"/>
                <a:endCxn id="79" idx="1"/>
              </p:cNvCxnSpPr>
              <p:nvPr/>
            </p:nvCxnSpPr>
            <p:spPr>
              <a:xfrm flipH="1">
                <a:off x="2777039" y="1283368"/>
                <a:ext cx="471488" cy="13059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4BBD0AD-6581-D80B-5E16-A8EF2B5B1ADE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4526881" y="1493803"/>
                <a:ext cx="122321" cy="286309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9CC34E8-BD0F-0EED-D9CA-3C5E660184B9}"/>
                  </a:ext>
                </a:extLst>
              </p:cNvPr>
              <p:cNvCxnSpPr>
                <a:cxnSpLocks/>
                <a:endCxn id="75" idx="1"/>
              </p:cNvCxnSpPr>
              <p:nvPr/>
            </p:nvCxnSpPr>
            <p:spPr>
              <a:xfrm>
                <a:off x="5662500" y="1446872"/>
                <a:ext cx="138725" cy="9160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2DF877F-2FF4-DC02-94FA-9F386272A8E0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 flipH="1">
                <a:off x="6021005" y="1446873"/>
                <a:ext cx="770822" cy="90700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348B0D-28D2-5161-A87B-901BA69A6E7D}"/>
                  </a:ext>
                </a:extLst>
              </p:cNvPr>
              <p:cNvCxnSpPr>
                <a:cxnSpLocks/>
                <a:stCxn id="51" idx="2"/>
                <a:endCxn id="77" idx="1"/>
              </p:cNvCxnSpPr>
              <p:nvPr/>
            </p:nvCxnSpPr>
            <p:spPr>
              <a:xfrm>
                <a:off x="7856620" y="1283368"/>
                <a:ext cx="514349" cy="2168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56B96CF-2A05-847C-D37D-CFA2723C7138}"/>
                  </a:ext>
                </a:extLst>
              </p:cNvPr>
              <p:cNvCxnSpPr>
                <a:cxnSpLocks/>
                <a:stCxn id="79" idx="4"/>
                <a:endCxn id="75" idx="2"/>
              </p:cNvCxnSpPr>
              <p:nvPr/>
            </p:nvCxnSpPr>
            <p:spPr>
              <a:xfrm flipV="1">
                <a:off x="3291389" y="2604758"/>
                <a:ext cx="1995486" cy="22636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3B0E456-BC35-443D-3672-1CA4CD3ED426}"/>
                  </a:ext>
                </a:extLst>
              </p:cNvPr>
              <p:cNvCxnSpPr>
                <a:cxnSpLocks/>
                <a:stCxn id="75" idx="4"/>
                <a:endCxn id="77" idx="2"/>
              </p:cNvCxnSpPr>
              <p:nvPr/>
            </p:nvCxnSpPr>
            <p:spPr>
              <a:xfrm>
                <a:off x="6315575" y="2604758"/>
                <a:ext cx="1541044" cy="1089224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DE05B41-03C5-58F6-81A4-5A6960488C3F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>
                <a:off x="3342021" y="2979047"/>
                <a:ext cx="792831" cy="161964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E8DEA25-4ACB-1598-951D-AC773DA4838F}"/>
                  </a:ext>
                </a:extLst>
              </p:cNvPr>
              <p:cNvCxnSpPr>
                <a:cxnSpLocks/>
                <a:stCxn id="71" idx="4"/>
              </p:cNvCxnSpPr>
              <p:nvPr/>
            </p:nvCxnSpPr>
            <p:spPr>
              <a:xfrm flipV="1">
                <a:off x="5163552" y="3823737"/>
                <a:ext cx="2693067" cy="77495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55F25D0-8105-FFD7-9FC4-A300E1155708}"/>
                  </a:ext>
                </a:extLst>
              </p:cNvPr>
              <p:cNvCxnSpPr/>
              <p:nvPr/>
            </p:nvCxnSpPr>
            <p:spPr>
              <a:xfrm>
                <a:off x="9011920" y="4972975"/>
                <a:ext cx="25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3F815A9-2BDA-EFB0-8A7F-B10630580BA9}"/>
                  </a:ext>
                </a:extLst>
              </p:cNvPr>
              <p:cNvCxnSpPr/>
              <p:nvPr/>
            </p:nvCxnSpPr>
            <p:spPr>
              <a:xfrm>
                <a:off x="9011920" y="5577545"/>
                <a:ext cx="25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9B1EB1A-D31C-8D21-4BFC-BE0A605B0C12}"/>
                  </a:ext>
                </a:extLst>
              </p:cNvPr>
              <p:cNvSpPr txBox="1"/>
              <p:nvPr/>
            </p:nvSpPr>
            <p:spPr>
              <a:xfrm>
                <a:off x="9392520" y="5392877"/>
                <a:ext cx="1763159" cy="43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Data Plane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71364D-89E4-D6E2-A32F-D43DAA84FD2A}"/>
                  </a:ext>
                </a:extLst>
              </p:cNvPr>
              <p:cNvSpPr txBox="1"/>
              <p:nvPr/>
            </p:nvSpPr>
            <p:spPr>
              <a:xfrm>
                <a:off x="9392520" y="4840476"/>
                <a:ext cx="1763159" cy="43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Control Plane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D3B44BF-F9EE-7F5C-919B-206CE9F44194}"/>
                  </a:ext>
                </a:extLst>
              </p:cNvPr>
              <p:cNvCxnSpPr>
                <a:stCxn id="72" idx="4"/>
                <a:endCxn id="78" idx="2"/>
              </p:cNvCxnSpPr>
              <p:nvPr/>
            </p:nvCxnSpPr>
            <p:spPr>
              <a:xfrm flipV="1">
                <a:off x="5163552" y="4068272"/>
                <a:ext cx="2693067" cy="904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26097FE-9DE5-4661-88AE-7E815BEB7B60}"/>
                  </a:ext>
                </a:extLst>
              </p:cNvPr>
              <p:cNvCxnSpPr>
                <a:cxnSpLocks/>
                <a:stCxn id="76" idx="4"/>
                <a:endCxn id="78" idx="2"/>
              </p:cNvCxnSpPr>
              <p:nvPr/>
            </p:nvCxnSpPr>
            <p:spPr>
              <a:xfrm>
                <a:off x="6315575" y="2979048"/>
                <a:ext cx="1541044" cy="1089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F9C13B0-B379-E4EC-4043-999412591B5D}"/>
                  </a:ext>
                </a:extLst>
              </p:cNvPr>
              <p:cNvCxnSpPr>
                <a:cxnSpLocks/>
                <a:stCxn id="80" idx="4"/>
                <a:endCxn id="76" idx="2"/>
              </p:cNvCxnSpPr>
              <p:nvPr/>
            </p:nvCxnSpPr>
            <p:spPr>
              <a:xfrm flipV="1">
                <a:off x="3291389" y="2979048"/>
                <a:ext cx="1995486" cy="226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44423E2-E5CF-1FF4-434D-A6B1A2A1A73A}"/>
                  </a:ext>
                </a:extLst>
              </p:cNvPr>
              <p:cNvCxnSpPr>
                <a:cxnSpLocks/>
                <a:stCxn id="80" idx="4"/>
                <a:endCxn id="72" idx="2"/>
              </p:cNvCxnSpPr>
              <p:nvPr/>
            </p:nvCxnSpPr>
            <p:spPr>
              <a:xfrm>
                <a:off x="3291389" y="3205413"/>
                <a:ext cx="843463" cy="1767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A9702D-2FCC-A7A3-F2D1-6987E9C7E070}"/>
                  </a:ext>
                </a:extLst>
              </p:cNvPr>
              <p:cNvSpPr txBox="1"/>
              <p:nvPr/>
            </p:nvSpPr>
            <p:spPr>
              <a:xfrm>
                <a:off x="9615338" y="3109453"/>
                <a:ext cx="1152023" cy="47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Router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BA8064-E47F-DC61-75CE-580BDFB0ED5C}"/>
                  </a:ext>
                </a:extLst>
              </p:cNvPr>
              <p:cNvSpPr txBox="1"/>
              <p:nvPr/>
            </p:nvSpPr>
            <p:spPr>
              <a:xfrm>
                <a:off x="4662656" y="6901721"/>
                <a:ext cx="3880868" cy="6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Traditional Network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8A9265-5683-53B5-6E8A-60E626AB0BB4}"/>
                </a:ext>
              </a:extLst>
            </p:cNvPr>
            <p:cNvGrpSpPr/>
            <p:nvPr/>
          </p:nvGrpSpPr>
          <p:grpSpPr>
            <a:xfrm>
              <a:off x="6837228" y="2354868"/>
              <a:ext cx="4736394" cy="3519029"/>
              <a:chOff x="6837228" y="2366370"/>
              <a:chExt cx="4736394" cy="3519029"/>
            </a:xfrm>
          </p:grpSpPr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04CF6842-0A72-11D0-9FB4-1E163F5B9C87}"/>
                  </a:ext>
                </a:extLst>
              </p:cNvPr>
              <p:cNvSpPr/>
              <p:nvPr/>
            </p:nvSpPr>
            <p:spPr>
              <a:xfrm>
                <a:off x="6837228" y="3867085"/>
                <a:ext cx="547338" cy="140999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24DA62E2-FA96-0DB3-BBC4-5B7CEAAAC92B}"/>
                  </a:ext>
                </a:extLst>
              </p:cNvPr>
              <p:cNvSpPr/>
              <p:nvPr/>
            </p:nvSpPr>
            <p:spPr>
              <a:xfrm>
                <a:off x="9485388" y="3985081"/>
                <a:ext cx="547338" cy="140999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213F7C2C-DFEE-5A5A-B8EF-C8C93092F29F}"/>
                  </a:ext>
                </a:extLst>
              </p:cNvPr>
              <p:cNvSpPr/>
              <p:nvPr/>
            </p:nvSpPr>
            <p:spPr>
              <a:xfrm>
                <a:off x="8202479" y="3590454"/>
                <a:ext cx="547338" cy="150697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AA0696C-1A74-C326-46E9-EAB69A4A083D}"/>
                  </a:ext>
                </a:extLst>
              </p:cNvPr>
              <p:cNvGrpSpPr/>
              <p:nvPr/>
            </p:nvGrpSpPr>
            <p:grpSpPr>
              <a:xfrm>
                <a:off x="7838070" y="2955122"/>
                <a:ext cx="2527568" cy="2010693"/>
                <a:chOff x="3886200" y="-52583"/>
                <a:chExt cx="4750467" cy="3779023"/>
              </a:xfrm>
            </p:grpSpPr>
            <p:sp>
              <p:nvSpPr>
                <p:cNvPr id="39" name="Flowchart: Magnetic Disk 38">
                  <a:extLst>
                    <a:ext uri="{FF2B5EF4-FFF2-40B4-BE49-F238E27FC236}">
                      <a16:creationId xmlns:a16="http://schemas.microsoft.com/office/drawing/2014/main" id="{35D0623F-CB78-4643-C1FC-BDDBF06B67F0}"/>
                    </a:ext>
                  </a:extLst>
                </p:cNvPr>
                <p:cNvSpPr/>
                <p:nvPr/>
              </p:nvSpPr>
              <p:spPr>
                <a:xfrm>
                  <a:off x="3886200" y="2831123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lowchart: Magnetic Disk 39">
                  <a:extLst>
                    <a:ext uri="{FF2B5EF4-FFF2-40B4-BE49-F238E27FC236}">
                      <a16:creationId xmlns:a16="http://schemas.microsoft.com/office/drawing/2014/main" id="{82962BDF-798E-CA22-F120-5C2864CDAB45}"/>
                    </a:ext>
                  </a:extLst>
                </p:cNvPr>
                <p:cNvSpPr/>
                <p:nvPr/>
              </p:nvSpPr>
              <p:spPr>
                <a:xfrm>
                  <a:off x="7607967" y="2721835"/>
                  <a:ext cx="1028700" cy="4835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lowchart: Magnetic Disk 40">
                  <a:extLst>
                    <a:ext uri="{FF2B5EF4-FFF2-40B4-BE49-F238E27FC236}">
                      <a16:creationId xmlns:a16="http://schemas.microsoft.com/office/drawing/2014/main" id="{F314EDCD-60DB-817C-9990-23D3366EF00C}"/>
                    </a:ext>
                  </a:extLst>
                </p:cNvPr>
                <p:cNvSpPr/>
                <p:nvPr/>
              </p:nvSpPr>
              <p:spPr>
                <a:xfrm>
                  <a:off x="7607967" y="3461437"/>
                  <a:ext cx="1028700" cy="265003"/>
                </a:xfrm>
                <a:prstGeom prst="flowChartMagneticDis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lowchart: Magnetic Disk 41">
                  <a:extLst>
                    <a:ext uri="{FF2B5EF4-FFF2-40B4-BE49-F238E27FC236}">
                      <a16:creationId xmlns:a16="http://schemas.microsoft.com/office/drawing/2014/main" id="{AD08DE9C-F691-C22E-8AAB-F03EB7E23CAA}"/>
                    </a:ext>
                  </a:extLst>
                </p:cNvPr>
                <p:cNvSpPr/>
                <p:nvPr/>
              </p:nvSpPr>
              <p:spPr>
                <a:xfrm>
                  <a:off x="4466514" y="-52583"/>
                  <a:ext cx="1028701" cy="483576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8BFC93-6B3E-6BE0-D8FA-781C5DF3DA29}"/>
                  </a:ext>
                </a:extLst>
              </p:cNvPr>
              <p:cNvSpPr/>
              <p:nvPr/>
            </p:nvSpPr>
            <p:spPr>
              <a:xfrm>
                <a:off x="7234185" y="2366370"/>
                <a:ext cx="264600" cy="23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85FE90-B4FE-71F8-EB89-FB78D369D8B7}"/>
                  </a:ext>
                </a:extLst>
              </p:cNvPr>
              <p:cNvSpPr/>
              <p:nvPr/>
            </p:nvSpPr>
            <p:spPr>
              <a:xfrm>
                <a:off x="7979439" y="2481599"/>
                <a:ext cx="264600" cy="23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DA8622-7446-C711-C393-388B8FA52AAF}"/>
                  </a:ext>
                </a:extLst>
              </p:cNvPr>
              <p:cNvSpPr/>
              <p:nvPr/>
            </p:nvSpPr>
            <p:spPr>
              <a:xfrm>
                <a:off x="8592393" y="2453365"/>
                <a:ext cx="264600" cy="23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7EFA6F-4E92-8D51-8FA7-B3C9AA62955E}"/>
                  </a:ext>
                </a:extLst>
              </p:cNvPr>
              <p:cNvSpPr/>
              <p:nvPr/>
            </p:nvSpPr>
            <p:spPr>
              <a:xfrm>
                <a:off x="9119459" y="2453365"/>
                <a:ext cx="264600" cy="23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24B721-F6C3-B660-DD80-23AD0DA760F6}"/>
                  </a:ext>
                </a:extLst>
              </p:cNvPr>
              <p:cNvSpPr/>
              <p:nvPr/>
            </p:nvSpPr>
            <p:spPr>
              <a:xfrm>
                <a:off x="9686001" y="2366370"/>
                <a:ext cx="264600" cy="2304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E90F5A4-8502-C716-614A-E74369EF0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9422" y="3076103"/>
                <a:ext cx="1035939" cy="78331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A1DD990-57CF-BF4D-BDF8-91A8877FD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6799" y="3198561"/>
                <a:ext cx="239586" cy="129088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6BCEDA7-62E8-E9D8-8C0E-9B79E753F361}"/>
                  </a:ext>
                </a:extLst>
              </p:cNvPr>
              <p:cNvCxnSpPr>
                <a:cxnSpLocks/>
                <a:stCxn id="42" idx="3"/>
                <a:endCxn id="10" idx="1"/>
              </p:cNvCxnSpPr>
              <p:nvPr/>
            </p:nvCxnSpPr>
            <p:spPr>
              <a:xfrm>
                <a:off x="8420505" y="3212417"/>
                <a:ext cx="55643" cy="37803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0A20F55-37EC-A7E2-8524-0794F2982229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8640607" y="3198561"/>
                <a:ext cx="1118450" cy="78652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42BC806-6161-12B1-80CA-D4E263BC43CB}"/>
                  </a:ext>
                </a:extLst>
              </p:cNvPr>
              <p:cNvCxnSpPr>
                <a:cxnSpLocks/>
                <a:stCxn id="16" idx="2"/>
                <a:endCxn id="42" idx="4"/>
              </p:cNvCxnSpPr>
              <p:nvPr/>
            </p:nvCxnSpPr>
            <p:spPr>
              <a:xfrm flipH="1">
                <a:off x="8694174" y="2596827"/>
                <a:ext cx="1124127" cy="4869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087155-EDF6-7A4E-FE10-DEECCF5B1BEC}"/>
                  </a:ext>
                </a:extLst>
              </p:cNvPr>
              <p:cNvCxnSpPr/>
              <p:nvPr/>
            </p:nvCxnSpPr>
            <p:spPr>
              <a:xfrm>
                <a:off x="10432998" y="4559947"/>
                <a:ext cx="1351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258C78-E5D7-598D-FBEC-369FA2804522}"/>
                  </a:ext>
                </a:extLst>
              </p:cNvPr>
              <p:cNvCxnSpPr/>
              <p:nvPr/>
            </p:nvCxnSpPr>
            <p:spPr>
              <a:xfrm>
                <a:off x="10432998" y="4881619"/>
                <a:ext cx="1351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507DE6-E951-CD0E-5649-701E75544487}"/>
                  </a:ext>
                </a:extLst>
              </p:cNvPr>
              <p:cNvSpPr txBox="1"/>
              <p:nvPr/>
            </p:nvSpPr>
            <p:spPr>
              <a:xfrm>
                <a:off x="10635503" y="4783363"/>
                <a:ext cx="9381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Data Plane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1313F8-A46E-2737-E591-B40B8A20467D}"/>
                  </a:ext>
                </a:extLst>
              </p:cNvPr>
              <p:cNvSpPr txBox="1"/>
              <p:nvPr/>
            </p:nvSpPr>
            <p:spPr>
              <a:xfrm>
                <a:off x="10635503" y="4489448"/>
                <a:ext cx="9381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Control Plane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40BF10F-FEDE-111E-0E99-473213AB3DDB}"/>
                  </a:ext>
                </a:extLst>
              </p:cNvPr>
              <p:cNvCxnSpPr>
                <a:stCxn id="39" idx="4"/>
                <a:endCxn id="9" idx="2"/>
              </p:cNvCxnSpPr>
              <p:nvPr/>
            </p:nvCxnSpPr>
            <p:spPr>
              <a:xfrm flipV="1">
                <a:off x="8385408" y="4055581"/>
                <a:ext cx="1099980" cy="504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52CE958-3877-1076-CD4D-2298AA05E382}"/>
                  </a:ext>
                </a:extLst>
              </p:cNvPr>
              <p:cNvCxnSpPr>
                <a:cxnSpLocks/>
                <a:stCxn id="10" idx="4"/>
                <a:endCxn id="9" idx="2"/>
              </p:cNvCxnSpPr>
              <p:nvPr/>
            </p:nvCxnSpPr>
            <p:spPr>
              <a:xfrm>
                <a:off x="8749817" y="3665803"/>
                <a:ext cx="735571" cy="3897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0D2C96A-3929-7A2F-ED79-1E22A336ACC5}"/>
                  </a:ext>
                </a:extLst>
              </p:cNvPr>
              <p:cNvCxnSpPr>
                <a:cxnSpLocks/>
                <a:stCxn id="8" idx="4"/>
                <a:endCxn id="10" idx="2"/>
              </p:cNvCxnSpPr>
              <p:nvPr/>
            </p:nvCxnSpPr>
            <p:spPr>
              <a:xfrm flipV="1">
                <a:off x="7384566" y="3665803"/>
                <a:ext cx="817913" cy="271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37E061B-9090-622D-6089-3AF3CA4E9E10}"/>
                  </a:ext>
                </a:extLst>
              </p:cNvPr>
              <p:cNvCxnSpPr>
                <a:cxnSpLocks/>
                <a:stCxn id="8" idx="4"/>
                <a:endCxn id="39" idx="2"/>
              </p:cNvCxnSpPr>
              <p:nvPr/>
            </p:nvCxnSpPr>
            <p:spPr>
              <a:xfrm>
                <a:off x="7384566" y="3937585"/>
                <a:ext cx="453504" cy="6223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24AA1AB-9D65-BD6F-5917-EDCD4E4A35A1}"/>
                  </a:ext>
                </a:extLst>
              </p:cNvPr>
              <p:cNvSpPr/>
              <p:nvPr/>
            </p:nvSpPr>
            <p:spPr>
              <a:xfrm flipV="1">
                <a:off x="8693582" y="3163837"/>
                <a:ext cx="654102" cy="127574"/>
              </a:xfrm>
              <a:custGeom>
                <a:avLst/>
                <a:gdLst>
                  <a:gd name="connsiteX0" fmla="*/ 0 w 1229360"/>
                  <a:gd name="connsiteY0" fmla="*/ 587845 h 587845"/>
                  <a:gd name="connsiteX1" fmla="*/ 396240 w 1229360"/>
                  <a:gd name="connsiteY1" fmla="*/ 8725 h 587845"/>
                  <a:gd name="connsiteX2" fmla="*/ 1229360 w 1229360"/>
                  <a:gd name="connsiteY2" fmla="*/ 293205 h 58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9360" h="587845">
                    <a:moveTo>
                      <a:pt x="0" y="587845"/>
                    </a:moveTo>
                    <a:cubicBezTo>
                      <a:pt x="95673" y="322838"/>
                      <a:pt x="191347" y="57832"/>
                      <a:pt x="396240" y="8725"/>
                    </a:cubicBezTo>
                    <a:cubicBezTo>
                      <a:pt x="601133" y="-40382"/>
                      <a:pt x="915246" y="126411"/>
                      <a:pt x="1229360" y="29320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7CE446-FBF0-95A1-DA03-498558111EFA}"/>
                  </a:ext>
                </a:extLst>
              </p:cNvPr>
              <p:cNvSpPr txBox="1"/>
              <p:nvPr/>
            </p:nvSpPr>
            <p:spPr>
              <a:xfrm>
                <a:off x="10500445" y="3726128"/>
                <a:ext cx="61295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SDN Switch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F73675-4E23-FD47-A39E-A421E693EF0A}"/>
                  </a:ext>
                </a:extLst>
              </p:cNvPr>
              <p:cNvSpPr txBox="1"/>
              <p:nvPr/>
            </p:nvSpPr>
            <p:spPr>
              <a:xfrm>
                <a:off x="8179857" y="5546845"/>
                <a:ext cx="2064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SDN Network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1C02F26-A78F-4FBB-22FF-AD3A30808F4A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>
                <a:off x="8111739" y="2712056"/>
                <a:ext cx="189293" cy="2417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B5F2C39-7756-84A0-733C-CD194074D608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>
                <a:off x="8627491" y="2568594"/>
                <a:ext cx="491968" cy="3969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FD976F6-5DD3-1E20-D525-182C8BC2F09D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H="1">
                <a:off x="8420505" y="2694269"/>
                <a:ext cx="314418" cy="2608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06D697D-9553-0740-8BE2-1FADB98BE2DE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 flipV="1">
                <a:off x="7366485" y="2596827"/>
                <a:ext cx="833974" cy="3687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2C5AF5-B319-3852-F771-475C179E2BC6}"/>
                  </a:ext>
                </a:extLst>
              </p:cNvPr>
              <p:cNvSpPr txBox="1"/>
              <p:nvPr/>
            </p:nvSpPr>
            <p:spPr>
              <a:xfrm>
                <a:off x="9370208" y="3004668"/>
                <a:ext cx="106278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SDN Controller</a:t>
                </a: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2DD72D0-24E2-E9CD-49E2-6657DA10920F}"/>
                  </a:ext>
                </a:extLst>
              </p:cNvPr>
              <p:cNvSpPr/>
              <p:nvPr/>
            </p:nvSpPr>
            <p:spPr>
              <a:xfrm>
                <a:off x="9923516" y="3726128"/>
                <a:ext cx="654102" cy="257295"/>
              </a:xfrm>
              <a:custGeom>
                <a:avLst/>
                <a:gdLst>
                  <a:gd name="connsiteX0" fmla="*/ 0 w 1229360"/>
                  <a:gd name="connsiteY0" fmla="*/ 587845 h 587845"/>
                  <a:gd name="connsiteX1" fmla="*/ 396240 w 1229360"/>
                  <a:gd name="connsiteY1" fmla="*/ 8725 h 587845"/>
                  <a:gd name="connsiteX2" fmla="*/ 1229360 w 1229360"/>
                  <a:gd name="connsiteY2" fmla="*/ 293205 h 58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9360" h="587845">
                    <a:moveTo>
                      <a:pt x="0" y="587845"/>
                    </a:moveTo>
                    <a:cubicBezTo>
                      <a:pt x="95673" y="322838"/>
                      <a:pt x="191347" y="57832"/>
                      <a:pt x="396240" y="8725"/>
                    </a:cubicBezTo>
                    <a:cubicBezTo>
                      <a:pt x="601133" y="-40382"/>
                      <a:pt x="915246" y="126411"/>
                      <a:pt x="1229360" y="29320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FDF5AA-8FA0-AC03-5B54-3CB1DAC24BE0}"/>
                </a:ext>
              </a:extLst>
            </p:cNvPr>
            <p:cNvSpPr txBox="1"/>
            <p:nvPr/>
          </p:nvSpPr>
          <p:spPr>
            <a:xfrm>
              <a:off x="1239660" y="1405478"/>
              <a:ext cx="3864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Distributed Control Plane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8F086B-D00D-0782-4B8E-A3DB7F0ACA69}"/>
                </a:ext>
              </a:extLst>
            </p:cNvPr>
            <p:cNvSpPr txBox="1"/>
            <p:nvPr/>
          </p:nvSpPr>
          <p:spPr>
            <a:xfrm>
              <a:off x="6942147" y="1405478"/>
              <a:ext cx="3864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Centralized Control Plane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D5878B4-3A4B-5939-AC11-5A7F7253011D}"/>
              </a:ext>
            </a:extLst>
          </p:cNvPr>
          <p:cNvSpPr txBox="1"/>
          <p:nvPr/>
        </p:nvSpPr>
        <p:spPr>
          <a:xfrm>
            <a:off x="1103707" y="392965"/>
            <a:ext cx="9984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Traditional and SDN </a:t>
            </a:r>
          </a:p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E58702-C10D-8D0F-7298-2A9E12F6FC70}"/>
              </a:ext>
            </a:extLst>
          </p:cNvPr>
          <p:cNvSpPr txBox="1"/>
          <p:nvPr/>
        </p:nvSpPr>
        <p:spPr>
          <a:xfrm>
            <a:off x="4254685" y="2666279"/>
            <a:ext cx="971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Apps</a:t>
            </a:r>
            <a:endParaRPr lang="en-IN" sz="105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C132B09A-5BCB-FDB3-A233-87E9C71DA88B}"/>
              </a:ext>
            </a:extLst>
          </p:cNvPr>
          <p:cNvSpPr/>
          <p:nvPr/>
        </p:nvSpPr>
        <p:spPr>
          <a:xfrm rot="20878723">
            <a:off x="3904197" y="2520735"/>
            <a:ext cx="417172" cy="698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394A02-39F3-B3F7-DA0B-45ADB91CE3A8}"/>
              </a:ext>
            </a:extLst>
          </p:cNvPr>
          <p:cNvSpPr txBox="1"/>
          <p:nvPr/>
        </p:nvSpPr>
        <p:spPr>
          <a:xfrm>
            <a:off x="10320980" y="2589696"/>
            <a:ext cx="971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Apps</a:t>
            </a:r>
            <a:endParaRPr lang="en-IN" sz="1050" dirty="0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99DA0A03-6D8C-A7F2-D69F-91644B734208}"/>
              </a:ext>
            </a:extLst>
          </p:cNvPr>
          <p:cNvSpPr/>
          <p:nvPr/>
        </p:nvSpPr>
        <p:spPr>
          <a:xfrm rot="20878723">
            <a:off x="9970492" y="2444152"/>
            <a:ext cx="417172" cy="698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A7D74BD-A1BF-CE34-65B4-8B355AEF3F3D}"/>
              </a:ext>
            </a:extLst>
          </p:cNvPr>
          <p:cNvSpPr/>
          <p:nvPr/>
        </p:nvSpPr>
        <p:spPr>
          <a:xfrm rot="20082832">
            <a:off x="4201262" y="3991089"/>
            <a:ext cx="444601" cy="536698"/>
          </a:xfrm>
          <a:prstGeom prst="rightBrace">
            <a:avLst>
              <a:gd name="adj1" fmla="val 20197"/>
              <a:gd name="adj2" fmla="val 51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2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03E2A-FD7D-BAF3-D156-C5BDC878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31" y="1588491"/>
            <a:ext cx="10122738" cy="4131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55A02-FAE4-55A6-6631-318B48173B63}"/>
              </a:ext>
            </a:extLst>
          </p:cNvPr>
          <p:cNvSpPr txBox="1"/>
          <p:nvPr/>
        </p:nvSpPr>
        <p:spPr>
          <a:xfrm>
            <a:off x="2672080" y="396240"/>
            <a:ext cx="682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Difference Between Them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6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50C85-742A-8468-AAFB-E8AB856EF76F}"/>
              </a:ext>
            </a:extLst>
          </p:cNvPr>
          <p:cNvSpPr txBox="1"/>
          <p:nvPr/>
        </p:nvSpPr>
        <p:spPr>
          <a:xfrm>
            <a:off x="2023188" y="400117"/>
            <a:ext cx="814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Why Load Balancing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615B2-D624-FC09-7F54-BEE4EAC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87" b="56958"/>
          <a:stretch>
            <a:fillRect/>
          </a:stretch>
        </p:blipFill>
        <p:spPr>
          <a:xfrm>
            <a:off x="2953341" y="2323322"/>
            <a:ext cx="3101922" cy="2813172"/>
          </a:xfrm>
          <a:custGeom>
            <a:avLst/>
            <a:gdLst>
              <a:gd name="connsiteX0" fmla="*/ 0 w 2327920"/>
              <a:gd name="connsiteY0" fmla="*/ 0 h 2111220"/>
              <a:gd name="connsiteX1" fmla="*/ 2327920 w 2327920"/>
              <a:gd name="connsiteY1" fmla="*/ 0 h 2111220"/>
              <a:gd name="connsiteX2" fmla="*/ 2327920 w 2327920"/>
              <a:gd name="connsiteY2" fmla="*/ 2111220 h 2111220"/>
              <a:gd name="connsiteX3" fmla="*/ 0 w 2327920"/>
              <a:gd name="connsiteY3" fmla="*/ 2111220 h 211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7920" h="2111220">
                <a:moveTo>
                  <a:pt x="0" y="0"/>
                </a:moveTo>
                <a:lnTo>
                  <a:pt x="2327920" y="0"/>
                </a:lnTo>
                <a:lnTo>
                  <a:pt x="2327920" y="2111220"/>
                </a:lnTo>
                <a:lnTo>
                  <a:pt x="0" y="211122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E7738-0FD0-46C8-D972-2D63AF92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27" b="15577"/>
          <a:stretch>
            <a:fillRect/>
          </a:stretch>
        </p:blipFill>
        <p:spPr>
          <a:xfrm>
            <a:off x="6406374" y="2127380"/>
            <a:ext cx="2332428" cy="3205056"/>
          </a:xfrm>
          <a:custGeom>
            <a:avLst/>
            <a:gdLst>
              <a:gd name="connsiteX0" fmla="*/ 0 w 1430696"/>
              <a:gd name="connsiteY0" fmla="*/ 0 h 1965960"/>
              <a:gd name="connsiteX1" fmla="*/ 1430696 w 1430696"/>
              <a:gd name="connsiteY1" fmla="*/ 0 h 1965960"/>
              <a:gd name="connsiteX2" fmla="*/ 1430696 w 1430696"/>
              <a:gd name="connsiteY2" fmla="*/ 1965960 h 1965960"/>
              <a:gd name="connsiteX3" fmla="*/ 0 w 1430696"/>
              <a:gd name="connsiteY3" fmla="*/ 196596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6" h="1965960">
                <a:moveTo>
                  <a:pt x="0" y="0"/>
                </a:moveTo>
                <a:lnTo>
                  <a:pt x="1430696" y="0"/>
                </a:lnTo>
                <a:lnTo>
                  <a:pt x="1430696" y="1965960"/>
                </a:lnTo>
                <a:lnTo>
                  <a:pt x="0" y="196596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1FDE9-630E-7661-192E-B00A061F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687" b="2081"/>
          <a:stretch>
            <a:fillRect/>
          </a:stretch>
        </p:blipFill>
        <p:spPr>
          <a:xfrm>
            <a:off x="9089912" y="3009226"/>
            <a:ext cx="2871280" cy="1264194"/>
          </a:xfrm>
          <a:custGeom>
            <a:avLst/>
            <a:gdLst>
              <a:gd name="connsiteX0" fmla="*/ 0 w 1430696"/>
              <a:gd name="connsiteY0" fmla="*/ 0 h 629920"/>
              <a:gd name="connsiteX1" fmla="*/ 1430696 w 1430696"/>
              <a:gd name="connsiteY1" fmla="*/ 0 h 629920"/>
              <a:gd name="connsiteX2" fmla="*/ 1430696 w 1430696"/>
              <a:gd name="connsiteY2" fmla="*/ 629920 h 629920"/>
              <a:gd name="connsiteX3" fmla="*/ 0 w 1430696"/>
              <a:gd name="connsiteY3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6" h="629920">
                <a:moveTo>
                  <a:pt x="0" y="0"/>
                </a:moveTo>
                <a:lnTo>
                  <a:pt x="1430696" y="0"/>
                </a:lnTo>
                <a:lnTo>
                  <a:pt x="1430696" y="629920"/>
                </a:lnTo>
                <a:lnTo>
                  <a:pt x="0" y="62992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C3C9E-FE62-B805-DBAC-B00A0353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044" t="-568" r="-3070" b="84284"/>
          <a:stretch>
            <a:fillRect/>
          </a:stretch>
        </p:blipFill>
        <p:spPr>
          <a:xfrm>
            <a:off x="217170" y="3093720"/>
            <a:ext cx="2385060" cy="1229481"/>
          </a:xfrm>
          <a:custGeom>
            <a:avLst/>
            <a:gdLst>
              <a:gd name="connsiteX0" fmla="*/ 46379 w 2385060"/>
              <a:gd name="connsiteY0" fmla="*/ 186690 h 1229481"/>
              <a:gd name="connsiteX1" fmla="*/ 2315407 w 2385060"/>
              <a:gd name="connsiteY1" fmla="*/ 186690 h 1229481"/>
              <a:gd name="connsiteX2" fmla="*/ 2315407 w 2385060"/>
              <a:gd name="connsiteY2" fmla="*/ 1229481 h 1229481"/>
              <a:gd name="connsiteX3" fmla="*/ 46379 w 2385060"/>
              <a:gd name="connsiteY3" fmla="*/ 1229481 h 1229481"/>
              <a:gd name="connsiteX4" fmla="*/ 0 w 2385060"/>
              <a:gd name="connsiteY4" fmla="*/ 0 h 1229481"/>
              <a:gd name="connsiteX5" fmla="*/ 2385060 w 2385060"/>
              <a:gd name="connsiteY5" fmla="*/ 0 h 1229481"/>
              <a:gd name="connsiteX6" fmla="*/ 2385060 w 2385060"/>
              <a:gd name="connsiteY6" fmla="*/ 186690 h 1229481"/>
              <a:gd name="connsiteX7" fmla="*/ 2315407 w 2385060"/>
              <a:gd name="connsiteY7" fmla="*/ 186690 h 1229481"/>
              <a:gd name="connsiteX8" fmla="*/ 2315407 w 2385060"/>
              <a:gd name="connsiteY8" fmla="*/ 42895 h 1229481"/>
              <a:gd name="connsiteX9" fmla="*/ 46379 w 2385060"/>
              <a:gd name="connsiteY9" fmla="*/ 42895 h 1229481"/>
              <a:gd name="connsiteX10" fmla="*/ 46379 w 2385060"/>
              <a:gd name="connsiteY10" fmla="*/ 186690 h 1229481"/>
              <a:gd name="connsiteX11" fmla="*/ 0 w 2385060"/>
              <a:gd name="connsiteY11" fmla="*/ 186690 h 122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5060" h="1229481">
                <a:moveTo>
                  <a:pt x="46379" y="186690"/>
                </a:moveTo>
                <a:lnTo>
                  <a:pt x="2315407" y="186690"/>
                </a:lnTo>
                <a:lnTo>
                  <a:pt x="2315407" y="1229481"/>
                </a:lnTo>
                <a:lnTo>
                  <a:pt x="46379" y="1229481"/>
                </a:lnTo>
                <a:close/>
                <a:moveTo>
                  <a:pt x="0" y="0"/>
                </a:moveTo>
                <a:lnTo>
                  <a:pt x="2385060" y="0"/>
                </a:lnTo>
                <a:lnTo>
                  <a:pt x="2385060" y="186690"/>
                </a:lnTo>
                <a:lnTo>
                  <a:pt x="2315407" y="186690"/>
                </a:lnTo>
                <a:lnTo>
                  <a:pt x="2315407" y="42895"/>
                </a:lnTo>
                <a:lnTo>
                  <a:pt x="46379" y="42895"/>
                </a:lnTo>
                <a:lnTo>
                  <a:pt x="46379" y="186690"/>
                </a:lnTo>
                <a:lnTo>
                  <a:pt x="0" y="18669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751EB-2212-6447-AB91-4FD41E2576F2}"/>
              </a:ext>
            </a:extLst>
          </p:cNvPr>
          <p:cNvSpPr txBox="1"/>
          <p:nvPr/>
        </p:nvSpPr>
        <p:spPr>
          <a:xfrm>
            <a:off x="2560320" y="1491734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Unusual traffic causing Packet Loss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D19A3-4A75-0A15-E772-0B631AD08A9E}"/>
              </a:ext>
            </a:extLst>
          </p:cNvPr>
          <p:cNvCxnSpPr>
            <a:cxnSpLocks/>
          </p:cNvCxnSpPr>
          <p:nvPr/>
        </p:nvCxnSpPr>
        <p:spPr>
          <a:xfrm>
            <a:off x="2560320" y="3791712"/>
            <a:ext cx="335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E1DA0-AE2C-8131-DDC9-392C2ACE16DC}"/>
              </a:ext>
            </a:extLst>
          </p:cNvPr>
          <p:cNvCxnSpPr>
            <a:cxnSpLocks/>
          </p:cNvCxnSpPr>
          <p:nvPr/>
        </p:nvCxnSpPr>
        <p:spPr>
          <a:xfrm>
            <a:off x="8772905" y="3730752"/>
            <a:ext cx="317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Sign 9">
            <a:extLst>
              <a:ext uri="{FF2B5EF4-FFF2-40B4-BE49-F238E27FC236}">
                <a16:creationId xmlns:a16="http://schemas.microsoft.com/office/drawing/2014/main" id="{4C775111-CAEE-71AF-18B9-AD5AF4D44BA0}"/>
              </a:ext>
            </a:extLst>
          </p:cNvPr>
          <p:cNvSpPr/>
          <p:nvPr/>
        </p:nvSpPr>
        <p:spPr>
          <a:xfrm>
            <a:off x="6055264" y="3608832"/>
            <a:ext cx="351110" cy="27432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2D27-32DD-1083-5D16-7E8E1EB12CAE}"/>
              </a:ext>
            </a:extLst>
          </p:cNvPr>
          <p:cNvSpPr txBox="1">
            <a:spLocks/>
          </p:cNvSpPr>
          <p:nvPr/>
        </p:nvSpPr>
        <p:spPr>
          <a:xfrm>
            <a:off x="1294363" y="447467"/>
            <a:ext cx="9603275" cy="58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Other aspects of Load Balancing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3D5E25-938B-962A-BB71-B2505E71B7E8}"/>
              </a:ext>
            </a:extLst>
          </p:cNvPr>
          <p:cNvSpPr/>
          <p:nvPr/>
        </p:nvSpPr>
        <p:spPr>
          <a:xfrm>
            <a:off x="834193" y="1636298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QoS metrics</a:t>
            </a:r>
            <a:endParaRPr lang="en-I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54204F8-C091-D912-610C-5C179015F69D}"/>
              </a:ext>
            </a:extLst>
          </p:cNvPr>
          <p:cNvSpPr/>
          <p:nvPr/>
        </p:nvSpPr>
        <p:spPr>
          <a:xfrm>
            <a:off x="4219075" y="1973181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Utilization</a:t>
            </a:r>
            <a:endParaRPr lang="en-IN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2804DAB-26BB-E15E-3E70-550DCE8EF198}"/>
              </a:ext>
            </a:extLst>
          </p:cNvPr>
          <p:cNvSpPr/>
          <p:nvPr/>
        </p:nvSpPr>
        <p:spPr>
          <a:xfrm>
            <a:off x="8566487" y="1526005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latency</a:t>
            </a:r>
            <a:endParaRPr lang="en-IN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1707BAD-F56E-44AF-6F0C-F59C5B191F21}"/>
              </a:ext>
            </a:extLst>
          </p:cNvPr>
          <p:cNvSpPr/>
          <p:nvPr/>
        </p:nvSpPr>
        <p:spPr>
          <a:xfrm>
            <a:off x="1828798" y="3962404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Minimize Response Time</a:t>
            </a:r>
            <a:endParaRPr lang="en-IN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6A06C51-0158-2ED8-BA12-12A6334175CF}"/>
              </a:ext>
            </a:extLst>
          </p:cNvPr>
          <p:cNvSpPr/>
          <p:nvPr/>
        </p:nvSpPr>
        <p:spPr>
          <a:xfrm>
            <a:off x="6689556" y="3659609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Avoiding bottlenecks</a:t>
            </a:r>
            <a:endParaRPr lang="en-IN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0FB8B02-8ABB-C13E-DB4A-E20D2A2DB81E}"/>
              </a:ext>
            </a:extLst>
          </p:cNvPr>
          <p:cNvSpPr/>
          <p:nvPr/>
        </p:nvSpPr>
        <p:spPr>
          <a:xfrm>
            <a:off x="4267200" y="5101393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Maximize Throughputs</a:t>
            </a:r>
            <a:endParaRPr lang="en-IN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90B73CA-B4D0-765C-5440-E82B92379751}"/>
              </a:ext>
            </a:extLst>
          </p:cNvPr>
          <p:cNvSpPr/>
          <p:nvPr/>
        </p:nvSpPr>
        <p:spPr>
          <a:xfrm>
            <a:off x="9384632" y="4493796"/>
            <a:ext cx="2342147" cy="131144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6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B1A9-07F3-9DFF-FA55-DD18D2FD3065}"/>
              </a:ext>
            </a:extLst>
          </p:cNvPr>
          <p:cNvSpPr txBox="1">
            <a:spLocks/>
          </p:cNvSpPr>
          <p:nvPr/>
        </p:nvSpPr>
        <p:spPr>
          <a:xfrm>
            <a:off x="807330" y="499367"/>
            <a:ext cx="10577340" cy="457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Existing Works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B3AA3-2C32-1EE6-2D5A-D1020941D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61480"/>
              </p:ext>
            </p:extLst>
          </p:nvPr>
        </p:nvGraphicFramePr>
        <p:xfrm>
          <a:off x="105747" y="1119961"/>
          <a:ext cx="11980506" cy="5307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917">
                  <a:extLst>
                    <a:ext uri="{9D8B030D-6E8A-4147-A177-3AD203B41FA5}">
                      <a16:colId xmlns:a16="http://schemas.microsoft.com/office/drawing/2014/main" val="2333010908"/>
                    </a:ext>
                  </a:extLst>
                </a:gridCol>
                <a:gridCol w="4693366">
                  <a:extLst>
                    <a:ext uri="{9D8B030D-6E8A-4147-A177-3AD203B41FA5}">
                      <a16:colId xmlns:a16="http://schemas.microsoft.com/office/drawing/2014/main" val="355745114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953742979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2632617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149672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899414358"/>
                    </a:ext>
                  </a:extLst>
                </a:gridCol>
                <a:gridCol w="2563223">
                  <a:extLst>
                    <a:ext uri="{9D8B030D-6E8A-4147-A177-3AD203B41FA5}">
                      <a16:colId xmlns:a16="http://schemas.microsoft.com/office/drawing/2014/main" val="1027505442"/>
                    </a:ext>
                  </a:extLst>
                </a:gridCol>
              </a:tblGrid>
              <a:tr h="482899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Year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Paper Name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Controller</a:t>
                      </a:r>
                    </a:p>
                    <a:p>
                      <a:pPr algn="ctr"/>
                      <a:r>
                        <a:rPr lang="en-US" sz="1000" dirty="0"/>
                        <a:t>used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Algorithm used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Simulation/Real enviroments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SLB/DLB/MLB/</a:t>
                      </a:r>
                    </a:p>
                    <a:p>
                      <a:pPr algn="ctr"/>
                      <a:r>
                        <a:rPr lang="en-US" sz="1000" dirty="0" err="1"/>
                        <a:t>MetaLB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Outcomes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888386712"/>
                  </a:ext>
                </a:extLst>
              </a:tr>
              <a:tr h="54090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2010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Uppal, H., Brandon, D., 2010. OpenFlow based load balancing. CSE561: Networking Project Report, University of Washington, 2010 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NOX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Load-based,</a:t>
                      </a:r>
                    </a:p>
                    <a:p>
                      <a:pPr algn="ctr"/>
                      <a:r>
                        <a:rPr lang="en-US" sz="1000" dirty="0"/>
                        <a:t> Random ,</a:t>
                      </a:r>
                    </a:p>
                    <a:p>
                      <a:pPr algn="ctr"/>
                      <a:r>
                        <a:rPr lang="en-US" sz="1000" dirty="0"/>
                        <a:t> Round-robin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Real enviroment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Static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This study allows only one controller to manage a switch.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 single point of failure (SPOF)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423029205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2014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Li, J., Chang, X., Ren, Y., Zhang, Z., Wang, G., 2014. An effective path load balancing mechanism based on SDN, in: Trust, Security and Privacy in Computing and Communications (</a:t>
                      </a:r>
                      <a:r>
                        <a:rPr lang="en-US" sz="1000" dirty="0" err="1"/>
                        <a:t>TrustCom</a:t>
                      </a:r>
                      <a:r>
                        <a:rPr lang="en-US" sz="1000" dirty="0"/>
                        <a:t>), 2014 IEEE 13th International Conference on, IEEE. pp. 527–533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POX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FSEM,</a:t>
                      </a:r>
                    </a:p>
                    <a:p>
                      <a:pPr algn="ctr"/>
                      <a:r>
                        <a:rPr lang="en-US" sz="1000" dirty="0"/>
                        <a:t> Top-k paths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Mininet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Meta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FSEM proposed for selecting shortest Top-k paths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Utilizes Top-k algorithm based on hop count for path removal</a:t>
                      </a:r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4146733169"/>
                  </a:ext>
                </a:extLst>
              </a:tr>
              <a:tr h="63385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2015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Kaur, S., Kumar, K., Singh, J., Ghumman, N.S., 2015. Round-robin based load balancing in software defined networking, in: Computing for Sustainable Global Development (</a:t>
                      </a:r>
                      <a:r>
                        <a:rPr lang="en-IN" sz="1000" dirty="0" err="1"/>
                        <a:t>INDIACom</a:t>
                      </a:r>
                      <a:r>
                        <a:rPr lang="en-IN" sz="1000" dirty="0"/>
                        <a:t>), 2015 2nd International Conference on, IEEE. pp. 2136–2139</a:t>
                      </a:r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POX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Load-based, Random 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Round-robin</a:t>
                      </a:r>
                      <a:endParaRPr lang="en-IN" sz="1000" dirty="0"/>
                    </a:p>
                    <a:p>
                      <a:pPr algn="ctr"/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Mininet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Static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  Proposed an algorithm for load balancing based on SDN.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Results shown that the round-robin algorithm is better than a random algorithm.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857016166"/>
                  </a:ext>
                </a:extLst>
              </a:tr>
              <a:tr h="3586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2017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Zhong, H., Fang, Y., Cui, J., 2017a. </a:t>
                      </a:r>
                      <a:r>
                        <a:rPr lang="en-US" sz="1000" dirty="0" err="1"/>
                        <a:t>Lbbsrt</a:t>
                      </a:r>
                      <a:r>
                        <a:rPr lang="en-US" sz="1000" dirty="0"/>
                        <a:t>: An efficient SDN load balancing scheme based on server response time. Future Generation Computer Systems 68, 183–190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Floodlight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LBBSR</a:t>
                      </a:r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Mininet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Dynamic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This approach did not consider energy savings in server LB.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5308168"/>
                  </a:ext>
                </a:extLst>
              </a:tr>
              <a:tr h="82575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2019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da Silva, L.S., </a:t>
                      </a:r>
                      <a:r>
                        <a:rPr lang="en-IN" sz="1000" dirty="0" err="1"/>
                        <a:t>Storck</a:t>
                      </a:r>
                      <a:r>
                        <a:rPr lang="en-IN" sz="1000" dirty="0"/>
                        <a:t>, C.R., de LP Duarte-Figueiredo, F., 2020b. A dynamic load balancing algorithm for data plane traffic</a:t>
                      </a:r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OpenDayLight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Dynamic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Mininet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Dynamic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 identifies shortest paths and calculates connection costs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network equipment data to locate and address bottlenecks, optimizing packet routes based on traffic flow</a:t>
                      </a:r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1498454089"/>
                  </a:ext>
                </a:extLst>
              </a:tr>
              <a:tr h="4818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2019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/>
                        <a:t>Chahlaoui</a:t>
                      </a:r>
                      <a:r>
                        <a:rPr lang="en-IN" sz="1000" dirty="0"/>
                        <a:t>, F., El-Fenni, M.R., </a:t>
                      </a:r>
                      <a:r>
                        <a:rPr lang="en-IN" sz="1000" dirty="0" err="1"/>
                        <a:t>Dahmouni</a:t>
                      </a:r>
                      <a:r>
                        <a:rPr lang="en-IN" sz="1000" dirty="0"/>
                        <a:t>, H., 2019. Performance analysis of load balancing mechanisms in SDN networks, in: Proceedings of the 2nd International Conference on Networking, Information Systems &amp; Security, pp. 1–8.</a:t>
                      </a:r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POX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LB for data plane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Mininet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Other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compared jitter and delay across different controllers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Controllers included hub-like, augmented with STP, and LB controller</a:t>
                      </a:r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1755667479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2020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/>
                        <a:t>Rupani</a:t>
                      </a:r>
                      <a:r>
                        <a:rPr lang="en-IN" sz="1000" dirty="0"/>
                        <a:t>, K., Punjabi, N., Shamdasani, M., Chaudhari, S., 2020. Dynamic load balancing in software-defined networks using, in: Proceeding of International Conference on Computational Science and Applications: ICCSA 2019, Springer Nature. p. 283</a:t>
                      </a:r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Floodlight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BPANN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Mininet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Meta LB</a:t>
                      </a:r>
                      <a:endParaRPr lang="en-IN" sz="1000" dirty="0"/>
                    </a:p>
                  </a:txBody>
                  <a:tcPr marL="49099" marR="49099" marT="24550" marB="245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utilized BPANN algorithm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incorporates features like packet loss rate, bandwidth utilization, transmission hops, latency, and node utilization</a:t>
                      </a:r>
                    </a:p>
                  </a:txBody>
                  <a:tcPr marL="49099" marR="49099" marT="24550" marB="24550"/>
                </a:tc>
                <a:extLst>
                  <a:ext uri="{0D108BD9-81ED-4DB2-BD59-A6C34878D82A}">
                    <a16:rowId xmlns:a16="http://schemas.microsoft.com/office/drawing/2014/main" val="158584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2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A2A15-A668-2850-DC71-0A4B1EF6A25F}"/>
              </a:ext>
            </a:extLst>
          </p:cNvPr>
          <p:cNvSpPr txBox="1"/>
          <p:nvPr/>
        </p:nvSpPr>
        <p:spPr>
          <a:xfrm>
            <a:off x="1162050" y="2010089"/>
            <a:ext cx="874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  Implement Round Robin algorithm for dynamic traffic distribution.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  Utilize timer-based task execution for periodic flow rule adjustment.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  Apply switch-specific flow control for tailored traffic routing.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  Evaluate performance metrics including scalability and latency.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89977-56CC-A4E9-34EB-7F7BD0AE0FB7}"/>
              </a:ext>
            </a:extLst>
          </p:cNvPr>
          <p:cNvSpPr txBox="1"/>
          <p:nvPr/>
        </p:nvSpPr>
        <p:spPr>
          <a:xfrm>
            <a:off x="1398270" y="396979"/>
            <a:ext cx="93954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442D3-3CCD-91DC-D39E-C556B5C8D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9462" r="4355" b="7384"/>
          <a:stretch>
            <a:fillRect/>
          </a:stretch>
        </p:blipFill>
        <p:spPr>
          <a:xfrm>
            <a:off x="2099012" y="1077739"/>
            <a:ext cx="8542616" cy="4591952"/>
          </a:xfrm>
          <a:custGeom>
            <a:avLst/>
            <a:gdLst>
              <a:gd name="connsiteX0" fmla="*/ 0 w 10609006"/>
              <a:gd name="connsiteY0" fmla="*/ 0 h 5702710"/>
              <a:gd name="connsiteX1" fmla="*/ 10609006 w 10609006"/>
              <a:gd name="connsiteY1" fmla="*/ 0 h 5702710"/>
              <a:gd name="connsiteX2" fmla="*/ 10609006 w 10609006"/>
              <a:gd name="connsiteY2" fmla="*/ 5702710 h 5702710"/>
              <a:gd name="connsiteX3" fmla="*/ 0 w 10609006"/>
              <a:gd name="connsiteY3" fmla="*/ 5702710 h 570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9006" h="5702710">
                <a:moveTo>
                  <a:pt x="0" y="0"/>
                </a:moveTo>
                <a:lnTo>
                  <a:pt x="10609006" y="0"/>
                </a:lnTo>
                <a:lnTo>
                  <a:pt x="10609006" y="5702710"/>
                </a:lnTo>
                <a:lnTo>
                  <a:pt x="0" y="570271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E30A4-5E40-E044-CF2C-326DE114CF70}"/>
              </a:ext>
            </a:extLst>
          </p:cNvPr>
          <p:cNvSpPr txBox="1"/>
          <p:nvPr/>
        </p:nvSpPr>
        <p:spPr>
          <a:xfrm>
            <a:off x="568960" y="373224"/>
            <a:ext cx="1102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Proposed Architecture</a:t>
            </a:r>
            <a:endParaRPr lang="en-IN" sz="3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493A2-9782-70B3-E82C-2E7EA330F356}"/>
              </a:ext>
            </a:extLst>
          </p:cNvPr>
          <p:cNvSpPr txBox="1"/>
          <p:nvPr/>
        </p:nvSpPr>
        <p:spPr>
          <a:xfrm>
            <a:off x="5260848" y="4594860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S4_eth1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D90D7-B2E7-8581-0D43-ACABE9BD02FC}"/>
              </a:ext>
            </a:extLst>
          </p:cNvPr>
          <p:cNvSpPr txBox="1"/>
          <p:nvPr/>
        </p:nvSpPr>
        <p:spPr>
          <a:xfrm>
            <a:off x="5979414" y="4592574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S4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</a:rPr>
              <a:t>_eth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B4400-FE9E-9F42-2A6E-396367502E41}"/>
              </a:ext>
            </a:extLst>
          </p:cNvPr>
          <p:cNvSpPr txBox="1"/>
          <p:nvPr/>
        </p:nvSpPr>
        <p:spPr>
          <a:xfrm>
            <a:off x="6297930" y="3707130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S3_eth2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2CCC4-D8D3-F5F4-2C3F-9EAE7157B1D6}"/>
              </a:ext>
            </a:extLst>
          </p:cNvPr>
          <p:cNvSpPr txBox="1"/>
          <p:nvPr/>
        </p:nvSpPr>
        <p:spPr>
          <a:xfrm>
            <a:off x="5373624" y="3680460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S3_eth1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CD8AC-7D61-B699-CFE3-C43C49EDFED0}"/>
              </a:ext>
            </a:extLst>
          </p:cNvPr>
          <p:cNvSpPr txBox="1"/>
          <p:nvPr/>
        </p:nvSpPr>
        <p:spPr>
          <a:xfrm>
            <a:off x="6260592" y="2908612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S2_eth2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DAAF6-CEC1-60BD-D6EE-DB935683D601}"/>
              </a:ext>
            </a:extLst>
          </p:cNvPr>
          <p:cNvSpPr txBox="1"/>
          <p:nvPr/>
        </p:nvSpPr>
        <p:spPr>
          <a:xfrm>
            <a:off x="5340096" y="2921273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S2_eth1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A8B265-269C-0DDC-DD98-96480FB803C9}"/>
              </a:ext>
            </a:extLst>
          </p:cNvPr>
          <p:cNvSpPr txBox="1"/>
          <p:nvPr/>
        </p:nvSpPr>
        <p:spPr>
          <a:xfrm>
            <a:off x="3169920" y="3502064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S1_eth3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FF4C9-DBC1-D376-9E0E-06423FB3FFDE}"/>
              </a:ext>
            </a:extLst>
          </p:cNvPr>
          <p:cNvSpPr txBox="1"/>
          <p:nvPr/>
        </p:nvSpPr>
        <p:spPr>
          <a:xfrm>
            <a:off x="3302508" y="3153156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S1_eth2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DE887-CA42-A1A5-2879-7E15AAC2DF4A}"/>
              </a:ext>
            </a:extLst>
          </p:cNvPr>
          <p:cNvSpPr txBox="1"/>
          <p:nvPr/>
        </p:nvSpPr>
        <p:spPr>
          <a:xfrm>
            <a:off x="3564636" y="2737583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S1_eth1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6E3B1-43FE-00DD-FD5A-AE8AEC0C357A}"/>
              </a:ext>
            </a:extLst>
          </p:cNvPr>
          <p:cNvSpPr txBox="1"/>
          <p:nvPr/>
        </p:nvSpPr>
        <p:spPr>
          <a:xfrm>
            <a:off x="3364230" y="3872355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S1_eth4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F19B8-8A84-EFC5-18D8-6DDB96CCF4A3}"/>
              </a:ext>
            </a:extLst>
          </p:cNvPr>
          <p:cNvSpPr txBox="1"/>
          <p:nvPr/>
        </p:nvSpPr>
        <p:spPr>
          <a:xfrm>
            <a:off x="3724656" y="4066145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S1_eth5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2C601-0675-3CFE-D9FC-16228C58D9FB}"/>
              </a:ext>
            </a:extLst>
          </p:cNvPr>
          <p:cNvSpPr txBox="1"/>
          <p:nvPr/>
        </p:nvSpPr>
        <p:spPr>
          <a:xfrm>
            <a:off x="4397038" y="3243327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S1_eth6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F0F26-7E73-2365-E689-EA4949BF62E7}"/>
              </a:ext>
            </a:extLst>
          </p:cNvPr>
          <p:cNvSpPr txBox="1"/>
          <p:nvPr/>
        </p:nvSpPr>
        <p:spPr>
          <a:xfrm>
            <a:off x="4440936" y="3506814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S1_eth7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B671F-A974-5D0F-618C-A781D601B4F4}"/>
              </a:ext>
            </a:extLst>
          </p:cNvPr>
          <p:cNvSpPr txBox="1"/>
          <p:nvPr/>
        </p:nvSpPr>
        <p:spPr>
          <a:xfrm>
            <a:off x="4349496" y="3774015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S1_eth8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5E54C-11CB-1ADD-D226-FDF6F2F17A42}"/>
              </a:ext>
            </a:extLst>
          </p:cNvPr>
          <p:cNvSpPr txBox="1"/>
          <p:nvPr/>
        </p:nvSpPr>
        <p:spPr>
          <a:xfrm>
            <a:off x="7308474" y="3348990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S5_eth6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ED2F49-ACC9-4DED-FD6D-6CCEC83A98F5}"/>
              </a:ext>
            </a:extLst>
          </p:cNvPr>
          <p:cNvSpPr txBox="1"/>
          <p:nvPr/>
        </p:nvSpPr>
        <p:spPr>
          <a:xfrm>
            <a:off x="7260468" y="3569643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S5_eth7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73614D-3A03-C8E5-B64D-3DACF954987C}"/>
              </a:ext>
            </a:extLst>
          </p:cNvPr>
          <p:cNvSpPr txBox="1"/>
          <p:nvPr/>
        </p:nvSpPr>
        <p:spPr>
          <a:xfrm>
            <a:off x="7331500" y="3811163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S5_eth8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A813B-FB1D-EDDF-5272-A4A305A6E64F}"/>
              </a:ext>
            </a:extLst>
          </p:cNvPr>
          <p:cNvSpPr txBox="1"/>
          <p:nvPr/>
        </p:nvSpPr>
        <p:spPr>
          <a:xfrm>
            <a:off x="8172748" y="3035931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S5_eth1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C6B06-2D4F-9DE6-F394-5761638BB324}"/>
              </a:ext>
            </a:extLst>
          </p:cNvPr>
          <p:cNvSpPr txBox="1"/>
          <p:nvPr/>
        </p:nvSpPr>
        <p:spPr>
          <a:xfrm>
            <a:off x="8337638" y="3271134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S5_eth2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BE677-319A-54E4-BF7A-6463A2A0F048}"/>
              </a:ext>
            </a:extLst>
          </p:cNvPr>
          <p:cNvSpPr txBox="1"/>
          <p:nvPr/>
        </p:nvSpPr>
        <p:spPr>
          <a:xfrm>
            <a:off x="8367820" y="3510932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S5_eth3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2C252-0FD6-3D91-BAB9-6DB82D395C3D}"/>
              </a:ext>
            </a:extLst>
          </p:cNvPr>
          <p:cNvSpPr txBox="1"/>
          <p:nvPr/>
        </p:nvSpPr>
        <p:spPr>
          <a:xfrm>
            <a:off x="8354866" y="3761436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S5_eth4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E8B7E7-CACB-F338-C9BB-00BC7F49573B}"/>
              </a:ext>
            </a:extLst>
          </p:cNvPr>
          <p:cNvSpPr txBox="1"/>
          <p:nvPr/>
        </p:nvSpPr>
        <p:spPr>
          <a:xfrm>
            <a:off x="8099264" y="3950936"/>
            <a:ext cx="731520" cy="2462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S5_eth5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DBC6348-C7CB-82E1-CD3E-1A6026195802}"/>
              </a:ext>
            </a:extLst>
          </p:cNvPr>
          <p:cNvCxnSpPr/>
          <p:nvPr/>
        </p:nvCxnSpPr>
        <p:spPr>
          <a:xfrm rot="16200000" flipH="1">
            <a:off x="6845808" y="3416808"/>
            <a:ext cx="1959864" cy="1432560"/>
          </a:xfrm>
          <a:prstGeom prst="curvedConnector3">
            <a:avLst>
              <a:gd name="adj1" fmla="val 581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A10C1B0-3E41-2ACF-DE33-B839FB3C4F29}"/>
              </a:ext>
            </a:extLst>
          </p:cNvPr>
          <p:cNvCxnSpPr/>
          <p:nvPr/>
        </p:nvCxnSpPr>
        <p:spPr>
          <a:xfrm rot="16200000" flipH="1">
            <a:off x="6681897" y="3929949"/>
            <a:ext cx="1959864" cy="1432560"/>
          </a:xfrm>
          <a:prstGeom prst="curvedConnector3">
            <a:avLst>
              <a:gd name="adj1" fmla="val 581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C859494-F978-3694-6C0B-E66243FCD485}"/>
              </a:ext>
            </a:extLst>
          </p:cNvPr>
          <p:cNvCxnSpPr/>
          <p:nvPr/>
        </p:nvCxnSpPr>
        <p:spPr>
          <a:xfrm rot="16200000" flipH="1">
            <a:off x="6609836" y="4544384"/>
            <a:ext cx="1959864" cy="1432560"/>
          </a:xfrm>
          <a:prstGeom prst="curvedConnector3">
            <a:avLst>
              <a:gd name="adj1" fmla="val 581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2AF9A-B3B9-36EA-FB07-21378CB0683F}"/>
              </a:ext>
            </a:extLst>
          </p:cNvPr>
          <p:cNvSpPr txBox="1"/>
          <p:nvPr/>
        </p:nvSpPr>
        <p:spPr>
          <a:xfrm>
            <a:off x="8256107" y="5009199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Path 1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59F57-128F-AEAA-9898-900866B376B6}"/>
              </a:ext>
            </a:extLst>
          </p:cNvPr>
          <p:cNvSpPr txBox="1"/>
          <p:nvPr/>
        </p:nvSpPr>
        <p:spPr>
          <a:xfrm>
            <a:off x="8080512" y="5560470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Path 2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A2251-1C98-5277-F231-E5B8319708F2}"/>
              </a:ext>
            </a:extLst>
          </p:cNvPr>
          <p:cNvSpPr txBox="1"/>
          <p:nvPr/>
        </p:nvSpPr>
        <p:spPr>
          <a:xfrm>
            <a:off x="7939796" y="6174339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Path 3</a:t>
            </a:r>
          </a:p>
          <a:p>
            <a:pPr algn="ctr"/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B00FF-221B-0A5C-4318-43D801225661}"/>
              </a:ext>
            </a:extLst>
          </p:cNvPr>
          <p:cNvSpPr txBox="1"/>
          <p:nvPr/>
        </p:nvSpPr>
        <p:spPr>
          <a:xfrm>
            <a:off x="7304810" y="825050"/>
            <a:ext cx="255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x)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_eth 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y)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DDF318-D593-C647-B4F8-15A348FE2F04}"/>
              </a:ext>
            </a:extLst>
          </p:cNvPr>
          <p:cNvCxnSpPr>
            <a:cxnSpLocks/>
          </p:cNvCxnSpPr>
          <p:nvPr/>
        </p:nvCxnSpPr>
        <p:spPr>
          <a:xfrm>
            <a:off x="9827274" y="1025105"/>
            <a:ext cx="424166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E33D0A-6A9B-E25D-605C-E21621F9C035}"/>
              </a:ext>
            </a:extLst>
          </p:cNvPr>
          <p:cNvSpPr txBox="1"/>
          <p:nvPr/>
        </p:nvSpPr>
        <p:spPr>
          <a:xfrm>
            <a:off x="10281920" y="8308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Port numbers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1F9B49-356D-2FAC-2A5C-85B131FB360A}"/>
              </a:ext>
            </a:extLst>
          </p:cNvPr>
          <p:cNvSpPr txBox="1"/>
          <p:nvPr/>
        </p:nvSpPr>
        <p:spPr>
          <a:xfrm>
            <a:off x="396240" y="1110186"/>
            <a:ext cx="234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every 5 seconds the path will change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4326D-F0FD-E496-1858-8642A995828A}"/>
              </a:ext>
            </a:extLst>
          </p:cNvPr>
          <p:cNvSpPr txBox="1"/>
          <p:nvPr/>
        </p:nvSpPr>
        <p:spPr>
          <a:xfrm>
            <a:off x="832384" y="5289645"/>
            <a:ext cx="89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Path 1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21075-B820-8054-77FC-416A22C0B3B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723244" y="5489700"/>
            <a:ext cx="740083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1F5B4E-32F2-C80B-2A96-25321DE1AE15}"/>
              </a:ext>
            </a:extLst>
          </p:cNvPr>
          <p:cNvSpPr txBox="1"/>
          <p:nvPr/>
        </p:nvSpPr>
        <p:spPr>
          <a:xfrm>
            <a:off x="2463327" y="5295426"/>
            <a:ext cx="278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(90,130)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3F46A0-3C13-FD68-53E8-A8B848DF64C3}"/>
              </a:ext>
            </a:extLst>
          </p:cNvPr>
          <p:cNvSpPr txBox="1"/>
          <p:nvPr/>
        </p:nvSpPr>
        <p:spPr>
          <a:xfrm>
            <a:off x="802640" y="5623849"/>
            <a:ext cx="89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Path 2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D4B2ED-021E-E79F-3641-8A33291367E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1693500" y="5823904"/>
            <a:ext cx="740084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1C598B-36F1-ACB8-3CB7-E1F8B3417F6A}"/>
              </a:ext>
            </a:extLst>
          </p:cNvPr>
          <p:cNvSpPr txBox="1"/>
          <p:nvPr/>
        </p:nvSpPr>
        <p:spPr>
          <a:xfrm>
            <a:off x="2433584" y="5629630"/>
            <a:ext cx="281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(30,90)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EEF05-FAC9-FC51-682F-6490EC3B173A}"/>
              </a:ext>
            </a:extLst>
          </p:cNvPr>
          <p:cNvSpPr txBox="1"/>
          <p:nvPr/>
        </p:nvSpPr>
        <p:spPr>
          <a:xfrm>
            <a:off x="802640" y="5991831"/>
            <a:ext cx="89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Path 3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5B2722-DECF-8254-D948-21A28385B59C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1693500" y="6191886"/>
            <a:ext cx="740084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E6A0FA0-2C9C-0E34-05E6-FC3BE08F7C33}"/>
              </a:ext>
            </a:extLst>
          </p:cNvPr>
          <p:cNvSpPr txBox="1"/>
          <p:nvPr/>
        </p:nvSpPr>
        <p:spPr>
          <a:xfrm>
            <a:off x="2433584" y="5997612"/>
            <a:ext cx="296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(0,10)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EFFD00B-E864-113E-EA1F-A0551C4BFDDD}"/>
              </a:ext>
            </a:extLst>
          </p:cNvPr>
          <p:cNvSpPr/>
          <p:nvPr/>
        </p:nvSpPr>
        <p:spPr>
          <a:xfrm>
            <a:off x="5029405" y="5278354"/>
            <a:ext cx="360444" cy="1130915"/>
          </a:xfrm>
          <a:prstGeom prst="rightBrace">
            <a:avLst>
              <a:gd name="adj1" fmla="val 33642"/>
              <a:gd name="adj2" fmla="val 48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E6C08D-7EF0-9233-5392-8B187CF23D24}"/>
              </a:ext>
            </a:extLst>
          </p:cNvPr>
          <p:cNvSpPr txBox="1"/>
          <p:nvPr/>
        </p:nvSpPr>
        <p:spPr>
          <a:xfrm>
            <a:off x="5451119" y="5692550"/>
            <a:ext cx="1302741" cy="36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5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1209</Words>
  <Application>Microsoft Office PowerPoint</Application>
  <PresentationFormat>Widescreen</PresentationFormat>
  <Paragraphs>202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Sutradhar</dc:creator>
  <cp:lastModifiedBy>Pritam Sutradhar</cp:lastModifiedBy>
  <cp:revision>15</cp:revision>
  <dcterms:created xsi:type="dcterms:W3CDTF">2024-05-06T11:59:19Z</dcterms:created>
  <dcterms:modified xsi:type="dcterms:W3CDTF">2024-05-09T06:02:42Z</dcterms:modified>
</cp:coreProperties>
</file>