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1" r:id="rId15"/>
    <p:sldId id="267"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6" d="100"/>
          <a:sy n="86" d="100"/>
        </p:scale>
        <p:origin x="533"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2BE2B8-097E-4BE3-BC1B-ADE4F04424BA}"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FF0FA7-E09C-4C0C-9CEF-AD3D23CE116F}" type="slidenum">
              <a:rPr lang="en-IN" smtClean="0"/>
              <a:t>‹#›</a:t>
            </a:fld>
            <a:endParaRPr lang="en-IN"/>
          </a:p>
        </p:txBody>
      </p:sp>
    </p:spTree>
    <p:extLst>
      <p:ext uri="{BB962C8B-B14F-4D97-AF65-F5344CB8AC3E}">
        <p14:creationId xmlns:p14="http://schemas.microsoft.com/office/powerpoint/2010/main" val="229196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2BE2B8-097E-4BE3-BC1B-ADE4F04424BA}" type="datetimeFigureOut">
              <a:rPr lang="en-IN" smtClean="0"/>
              <a:t>01-11-2019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FF0FA7-E09C-4C0C-9CEF-AD3D23CE116F}" type="slidenum">
              <a:rPr lang="en-IN" smtClean="0"/>
              <a:t>‹#›</a:t>
            </a:fld>
            <a:endParaRPr lang="en-IN"/>
          </a:p>
        </p:txBody>
      </p:sp>
    </p:spTree>
    <p:extLst>
      <p:ext uri="{BB962C8B-B14F-4D97-AF65-F5344CB8AC3E}">
        <p14:creationId xmlns:p14="http://schemas.microsoft.com/office/powerpoint/2010/main" val="40217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2BE2B8-097E-4BE3-BC1B-ADE4F04424BA}" type="datetimeFigureOut">
              <a:rPr lang="en-IN" smtClean="0"/>
              <a:t>01-11-2019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FF0FA7-E09C-4C0C-9CEF-AD3D23CE116F}" type="slidenum">
              <a:rPr lang="en-IN" smtClean="0"/>
              <a:t>‹#›</a:t>
            </a:fld>
            <a:endParaRPr lang="en-IN"/>
          </a:p>
        </p:txBody>
      </p:sp>
    </p:spTree>
    <p:extLst>
      <p:ext uri="{BB962C8B-B14F-4D97-AF65-F5344CB8AC3E}">
        <p14:creationId xmlns:p14="http://schemas.microsoft.com/office/powerpoint/2010/main" val="447084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2BE2B8-097E-4BE3-BC1B-ADE4F04424BA}" type="datetimeFigureOut">
              <a:rPr lang="en-IN" smtClean="0"/>
              <a:t>01-11-2019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FF0FA7-E09C-4C0C-9CEF-AD3D23CE116F}"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76638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2BE2B8-097E-4BE3-BC1B-ADE4F04424BA}" type="datetimeFigureOut">
              <a:rPr lang="en-IN" smtClean="0"/>
              <a:t>01-11-2019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FF0FA7-E09C-4C0C-9CEF-AD3D23CE116F}" type="slidenum">
              <a:rPr lang="en-IN" smtClean="0"/>
              <a:t>‹#›</a:t>
            </a:fld>
            <a:endParaRPr lang="en-IN"/>
          </a:p>
        </p:txBody>
      </p:sp>
    </p:spTree>
    <p:extLst>
      <p:ext uri="{BB962C8B-B14F-4D97-AF65-F5344CB8AC3E}">
        <p14:creationId xmlns:p14="http://schemas.microsoft.com/office/powerpoint/2010/main" val="2903327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C2BE2B8-097E-4BE3-BC1B-ADE4F04424BA}" type="datetimeFigureOut">
              <a:rPr lang="en-IN" smtClean="0"/>
              <a:t>01-11-2019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FF0FA7-E09C-4C0C-9CEF-AD3D23CE116F}" type="slidenum">
              <a:rPr lang="en-IN" smtClean="0"/>
              <a:t>‹#›</a:t>
            </a:fld>
            <a:endParaRPr lang="en-IN"/>
          </a:p>
        </p:txBody>
      </p:sp>
    </p:spTree>
    <p:extLst>
      <p:ext uri="{BB962C8B-B14F-4D97-AF65-F5344CB8AC3E}">
        <p14:creationId xmlns:p14="http://schemas.microsoft.com/office/powerpoint/2010/main" val="464765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C2BE2B8-097E-4BE3-BC1B-ADE4F04424BA}" type="datetimeFigureOut">
              <a:rPr lang="en-IN" smtClean="0"/>
              <a:t>01-11-2019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FF0FA7-E09C-4C0C-9CEF-AD3D23CE116F}" type="slidenum">
              <a:rPr lang="en-IN" smtClean="0"/>
              <a:t>‹#›</a:t>
            </a:fld>
            <a:endParaRPr lang="en-IN"/>
          </a:p>
        </p:txBody>
      </p:sp>
    </p:spTree>
    <p:extLst>
      <p:ext uri="{BB962C8B-B14F-4D97-AF65-F5344CB8AC3E}">
        <p14:creationId xmlns:p14="http://schemas.microsoft.com/office/powerpoint/2010/main" val="1149426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2BE2B8-097E-4BE3-BC1B-ADE4F04424BA}"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FF0FA7-E09C-4C0C-9CEF-AD3D23CE116F}" type="slidenum">
              <a:rPr lang="en-IN" smtClean="0"/>
              <a:t>‹#›</a:t>
            </a:fld>
            <a:endParaRPr lang="en-IN"/>
          </a:p>
        </p:txBody>
      </p:sp>
    </p:spTree>
    <p:extLst>
      <p:ext uri="{BB962C8B-B14F-4D97-AF65-F5344CB8AC3E}">
        <p14:creationId xmlns:p14="http://schemas.microsoft.com/office/powerpoint/2010/main" val="11024260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2BE2B8-097E-4BE3-BC1B-ADE4F04424BA}"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FF0FA7-E09C-4C0C-9CEF-AD3D23CE116F}" type="slidenum">
              <a:rPr lang="en-IN" smtClean="0"/>
              <a:t>‹#›</a:t>
            </a:fld>
            <a:endParaRPr lang="en-IN"/>
          </a:p>
        </p:txBody>
      </p:sp>
    </p:spTree>
    <p:extLst>
      <p:ext uri="{BB962C8B-B14F-4D97-AF65-F5344CB8AC3E}">
        <p14:creationId xmlns:p14="http://schemas.microsoft.com/office/powerpoint/2010/main" val="2512454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2BE2B8-097E-4BE3-BC1B-ADE4F04424BA}"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FF0FA7-E09C-4C0C-9CEF-AD3D23CE116F}" type="slidenum">
              <a:rPr lang="en-IN" smtClean="0"/>
              <a:t>‹#›</a:t>
            </a:fld>
            <a:endParaRPr lang="en-IN"/>
          </a:p>
        </p:txBody>
      </p:sp>
    </p:spTree>
    <p:extLst>
      <p:ext uri="{BB962C8B-B14F-4D97-AF65-F5344CB8AC3E}">
        <p14:creationId xmlns:p14="http://schemas.microsoft.com/office/powerpoint/2010/main" val="1169206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2BE2B8-097E-4BE3-BC1B-ADE4F04424BA}" type="datetimeFigureOut">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FF0FA7-E09C-4C0C-9CEF-AD3D23CE116F}" type="slidenum">
              <a:rPr lang="en-IN" smtClean="0"/>
              <a:t>‹#›</a:t>
            </a:fld>
            <a:endParaRPr lang="en-IN"/>
          </a:p>
        </p:txBody>
      </p:sp>
    </p:spTree>
    <p:extLst>
      <p:ext uri="{BB962C8B-B14F-4D97-AF65-F5344CB8AC3E}">
        <p14:creationId xmlns:p14="http://schemas.microsoft.com/office/powerpoint/2010/main" val="1688363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2BE2B8-097E-4BE3-BC1B-ADE4F04424BA}" type="datetimeFigureOut">
              <a:rPr lang="en-IN" smtClean="0"/>
              <a:t>01-11-2019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FF0FA7-E09C-4C0C-9CEF-AD3D23CE116F}" type="slidenum">
              <a:rPr lang="en-IN" smtClean="0"/>
              <a:t>‹#›</a:t>
            </a:fld>
            <a:endParaRPr lang="en-IN"/>
          </a:p>
        </p:txBody>
      </p:sp>
    </p:spTree>
    <p:extLst>
      <p:ext uri="{BB962C8B-B14F-4D97-AF65-F5344CB8AC3E}">
        <p14:creationId xmlns:p14="http://schemas.microsoft.com/office/powerpoint/2010/main" val="3088635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2BE2B8-097E-4BE3-BC1B-ADE4F04424BA}" type="datetimeFigureOut">
              <a:rPr lang="en-IN" smtClean="0"/>
              <a:t>01-11-2019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FF0FA7-E09C-4C0C-9CEF-AD3D23CE116F}" type="slidenum">
              <a:rPr lang="en-IN" smtClean="0"/>
              <a:t>‹#›</a:t>
            </a:fld>
            <a:endParaRPr lang="en-IN"/>
          </a:p>
        </p:txBody>
      </p:sp>
    </p:spTree>
    <p:extLst>
      <p:ext uri="{BB962C8B-B14F-4D97-AF65-F5344CB8AC3E}">
        <p14:creationId xmlns:p14="http://schemas.microsoft.com/office/powerpoint/2010/main" val="632662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2BE2B8-097E-4BE3-BC1B-ADE4F04424BA}" type="datetimeFigureOut">
              <a:rPr lang="en-IN" smtClean="0"/>
              <a:t>01-11-2019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FF0FA7-E09C-4C0C-9CEF-AD3D23CE116F}" type="slidenum">
              <a:rPr lang="en-IN" smtClean="0"/>
              <a:t>‹#›</a:t>
            </a:fld>
            <a:endParaRPr lang="en-IN"/>
          </a:p>
        </p:txBody>
      </p:sp>
    </p:spTree>
    <p:extLst>
      <p:ext uri="{BB962C8B-B14F-4D97-AF65-F5344CB8AC3E}">
        <p14:creationId xmlns:p14="http://schemas.microsoft.com/office/powerpoint/2010/main" val="1897493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2BE2B8-097E-4BE3-BC1B-ADE4F04424BA}" type="datetimeFigureOut">
              <a:rPr lang="en-IN" smtClean="0"/>
              <a:t>01-11-2019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FF0FA7-E09C-4C0C-9CEF-AD3D23CE116F}" type="slidenum">
              <a:rPr lang="en-IN" smtClean="0"/>
              <a:t>‹#›</a:t>
            </a:fld>
            <a:endParaRPr lang="en-IN"/>
          </a:p>
        </p:txBody>
      </p:sp>
    </p:spTree>
    <p:extLst>
      <p:ext uri="{BB962C8B-B14F-4D97-AF65-F5344CB8AC3E}">
        <p14:creationId xmlns:p14="http://schemas.microsoft.com/office/powerpoint/2010/main" val="1381157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2BE2B8-097E-4BE3-BC1B-ADE4F04424BA}" type="datetimeFigureOut">
              <a:rPr lang="en-IN" smtClean="0"/>
              <a:t>01-11-2019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FF0FA7-E09C-4C0C-9CEF-AD3D23CE116F}" type="slidenum">
              <a:rPr lang="en-IN" smtClean="0"/>
              <a:t>‹#›</a:t>
            </a:fld>
            <a:endParaRPr lang="en-IN"/>
          </a:p>
        </p:txBody>
      </p:sp>
    </p:spTree>
    <p:extLst>
      <p:ext uri="{BB962C8B-B14F-4D97-AF65-F5344CB8AC3E}">
        <p14:creationId xmlns:p14="http://schemas.microsoft.com/office/powerpoint/2010/main" val="1255296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2BE2B8-097E-4BE3-BC1B-ADE4F04424BA}" type="datetimeFigureOut">
              <a:rPr lang="en-IN" smtClean="0"/>
              <a:t>01-11-2019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FF0FA7-E09C-4C0C-9CEF-AD3D23CE116F}" type="slidenum">
              <a:rPr lang="en-IN" smtClean="0"/>
              <a:t>‹#›</a:t>
            </a:fld>
            <a:endParaRPr lang="en-IN"/>
          </a:p>
        </p:txBody>
      </p:sp>
    </p:spTree>
    <p:extLst>
      <p:ext uri="{BB962C8B-B14F-4D97-AF65-F5344CB8AC3E}">
        <p14:creationId xmlns:p14="http://schemas.microsoft.com/office/powerpoint/2010/main" val="2941428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C2BE2B8-097E-4BE3-BC1B-ADE4F04424BA}" type="datetimeFigureOut">
              <a:rPr lang="en-IN" smtClean="0"/>
              <a:t>01-11-2019</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5FF0FA7-E09C-4C0C-9CEF-AD3D23CE116F}" type="slidenum">
              <a:rPr lang="en-IN" smtClean="0"/>
              <a:t>‹#›</a:t>
            </a:fld>
            <a:endParaRPr lang="en-IN"/>
          </a:p>
        </p:txBody>
      </p:sp>
    </p:spTree>
    <p:extLst>
      <p:ext uri="{BB962C8B-B14F-4D97-AF65-F5344CB8AC3E}">
        <p14:creationId xmlns:p14="http://schemas.microsoft.com/office/powerpoint/2010/main" val="382193581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260" y="1056977"/>
            <a:ext cx="9612971" cy="2221329"/>
          </a:xfrm>
          <a:ln w="76200">
            <a:noFill/>
          </a:ln>
        </p:spPr>
        <p:txBody>
          <a:bodyPr/>
          <a:lstStyle/>
          <a:p>
            <a:pPr algn="ctr"/>
            <a:br>
              <a:rPr lang="en-IN" sz="4400" b="1" dirty="0"/>
            </a:br>
            <a:r>
              <a:rPr lang="en-IN" sz="3600" b="1" u="dbl" spc="300" dirty="0">
                <a:latin typeface="+mn-lt"/>
              </a:rPr>
              <a:t>Arduino </a:t>
            </a:r>
            <a:r>
              <a:rPr lang="en-IN" sz="3600" b="1" u="dbl" spc="300">
                <a:latin typeface="+mn-lt"/>
              </a:rPr>
              <a:t>Remote Control</a:t>
            </a:r>
            <a:endParaRPr lang="en-IN" sz="3600" b="1" u="dbl" spc="300" dirty="0">
              <a:latin typeface="+mn-lt"/>
            </a:endParaRPr>
          </a:p>
        </p:txBody>
      </p:sp>
      <p:sp>
        <p:nvSpPr>
          <p:cNvPr id="3" name="Subtitle 2"/>
          <p:cNvSpPr>
            <a:spLocks noGrp="1"/>
          </p:cNvSpPr>
          <p:nvPr>
            <p:ph type="body" idx="1"/>
          </p:nvPr>
        </p:nvSpPr>
        <p:spPr>
          <a:xfrm>
            <a:off x="765025" y="3579694"/>
            <a:ext cx="9612971" cy="1143324"/>
          </a:xfrm>
        </p:spPr>
        <p:txBody>
          <a:bodyPr>
            <a:normAutofit/>
          </a:bodyPr>
          <a:lstStyle/>
          <a:p>
            <a:pPr algn="l"/>
            <a:r>
              <a:rPr lang="en-IN" b="1" dirty="0"/>
              <a:t>Project Guide</a:t>
            </a:r>
            <a:r>
              <a:rPr lang="en-IN" dirty="0"/>
              <a:t>:</a:t>
            </a:r>
          </a:p>
          <a:p>
            <a:pPr algn="l"/>
            <a:r>
              <a:rPr lang="en-IN" dirty="0"/>
              <a:t>Prof.  S.S. GIRI</a:t>
            </a:r>
          </a:p>
          <a:p>
            <a:pPr algn="l"/>
            <a:endParaRPr lang="en-IN" dirty="0"/>
          </a:p>
          <a:p>
            <a:endParaRPr lang="en-IN" dirty="0"/>
          </a:p>
        </p:txBody>
      </p:sp>
      <p:sp>
        <p:nvSpPr>
          <p:cNvPr id="5" name="TextBox 4"/>
          <p:cNvSpPr txBox="1"/>
          <p:nvPr/>
        </p:nvSpPr>
        <p:spPr>
          <a:xfrm flipH="1">
            <a:off x="1873769" y="1305267"/>
            <a:ext cx="7637809" cy="1077218"/>
          </a:xfrm>
          <a:prstGeom prst="rect">
            <a:avLst/>
          </a:prstGeom>
          <a:noFill/>
        </p:spPr>
        <p:txBody>
          <a:bodyPr wrap="square" rtlCol="0">
            <a:spAutoFit/>
          </a:bodyPr>
          <a:lstStyle/>
          <a:p>
            <a:pPr algn="ctr"/>
            <a:r>
              <a:rPr lang="en-IN" sz="3200" b="1" spc="-150" dirty="0"/>
              <a:t>Konkan Gyanpeeth College Of Engineering</a:t>
            </a:r>
          </a:p>
          <a:p>
            <a:pPr algn="ctr"/>
            <a:r>
              <a:rPr lang="en-IN" sz="3200" b="1" spc="-150" dirty="0"/>
              <a:t>TE - IT </a:t>
            </a:r>
          </a:p>
        </p:txBody>
      </p:sp>
      <p:sp>
        <p:nvSpPr>
          <p:cNvPr id="7" name="TextBox 6"/>
          <p:cNvSpPr txBox="1"/>
          <p:nvPr/>
        </p:nvSpPr>
        <p:spPr>
          <a:xfrm>
            <a:off x="7480092" y="3522689"/>
            <a:ext cx="2897904" cy="1200329"/>
          </a:xfrm>
          <a:prstGeom prst="rect">
            <a:avLst/>
          </a:prstGeom>
          <a:noFill/>
        </p:spPr>
        <p:txBody>
          <a:bodyPr wrap="square" rtlCol="0">
            <a:spAutoFit/>
          </a:bodyPr>
          <a:lstStyle/>
          <a:p>
            <a:pPr algn="r"/>
            <a:r>
              <a:rPr lang="en-IN" b="1" dirty="0"/>
              <a:t>Project By:</a:t>
            </a:r>
          </a:p>
          <a:p>
            <a:pPr algn="r"/>
            <a:r>
              <a:rPr lang="en-IN" dirty="0" err="1"/>
              <a:t>Prathamesh</a:t>
            </a:r>
            <a:r>
              <a:rPr lang="en-IN" dirty="0"/>
              <a:t> </a:t>
            </a:r>
            <a:r>
              <a:rPr lang="en-IN" dirty="0" err="1"/>
              <a:t>Chikane</a:t>
            </a:r>
            <a:r>
              <a:rPr lang="en-IN" dirty="0"/>
              <a:t> (01)</a:t>
            </a:r>
          </a:p>
          <a:p>
            <a:pPr algn="r"/>
            <a:r>
              <a:rPr lang="en-IN" dirty="0"/>
              <a:t>Subodh </a:t>
            </a:r>
            <a:r>
              <a:rPr lang="en-IN" dirty="0" err="1"/>
              <a:t>Halpatrao</a:t>
            </a:r>
            <a:r>
              <a:rPr lang="en-IN" dirty="0"/>
              <a:t> (33)</a:t>
            </a:r>
          </a:p>
          <a:p>
            <a:pPr algn="r"/>
            <a:r>
              <a:rPr lang="en-IN" dirty="0"/>
              <a:t>Sutej Kulkarni (44)</a:t>
            </a:r>
          </a:p>
        </p:txBody>
      </p:sp>
    </p:spTree>
    <p:extLst>
      <p:ext uri="{BB962C8B-B14F-4D97-AF65-F5344CB8AC3E}">
        <p14:creationId xmlns:p14="http://schemas.microsoft.com/office/powerpoint/2010/main" val="3253428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Implementation</a:t>
            </a:r>
          </a:p>
        </p:txBody>
      </p:sp>
      <p:sp>
        <p:nvSpPr>
          <p:cNvPr id="3" name="Content Placeholder 2"/>
          <p:cNvSpPr>
            <a:spLocks noGrp="1"/>
          </p:cNvSpPr>
          <p:nvPr>
            <p:ph idx="1"/>
          </p:nvPr>
        </p:nvSpPr>
        <p:spPr>
          <a:xfrm>
            <a:off x="1371600" y="1484026"/>
            <a:ext cx="9601200" cy="4383374"/>
          </a:xfrm>
        </p:spPr>
        <p:txBody>
          <a:bodyPr>
            <a:normAutofit lnSpcReduction="10000"/>
          </a:bodyPr>
          <a:lstStyle/>
          <a:p>
            <a:pPr marL="0" indent="0">
              <a:buNone/>
            </a:pPr>
            <a:r>
              <a:rPr lang="en-IN" sz="3200" b="1" dirty="0"/>
              <a:t>Hardware Implementation</a:t>
            </a:r>
            <a:r>
              <a:rPr lang="en-IN" dirty="0"/>
              <a:t>:</a:t>
            </a:r>
          </a:p>
          <a:p>
            <a:pPr>
              <a:lnSpc>
                <a:spcPct val="150000"/>
              </a:lnSpc>
              <a:buFont typeface="Arial" panose="020B0604020202020204" pitchFamily="34" charset="0"/>
              <a:buChar char="•"/>
            </a:pPr>
            <a:r>
              <a:rPr lang="en-US" dirty="0"/>
              <a:t>The main communication takes place between the Bluetooth chip and Android device. </a:t>
            </a:r>
          </a:p>
          <a:p>
            <a:pPr>
              <a:lnSpc>
                <a:spcPct val="150000"/>
              </a:lnSpc>
              <a:buFont typeface="Arial" panose="020B0604020202020204" pitchFamily="34" charset="0"/>
              <a:buChar char="•"/>
            </a:pPr>
            <a:r>
              <a:rPr lang="en-US" dirty="0"/>
              <a:t>With the help of the  ‘arc’ APK, we pass a string value to Arduino via Bluetooth chip.</a:t>
            </a:r>
          </a:p>
          <a:p>
            <a:pPr>
              <a:lnSpc>
                <a:spcPct val="150000"/>
              </a:lnSpc>
              <a:buFont typeface="Arial" panose="020B0604020202020204" pitchFamily="34" charset="0"/>
              <a:buChar char="•"/>
            </a:pPr>
            <a:r>
              <a:rPr lang="en-US" dirty="0"/>
              <a:t>The Arduino reads the value it gets from the chip and then prints it on the serial monitor/window. </a:t>
            </a:r>
          </a:p>
          <a:p>
            <a:pPr>
              <a:lnSpc>
                <a:spcPct val="150000"/>
              </a:lnSpc>
              <a:buFont typeface="Arial" panose="020B0604020202020204" pitchFamily="34" charset="0"/>
              <a:buChar char="•"/>
            </a:pPr>
            <a:r>
              <a:rPr lang="en-US" dirty="0"/>
              <a:t>The value printed on the serial monitor is a string.</a:t>
            </a:r>
            <a:endParaRPr lang="en-IN" dirty="0"/>
          </a:p>
          <a:p>
            <a:pPr>
              <a:buFont typeface="Arial" panose="020B0604020202020204" pitchFamily="34" charset="0"/>
              <a:buChar char="•"/>
            </a:pPr>
            <a:endParaRPr lang="en-IN" dirty="0"/>
          </a:p>
        </p:txBody>
      </p:sp>
    </p:spTree>
    <p:extLst>
      <p:ext uri="{BB962C8B-B14F-4D97-AF65-F5344CB8AC3E}">
        <p14:creationId xmlns:p14="http://schemas.microsoft.com/office/powerpoint/2010/main" val="2655738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464695"/>
            <a:ext cx="9601200" cy="5741233"/>
          </a:xfrm>
        </p:spPr>
        <p:txBody>
          <a:bodyPr>
            <a:normAutofit fontScale="62500" lnSpcReduction="20000"/>
          </a:bodyPr>
          <a:lstStyle/>
          <a:p>
            <a:pPr marL="0" indent="0">
              <a:buNone/>
            </a:pPr>
            <a:r>
              <a:rPr lang="en-IN" sz="5100" b="1" dirty="0"/>
              <a:t>Software Implementation:</a:t>
            </a:r>
            <a:endParaRPr lang="en-IN" sz="3200" b="1" dirty="0"/>
          </a:p>
          <a:p>
            <a:pPr>
              <a:lnSpc>
                <a:spcPct val="120000"/>
              </a:lnSpc>
              <a:buFont typeface="Arial" panose="020B0604020202020204" pitchFamily="34" charset="0"/>
              <a:buChar char="•"/>
            </a:pPr>
            <a:r>
              <a:rPr lang="en-IN" sz="3200" dirty="0"/>
              <a:t>Android app - The app works as a bridge between the user and computer application. </a:t>
            </a:r>
          </a:p>
          <a:p>
            <a:pPr>
              <a:lnSpc>
                <a:spcPct val="120000"/>
              </a:lnSpc>
              <a:buFont typeface="Arial" panose="020B0604020202020204" pitchFamily="34" charset="0"/>
              <a:buChar char="•"/>
            </a:pPr>
            <a:r>
              <a:rPr lang="en-IN" sz="3200" dirty="0"/>
              <a:t>When you first run the app it will ask you to turn on the Bluetooth if it is off, then it will display all paired Bluetooth devices (If you have not paired your HC-05 chip then first pair it in device settings). </a:t>
            </a:r>
          </a:p>
          <a:p>
            <a:pPr>
              <a:lnSpc>
                <a:spcPct val="120000"/>
              </a:lnSpc>
              <a:buFont typeface="Arial" panose="020B0604020202020204" pitchFamily="34" charset="0"/>
              <a:buChar char="•"/>
            </a:pPr>
            <a:r>
              <a:rPr lang="en-IN" sz="3200" dirty="0"/>
              <a:t>We have provided 3 computer applications in the android app - Chrome, vlc, and Presentation. </a:t>
            </a:r>
          </a:p>
          <a:p>
            <a:pPr>
              <a:lnSpc>
                <a:spcPct val="120000"/>
              </a:lnSpc>
              <a:buFont typeface="Arial" panose="020B0604020202020204" pitchFamily="34" charset="0"/>
              <a:buChar char="•"/>
            </a:pPr>
            <a:r>
              <a:rPr lang="en-IN" sz="3200" dirty="0"/>
              <a:t>Each of the three apps in list contains buttons, shortcuts to various task inside the application on the computer. </a:t>
            </a:r>
          </a:p>
          <a:p>
            <a:pPr>
              <a:lnSpc>
                <a:spcPct val="120000"/>
              </a:lnSpc>
              <a:buFont typeface="Arial" panose="020B0604020202020204" pitchFamily="34" charset="0"/>
              <a:buChar char="•"/>
            </a:pPr>
            <a:r>
              <a:rPr lang="en-IN" sz="3200" dirty="0"/>
              <a:t>For example, open a new tab in chrome, play/pause video, etc. Whenever a user clicks any button string value will be passed to Arduino which is a combination of key and value. </a:t>
            </a:r>
          </a:p>
          <a:p>
            <a:pPr marL="0" indent="0">
              <a:lnSpc>
                <a:spcPct val="120000"/>
              </a:lnSpc>
              <a:buNone/>
            </a:pPr>
            <a:r>
              <a:rPr lang="en-IN" sz="3200" b="1" dirty="0"/>
              <a:t> </a:t>
            </a:r>
          </a:p>
          <a:p>
            <a:pPr marL="0" indent="0">
              <a:buNone/>
            </a:pPr>
            <a:r>
              <a:rPr lang="en-IN" sz="3200" b="1" dirty="0"/>
              <a:t> </a:t>
            </a:r>
          </a:p>
        </p:txBody>
      </p:sp>
    </p:spTree>
    <p:extLst>
      <p:ext uri="{BB962C8B-B14F-4D97-AF65-F5344CB8AC3E}">
        <p14:creationId xmlns:p14="http://schemas.microsoft.com/office/powerpoint/2010/main" val="4035690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88167"/>
          </a:xfrm>
        </p:spPr>
        <p:txBody>
          <a:bodyPr/>
          <a:lstStyle/>
          <a:p>
            <a:pPr algn="ctr"/>
            <a:r>
              <a:rPr lang="en-IN" b="1" dirty="0"/>
              <a:t>Limitation</a:t>
            </a:r>
          </a:p>
        </p:txBody>
      </p:sp>
      <p:sp>
        <p:nvSpPr>
          <p:cNvPr id="3" name="Content Placeholder 2"/>
          <p:cNvSpPr>
            <a:spLocks noGrp="1"/>
          </p:cNvSpPr>
          <p:nvPr>
            <p:ph idx="1"/>
          </p:nvPr>
        </p:nvSpPr>
        <p:spPr>
          <a:xfrm>
            <a:off x="1371600" y="1573967"/>
            <a:ext cx="9601200" cy="4293433"/>
          </a:xfrm>
        </p:spPr>
        <p:txBody>
          <a:bodyPr/>
          <a:lstStyle/>
          <a:p>
            <a:pPr>
              <a:lnSpc>
                <a:spcPct val="150000"/>
              </a:lnSpc>
              <a:buFont typeface="Arial" panose="020B0604020202020204" pitchFamily="34" charset="0"/>
              <a:buChar char="•"/>
            </a:pPr>
            <a:r>
              <a:rPr lang="en-IN" dirty="0"/>
              <a:t>The app triggers shortcuts of keyboards and every app has specific shortcuts predefined. </a:t>
            </a:r>
          </a:p>
          <a:p>
            <a:pPr>
              <a:lnSpc>
                <a:spcPct val="150000"/>
              </a:lnSpc>
              <a:buFont typeface="Arial" panose="020B0604020202020204" pitchFamily="34" charset="0"/>
              <a:buChar char="•"/>
            </a:pPr>
            <a:r>
              <a:rPr lang="en-IN" dirty="0"/>
              <a:t>There is a possibility that two app has same shortcut combinations but different tasks. </a:t>
            </a:r>
          </a:p>
          <a:p>
            <a:pPr>
              <a:lnSpc>
                <a:spcPct val="150000"/>
              </a:lnSpc>
              <a:buFont typeface="Arial" panose="020B0604020202020204" pitchFamily="34" charset="0"/>
              <a:buChar char="•"/>
            </a:pPr>
            <a:r>
              <a:rPr lang="en-IN" dirty="0"/>
              <a:t>For example, in chrome ‘ctrl + t‘ means open new tab but in MS word ‘ctrl + t‘ is create hanging indent so in this case if user clicks on open new tab button in android application but on computer MS word is focused then it will perform MS words shortcut ‘ctrl + t’ instead of chrome’s action open new tab.</a:t>
            </a:r>
          </a:p>
        </p:txBody>
      </p:sp>
    </p:spTree>
    <p:extLst>
      <p:ext uri="{BB962C8B-B14F-4D97-AF65-F5344CB8AC3E}">
        <p14:creationId xmlns:p14="http://schemas.microsoft.com/office/powerpoint/2010/main" val="826725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93295"/>
          </a:xfrm>
        </p:spPr>
        <p:txBody>
          <a:bodyPr>
            <a:normAutofit fontScale="90000"/>
          </a:bodyPr>
          <a:lstStyle/>
          <a:p>
            <a:pPr algn="ctr"/>
            <a:r>
              <a:rPr lang="en-IN" b="1" dirty="0"/>
              <a:t>Future Scope</a:t>
            </a:r>
          </a:p>
        </p:txBody>
      </p:sp>
      <p:sp>
        <p:nvSpPr>
          <p:cNvPr id="3" name="Content Placeholder 2"/>
          <p:cNvSpPr>
            <a:spLocks noGrp="1"/>
          </p:cNvSpPr>
          <p:nvPr>
            <p:ph idx="1"/>
          </p:nvPr>
        </p:nvSpPr>
        <p:spPr>
          <a:xfrm>
            <a:off x="1371600" y="1543987"/>
            <a:ext cx="9601200" cy="4323413"/>
          </a:xfrm>
        </p:spPr>
        <p:txBody>
          <a:bodyPr>
            <a:normAutofit/>
          </a:bodyPr>
          <a:lstStyle/>
          <a:p>
            <a:pPr>
              <a:lnSpc>
                <a:spcPct val="150000"/>
              </a:lnSpc>
              <a:buFont typeface="Arial" panose="020B0604020202020204" pitchFamily="34" charset="0"/>
              <a:buChar char="•"/>
            </a:pPr>
            <a:r>
              <a:rPr lang="en-IN" sz="2400" dirty="0"/>
              <a:t>Limitations like same shortcuts on different applications which executes app specific tasks can be corrected. </a:t>
            </a:r>
          </a:p>
          <a:p>
            <a:pPr>
              <a:lnSpc>
                <a:spcPct val="150000"/>
              </a:lnSpc>
              <a:buFont typeface="Arial" panose="020B0604020202020204" pitchFamily="34" charset="0"/>
              <a:buChar char="•"/>
            </a:pPr>
            <a:r>
              <a:rPr lang="en-IN" sz="2400" dirty="0"/>
              <a:t>Communication takes place in string format so we can use key value string which consists of key name as application and value as the name of the application. </a:t>
            </a:r>
          </a:p>
        </p:txBody>
      </p:sp>
    </p:spTree>
    <p:extLst>
      <p:ext uri="{BB962C8B-B14F-4D97-AF65-F5344CB8AC3E}">
        <p14:creationId xmlns:p14="http://schemas.microsoft.com/office/powerpoint/2010/main" val="821121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F5FE06-BABC-4CF0-A182-7916C646C10E}"/>
              </a:ext>
            </a:extLst>
          </p:cNvPr>
          <p:cNvSpPr>
            <a:spLocks noGrp="1"/>
          </p:cNvSpPr>
          <p:nvPr>
            <p:ph type="title"/>
          </p:nvPr>
        </p:nvSpPr>
        <p:spPr>
          <a:xfrm>
            <a:off x="1436915" y="2686050"/>
            <a:ext cx="9601200" cy="1046195"/>
          </a:xfrm>
        </p:spPr>
        <p:txBody>
          <a:bodyPr/>
          <a:lstStyle/>
          <a:p>
            <a:pPr algn="ctr"/>
            <a:r>
              <a:rPr lang="en-US" b="1" dirty="0"/>
              <a:t>* Demonstration Of ARC *</a:t>
            </a:r>
          </a:p>
        </p:txBody>
      </p:sp>
    </p:spTree>
    <p:extLst>
      <p:ext uri="{BB962C8B-B14F-4D97-AF65-F5344CB8AC3E}">
        <p14:creationId xmlns:p14="http://schemas.microsoft.com/office/powerpoint/2010/main" val="499831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73177"/>
          </a:xfrm>
        </p:spPr>
        <p:txBody>
          <a:bodyPr/>
          <a:lstStyle/>
          <a:p>
            <a:pPr algn="ctr"/>
            <a:r>
              <a:rPr lang="en-IN" b="1" dirty="0"/>
              <a:t>Conclusion</a:t>
            </a:r>
          </a:p>
        </p:txBody>
      </p:sp>
      <p:sp>
        <p:nvSpPr>
          <p:cNvPr id="3" name="Content Placeholder 2"/>
          <p:cNvSpPr>
            <a:spLocks noGrp="1"/>
          </p:cNvSpPr>
          <p:nvPr>
            <p:ph idx="1"/>
          </p:nvPr>
        </p:nvSpPr>
        <p:spPr>
          <a:xfrm>
            <a:off x="1371600" y="1558977"/>
            <a:ext cx="9601200" cy="4308423"/>
          </a:xfrm>
        </p:spPr>
        <p:txBody>
          <a:bodyPr/>
          <a:lstStyle/>
          <a:p>
            <a:pPr>
              <a:lnSpc>
                <a:spcPct val="150000"/>
              </a:lnSpc>
              <a:buFont typeface="Arial" panose="020B0604020202020204" pitchFamily="34" charset="0"/>
              <a:buChar char="•"/>
            </a:pPr>
            <a:r>
              <a:rPr lang="en-IN" dirty="0"/>
              <a:t>We learned how to develop a software and also to develop it in a scheduled manner and a developed a way of controlling computer applications via Bluetooth using Arduino.</a:t>
            </a:r>
          </a:p>
          <a:p>
            <a:pPr>
              <a:lnSpc>
                <a:spcPct val="150000"/>
              </a:lnSpc>
              <a:buFont typeface="Arial" panose="020B0604020202020204" pitchFamily="34" charset="0"/>
              <a:buChar char="•"/>
            </a:pPr>
            <a:r>
              <a:rPr lang="en-IN" dirty="0"/>
              <a:t>So we can develop more interactive and future ready smart controlling systems which can help us to reduce physical efforts and also to help physically disabled peoples.  </a:t>
            </a:r>
          </a:p>
        </p:txBody>
      </p:sp>
    </p:spTree>
    <p:extLst>
      <p:ext uri="{BB962C8B-B14F-4D97-AF65-F5344CB8AC3E}">
        <p14:creationId xmlns:p14="http://schemas.microsoft.com/office/powerpoint/2010/main" val="1269262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98226"/>
          </a:xfrm>
        </p:spPr>
        <p:txBody>
          <a:bodyPr/>
          <a:lstStyle/>
          <a:p>
            <a:pPr algn="ctr"/>
            <a:r>
              <a:rPr lang="en-IN" b="1" dirty="0"/>
              <a:t>Reference</a:t>
            </a:r>
          </a:p>
        </p:txBody>
      </p:sp>
      <p:sp>
        <p:nvSpPr>
          <p:cNvPr id="3" name="Content Placeholder 2"/>
          <p:cNvSpPr>
            <a:spLocks noGrp="1"/>
          </p:cNvSpPr>
          <p:nvPr>
            <p:ph idx="1"/>
          </p:nvPr>
        </p:nvSpPr>
        <p:spPr/>
        <p:txBody>
          <a:bodyPr>
            <a:normAutofit/>
          </a:bodyPr>
          <a:lstStyle/>
          <a:p>
            <a:pPr>
              <a:lnSpc>
                <a:spcPct val="150000"/>
              </a:lnSpc>
              <a:buFont typeface="Arial" panose="020B0604020202020204" pitchFamily="34" charset="0"/>
              <a:buChar char="•"/>
            </a:pPr>
            <a:r>
              <a:rPr lang="en-IN" sz="2400" dirty="0"/>
              <a:t> www.wikipedia.com </a:t>
            </a:r>
          </a:p>
          <a:p>
            <a:pPr>
              <a:lnSpc>
                <a:spcPct val="150000"/>
              </a:lnSpc>
              <a:buFont typeface="Arial" panose="020B0604020202020204" pitchFamily="34" charset="0"/>
              <a:buChar char="•"/>
            </a:pPr>
            <a:r>
              <a:rPr lang="en-IN" sz="2400" dirty="0"/>
              <a:t>www.howmechworks.com </a:t>
            </a:r>
          </a:p>
          <a:p>
            <a:pPr>
              <a:lnSpc>
                <a:spcPct val="150000"/>
              </a:lnSpc>
              <a:buFont typeface="Arial" panose="020B0604020202020204" pitchFamily="34" charset="0"/>
              <a:buChar char="•"/>
            </a:pPr>
            <a:r>
              <a:rPr lang="en-IN" sz="2400" dirty="0"/>
              <a:t>Project MADE BY AVISHKAR ORG </a:t>
            </a:r>
          </a:p>
          <a:p>
            <a:pPr>
              <a:lnSpc>
                <a:spcPct val="150000"/>
              </a:lnSpc>
              <a:buFont typeface="Arial" panose="020B0604020202020204" pitchFamily="34" charset="0"/>
              <a:buChar char="•"/>
            </a:pPr>
            <a:r>
              <a:rPr lang="en-IN" sz="2400" dirty="0"/>
              <a:t>System developed by DIY solutions </a:t>
            </a:r>
          </a:p>
          <a:p>
            <a:pPr marL="0" indent="0">
              <a:lnSpc>
                <a:spcPct val="150000"/>
              </a:lnSpc>
              <a:buNone/>
            </a:pPr>
            <a:endParaRPr lang="en-IN" sz="2400" dirty="0"/>
          </a:p>
        </p:txBody>
      </p:sp>
    </p:spTree>
    <p:extLst>
      <p:ext uri="{BB962C8B-B14F-4D97-AF65-F5344CB8AC3E}">
        <p14:creationId xmlns:p14="http://schemas.microsoft.com/office/powerpoint/2010/main" val="4241147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41026"/>
            <a:ext cx="9601200" cy="813216"/>
          </a:xfrm>
        </p:spPr>
        <p:txBody>
          <a:bodyPr anchor="ctr">
            <a:normAutofit/>
          </a:bodyPr>
          <a:lstStyle/>
          <a:p>
            <a:pPr algn="ctr"/>
            <a:r>
              <a:rPr lang="en-IN" b="1" dirty="0"/>
              <a:t>Introduction</a:t>
            </a:r>
          </a:p>
        </p:txBody>
      </p:sp>
      <p:sp>
        <p:nvSpPr>
          <p:cNvPr id="3" name="Content Placeholder 2"/>
          <p:cNvSpPr>
            <a:spLocks noGrp="1"/>
          </p:cNvSpPr>
          <p:nvPr>
            <p:ph idx="1"/>
          </p:nvPr>
        </p:nvSpPr>
        <p:spPr>
          <a:xfrm>
            <a:off x="1371600" y="1154242"/>
            <a:ext cx="9601200" cy="4713158"/>
          </a:xfrm>
        </p:spPr>
        <p:txBody>
          <a:bodyPr>
            <a:normAutofit fontScale="92500" lnSpcReduction="10000"/>
          </a:bodyPr>
          <a:lstStyle/>
          <a:p>
            <a:pPr>
              <a:buFont typeface="Arial" panose="020B0604020202020204" pitchFamily="34" charset="0"/>
              <a:buChar char="•"/>
            </a:pPr>
            <a:r>
              <a:rPr lang="en-IN" sz="4300" b="1" dirty="0">
                <a:latin typeface="Arial Narrow" panose="020B0606020202030204" pitchFamily="34" charset="0"/>
              </a:rPr>
              <a:t>What is IOT?</a:t>
            </a:r>
          </a:p>
          <a:p>
            <a:pPr marL="0" indent="0">
              <a:buNone/>
            </a:pPr>
            <a:r>
              <a:rPr lang="en-IN" sz="4000" dirty="0">
                <a:latin typeface="Arial" panose="020B0604020202020204" pitchFamily="34" charset="0"/>
                <a:cs typeface="Arial" panose="020B0604020202020204" pitchFamily="34" charset="0"/>
              </a:rPr>
              <a:t>The word "</a:t>
            </a:r>
            <a:r>
              <a:rPr lang="en-IN" sz="4000" b="1" dirty="0">
                <a:latin typeface="Arial" panose="020B0604020202020204" pitchFamily="34" charset="0"/>
                <a:cs typeface="Arial" panose="020B0604020202020204" pitchFamily="34" charset="0"/>
              </a:rPr>
              <a:t>Internet of Things</a:t>
            </a:r>
            <a:r>
              <a:rPr lang="en-IN" sz="4000" dirty="0">
                <a:latin typeface="Arial" panose="020B0604020202020204" pitchFamily="34" charset="0"/>
                <a:cs typeface="Arial" panose="020B0604020202020204" pitchFamily="34" charset="0"/>
              </a:rPr>
              <a:t>" has two main parts; </a:t>
            </a:r>
            <a:r>
              <a:rPr lang="en-IN" sz="4000" b="1" dirty="0">
                <a:latin typeface="Arial" panose="020B0604020202020204" pitchFamily="34" charset="0"/>
                <a:cs typeface="Arial" panose="020B0604020202020204" pitchFamily="34" charset="0"/>
              </a:rPr>
              <a:t>Internet</a:t>
            </a:r>
            <a:r>
              <a:rPr lang="en-IN" sz="4000" dirty="0">
                <a:latin typeface="Arial" panose="020B0604020202020204" pitchFamily="34" charset="0"/>
                <a:cs typeface="Arial" panose="020B0604020202020204" pitchFamily="34" charset="0"/>
              </a:rPr>
              <a:t> being the backbone of connectivity, and </a:t>
            </a:r>
            <a:r>
              <a:rPr lang="en-IN" sz="4000" b="1" dirty="0">
                <a:latin typeface="Arial" panose="020B0604020202020204" pitchFamily="34" charset="0"/>
                <a:cs typeface="Arial" panose="020B0604020202020204" pitchFamily="34" charset="0"/>
              </a:rPr>
              <a:t>Things</a:t>
            </a:r>
            <a:r>
              <a:rPr lang="en-IN" sz="4000" dirty="0">
                <a:latin typeface="Arial" panose="020B0604020202020204" pitchFamily="34" charset="0"/>
                <a:cs typeface="Arial" panose="020B0604020202020204" pitchFamily="34" charset="0"/>
              </a:rPr>
              <a:t> meaning objects / devices . In a simple way to put it, You have "things" that sense and collect data and send it to the internet. In simple language, IoT converts a normal device into smart device.</a:t>
            </a:r>
          </a:p>
        </p:txBody>
      </p:sp>
    </p:spTree>
    <p:extLst>
      <p:ext uri="{BB962C8B-B14F-4D97-AF65-F5344CB8AC3E}">
        <p14:creationId xmlns:p14="http://schemas.microsoft.com/office/powerpoint/2010/main" val="146959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21724"/>
          </a:xfrm>
        </p:spPr>
        <p:txBody>
          <a:bodyPr/>
          <a:lstStyle/>
          <a:p>
            <a:pPr algn="ctr"/>
            <a:r>
              <a:rPr lang="en-IN" b="1" dirty="0"/>
              <a:t>Introduction to ARC</a:t>
            </a:r>
          </a:p>
        </p:txBody>
      </p:sp>
      <p:sp>
        <p:nvSpPr>
          <p:cNvPr id="3" name="Content Placeholder 2"/>
          <p:cNvSpPr>
            <a:spLocks noGrp="1"/>
          </p:cNvSpPr>
          <p:nvPr>
            <p:ph idx="1"/>
          </p:nvPr>
        </p:nvSpPr>
        <p:spPr>
          <a:xfrm>
            <a:off x="1371600" y="1507523"/>
            <a:ext cx="9601200" cy="4653433"/>
          </a:xfrm>
        </p:spPr>
        <p:txBody>
          <a:bodyPr>
            <a:normAutofit/>
          </a:bodyPr>
          <a:lstStyle/>
          <a:p>
            <a:pPr>
              <a:lnSpc>
                <a:spcPct val="150000"/>
              </a:lnSpc>
              <a:buFont typeface="Arial" panose="020B0604020202020204" pitchFamily="34" charset="0"/>
              <a:buChar char="•"/>
            </a:pPr>
            <a:r>
              <a:rPr lang="en-IN" dirty="0"/>
              <a:t>ARC stands for Arduino Remote Control.</a:t>
            </a:r>
          </a:p>
          <a:p>
            <a:pPr>
              <a:lnSpc>
                <a:spcPct val="150000"/>
              </a:lnSpc>
              <a:buFont typeface="Arial" panose="020B0604020202020204" pitchFamily="34" charset="0"/>
              <a:buChar char="•"/>
            </a:pPr>
            <a:r>
              <a:rPr lang="en-IN" dirty="0"/>
              <a:t>ARC – Arduino Remote Control is a system designed to control computer applications in a remotely fashion from a limited distance via Bluetooth on a smartphone. </a:t>
            </a:r>
          </a:p>
          <a:p>
            <a:pPr>
              <a:lnSpc>
                <a:spcPct val="150000"/>
              </a:lnSpc>
              <a:buFont typeface="Arial" panose="020B0604020202020204" pitchFamily="34" charset="0"/>
              <a:buChar char="•"/>
            </a:pPr>
            <a:r>
              <a:rPr lang="en-IN" dirty="0"/>
              <a:t>The system has its own android APK software for android smartphones which will allow the user to control various computer applications.</a:t>
            </a:r>
          </a:p>
          <a:p>
            <a:pPr>
              <a:lnSpc>
                <a:spcPct val="150000"/>
              </a:lnSpc>
              <a:buFont typeface="Arial" panose="020B0604020202020204" pitchFamily="34" charset="0"/>
              <a:buChar char="•"/>
            </a:pPr>
            <a:r>
              <a:rPr lang="en-IN" dirty="0"/>
              <a:t>ARC system is signal receiving and processing unit which uses a Bluetooth module and an Arduino UNO board to receive Bluetooth signals and parse it and perform actions on the computer or any other workstation. </a:t>
            </a:r>
          </a:p>
        </p:txBody>
      </p:sp>
    </p:spTree>
    <p:extLst>
      <p:ext uri="{BB962C8B-B14F-4D97-AF65-F5344CB8AC3E}">
        <p14:creationId xmlns:p14="http://schemas.microsoft.com/office/powerpoint/2010/main" val="3848261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73177"/>
          </a:xfrm>
        </p:spPr>
        <p:txBody>
          <a:bodyPr/>
          <a:lstStyle/>
          <a:p>
            <a:pPr algn="ctr"/>
            <a:r>
              <a:rPr lang="en-IN" b="1" dirty="0"/>
              <a:t>Objective</a:t>
            </a:r>
          </a:p>
        </p:txBody>
      </p:sp>
      <p:sp>
        <p:nvSpPr>
          <p:cNvPr id="3" name="Content Placeholder 2"/>
          <p:cNvSpPr>
            <a:spLocks noGrp="1"/>
          </p:cNvSpPr>
          <p:nvPr>
            <p:ph idx="1"/>
          </p:nvPr>
        </p:nvSpPr>
        <p:spPr>
          <a:xfrm>
            <a:off x="1371600" y="1663908"/>
            <a:ext cx="9601200" cy="4203492"/>
          </a:xfrm>
        </p:spPr>
        <p:txBody>
          <a:bodyPr>
            <a:normAutofit/>
          </a:bodyPr>
          <a:lstStyle/>
          <a:p>
            <a:pPr>
              <a:lnSpc>
                <a:spcPct val="150000"/>
              </a:lnSpc>
              <a:buFont typeface="Arial" panose="020B0604020202020204" pitchFamily="34" charset="0"/>
              <a:buChar char="•"/>
            </a:pPr>
            <a:r>
              <a:rPr lang="en-IN" dirty="0"/>
              <a:t>To help users control their personal computers without actually accessing/using the keyboard/mouse physically.</a:t>
            </a:r>
          </a:p>
          <a:p>
            <a:pPr>
              <a:lnSpc>
                <a:spcPct val="150000"/>
              </a:lnSpc>
              <a:buFont typeface="Arial" panose="020B0604020202020204" pitchFamily="34" charset="0"/>
              <a:buChar char="•"/>
            </a:pPr>
            <a:r>
              <a:rPr lang="en-IN" dirty="0"/>
              <a:t> With this the person doesn't need to stay in front of the computer to execute a certain task.</a:t>
            </a:r>
          </a:p>
          <a:p>
            <a:pPr>
              <a:lnSpc>
                <a:spcPct val="150000"/>
              </a:lnSpc>
              <a:buFont typeface="Arial" panose="020B0604020202020204" pitchFamily="34" charset="0"/>
              <a:buChar char="•"/>
            </a:pPr>
            <a:r>
              <a:rPr lang="en-IN" dirty="0"/>
              <a:t> Our main aim was to develop a system which would reduce the physical efforts of disabled people. So that they don’t need to take efforts for such small task. </a:t>
            </a:r>
          </a:p>
          <a:p>
            <a:pPr>
              <a:lnSpc>
                <a:spcPct val="150000"/>
              </a:lnSpc>
              <a:buFont typeface="Arial" panose="020B0604020202020204" pitchFamily="34" charset="0"/>
              <a:buChar char="•"/>
            </a:pPr>
            <a:r>
              <a:rPr lang="en-IN" dirty="0"/>
              <a:t>Also at places  like cyber café where one person needs to handle several systems this project would the person to control them all with an ease.</a:t>
            </a:r>
          </a:p>
        </p:txBody>
      </p:sp>
    </p:spTree>
    <p:extLst>
      <p:ext uri="{BB962C8B-B14F-4D97-AF65-F5344CB8AC3E}">
        <p14:creationId xmlns:p14="http://schemas.microsoft.com/office/powerpoint/2010/main" val="1442531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28207"/>
          </a:xfrm>
        </p:spPr>
        <p:txBody>
          <a:bodyPr/>
          <a:lstStyle/>
          <a:p>
            <a:pPr algn="ctr"/>
            <a:r>
              <a:rPr lang="en-IN" b="1" dirty="0"/>
              <a:t>Purpose, Scope and Applicability </a:t>
            </a:r>
          </a:p>
        </p:txBody>
      </p:sp>
      <p:sp>
        <p:nvSpPr>
          <p:cNvPr id="3" name="Content Placeholder 2"/>
          <p:cNvSpPr>
            <a:spLocks noGrp="1"/>
          </p:cNvSpPr>
          <p:nvPr>
            <p:ph idx="1"/>
          </p:nvPr>
        </p:nvSpPr>
        <p:spPr>
          <a:xfrm>
            <a:off x="1371600" y="1514007"/>
            <a:ext cx="9601200" cy="4353393"/>
          </a:xfrm>
        </p:spPr>
        <p:txBody>
          <a:bodyPr>
            <a:normAutofit lnSpcReduction="10000"/>
          </a:bodyPr>
          <a:lstStyle/>
          <a:p>
            <a:pPr>
              <a:lnSpc>
                <a:spcPct val="150000"/>
              </a:lnSpc>
              <a:buFont typeface="Arial" panose="020B0604020202020204" pitchFamily="34" charset="0"/>
              <a:buChar char="•"/>
            </a:pPr>
            <a:r>
              <a:rPr lang="en-IN" dirty="0"/>
              <a:t>As it is a controller itself, it was developed in such a way that the physical human efforts should be reduced.</a:t>
            </a:r>
          </a:p>
          <a:p>
            <a:pPr>
              <a:lnSpc>
                <a:spcPct val="150000"/>
              </a:lnSpc>
              <a:buFont typeface="Arial" panose="020B0604020202020204" pitchFamily="34" charset="0"/>
              <a:buChar char="•"/>
            </a:pPr>
            <a:r>
              <a:rPr lang="en-IN" dirty="0"/>
              <a:t> The application we are going to develop should be able to communicate with the Arduino and it should be able to pass strings to Arduino which will be then sent to python code or read by python code and depending on what string is passed certain tasks on the computer will be executed.</a:t>
            </a:r>
          </a:p>
          <a:p>
            <a:pPr>
              <a:lnSpc>
                <a:spcPct val="150000"/>
              </a:lnSpc>
              <a:buFont typeface="Arial" panose="020B0604020202020204" pitchFamily="34" charset="0"/>
              <a:buChar char="•"/>
            </a:pPr>
            <a:r>
              <a:rPr lang="en-IN" dirty="0"/>
              <a:t>Peoples who use their computers for day-to-day tasks like listening to music, playing videos, browsing on internet can use this to ease their task, we can also use this application to control PPT’s during seminars.</a:t>
            </a:r>
          </a:p>
        </p:txBody>
      </p:sp>
    </p:spTree>
    <p:extLst>
      <p:ext uri="{BB962C8B-B14F-4D97-AF65-F5344CB8AC3E}">
        <p14:creationId xmlns:p14="http://schemas.microsoft.com/office/powerpoint/2010/main" val="4217928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93295"/>
          </a:xfrm>
        </p:spPr>
        <p:txBody>
          <a:bodyPr>
            <a:normAutofit fontScale="90000"/>
          </a:bodyPr>
          <a:lstStyle/>
          <a:p>
            <a:pPr algn="ctr"/>
            <a:r>
              <a:rPr lang="en-IN" b="1" dirty="0"/>
              <a:t> Literature Survey</a:t>
            </a:r>
          </a:p>
        </p:txBody>
      </p:sp>
      <p:sp>
        <p:nvSpPr>
          <p:cNvPr id="3" name="Content Placeholder 2"/>
          <p:cNvSpPr>
            <a:spLocks noGrp="1"/>
          </p:cNvSpPr>
          <p:nvPr>
            <p:ph idx="1"/>
          </p:nvPr>
        </p:nvSpPr>
        <p:spPr>
          <a:xfrm>
            <a:off x="1371600" y="1379095"/>
            <a:ext cx="9601200" cy="4766872"/>
          </a:xfrm>
        </p:spPr>
        <p:txBody>
          <a:bodyPr>
            <a:normAutofit/>
          </a:bodyPr>
          <a:lstStyle/>
          <a:p>
            <a:pPr>
              <a:lnSpc>
                <a:spcPct val="150000"/>
              </a:lnSpc>
              <a:buFont typeface="Arial" panose="020B0604020202020204" pitchFamily="34" charset="0"/>
              <a:buChar char="•"/>
            </a:pPr>
            <a:r>
              <a:rPr lang="en-IN" dirty="0"/>
              <a:t>Project MADE BY AVISHKAR ORG - HC 05/06 works on serial communication. Here the android app is designed sending serial data to the Bluetooth module when a certain button is pressed. The Bluetooth module at other end receives the data and send to Arduino through the TX pin of the Bluetooth module (RX pin of Arduino). The Code fed to Arduino check the received data and compares. If received data is 1 the LED turns on turns OFF when received data is 0 </a:t>
            </a:r>
          </a:p>
          <a:p>
            <a:pPr>
              <a:lnSpc>
                <a:spcPct val="150000"/>
              </a:lnSpc>
              <a:buFont typeface="Arial" panose="020B0604020202020204" pitchFamily="34" charset="0"/>
              <a:buChar char="•"/>
            </a:pPr>
            <a:r>
              <a:rPr lang="en-IN" dirty="0"/>
              <a:t>System developed by DIY solutions. Using a Bluetooth module to control the Lightings of the home or office .with the help of Arduino board as core part for and multiple light detecting sensors and motion sensors to detect the intensity of light as well as the presence of an entity in the room </a:t>
            </a:r>
          </a:p>
        </p:txBody>
      </p:sp>
    </p:spTree>
    <p:extLst>
      <p:ext uri="{BB962C8B-B14F-4D97-AF65-F5344CB8AC3E}">
        <p14:creationId xmlns:p14="http://schemas.microsoft.com/office/powerpoint/2010/main" val="522059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13216"/>
          </a:xfrm>
        </p:spPr>
        <p:txBody>
          <a:bodyPr>
            <a:normAutofit/>
          </a:bodyPr>
          <a:lstStyle/>
          <a:p>
            <a:pPr algn="ctr"/>
            <a:r>
              <a:rPr lang="en-IN" b="1" dirty="0"/>
              <a:t>Requirement Specification</a:t>
            </a:r>
          </a:p>
        </p:txBody>
      </p:sp>
      <p:sp>
        <p:nvSpPr>
          <p:cNvPr id="4" name="Text Placeholder 3"/>
          <p:cNvSpPr>
            <a:spLocks noGrp="1"/>
          </p:cNvSpPr>
          <p:nvPr>
            <p:ph type="body" idx="1"/>
          </p:nvPr>
        </p:nvSpPr>
        <p:spPr>
          <a:xfrm>
            <a:off x="1371600" y="1499016"/>
            <a:ext cx="4443984" cy="823912"/>
          </a:xfrm>
        </p:spPr>
        <p:txBody>
          <a:bodyPr/>
          <a:lstStyle/>
          <a:p>
            <a:r>
              <a:rPr lang="en-IN" dirty="0"/>
              <a:t>Software</a:t>
            </a:r>
          </a:p>
        </p:txBody>
      </p:sp>
      <p:sp>
        <p:nvSpPr>
          <p:cNvPr id="5" name="Content Placeholder 4"/>
          <p:cNvSpPr>
            <a:spLocks noGrp="1"/>
          </p:cNvSpPr>
          <p:nvPr>
            <p:ph sz="half" idx="2"/>
          </p:nvPr>
        </p:nvSpPr>
        <p:spPr>
          <a:xfrm>
            <a:off x="1371600" y="2593299"/>
            <a:ext cx="4443984" cy="3274102"/>
          </a:xfrm>
        </p:spPr>
        <p:txBody>
          <a:bodyPr/>
          <a:lstStyle/>
          <a:p>
            <a:pPr algn="just">
              <a:buFont typeface="Arial" panose="020B0604020202020204" pitchFamily="34" charset="0"/>
              <a:buChar char="•"/>
            </a:pPr>
            <a:r>
              <a:rPr lang="en-IN" dirty="0"/>
              <a:t>Windows 7 or up </a:t>
            </a:r>
          </a:p>
          <a:p>
            <a:pPr algn="just">
              <a:buFont typeface="Arial" panose="020B0604020202020204" pitchFamily="34" charset="0"/>
              <a:buChar char="•"/>
            </a:pPr>
            <a:r>
              <a:rPr lang="en-IN" dirty="0"/>
              <a:t>Android Studio </a:t>
            </a:r>
          </a:p>
          <a:p>
            <a:pPr algn="just">
              <a:buFont typeface="Arial" panose="020B0604020202020204" pitchFamily="34" charset="0"/>
              <a:buChar char="•"/>
            </a:pPr>
            <a:r>
              <a:rPr lang="en-IN" dirty="0"/>
              <a:t>Python 3.7 (IDE) </a:t>
            </a:r>
          </a:p>
          <a:p>
            <a:pPr algn="just">
              <a:buFont typeface="Arial" panose="020B0604020202020204" pitchFamily="34" charset="0"/>
              <a:buChar char="•"/>
            </a:pPr>
            <a:r>
              <a:rPr lang="en-IN" dirty="0"/>
              <a:t> Arduino IDE </a:t>
            </a:r>
          </a:p>
        </p:txBody>
      </p:sp>
      <p:sp>
        <p:nvSpPr>
          <p:cNvPr id="6" name="Text Placeholder 5"/>
          <p:cNvSpPr>
            <a:spLocks noGrp="1"/>
          </p:cNvSpPr>
          <p:nvPr>
            <p:ph type="body" sz="quarter" idx="3"/>
          </p:nvPr>
        </p:nvSpPr>
        <p:spPr>
          <a:xfrm>
            <a:off x="6525014" y="1468488"/>
            <a:ext cx="4443984" cy="811320"/>
          </a:xfrm>
        </p:spPr>
        <p:txBody>
          <a:bodyPr/>
          <a:lstStyle/>
          <a:p>
            <a:r>
              <a:rPr lang="en-IN" dirty="0"/>
              <a:t>Hardware</a:t>
            </a:r>
          </a:p>
        </p:txBody>
      </p:sp>
      <p:sp>
        <p:nvSpPr>
          <p:cNvPr id="7" name="Content Placeholder 6"/>
          <p:cNvSpPr>
            <a:spLocks noGrp="1"/>
          </p:cNvSpPr>
          <p:nvPr>
            <p:ph sz="quarter" idx="4"/>
          </p:nvPr>
        </p:nvSpPr>
        <p:spPr>
          <a:xfrm>
            <a:off x="6525014" y="2593299"/>
            <a:ext cx="4443984" cy="3274101"/>
          </a:xfrm>
        </p:spPr>
        <p:txBody>
          <a:bodyPr/>
          <a:lstStyle/>
          <a:p>
            <a:pPr>
              <a:buFont typeface="Arial" panose="020B0604020202020204" pitchFamily="34" charset="0"/>
              <a:buChar char="•"/>
            </a:pPr>
            <a:r>
              <a:rPr lang="en-IN" dirty="0"/>
              <a:t>Arduino UNO</a:t>
            </a:r>
          </a:p>
          <a:p>
            <a:pPr>
              <a:buFont typeface="Arial" panose="020B0604020202020204" pitchFamily="34" charset="0"/>
              <a:buChar char="•"/>
            </a:pPr>
            <a:r>
              <a:rPr lang="en-IN" dirty="0"/>
              <a:t>Bluetooth HC-05 module</a:t>
            </a:r>
          </a:p>
          <a:p>
            <a:pPr>
              <a:buFont typeface="Arial" panose="020B0604020202020204" pitchFamily="34" charset="0"/>
              <a:buChar char="•"/>
            </a:pPr>
            <a:r>
              <a:rPr lang="en-IN" dirty="0"/>
              <a:t> Android Device</a:t>
            </a:r>
          </a:p>
          <a:p>
            <a:pPr>
              <a:buFont typeface="Arial" panose="020B0604020202020204" pitchFamily="34" charset="0"/>
              <a:buChar char="•"/>
            </a:pPr>
            <a:r>
              <a:rPr lang="en-IN" dirty="0"/>
              <a:t>4 GB ram min</a:t>
            </a:r>
          </a:p>
          <a:p>
            <a:pPr>
              <a:buFont typeface="Arial" panose="020B0604020202020204" pitchFamily="34" charset="0"/>
              <a:buChar char="•"/>
            </a:pPr>
            <a:r>
              <a:rPr lang="en-IN" dirty="0"/>
              <a:t>Connecting Cables</a:t>
            </a:r>
          </a:p>
          <a:p>
            <a:pPr>
              <a:buFont typeface="Arial" panose="020B0604020202020204" pitchFamily="34" charset="0"/>
              <a:buChar char="•"/>
            </a:pPr>
            <a:r>
              <a:rPr lang="en-IN" dirty="0"/>
              <a:t>Jumping Wires(Male-Female)</a:t>
            </a:r>
          </a:p>
        </p:txBody>
      </p:sp>
    </p:spTree>
    <p:extLst>
      <p:ext uri="{BB962C8B-B14F-4D97-AF65-F5344CB8AC3E}">
        <p14:creationId xmlns:p14="http://schemas.microsoft.com/office/powerpoint/2010/main" val="1655796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371600" y="685800"/>
            <a:ext cx="9601200" cy="858187"/>
          </a:xfrm>
        </p:spPr>
        <p:txBody>
          <a:bodyPr/>
          <a:lstStyle/>
          <a:p>
            <a:pPr algn="ctr"/>
            <a:r>
              <a:rPr lang="en-IN" b="1" dirty="0"/>
              <a:t>System Design</a:t>
            </a:r>
          </a:p>
        </p:txBody>
      </p:sp>
      <p:sp>
        <p:nvSpPr>
          <p:cNvPr id="13" name="Content Placeholder 12"/>
          <p:cNvSpPr>
            <a:spLocks noGrp="1"/>
          </p:cNvSpPr>
          <p:nvPr>
            <p:ph sz="half" idx="1"/>
          </p:nvPr>
        </p:nvSpPr>
        <p:spPr>
          <a:xfrm>
            <a:off x="1371600" y="2170531"/>
            <a:ext cx="3380282" cy="3696870"/>
          </a:xfrm>
        </p:spPr>
        <p:txBody>
          <a:bodyPr/>
          <a:lstStyle/>
          <a:p>
            <a:pPr marL="0" indent="0" algn="ctr">
              <a:buNone/>
            </a:pPr>
            <a:r>
              <a:rPr lang="en-IN" sz="3600" b="1" dirty="0">
                <a:latin typeface="+mj-lt"/>
              </a:rPr>
              <a:t>Circuit Diagram</a:t>
            </a:r>
          </a:p>
          <a:p>
            <a:pPr>
              <a:buFont typeface="Arial" panose="020B0604020202020204" pitchFamily="34" charset="0"/>
              <a:buChar char="•"/>
            </a:pPr>
            <a:r>
              <a:rPr lang="en-IN" dirty="0">
                <a:latin typeface="+mj-lt"/>
              </a:rPr>
              <a:t>In the following circuit diagram we can see how the Arduino board is connected to HC-05 Bluetooth module.</a:t>
            </a:r>
          </a:p>
          <a:p>
            <a:pPr marL="0" indent="0">
              <a:buNone/>
            </a:pPr>
            <a:endParaRPr lang="en-IN" b="1" dirty="0">
              <a:latin typeface="+mj-lt"/>
            </a:endParaRPr>
          </a:p>
          <a:p>
            <a:pPr algn="ctr">
              <a:buFont typeface="Arial" panose="020B0604020202020204" pitchFamily="34" charset="0"/>
              <a:buChar char="•"/>
            </a:pPr>
            <a:endParaRPr lang="en-IN" b="1" dirty="0">
              <a:latin typeface="+mj-lt"/>
            </a:endParaRPr>
          </a:p>
        </p:txBody>
      </p:sp>
      <p:pic>
        <p:nvPicPr>
          <p:cNvPr id="15" name="Content Placeholder 14"/>
          <p:cNvPicPr>
            <a:picLocks noGrp="1" noChangeAspect="1"/>
          </p:cNvPicPr>
          <p:nvPr>
            <p:ph sz="half" idx="2"/>
          </p:nvPr>
        </p:nvPicPr>
        <p:blipFill>
          <a:blip r:embed="rId2"/>
          <a:stretch>
            <a:fillRect/>
          </a:stretch>
        </p:blipFill>
        <p:spPr>
          <a:xfrm>
            <a:off x="4946754" y="2170530"/>
            <a:ext cx="6718915" cy="3696870"/>
          </a:xfrm>
          <a:prstGeom prst="rect">
            <a:avLst/>
          </a:prstGeom>
        </p:spPr>
      </p:pic>
    </p:spTree>
    <p:extLst>
      <p:ext uri="{BB962C8B-B14F-4D97-AF65-F5344CB8AC3E}">
        <p14:creationId xmlns:p14="http://schemas.microsoft.com/office/powerpoint/2010/main" val="3030665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71599" y="490927"/>
            <a:ext cx="9601200" cy="693295"/>
          </a:xfrm>
        </p:spPr>
        <p:txBody>
          <a:bodyPr>
            <a:normAutofit fontScale="90000"/>
          </a:bodyPr>
          <a:lstStyle/>
          <a:p>
            <a:pPr algn="ctr"/>
            <a:r>
              <a:rPr lang="en-IN" dirty="0"/>
              <a:t>App User Interface</a:t>
            </a:r>
          </a:p>
        </p:txBody>
      </p:sp>
      <p:pic>
        <p:nvPicPr>
          <p:cNvPr id="7" name="Picture 6" descr="Screenshot_20181023-23143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1379094"/>
            <a:ext cx="2631234" cy="4965721"/>
          </a:xfrm>
          <a:prstGeom prst="rect">
            <a:avLst/>
          </a:prstGeom>
          <a:noFill/>
          <a:ln>
            <a:noFill/>
          </a:ln>
        </p:spPr>
      </p:pic>
      <p:pic>
        <p:nvPicPr>
          <p:cNvPr id="8" name="Picture 7" descr="Screenshot_20181023-23144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73537" y="1379095"/>
            <a:ext cx="2806358" cy="4916774"/>
          </a:xfrm>
          <a:prstGeom prst="rect">
            <a:avLst/>
          </a:prstGeom>
          <a:noFill/>
          <a:ln>
            <a:noFill/>
          </a:ln>
        </p:spPr>
      </p:pic>
      <p:pic>
        <p:nvPicPr>
          <p:cNvPr id="9" name="Picture 8" descr="Screenshot_20181023-23235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91098" y="1379095"/>
            <a:ext cx="2883109" cy="4916774"/>
          </a:xfrm>
          <a:prstGeom prst="rect">
            <a:avLst/>
          </a:prstGeom>
          <a:noFill/>
          <a:ln>
            <a:noFill/>
          </a:ln>
        </p:spPr>
      </p:pic>
    </p:spTree>
    <p:extLst>
      <p:ext uri="{BB962C8B-B14F-4D97-AF65-F5344CB8AC3E}">
        <p14:creationId xmlns:p14="http://schemas.microsoft.com/office/powerpoint/2010/main" val="21581362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378</TotalTime>
  <Words>1075</Words>
  <Application>Microsoft Office PowerPoint</Application>
  <PresentationFormat>Widescreen</PresentationFormat>
  <Paragraphs>76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Narrow</vt:lpstr>
      <vt:lpstr>Calisto MT</vt:lpstr>
      <vt:lpstr>Wingdings 2</vt:lpstr>
      <vt:lpstr>Slate</vt:lpstr>
      <vt:lpstr> Arduino Remote Control</vt:lpstr>
      <vt:lpstr>Introduction</vt:lpstr>
      <vt:lpstr>Introduction to ARC</vt:lpstr>
      <vt:lpstr>Objective</vt:lpstr>
      <vt:lpstr>Purpose, Scope and Applicability </vt:lpstr>
      <vt:lpstr> Literature Survey</vt:lpstr>
      <vt:lpstr>Requirement Specification</vt:lpstr>
      <vt:lpstr>System Design</vt:lpstr>
      <vt:lpstr>App User Interface</vt:lpstr>
      <vt:lpstr>Implementation</vt:lpstr>
      <vt:lpstr>PowerPoint Presentation</vt:lpstr>
      <vt:lpstr>Limitation</vt:lpstr>
      <vt:lpstr>Future Scope</vt:lpstr>
      <vt:lpstr>* Demonstration Of ARC *</vt:lpstr>
      <vt:lpstr>Conclusion</vt:lpstr>
      <vt:lpstr>Reference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Remote Controller</dc:title>
  <dc:creator>Akash Jagtap</dc:creator>
  <cp:lastModifiedBy>Prathamesh</cp:lastModifiedBy>
  <cp:revision>33</cp:revision>
  <dcterms:created xsi:type="dcterms:W3CDTF">2018-10-27T15:06:15Z</dcterms:created>
  <dcterms:modified xsi:type="dcterms:W3CDTF">2019-11-01T17:56:45Z</dcterms:modified>
</cp:coreProperties>
</file>