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71" r:id="rId9"/>
    <p:sldId id="272" r:id="rId10"/>
    <p:sldId id="273"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6" d="100"/>
          <a:sy n="86" d="100"/>
        </p:scale>
        <p:origin x="-78" y="3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22919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4021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44708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676638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290332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46476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14942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10242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251245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1692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68836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308863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63266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89749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3811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12552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294142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2BE2B8-097E-4BE3-BC1B-ADE4F04424BA}" type="datetimeFigureOut">
              <a:rPr lang="en-IN" smtClean="0"/>
              <a:pPr/>
              <a:t>11-12-2020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FF0FA7-E09C-4C0C-9CEF-AD3D23CE116F}" type="slidenum">
              <a:rPr lang="en-IN" smtClean="0"/>
              <a:pPr/>
              <a:t>‹#›</a:t>
            </a:fld>
            <a:endParaRPr lang="en-IN"/>
          </a:p>
        </p:txBody>
      </p:sp>
    </p:spTree>
    <p:extLst>
      <p:ext uri="{BB962C8B-B14F-4D97-AF65-F5344CB8AC3E}">
        <p14:creationId xmlns="" xmlns:p14="http://schemas.microsoft.com/office/powerpoint/2010/main" val="38219358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Manual_fire_alarm_activation" TargetMode="External"/><Relationship Id="rId3" Type="http://schemas.openxmlformats.org/officeDocument/2006/relationships/hyperlink" Target="https://en.wikipedia.org/wiki/Fire" TargetMode="External"/><Relationship Id="rId7" Type="http://schemas.openxmlformats.org/officeDocument/2006/relationships/hyperlink" Target="https://en.wikipedia.org/wiki/Heat_detector" TargetMode="External"/><Relationship Id="rId2" Type="http://schemas.openxmlformats.org/officeDocument/2006/relationships/hyperlink" Target="https://en.wikipedia.org/wiki/Smoke" TargetMode="External"/><Relationship Id="rId1" Type="http://schemas.openxmlformats.org/officeDocument/2006/relationships/slideLayout" Target="../slideLayouts/slideLayout2.xml"/><Relationship Id="rId6" Type="http://schemas.openxmlformats.org/officeDocument/2006/relationships/hyperlink" Target="https://en.wikipedia.org/wiki/Smoke_detector" TargetMode="External"/><Relationship Id="rId11" Type="http://schemas.openxmlformats.org/officeDocument/2006/relationships/hyperlink" Target="https://en.wikipedia.org/wiki/Canada" TargetMode="External"/><Relationship Id="rId5" Type="http://schemas.openxmlformats.org/officeDocument/2006/relationships/hyperlink" Target="https://en.wikipedia.org/wiki/Emergency" TargetMode="External"/><Relationship Id="rId10" Type="http://schemas.openxmlformats.org/officeDocument/2006/relationships/hyperlink" Target="https://en.wikipedia.org/wiki/United_States" TargetMode="External"/><Relationship Id="rId4" Type="http://schemas.openxmlformats.org/officeDocument/2006/relationships/hyperlink" Target="https://en.wikipedia.org/wiki/Carbon_monoxide" TargetMode="External"/><Relationship Id="rId9" Type="http://schemas.openxmlformats.org/officeDocument/2006/relationships/hyperlink" Target="https://en.wikipedia.org/wiki/Europ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260" y="1056977"/>
            <a:ext cx="9612971" cy="2221329"/>
          </a:xfrm>
          <a:ln w="76200">
            <a:noFill/>
          </a:ln>
        </p:spPr>
        <p:txBody>
          <a:bodyPr/>
          <a:lstStyle/>
          <a:p>
            <a:pPr algn="ctr"/>
            <a:r>
              <a:rPr lang="en-IN" sz="4400" b="1" dirty="0"/>
              <a:t/>
            </a:r>
            <a:br>
              <a:rPr lang="en-IN" sz="4400" b="1" dirty="0"/>
            </a:br>
            <a:r>
              <a:rPr lang="en-IN" sz="3600" b="1" u="dbl" spc="300" dirty="0" smtClean="0">
                <a:latin typeface="+mn-lt"/>
              </a:rPr>
              <a:t>Fire Alarm Detection</a:t>
            </a:r>
            <a:endParaRPr lang="en-IN" sz="3600" b="1" u="dbl" spc="300" dirty="0">
              <a:latin typeface="+mn-lt"/>
            </a:endParaRPr>
          </a:p>
        </p:txBody>
      </p:sp>
      <p:sp>
        <p:nvSpPr>
          <p:cNvPr id="3" name="Subtitle 2"/>
          <p:cNvSpPr>
            <a:spLocks noGrp="1"/>
          </p:cNvSpPr>
          <p:nvPr>
            <p:ph type="body" idx="1"/>
          </p:nvPr>
        </p:nvSpPr>
        <p:spPr>
          <a:xfrm>
            <a:off x="765025" y="3579694"/>
            <a:ext cx="9612971" cy="1143324"/>
          </a:xfrm>
        </p:spPr>
        <p:txBody>
          <a:bodyPr>
            <a:normAutofit/>
          </a:bodyPr>
          <a:lstStyle/>
          <a:p>
            <a:pPr algn="l"/>
            <a:r>
              <a:rPr lang="en-IN" b="1" dirty="0"/>
              <a:t>Project </a:t>
            </a:r>
            <a:r>
              <a:rPr lang="en-IN" b="1" dirty="0" smtClean="0"/>
              <a:t>Guide</a:t>
            </a:r>
            <a:r>
              <a:rPr lang="en-IN" dirty="0" smtClean="0"/>
              <a:t>:</a:t>
            </a:r>
          </a:p>
          <a:p>
            <a:pPr algn="l"/>
            <a:r>
              <a:rPr lang="en-IN" dirty="0" smtClean="0"/>
              <a:t> Prof: </a:t>
            </a:r>
            <a:r>
              <a:rPr lang="en-IN" dirty="0" err="1" smtClean="0"/>
              <a:t>Kavita</a:t>
            </a:r>
            <a:r>
              <a:rPr lang="en-IN" dirty="0" smtClean="0"/>
              <a:t> </a:t>
            </a:r>
            <a:r>
              <a:rPr lang="en-IN" dirty="0" err="1" smtClean="0"/>
              <a:t>Yadav</a:t>
            </a:r>
            <a:endParaRPr lang="en-IN" dirty="0"/>
          </a:p>
          <a:p>
            <a:pPr algn="l"/>
            <a:endParaRPr lang="en-IN" dirty="0"/>
          </a:p>
          <a:p>
            <a:endParaRPr lang="en-IN" dirty="0"/>
          </a:p>
        </p:txBody>
      </p:sp>
      <p:sp>
        <p:nvSpPr>
          <p:cNvPr id="5" name="TextBox 4"/>
          <p:cNvSpPr txBox="1"/>
          <p:nvPr/>
        </p:nvSpPr>
        <p:spPr>
          <a:xfrm flipH="1">
            <a:off x="1873769" y="1305267"/>
            <a:ext cx="7637809" cy="1077218"/>
          </a:xfrm>
          <a:prstGeom prst="rect">
            <a:avLst/>
          </a:prstGeom>
          <a:noFill/>
        </p:spPr>
        <p:txBody>
          <a:bodyPr wrap="square" rtlCol="0">
            <a:spAutoFit/>
          </a:bodyPr>
          <a:lstStyle/>
          <a:p>
            <a:pPr algn="ctr"/>
            <a:r>
              <a:rPr lang="en-IN" sz="3200" b="1" spc="-150" dirty="0"/>
              <a:t>Konkan Gyanpeeth College Of Engineering</a:t>
            </a:r>
          </a:p>
          <a:p>
            <a:pPr algn="ctr"/>
            <a:r>
              <a:rPr lang="en-IN" sz="3200" b="1" spc="-150" dirty="0"/>
              <a:t>TE - IT </a:t>
            </a:r>
          </a:p>
        </p:txBody>
      </p:sp>
      <p:sp>
        <p:nvSpPr>
          <p:cNvPr id="7" name="TextBox 6"/>
          <p:cNvSpPr txBox="1"/>
          <p:nvPr/>
        </p:nvSpPr>
        <p:spPr>
          <a:xfrm>
            <a:off x="7480092" y="3522689"/>
            <a:ext cx="2897904" cy="1754326"/>
          </a:xfrm>
          <a:prstGeom prst="rect">
            <a:avLst/>
          </a:prstGeom>
          <a:noFill/>
        </p:spPr>
        <p:txBody>
          <a:bodyPr wrap="square" rtlCol="0">
            <a:spAutoFit/>
          </a:bodyPr>
          <a:lstStyle/>
          <a:p>
            <a:pPr algn="r"/>
            <a:r>
              <a:rPr lang="en-IN" b="1" dirty="0"/>
              <a:t>Project By</a:t>
            </a:r>
            <a:r>
              <a:rPr lang="en-IN" b="1" dirty="0" smtClean="0"/>
              <a:t>:</a:t>
            </a:r>
            <a:endParaRPr lang="en-IN" dirty="0"/>
          </a:p>
          <a:p>
            <a:pPr algn="r"/>
            <a:r>
              <a:rPr lang="en-IN" dirty="0" err="1" smtClean="0"/>
              <a:t>Pranav</a:t>
            </a:r>
            <a:r>
              <a:rPr lang="en-IN" dirty="0" smtClean="0"/>
              <a:t>  Salve (55)</a:t>
            </a:r>
          </a:p>
          <a:p>
            <a:pPr algn="r"/>
            <a:r>
              <a:rPr lang="en-IN" dirty="0" err="1" smtClean="0"/>
              <a:t>Devang</a:t>
            </a:r>
            <a:r>
              <a:rPr lang="en-IN" dirty="0" smtClean="0"/>
              <a:t>  </a:t>
            </a:r>
            <a:r>
              <a:rPr lang="en-IN" dirty="0" err="1" smtClean="0"/>
              <a:t>Shinde</a:t>
            </a:r>
            <a:r>
              <a:rPr lang="en-IN" dirty="0" smtClean="0"/>
              <a:t> (61)</a:t>
            </a:r>
          </a:p>
          <a:p>
            <a:pPr algn="r"/>
            <a:r>
              <a:rPr lang="en-IN" dirty="0" err="1" smtClean="0"/>
              <a:t>Sachin</a:t>
            </a:r>
            <a:r>
              <a:rPr lang="en-IN" dirty="0" smtClean="0"/>
              <a:t>  </a:t>
            </a:r>
            <a:r>
              <a:rPr lang="en-IN" dirty="0" err="1" smtClean="0"/>
              <a:t>Tambe</a:t>
            </a:r>
            <a:r>
              <a:rPr lang="en-IN" dirty="0" smtClean="0"/>
              <a:t>(68)</a:t>
            </a:r>
          </a:p>
          <a:p>
            <a:pPr algn="r"/>
            <a:r>
              <a:rPr lang="en-IN" dirty="0" err="1" smtClean="0"/>
              <a:t>Pritam</a:t>
            </a:r>
            <a:r>
              <a:rPr lang="en-IN" dirty="0" smtClean="0"/>
              <a:t>  </a:t>
            </a:r>
            <a:r>
              <a:rPr lang="en-IN" dirty="0" err="1" smtClean="0"/>
              <a:t>Turalkar</a:t>
            </a:r>
            <a:r>
              <a:rPr lang="en-IN" dirty="0" smtClean="0"/>
              <a:t>(71)</a:t>
            </a:r>
          </a:p>
          <a:p>
            <a:pPr algn="r"/>
            <a:endParaRPr lang="en-IN" dirty="0"/>
          </a:p>
        </p:txBody>
      </p:sp>
    </p:spTree>
    <p:extLst>
      <p:ext uri="{BB962C8B-B14F-4D97-AF65-F5344CB8AC3E}">
        <p14:creationId xmlns="" xmlns:p14="http://schemas.microsoft.com/office/powerpoint/2010/main" val="32534280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Snapshot</a:t>
            </a:r>
            <a:endParaRPr lang="en-US" dirty="0"/>
          </a:p>
        </p:txBody>
      </p:sp>
      <p:pic>
        <p:nvPicPr>
          <p:cNvPr id="5" name="Content Placeholder 4" descr="Capture5.PNG"/>
          <p:cNvPicPr>
            <a:picLocks noGrp="1" noChangeAspect="1"/>
          </p:cNvPicPr>
          <p:nvPr>
            <p:ph sz="half" idx="1"/>
          </p:nvPr>
        </p:nvPicPr>
        <p:blipFill>
          <a:blip r:embed="rId2"/>
          <a:stretch>
            <a:fillRect/>
          </a:stretch>
        </p:blipFill>
        <p:spPr>
          <a:xfrm>
            <a:off x="914400" y="2427520"/>
            <a:ext cx="5059363" cy="2668122"/>
          </a:xfrm>
        </p:spPr>
      </p:pic>
      <p:pic>
        <p:nvPicPr>
          <p:cNvPr id="6" name="Content Placeholder 5" descr="Capture6.PNG"/>
          <p:cNvPicPr>
            <a:picLocks noGrp="1" noChangeAspect="1"/>
          </p:cNvPicPr>
          <p:nvPr>
            <p:ph sz="half" idx="2"/>
          </p:nvPr>
        </p:nvPicPr>
        <p:blipFill>
          <a:blip r:embed="rId3"/>
          <a:stretch>
            <a:fillRect/>
          </a:stretch>
        </p:blipFill>
        <p:spPr>
          <a:xfrm>
            <a:off x="6202363" y="2364658"/>
            <a:ext cx="5065712" cy="2793847"/>
          </a:xfrm>
        </p:spPr>
      </p:pic>
      <p:sp>
        <p:nvSpPr>
          <p:cNvPr id="7" name="Rectangle 6"/>
          <p:cNvSpPr/>
          <p:nvPr/>
        </p:nvSpPr>
        <p:spPr>
          <a:xfrm>
            <a:off x="967106" y="1988412"/>
            <a:ext cx="1201034" cy="369332"/>
          </a:xfrm>
          <a:prstGeom prst="rect">
            <a:avLst/>
          </a:prstGeom>
        </p:spPr>
        <p:txBody>
          <a:bodyPr wrap="none">
            <a:spAutoFit/>
          </a:bodyPr>
          <a:lstStyle/>
          <a:p>
            <a:r>
              <a:rPr lang="en-US" dirty="0" smtClean="0"/>
              <a:t>➢ Step 5: </a:t>
            </a:r>
            <a:endParaRPr lang="en-US" dirty="0"/>
          </a:p>
        </p:txBody>
      </p:sp>
      <p:sp>
        <p:nvSpPr>
          <p:cNvPr id="8" name="Rectangle 7"/>
          <p:cNvSpPr/>
          <p:nvPr/>
        </p:nvSpPr>
        <p:spPr>
          <a:xfrm>
            <a:off x="6122999" y="1911293"/>
            <a:ext cx="1141723" cy="369332"/>
          </a:xfrm>
          <a:prstGeom prst="rect">
            <a:avLst/>
          </a:prstGeom>
        </p:spPr>
        <p:txBody>
          <a:bodyPr wrap="none">
            <a:spAutoFit/>
          </a:bodyPr>
          <a:lstStyle/>
          <a:p>
            <a:r>
              <a:rPr lang="en-US" dirty="0" smtClean="0"/>
              <a:t>➢ </a:t>
            </a:r>
            <a:r>
              <a:rPr lang="en-US" dirty="0" smtClean="0"/>
              <a:t>Step 6:</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3177"/>
          </a:xfrm>
        </p:spPr>
        <p:txBody>
          <a:bodyPr/>
          <a:lstStyle/>
          <a:p>
            <a:pPr algn="ctr"/>
            <a:r>
              <a:rPr lang="en-IN" b="1" dirty="0"/>
              <a:t>Conclusion</a:t>
            </a:r>
          </a:p>
        </p:txBody>
      </p:sp>
      <p:sp>
        <p:nvSpPr>
          <p:cNvPr id="3" name="Content Placeholder 2"/>
          <p:cNvSpPr>
            <a:spLocks noGrp="1"/>
          </p:cNvSpPr>
          <p:nvPr>
            <p:ph idx="1"/>
          </p:nvPr>
        </p:nvSpPr>
        <p:spPr>
          <a:xfrm>
            <a:off x="1371600" y="1558977"/>
            <a:ext cx="9601200" cy="4308423"/>
          </a:xfrm>
        </p:spPr>
        <p:txBody>
          <a:bodyPr/>
          <a:lstStyle/>
          <a:p>
            <a:pPr>
              <a:lnSpc>
                <a:spcPct val="150000"/>
              </a:lnSpc>
              <a:buNone/>
            </a:pPr>
            <a:r>
              <a:rPr lang="en-US" dirty="0" smtClean="0"/>
              <a:t>➢ A fire alarm is a device that detects the presence of fire and atmospheric changes relating to smoke. The fire alarm operates to alert people to </a:t>
            </a:r>
            <a:r>
              <a:rPr lang="en-US" dirty="0" err="1" smtClean="0"/>
              <a:t>evaculate</a:t>
            </a:r>
            <a:r>
              <a:rPr lang="en-US" dirty="0" smtClean="0"/>
              <a:t> a location in which a fire or smoke accumulation is present. When functioning properly, a fire alarm will sound to notify people of an immediate fire emergency. This distinct sound exists to allow the notification to be heard The fire alarm constructed by this project work is reliable at low cost.</a:t>
            </a:r>
            <a:endParaRPr lang="en-IN" dirty="0"/>
          </a:p>
        </p:txBody>
      </p:sp>
    </p:spTree>
    <p:extLst>
      <p:ext uri="{BB962C8B-B14F-4D97-AF65-F5344CB8AC3E}">
        <p14:creationId xmlns="" xmlns:p14="http://schemas.microsoft.com/office/powerpoint/2010/main" val="126926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8226"/>
          </a:xfrm>
        </p:spPr>
        <p:txBody>
          <a:bodyPr/>
          <a:lstStyle/>
          <a:p>
            <a:pPr algn="ctr"/>
            <a:r>
              <a:rPr lang="en-IN" b="1" dirty="0"/>
              <a:t>Reference</a:t>
            </a:r>
          </a:p>
        </p:txBody>
      </p:sp>
      <p:sp>
        <p:nvSpPr>
          <p:cNvPr id="3" name="Content Placeholder 2"/>
          <p:cNvSpPr>
            <a:spLocks noGrp="1"/>
          </p:cNvSpPr>
          <p:nvPr>
            <p:ph idx="1"/>
          </p:nvPr>
        </p:nvSpPr>
        <p:spPr/>
        <p:txBody>
          <a:bodyPr>
            <a:normAutofit/>
          </a:bodyPr>
          <a:lstStyle/>
          <a:p>
            <a:pPr>
              <a:lnSpc>
                <a:spcPct val="150000"/>
              </a:lnSpc>
              <a:buNone/>
            </a:pPr>
            <a:r>
              <a:rPr lang="en-US" sz="2400" dirty="0" smtClean="0"/>
              <a:t>➢</a:t>
            </a:r>
            <a:r>
              <a:rPr lang="en-IN" sz="2400" dirty="0" smtClean="0"/>
              <a:t> </a:t>
            </a:r>
            <a:r>
              <a:rPr lang="en-IN" sz="2400" dirty="0"/>
              <a:t>www.wikipedia.com </a:t>
            </a:r>
            <a:endParaRPr lang="en-IN" sz="2400" dirty="0" smtClean="0"/>
          </a:p>
          <a:p>
            <a:pPr>
              <a:lnSpc>
                <a:spcPct val="150000"/>
              </a:lnSpc>
              <a:buNone/>
            </a:pPr>
            <a:r>
              <a:rPr lang="en-US" sz="2400" dirty="0" smtClean="0"/>
              <a:t>➢  </a:t>
            </a:r>
            <a:r>
              <a:rPr lang="en-IN" sz="2400" dirty="0" smtClean="0"/>
              <a:t>www.Tinkercad.com  </a:t>
            </a:r>
            <a:endParaRPr lang="en-IN" sz="2400" dirty="0"/>
          </a:p>
          <a:p>
            <a:pPr>
              <a:lnSpc>
                <a:spcPct val="150000"/>
              </a:lnSpc>
              <a:buNone/>
            </a:pPr>
            <a:r>
              <a:rPr lang="en-US" sz="2400" dirty="0" smtClean="0"/>
              <a:t>➢www.Google.com</a:t>
            </a:r>
            <a:endParaRPr lang="en-IN" sz="2400" dirty="0"/>
          </a:p>
          <a:p>
            <a:pPr marL="0" indent="0">
              <a:lnSpc>
                <a:spcPct val="150000"/>
              </a:lnSpc>
              <a:buNone/>
            </a:pPr>
            <a:endParaRPr lang="en-IN" sz="2400" dirty="0"/>
          </a:p>
        </p:txBody>
      </p:sp>
    </p:spTree>
    <p:extLst>
      <p:ext uri="{BB962C8B-B14F-4D97-AF65-F5344CB8AC3E}">
        <p14:creationId xmlns="" xmlns:p14="http://schemas.microsoft.com/office/powerpoint/2010/main" val="424114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1026"/>
            <a:ext cx="9601200" cy="813216"/>
          </a:xfrm>
        </p:spPr>
        <p:txBody>
          <a:bodyPr anchor="ctr">
            <a:normAutofit/>
          </a:bodyPr>
          <a:lstStyle/>
          <a:p>
            <a:pPr algn="ctr"/>
            <a:r>
              <a:rPr lang="en-IN" b="1" dirty="0"/>
              <a:t>Introduction</a:t>
            </a:r>
          </a:p>
        </p:txBody>
      </p:sp>
      <p:sp>
        <p:nvSpPr>
          <p:cNvPr id="3" name="Content Placeholder 2"/>
          <p:cNvSpPr>
            <a:spLocks noGrp="1"/>
          </p:cNvSpPr>
          <p:nvPr>
            <p:ph idx="1"/>
          </p:nvPr>
        </p:nvSpPr>
        <p:spPr>
          <a:xfrm>
            <a:off x="1371600" y="1154242"/>
            <a:ext cx="9601200" cy="4713158"/>
          </a:xfrm>
        </p:spPr>
        <p:txBody>
          <a:bodyPr>
            <a:normAutofit/>
          </a:bodyPr>
          <a:lstStyle/>
          <a:p>
            <a:pPr>
              <a:buNone/>
            </a:pPr>
            <a:r>
              <a:rPr lang="en-US" sz="3600" dirty="0" smtClean="0"/>
              <a:t>➢ </a:t>
            </a:r>
            <a:r>
              <a:rPr lang="en-IN" sz="3600" b="1" dirty="0" smtClean="0">
                <a:latin typeface="Arial Narrow" panose="020B0606020202030204" pitchFamily="34" charset="0"/>
              </a:rPr>
              <a:t>What </a:t>
            </a:r>
            <a:r>
              <a:rPr lang="en-IN" sz="3600" b="1" dirty="0">
                <a:latin typeface="Arial Narrow" panose="020B0606020202030204" pitchFamily="34" charset="0"/>
              </a:rPr>
              <a:t>is IOT?</a:t>
            </a:r>
          </a:p>
          <a:p>
            <a:pPr marL="0" indent="0">
              <a:buNone/>
            </a:pPr>
            <a:r>
              <a:rPr lang="en-IN" sz="3600" dirty="0" smtClean="0">
                <a:latin typeface="Arial" panose="020B0604020202020204" pitchFamily="34" charset="0"/>
                <a:cs typeface="Arial" panose="020B0604020202020204" pitchFamily="34" charset="0"/>
              </a:rPr>
              <a:t>The </a:t>
            </a:r>
            <a:r>
              <a:rPr lang="en-IN" sz="3600" dirty="0">
                <a:latin typeface="Arial" panose="020B0604020202020204" pitchFamily="34" charset="0"/>
                <a:cs typeface="Arial" panose="020B0604020202020204" pitchFamily="34" charset="0"/>
              </a:rPr>
              <a:t>word "</a:t>
            </a:r>
            <a:r>
              <a:rPr lang="en-IN" sz="3600" b="1" dirty="0">
                <a:latin typeface="Arial" panose="020B0604020202020204" pitchFamily="34" charset="0"/>
                <a:cs typeface="Arial" panose="020B0604020202020204" pitchFamily="34" charset="0"/>
              </a:rPr>
              <a:t>Internet of Things</a:t>
            </a:r>
            <a:r>
              <a:rPr lang="en-IN" sz="3600" dirty="0">
                <a:latin typeface="Arial" panose="020B0604020202020204" pitchFamily="34" charset="0"/>
                <a:cs typeface="Arial" panose="020B0604020202020204" pitchFamily="34" charset="0"/>
              </a:rPr>
              <a:t>" has two </a:t>
            </a:r>
            <a:r>
              <a:rPr lang="en-IN" sz="3600" dirty="0" smtClean="0">
                <a:latin typeface="Arial" panose="020B0604020202020204" pitchFamily="34" charset="0"/>
                <a:cs typeface="Arial" panose="020B0604020202020204" pitchFamily="34" charset="0"/>
              </a:rPr>
              <a:t>    main </a:t>
            </a:r>
            <a:r>
              <a:rPr lang="en-IN" sz="3600" dirty="0">
                <a:latin typeface="Arial" panose="020B0604020202020204" pitchFamily="34" charset="0"/>
                <a:cs typeface="Arial" panose="020B0604020202020204" pitchFamily="34" charset="0"/>
              </a:rPr>
              <a:t>parts; </a:t>
            </a:r>
            <a:r>
              <a:rPr lang="en-IN" sz="3600" b="1" dirty="0">
                <a:latin typeface="Arial" panose="020B0604020202020204" pitchFamily="34" charset="0"/>
                <a:cs typeface="Arial" panose="020B0604020202020204" pitchFamily="34" charset="0"/>
              </a:rPr>
              <a:t>Internet</a:t>
            </a:r>
            <a:r>
              <a:rPr lang="en-IN" sz="3600" dirty="0">
                <a:latin typeface="Arial" panose="020B0604020202020204" pitchFamily="34" charset="0"/>
                <a:cs typeface="Arial" panose="020B0604020202020204" pitchFamily="34" charset="0"/>
              </a:rPr>
              <a:t> being the backbone of connectivity, and </a:t>
            </a:r>
            <a:r>
              <a:rPr lang="en-IN" sz="3600" b="1" dirty="0">
                <a:latin typeface="Arial" panose="020B0604020202020204" pitchFamily="34" charset="0"/>
                <a:cs typeface="Arial" panose="020B0604020202020204" pitchFamily="34" charset="0"/>
              </a:rPr>
              <a:t>Things</a:t>
            </a:r>
            <a:r>
              <a:rPr lang="en-IN" sz="3600" dirty="0">
                <a:latin typeface="Arial" panose="020B0604020202020204" pitchFamily="34" charset="0"/>
                <a:cs typeface="Arial" panose="020B0604020202020204" pitchFamily="34" charset="0"/>
              </a:rPr>
              <a:t> meaning objects / devices . In a simple way to put it, You have "things" that sense and collect data and send it to the internet. In simple language, IoT converts a normal device into smart device.</a:t>
            </a:r>
          </a:p>
        </p:txBody>
      </p:sp>
    </p:spTree>
    <p:extLst>
      <p:ext uri="{BB962C8B-B14F-4D97-AF65-F5344CB8AC3E}">
        <p14:creationId xmlns="" xmlns:p14="http://schemas.microsoft.com/office/powerpoint/2010/main" val="146959712"/>
      </p:ext>
    </p:extLst>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1724"/>
          </a:xfrm>
        </p:spPr>
        <p:txBody>
          <a:bodyPr/>
          <a:lstStyle/>
          <a:p>
            <a:pPr algn="ctr"/>
            <a:r>
              <a:rPr lang="en-IN" b="1" dirty="0"/>
              <a:t>Introduction </a:t>
            </a:r>
            <a:r>
              <a:rPr lang="en-IN" b="1" dirty="0" smtClean="0"/>
              <a:t>to Fire Alarm</a:t>
            </a:r>
            <a:endParaRPr lang="en-IN" b="1" dirty="0"/>
          </a:p>
        </p:txBody>
      </p:sp>
      <p:sp>
        <p:nvSpPr>
          <p:cNvPr id="3" name="Content Placeholder 2"/>
          <p:cNvSpPr>
            <a:spLocks noGrp="1"/>
          </p:cNvSpPr>
          <p:nvPr>
            <p:ph idx="1"/>
          </p:nvPr>
        </p:nvSpPr>
        <p:spPr>
          <a:xfrm>
            <a:off x="1371600" y="1507523"/>
            <a:ext cx="9601200" cy="4653433"/>
          </a:xfrm>
        </p:spPr>
        <p:txBody>
          <a:bodyPr>
            <a:normAutofit lnSpcReduction="10000"/>
          </a:bodyPr>
          <a:lstStyle/>
          <a:p>
            <a:pPr fontAlgn="base">
              <a:buNone/>
            </a:pPr>
            <a:r>
              <a:rPr lang="en-US" dirty="0" smtClean="0"/>
              <a:t>➢ Fire Alarm System is designed to alert us to an emergency so that we can take action to protect ourselves, staff and the general public.</a:t>
            </a:r>
          </a:p>
          <a:p>
            <a:pPr fontAlgn="base">
              <a:buNone/>
            </a:pPr>
            <a:r>
              <a:rPr lang="en-US" dirty="0" smtClean="0"/>
              <a:t>➢ Fire alarms are found in Offices, Factories, and public buildings, they are a part of our everyday routine but are often overlooked until there is an emergency at which point, they might just save our lives.</a:t>
            </a:r>
          </a:p>
          <a:p>
            <a:pPr fontAlgn="base">
              <a:buNone/>
            </a:pPr>
            <a:r>
              <a:rPr lang="en-US" dirty="0" smtClean="0"/>
              <a:t>➢ Whatever the method of detection is, if the alarm is triggered, sounders will operate to warn people in the building that there may be a fire and to evacuate.</a:t>
            </a:r>
          </a:p>
          <a:p>
            <a:pPr fontAlgn="base">
              <a:buNone/>
            </a:pPr>
            <a:r>
              <a:rPr lang="en-US" dirty="0" smtClean="0"/>
              <a:t>➢ The fire alarm system may also incorporate a remote signal system which could then alert the fire brigade via a central station.</a:t>
            </a:r>
          </a:p>
          <a:p>
            <a:pPr fontAlgn="base">
              <a:buNone/>
            </a:pPr>
            <a:r>
              <a:rPr lang="en-US" dirty="0" smtClean="0"/>
              <a:t>➢ So what is a fire alarm system, or fire detection system? In this article, we will have a look at the structure and types of the “Fire Alarm Systems”.</a:t>
            </a:r>
          </a:p>
          <a:p>
            <a:pPr>
              <a:buNone/>
            </a:pPr>
            <a:r>
              <a:rPr lang="en-US" dirty="0" smtClean="0"/>
              <a:t/>
            </a:r>
            <a:br>
              <a:rPr lang="en-US" dirty="0" smtClean="0"/>
            </a:br>
            <a:endParaRPr lang="en-IN" dirty="0"/>
          </a:p>
        </p:txBody>
      </p:sp>
    </p:spTree>
    <p:extLst>
      <p:ext uri="{BB962C8B-B14F-4D97-AF65-F5344CB8AC3E}">
        <p14:creationId xmlns="" xmlns:p14="http://schemas.microsoft.com/office/powerpoint/2010/main" val="384826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3177"/>
          </a:xfrm>
        </p:spPr>
        <p:txBody>
          <a:bodyPr/>
          <a:lstStyle/>
          <a:p>
            <a:pPr algn="ctr"/>
            <a:r>
              <a:rPr lang="en-IN" b="1" dirty="0"/>
              <a:t>Objective</a:t>
            </a:r>
          </a:p>
        </p:txBody>
      </p:sp>
      <p:sp>
        <p:nvSpPr>
          <p:cNvPr id="3" name="Content Placeholder 2"/>
          <p:cNvSpPr>
            <a:spLocks noGrp="1"/>
          </p:cNvSpPr>
          <p:nvPr>
            <p:ph idx="1"/>
          </p:nvPr>
        </p:nvSpPr>
        <p:spPr>
          <a:xfrm>
            <a:off x="1371600" y="1663908"/>
            <a:ext cx="9601200" cy="4203492"/>
          </a:xfrm>
        </p:spPr>
        <p:txBody>
          <a:bodyPr>
            <a:normAutofit fontScale="77500" lnSpcReduction="20000"/>
          </a:bodyPr>
          <a:lstStyle/>
          <a:p>
            <a:pPr>
              <a:lnSpc>
                <a:spcPct val="150000"/>
              </a:lnSpc>
              <a:buNone/>
            </a:pPr>
            <a:r>
              <a:rPr lang="en-US" dirty="0" smtClean="0"/>
              <a:t> ➢    A </a:t>
            </a:r>
            <a:r>
              <a:rPr lang="en-US" b="1" dirty="0" smtClean="0"/>
              <a:t>fire alarm system</a:t>
            </a:r>
            <a:r>
              <a:rPr lang="en-US" dirty="0" smtClean="0"/>
              <a:t> has a number of devices working together to detect and warn people through     	visual and audio appliances when </a:t>
            </a:r>
            <a:r>
              <a:rPr lang="en-US" dirty="0" smtClean="0">
                <a:hlinkClick r:id="rId2"/>
              </a:rPr>
              <a:t>smoke</a:t>
            </a:r>
            <a:r>
              <a:rPr lang="en-US" dirty="0" smtClean="0"/>
              <a:t>, </a:t>
            </a:r>
            <a:r>
              <a:rPr lang="en-US" dirty="0" smtClean="0">
                <a:hlinkClick r:id="rId3"/>
              </a:rPr>
              <a:t>fire</a:t>
            </a:r>
            <a:r>
              <a:rPr lang="en-US" dirty="0" smtClean="0"/>
              <a:t>, </a:t>
            </a:r>
            <a:r>
              <a:rPr lang="en-US" dirty="0" smtClean="0">
                <a:hlinkClick r:id="rId4"/>
              </a:rPr>
              <a:t>carbon monoxide</a:t>
            </a:r>
            <a:r>
              <a:rPr lang="en-US" dirty="0" smtClean="0"/>
              <a:t> or other </a:t>
            </a:r>
            <a:r>
              <a:rPr lang="en-US" dirty="0" smtClean="0">
                <a:hlinkClick r:id="rId5"/>
              </a:rPr>
              <a:t>emergencies</a:t>
            </a:r>
            <a:r>
              <a:rPr lang="en-US" dirty="0" smtClean="0"/>
              <a:t> are present.    	</a:t>
            </a:r>
          </a:p>
          <a:p>
            <a:pPr>
              <a:lnSpc>
                <a:spcPct val="150000"/>
              </a:lnSpc>
              <a:buNone/>
            </a:pPr>
            <a:r>
              <a:rPr lang="en-US" dirty="0" smtClean="0"/>
              <a:t>➢   These alarms may be activated automatically from </a:t>
            </a:r>
            <a:r>
              <a:rPr lang="en-US" dirty="0" smtClean="0">
                <a:hlinkClick r:id="rId6"/>
              </a:rPr>
              <a:t>smoke detectors</a:t>
            </a:r>
            <a:r>
              <a:rPr lang="en-US" dirty="0" smtClean="0"/>
              <a:t>, and </a:t>
            </a:r>
            <a:r>
              <a:rPr lang="en-US" dirty="0" smtClean="0">
                <a:hlinkClick r:id="rId7"/>
              </a:rPr>
              <a:t>heat detectors</a:t>
            </a:r>
            <a:r>
              <a:rPr lang="en-US" dirty="0" smtClean="0"/>
              <a:t> or may also be 	activated via </a:t>
            </a:r>
            <a:r>
              <a:rPr lang="en-US" dirty="0" smtClean="0">
                <a:hlinkClick r:id="rId8"/>
              </a:rPr>
              <a:t>manual  fire alarm activation</a:t>
            </a:r>
            <a:r>
              <a:rPr lang="en-US" dirty="0" smtClean="0"/>
              <a:t> devices such as manual call points or pull stations.</a:t>
            </a:r>
          </a:p>
          <a:p>
            <a:pPr>
              <a:lnSpc>
                <a:spcPct val="150000"/>
              </a:lnSpc>
              <a:buNone/>
            </a:pPr>
            <a:r>
              <a:rPr lang="en-US" dirty="0" smtClean="0"/>
              <a:t>➢	 Alarms can be either motorized bells or wall mountable sounders or horns. Fire alarm sounders can be set to certain frequencies and different tones including low, medium and high, depending on the country and manufacturer of the device.</a:t>
            </a:r>
          </a:p>
          <a:p>
            <a:pPr>
              <a:lnSpc>
                <a:spcPct val="150000"/>
              </a:lnSpc>
              <a:buNone/>
            </a:pPr>
            <a:r>
              <a:rPr lang="en-US" dirty="0" smtClean="0"/>
              <a:t>➢	 Most fire alarm systems in </a:t>
            </a:r>
            <a:r>
              <a:rPr lang="en-US" dirty="0" smtClean="0">
                <a:hlinkClick r:id="rId9"/>
              </a:rPr>
              <a:t>Europe</a:t>
            </a:r>
            <a:r>
              <a:rPr lang="en-US" dirty="0" smtClean="0"/>
              <a:t> sound like a siren with alternating frequencies. Fire alarm electronic devices are known as horns in the </a:t>
            </a:r>
            <a:r>
              <a:rPr lang="en-US" dirty="0" smtClean="0">
                <a:hlinkClick r:id="rId10"/>
              </a:rPr>
              <a:t>United States</a:t>
            </a:r>
            <a:r>
              <a:rPr lang="en-US" dirty="0" smtClean="0"/>
              <a:t> and </a:t>
            </a:r>
            <a:r>
              <a:rPr lang="en-US" dirty="0" smtClean="0">
                <a:hlinkClick r:id="rId11"/>
              </a:rPr>
              <a:t>Canada</a:t>
            </a:r>
            <a:r>
              <a:rPr lang="en-US" dirty="0" smtClean="0"/>
              <a:t>, and can be either continuous or set to different codes. Fire alarm warning devices can also be set to different volume levels.</a:t>
            </a:r>
            <a:endParaRPr lang="en-IN" dirty="0"/>
          </a:p>
        </p:txBody>
      </p:sp>
    </p:spTree>
    <p:extLst>
      <p:ext uri="{BB962C8B-B14F-4D97-AF65-F5344CB8AC3E}">
        <p14:creationId xmlns="" xmlns:p14="http://schemas.microsoft.com/office/powerpoint/2010/main" val="144253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8207"/>
          </a:xfrm>
        </p:spPr>
        <p:txBody>
          <a:bodyPr/>
          <a:lstStyle/>
          <a:p>
            <a:pPr algn="ctr"/>
            <a:r>
              <a:rPr lang="en-IN" b="1" dirty="0" smtClean="0"/>
              <a:t>Purpose And Scope </a:t>
            </a:r>
            <a:endParaRPr lang="en-IN" b="1" dirty="0"/>
          </a:p>
        </p:txBody>
      </p:sp>
      <p:sp>
        <p:nvSpPr>
          <p:cNvPr id="3" name="Content Placeholder 2"/>
          <p:cNvSpPr>
            <a:spLocks noGrp="1"/>
          </p:cNvSpPr>
          <p:nvPr>
            <p:ph idx="1"/>
          </p:nvPr>
        </p:nvSpPr>
        <p:spPr>
          <a:xfrm>
            <a:off x="1371600" y="1514007"/>
            <a:ext cx="9601200" cy="4353393"/>
          </a:xfrm>
        </p:spPr>
        <p:txBody>
          <a:bodyPr>
            <a:normAutofit/>
          </a:bodyPr>
          <a:lstStyle/>
          <a:p>
            <a:pPr>
              <a:lnSpc>
                <a:spcPct val="150000"/>
              </a:lnSpc>
              <a:buNone/>
            </a:pPr>
            <a:r>
              <a:rPr lang="en-US" dirty="0" smtClean="0"/>
              <a:t>➢ Fire accidents can be controlled to a great extent in a places such as forests, colleges industries, homes, trains and some other public places</a:t>
            </a:r>
          </a:p>
          <a:p>
            <a:pPr>
              <a:lnSpc>
                <a:spcPct val="150000"/>
              </a:lnSpc>
              <a:buNone/>
            </a:pPr>
            <a:r>
              <a:rPr lang="en-US" dirty="0" smtClean="0"/>
              <a:t>➢ Fire accidents  leads to death of excess of people, by using this technique we can save those </a:t>
            </a:r>
            <a:r>
              <a:rPr lang="en-US" dirty="0" err="1" smtClean="0"/>
              <a:t>lifes</a:t>
            </a:r>
            <a:r>
              <a:rPr lang="en-US" dirty="0" smtClean="0"/>
              <a:t> easily </a:t>
            </a:r>
          </a:p>
          <a:p>
            <a:pPr>
              <a:lnSpc>
                <a:spcPct val="150000"/>
              </a:lnSpc>
              <a:buNone/>
            </a:pPr>
            <a:r>
              <a:rPr lang="en-US" dirty="0" smtClean="0"/>
              <a:t>➢To detect the chain smokers(which are hazardous to health)</a:t>
            </a:r>
          </a:p>
          <a:p>
            <a:pPr>
              <a:lnSpc>
                <a:spcPct val="150000"/>
              </a:lnSpc>
              <a:buNone/>
            </a:pPr>
            <a:r>
              <a:rPr lang="en-US" dirty="0" smtClean="0"/>
              <a:t>➢Preventing  material damage</a:t>
            </a:r>
          </a:p>
          <a:p>
            <a:pPr>
              <a:lnSpc>
                <a:spcPct val="150000"/>
              </a:lnSpc>
              <a:buNone/>
            </a:pPr>
            <a:r>
              <a:rPr lang="en-US" dirty="0" smtClean="0"/>
              <a:t>➢Preventing ecological damage4</a:t>
            </a:r>
            <a:endParaRPr lang="en-IN" dirty="0"/>
          </a:p>
        </p:txBody>
      </p:sp>
    </p:spTree>
    <p:extLst>
      <p:ext uri="{BB962C8B-B14F-4D97-AF65-F5344CB8AC3E}">
        <p14:creationId xmlns="" xmlns:p14="http://schemas.microsoft.com/office/powerpoint/2010/main" val="421792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3216"/>
          </a:xfrm>
        </p:spPr>
        <p:txBody>
          <a:bodyPr>
            <a:normAutofit/>
          </a:bodyPr>
          <a:lstStyle/>
          <a:p>
            <a:pPr algn="ctr"/>
            <a:r>
              <a:rPr lang="en-IN" b="1" dirty="0"/>
              <a:t>Requirement Specification</a:t>
            </a:r>
          </a:p>
        </p:txBody>
      </p:sp>
      <p:sp>
        <p:nvSpPr>
          <p:cNvPr id="4" name="Text Placeholder 3"/>
          <p:cNvSpPr>
            <a:spLocks noGrp="1"/>
          </p:cNvSpPr>
          <p:nvPr>
            <p:ph type="body" idx="1"/>
          </p:nvPr>
        </p:nvSpPr>
        <p:spPr>
          <a:xfrm>
            <a:off x="1371600" y="1499016"/>
            <a:ext cx="4443984" cy="823912"/>
          </a:xfrm>
        </p:spPr>
        <p:txBody>
          <a:bodyPr/>
          <a:lstStyle/>
          <a:p>
            <a:r>
              <a:rPr lang="en-IN" dirty="0"/>
              <a:t>Software</a:t>
            </a:r>
          </a:p>
        </p:txBody>
      </p:sp>
      <p:sp>
        <p:nvSpPr>
          <p:cNvPr id="5" name="Content Placeholder 4"/>
          <p:cNvSpPr>
            <a:spLocks noGrp="1"/>
          </p:cNvSpPr>
          <p:nvPr>
            <p:ph sz="half" idx="2"/>
          </p:nvPr>
        </p:nvSpPr>
        <p:spPr>
          <a:xfrm>
            <a:off x="1371600" y="2593299"/>
            <a:ext cx="4443984" cy="3274102"/>
          </a:xfrm>
        </p:spPr>
        <p:txBody>
          <a:bodyPr/>
          <a:lstStyle/>
          <a:p>
            <a:pPr algn="just">
              <a:buNone/>
            </a:pPr>
            <a:r>
              <a:rPr lang="en-US" dirty="0" smtClean="0"/>
              <a:t>➢  </a:t>
            </a:r>
            <a:r>
              <a:rPr lang="en-IN" dirty="0" smtClean="0"/>
              <a:t>Windows </a:t>
            </a:r>
            <a:r>
              <a:rPr lang="en-IN" dirty="0"/>
              <a:t>7 or up </a:t>
            </a:r>
          </a:p>
          <a:p>
            <a:pPr algn="just">
              <a:buNone/>
            </a:pPr>
            <a:r>
              <a:rPr lang="en-IN" dirty="0"/>
              <a:t> </a:t>
            </a:r>
            <a:r>
              <a:rPr lang="en-US" dirty="0" smtClean="0"/>
              <a:t>➢ </a:t>
            </a:r>
            <a:r>
              <a:rPr lang="en-IN" dirty="0" smtClean="0"/>
              <a:t> </a:t>
            </a:r>
            <a:r>
              <a:rPr lang="en-IN" dirty="0"/>
              <a:t>Arduino IDE </a:t>
            </a:r>
          </a:p>
        </p:txBody>
      </p:sp>
      <p:sp>
        <p:nvSpPr>
          <p:cNvPr id="6" name="Text Placeholder 5"/>
          <p:cNvSpPr>
            <a:spLocks noGrp="1"/>
          </p:cNvSpPr>
          <p:nvPr>
            <p:ph type="body" sz="quarter" idx="3"/>
          </p:nvPr>
        </p:nvSpPr>
        <p:spPr>
          <a:xfrm>
            <a:off x="6525014" y="1468488"/>
            <a:ext cx="4443984" cy="811320"/>
          </a:xfrm>
        </p:spPr>
        <p:txBody>
          <a:bodyPr/>
          <a:lstStyle/>
          <a:p>
            <a:r>
              <a:rPr lang="en-IN" dirty="0"/>
              <a:t>Hardware</a:t>
            </a:r>
          </a:p>
        </p:txBody>
      </p:sp>
      <p:sp>
        <p:nvSpPr>
          <p:cNvPr id="7" name="Content Placeholder 6"/>
          <p:cNvSpPr>
            <a:spLocks noGrp="1"/>
          </p:cNvSpPr>
          <p:nvPr>
            <p:ph sz="quarter" idx="4"/>
          </p:nvPr>
        </p:nvSpPr>
        <p:spPr>
          <a:xfrm>
            <a:off x="6525014" y="2593299"/>
            <a:ext cx="4443984" cy="3274101"/>
          </a:xfrm>
        </p:spPr>
        <p:txBody>
          <a:bodyPr>
            <a:normAutofit/>
          </a:bodyPr>
          <a:lstStyle/>
          <a:p>
            <a:pPr>
              <a:buNone/>
            </a:pPr>
            <a:r>
              <a:rPr lang="en-US" dirty="0" smtClean="0"/>
              <a:t>➢ Breadboard </a:t>
            </a:r>
          </a:p>
          <a:p>
            <a:pPr>
              <a:buNone/>
            </a:pPr>
            <a:r>
              <a:rPr lang="en-US" dirty="0" smtClean="0"/>
              <a:t>➢ Wires</a:t>
            </a:r>
          </a:p>
          <a:p>
            <a:pPr>
              <a:buNone/>
            </a:pPr>
            <a:r>
              <a:rPr lang="en-US" dirty="0" smtClean="0"/>
              <a:t>➢ ARDUINO R3</a:t>
            </a:r>
          </a:p>
          <a:p>
            <a:pPr>
              <a:buNone/>
            </a:pPr>
            <a:r>
              <a:rPr lang="en-US" dirty="0" smtClean="0"/>
              <a:t>➢ </a:t>
            </a:r>
            <a:r>
              <a:rPr lang="en-US" dirty="0" err="1" smtClean="0"/>
              <a:t>Piezo</a:t>
            </a:r>
            <a:r>
              <a:rPr lang="en-US" dirty="0" smtClean="0"/>
              <a:t> Buzzer</a:t>
            </a:r>
          </a:p>
          <a:p>
            <a:pPr>
              <a:buNone/>
            </a:pPr>
            <a:r>
              <a:rPr lang="en-US" dirty="0" smtClean="0"/>
              <a:t>➢ Resistor</a:t>
            </a:r>
          </a:p>
          <a:p>
            <a:pPr>
              <a:buNone/>
            </a:pPr>
            <a:r>
              <a:rPr lang="en-US" dirty="0" smtClean="0"/>
              <a:t>➢ Gas Sensor</a:t>
            </a:r>
          </a:p>
          <a:p>
            <a:pPr>
              <a:buNone/>
            </a:pPr>
            <a:r>
              <a:rPr lang="en-US" dirty="0" smtClean="0"/>
              <a:t>➢ Temperature Sensor</a:t>
            </a:r>
          </a:p>
          <a:p>
            <a:pPr>
              <a:buNone/>
            </a:pPr>
            <a:r>
              <a:rPr lang="en-US" dirty="0" smtClean="0"/>
              <a:t>➢  Led </a:t>
            </a:r>
            <a:endParaRPr lang="en-IN" dirty="0"/>
          </a:p>
        </p:txBody>
      </p:sp>
    </p:spTree>
    <p:extLst>
      <p:ext uri="{BB962C8B-B14F-4D97-AF65-F5344CB8AC3E}">
        <p14:creationId xmlns="" xmlns:p14="http://schemas.microsoft.com/office/powerpoint/2010/main" val="165579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71600" y="685800"/>
            <a:ext cx="9601200" cy="858187"/>
          </a:xfrm>
        </p:spPr>
        <p:txBody>
          <a:bodyPr/>
          <a:lstStyle/>
          <a:p>
            <a:pPr algn="ctr"/>
            <a:r>
              <a:rPr lang="en-IN" b="1" dirty="0"/>
              <a:t>System Design</a:t>
            </a:r>
          </a:p>
        </p:txBody>
      </p:sp>
      <p:sp>
        <p:nvSpPr>
          <p:cNvPr id="13" name="Content Placeholder 12"/>
          <p:cNvSpPr>
            <a:spLocks noGrp="1"/>
          </p:cNvSpPr>
          <p:nvPr>
            <p:ph sz="half" idx="1"/>
          </p:nvPr>
        </p:nvSpPr>
        <p:spPr>
          <a:xfrm>
            <a:off x="1371600" y="2170531"/>
            <a:ext cx="3380282" cy="3696870"/>
          </a:xfrm>
        </p:spPr>
        <p:txBody>
          <a:bodyPr/>
          <a:lstStyle/>
          <a:p>
            <a:pPr marL="0" indent="0" algn="ctr">
              <a:buNone/>
            </a:pPr>
            <a:r>
              <a:rPr lang="en-IN" sz="3600" b="1" dirty="0">
                <a:latin typeface="+mj-lt"/>
              </a:rPr>
              <a:t>Circuit Diagram</a:t>
            </a:r>
          </a:p>
          <a:p>
            <a:pPr>
              <a:buFont typeface="Arial" panose="020B0604020202020204" pitchFamily="34" charset="0"/>
              <a:buChar char="•"/>
            </a:pPr>
            <a:r>
              <a:rPr lang="en-IN" dirty="0">
                <a:latin typeface="+mj-lt"/>
              </a:rPr>
              <a:t>In the following circuit diagram we can see how the Arduino board is connected </a:t>
            </a:r>
            <a:r>
              <a:rPr lang="en-IN" dirty="0" smtClean="0">
                <a:latin typeface="+mj-lt"/>
              </a:rPr>
              <a:t>to Breadboard for Detection</a:t>
            </a:r>
            <a:endParaRPr lang="en-IN" dirty="0">
              <a:latin typeface="+mj-lt"/>
            </a:endParaRPr>
          </a:p>
          <a:p>
            <a:pPr marL="0" indent="0">
              <a:buNone/>
            </a:pPr>
            <a:endParaRPr lang="en-IN" b="1" dirty="0">
              <a:latin typeface="+mj-lt"/>
            </a:endParaRPr>
          </a:p>
          <a:p>
            <a:pPr algn="ctr">
              <a:buFont typeface="Arial" panose="020B0604020202020204" pitchFamily="34" charset="0"/>
              <a:buChar char="•"/>
            </a:pPr>
            <a:endParaRPr lang="en-IN" b="1" dirty="0">
              <a:latin typeface="+mj-lt"/>
            </a:endParaRPr>
          </a:p>
        </p:txBody>
      </p:sp>
      <p:pic>
        <p:nvPicPr>
          <p:cNvPr id="7" name="Content Placeholder 6" descr="pritamproject.png"/>
          <p:cNvPicPr>
            <a:picLocks noGrp="1" noChangeAspect="1"/>
          </p:cNvPicPr>
          <p:nvPr>
            <p:ph sz="half" idx="2"/>
          </p:nvPr>
        </p:nvPicPr>
        <p:blipFill>
          <a:blip r:embed="rId2"/>
          <a:stretch>
            <a:fillRect/>
          </a:stretch>
        </p:blipFill>
        <p:spPr>
          <a:xfrm>
            <a:off x="5794872" y="1740666"/>
            <a:ext cx="5684704" cy="3668616"/>
          </a:xfrm>
        </p:spPr>
      </p:pic>
    </p:spTree>
    <p:extLst>
      <p:ext uri="{BB962C8B-B14F-4D97-AF65-F5344CB8AC3E}">
        <p14:creationId xmlns="" xmlns:p14="http://schemas.microsoft.com/office/powerpoint/2010/main" val="303066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Snapshots</a:t>
            </a:r>
            <a:endParaRPr lang="en-US" dirty="0"/>
          </a:p>
        </p:txBody>
      </p:sp>
      <p:pic>
        <p:nvPicPr>
          <p:cNvPr id="5" name="Content Placeholder 4" descr="Capture1.PNG"/>
          <p:cNvPicPr>
            <a:picLocks noGrp="1" noChangeAspect="1"/>
          </p:cNvPicPr>
          <p:nvPr>
            <p:ph sz="half" idx="1"/>
          </p:nvPr>
        </p:nvPicPr>
        <p:blipFill>
          <a:blip r:embed="rId2"/>
          <a:stretch>
            <a:fillRect/>
          </a:stretch>
        </p:blipFill>
        <p:spPr>
          <a:xfrm>
            <a:off x="914400" y="2405190"/>
            <a:ext cx="5059363" cy="2712782"/>
          </a:xfrm>
        </p:spPr>
      </p:pic>
      <p:pic>
        <p:nvPicPr>
          <p:cNvPr id="6" name="Content Placeholder 5" descr="Capture2.PNG"/>
          <p:cNvPicPr>
            <a:picLocks noGrp="1" noChangeAspect="1"/>
          </p:cNvPicPr>
          <p:nvPr>
            <p:ph sz="half" idx="2"/>
          </p:nvPr>
        </p:nvPicPr>
        <p:blipFill>
          <a:blip r:embed="rId3"/>
          <a:stretch>
            <a:fillRect/>
          </a:stretch>
        </p:blipFill>
        <p:spPr>
          <a:xfrm>
            <a:off x="6202363" y="2436855"/>
            <a:ext cx="5065712" cy="2649452"/>
          </a:xfrm>
        </p:spPr>
      </p:pic>
      <p:sp>
        <p:nvSpPr>
          <p:cNvPr id="7" name="Rectangle 6"/>
          <p:cNvSpPr/>
          <p:nvPr/>
        </p:nvSpPr>
        <p:spPr>
          <a:xfrm>
            <a:off x="1044224" y="1911292"/>
            <a:ext cx="1141723" cy="369332"/>
          </a:xfrm>
          <a:prstGeom prst="rect">
            <a:avLst/>
          </a:prstGeom>
        </p:spPr>
        <p:txBody>
          <a:bodyPr wrap="none">
            <a:spAutoFit/>
          </a:bodyPr>
          <a:lstStyle/>
          <a:p>
            <a:r>
              <a:rPr lang="en-US" dirty="0" smtClean="0"/>
              <a:t>➢ </a:t>
            </a:r>
            <a:r>
              <a:rPr lang="en-US" dirty="0" smtClean="0"/>
              <a:t>Step 1:</a:t>
            </a:r>
            <a:endParaRPr lang="en-US" dirty="0"/>
          </a:p>
        </p:txBody>
      </p:sp>
      <p:sp>
        <p:nvSpPr>
          <p:cNvPr id="8" name="Rectangle 7"/>
          <p:cNvSpPr/>
          <p:nvPr/>
        </p:nvSpPr>
        <p:spPr>
          <a:xfrm>
            <a:off x="6145033" y="1955360"/>
            <a:ext cx="1141723" cy="369332"/>
          </a:xfrm>
          <a:prstGeom prst="rect">
            <a:avLst/>
          </a:prstGeom>
        </p:spPr>
        <p:txBody>
          <a:bodyPr wrap="none">
            <a:spAutoFit/>
          </a:bodyPr>
          <a:lstStyle/>
          <a:p>
            <a:r>
              <a:rPr lang="en-US" dirty="0" smtClean="0"/>
              <a:t>➢Step 2: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Snapshots</a:t>
            </a:r>
            <a:endParaRPr lang="en-US" dirty="0"/>
          </a:p>
        </p:txBody>
      </p:sp>
      <p:pic>
        <p:nvPicPr>
          <p:cNvPr id="5" name="Content Placeholder 4" descr="Capture3.PNG"/>
          <p:cNvPicPr>
            <a:picLocks noGrp="1" noChangeAspect="1"/>
          </p:cNvPicPr>
          <p:nvPr>
            <p:ph sz="half" idx="1"/>
          </p:nvPr>
        </p:nvPicPr>
        <p:blipFill>
          <a:blip r:embed="rId2"/>
          <a:stretch>
            <a:fillRect/>
          </a:stretch>
        </p:blipFill>
        <p:spPr>
          <a:xfrm>
            <a:off x="914400" y="2403646"/>
            <a:ext cx="5059363" cy="2715870"/>
          </a:xfrm>
        </p:spPr>
      </p:pic>
      <p:pic>
        <p:nvPicPr>
          <p:cNvPr id="6" name="Content Placeholder 5" descr="Capture4.PNG"/>
          <p:cNvPicPr>
            <a:picLocks noGrp="1" noChangeAspect="1"/>
          </p:cNvPicPr>
          <p:nvPr>
            <p:ph sz="half" idx="2"/>
          </p:nvPr>
        </p:nvPicPr>
        <p:blipFill>
          <a:blip r:embed="rId3"/>
          <a:stretch>
            <a:fillRect/>
          </a:stretch>
        </p:blipFill>
        <p:spPr>
          <a:xfrm>
            <a:off x="6213380" y="2442376"/>
            <a:ext cx="5065712" cy="2726545"/>
          </a:xfrm>
        </p:spPr>
      </p:pic>
      <p:sp>
        <p:nvSpPr>
          <p:cNvPr id="7" name="Rectangle 6"/>
          <p:cNvSpPr/>
          <p:nvPr/>
        </p:nvSpPr>
        <p:spPr>
          <a:xfrm>
            <a:off x="967106" y="1834174"/>
            <a:ext cx="1141723" cy="369332"/>
          </a:xfrm>
          <a:prstGeom prst="rect">
            <a:avLst/>
          </a:prstGeom>
        </p:spPr>
        <p:txBody>
          <a:bodyPr wrap="square">
            <a:spAutoFit/>
          </a:bodyPr>
          <a:lstStyle/>
          <a:p>
            <a:r>
              <a:rPr lang="en-US" dirty="0" smtClean="0"/>
              <a:t>➢Step 3: </a:t>
            </a:r>
            <a:endParaRPr lang="en-US" dirty="0"/>
          </a:p>
        </p:txBody>
      </p:sp>
      <p:sp>
        <p:nvSpPr>
          <p:cNvPr id="8" name="Rectangle 7"/>
          <p:cNvSpPr/>
          <p:nvPr/>
        </p:nvSpPr>
        <p:spPr>
          <a:xfrm>
            <a:off x="6266219" y="1933327"/>
            <a:ext cx="1141723" cy="369332"/>
          </a:xfrm>
          <a:prstGeom prst="rect">
            <a:avLst/>
          </a:prstGeom>
        </p:spPr>
        <p:txBody>
          <a:bodyPr wrap="none">
            <a:spAutoFit/>
          </a:bodyPr>
          <a:lstStyle/>
          <a:p>
            <a:r>
              <a:rPr lang="en-US" dirty="0" smtClean="0"/>
              <a:t>➢ </a:t>
            </a:r>
            <a:r>
              <a:rPr lang="en-US" dirty="0" smtClean="0"/>
              <a:t>Step 4:</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Metro</Template>
  <TotalTime>532</TotalTime>
  <Words>526</Words>
  <Application>Microsoft Office PowerPoint</Application>
  <PresentationFormat>Custom</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 Fire Alarm Detection</vt:lpstr>
      <vt:lpstr>Introduction</vt:lpstr>
      <vt:lpstr>Introduction to Fire Alarm</vt:lpstr>
      <vt:lpstr>Objective</vt:lpstr>
      <vt:lpstr>Purpose And Scope </vt:lpstr>
      <vt:lpstr>Requirement Specification</vt:lpstr>
      <vt:lpstr>System Design</vt:lpstr>
      <vt:lpstr>Result &amp; Snapshots</vt:lpstr>
      <vt:lpstr>Result &amp; Snapshots</vt:lpstr>
      <vt:lpstr>Result &amp; Snapshot</vt:lpstr>
      <vt:lpstr>Conclusion</vt:lpstr>
      <vt:lpstr>Reference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Remote Controller</dc:title>
  <dc:creator>Akash Jagtap</dc:creator>
  <cp:lastModifiedBy>dell</cp:lastModifiedBy>
  <cp:revision>50</cp:revision>
  <dcterms:created xsi:type="dcterms:W3CDTF">2018-10-27T15:06:15Z</dcterms:created>
  <dcterms:modified xsi:type="dcterms:W3CDTF">2020-12-11T14:37:34Z</dcterms:modified>
</cp:coreProperties>
</file>