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59" r:id="rId8"/>
    <p:sldId id="265" r:id="rId9"/>
    <p:sldId id="263" r:id="rId10"/>
    <p:sldId id="264"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1" d="100"/>
          <a:sy n="41" d="100"/>
        </p:scale>
        <p:origin x="64"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Veke" userId="452c79da-4a41-4f16-a53d-a0485a7bc7b6" providerId="ADAL" clId="{9064E452-7F1F-4103-ABB0-BE4A958C8143}"/>
    <pc:docChg chg="custSel modSld">
      <pc:chgData name="Priscilla Veke" userId="452c79da-4a41-4f16-a53d-a0485a7bc7b6" providerId="ADAL" clId="{9064E452-7F1F-4103-ABB0-BE4A958C8143}" dt="2024-04-11T18:11:42.924" v="6" actId="14100"/>
      <pc:docMkLst>
        <pc:docMk/>
      </pc:docMkLst>
      <pc:sldChg chg="modSp mod">
        <pc:chgData name="Priscilla Veke" userId="452c79da-4a41-4f16-a53d-a0485a7bc7b6" providerId="ADAL" clId="{9064E452-7F1F-4103-ABB0-BE4A958C8143}" dt="2024-04-11T18:11:42.924" v="6" actId="14100"/>
        <pc:sldMkLst>
          <pc:docMk/>
          <pc:sldMk cId="241147200" sldId="256"/>
        </pc:sldMkLst>
        <pc:spChg chg="mod">
          <ac:chgData name="Priscilla Veke" userId="452c79da-4a41-4f16-a53d-a0485a7bc7b6" providerId="ADAL" clId="{9064E452-7F1F-4103-ABB0-BE4A958C8143}" dt="2024-04-11T18:11:42.924" v="6" actId="14100"/>
          <ac:spMkLst>
            <pc:docMk/>
            <pc:sldMk cId="241147200" sldId="256"/>
            <ac:spMk id="2" creationId="{204EB534-2CEE-5EE0-8B7F-5468F3D8AC0F}"/>
          </ac:spMkLst>
        </pc:spChg>
        <pc:spChg chg="mod">
          <ac:chgData name="Priscilla Veke" userId="452c79da-4a41-4f16-a53d-a0485a7bc7b6" providerId="ADAL" clId="{9064E452-7F1F-4103-ABB0-BE4A958C8143}" dt="2024-04-11T18:11:36.674" v="5" actId="20577"/>
          <ac:spMkLst>
            <pc:docMk/>
            <pc:sldMk cId="241147200" sldId="256"/>
            <ac:spMk id="3" creationId="{C134E519-6008-7673-A923-0B5C6F7529B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EF226-C9FC-4303-93D7-7DDFD919A2D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F161C3EE-BCEE-47F3-ABA6-D4785D2C43B3}">
      <dgm:prSet custT="1"/>
      <dgm:spPr/>
      <dgm:t>
        <a:bodyPr/>
        <a:lstStyle/>
        <a:p>
          <a:r>
            <a:rPr lang="en-GB" sz="2400" i="0" dirty="0">
              <a:latin typeface="Times New Roman" panose="02020603050405020304" pitchFamily="18" charset="0"/>
              <a:cs typeface="Times New Roman" panose="02020603050405020304" pitchFamily="18" charset="0"/>
            </a:rPr>
            <a:t>Save Workbook: </a:t>
          </a:r>
          <a:r>
            <a:rPr lang="en-GB" sz="2400" b="0" i="0" dirty="0">
              <a:latin typeface="Times New Roman" panose="02020603050405020304" pitchFamily="18" charset="0"/>
              <a:cs typeface="Times New Roman" panose="02020603050405020304" pitchFamily="18" charset="0"/>
            </a:rPr>
            <a:t>Once you've created your visualization or dashboard, go to the top menu bar.</a:t>
          </a:r>
          <a:endParaRPr lang="en-US" sz="2400" dirty="0">
            <a:latin typeface="Times New Roman" panose="02020603050405020304" pitchFamily="18" charset="0"/>
            <a:cs typeface="Times New Roman" panose="02020603050405020304" pitchFamily="18" charset="0"/>
          </a:endParaRPr>
        </a:p>
      </dgm:t>
    </dgm:pt>
    <dgm:pt modelId="{F5CC8994-3646-4458-BE84-A177D46BFA25}" type="parTrans" cxnId="{48032A06-476C-4F63-9D1D-38CE9F72AE33}">
      <dgm:prSet/>
      <dgm:spPr/>
      <dgm:t>
        <a:bodyPr/>
        <a:lstStyle/>
        <a:p>
          <a:endParaRPr lang="en-US"/>
        </a:p>
      </dgm:t>
    </dgm:pt>
    <dgm:pt modelId="{D1F5575D-21E6-4B06-A21A-9106CA25BECF}" type="sibTrans" cxnId="{48032A06-476C-4F63-9D1D-38CE9F72AE33}">
      <dgm:prSet/>
      <dgm:spPr/>
      <dgm:t>
        <a:bodyPr/>
        <a:lstStyle/>
        <a:p>
          <a:endParaRPr lang="en-US"/>
        </a:p>
      </dgm:t>
    </dgm:pt>
    <dgm:pt modelId="{82AA0B61-DD8F-49A8-B947-FD533D80A8E6}">
      <dgm:prSet custT="1"/>
      <dgm:spPr/>
      <dgm:t>
        <a:bodyPr/>
        <a:lstStyle/>
        <a:p>
          <a:r>
            <a:rPr lang="en-GB" sz="2400" b="0" i="0" dirty="0">
              <a:latin typeface="Times New Roman" panose="02020603050405020304" pitchFamily="18" charset="0"/>
              <a:cs typeface="Times New Roman" panose="02020603050405020304" pitchFamily="18" charset="0"/>
            </a:rPr>
            <a:t>Click on "File".</a:t>
          </a:r>
          <a:endParaRPr lang="en-US" sz="2400" dirty="0">
            <a:latin typeface="Times New Roman" panose="02020603050405020304" pitchFamily="18" charset="0"/>
            <a:cs typeface="Times New Roman" panose="02020603050405020304" pitchFamily="18" charset="0"/>
          </a:endParaRPr>
        </a:p>
      </dgm:t>
    </dgm:pt>
    <dgm:pt modelId="{4DE79CAA-E1AE-4E6E-ADAE-154BA526F6C5}" type="parTrans" cxnId="{E0A66AE1-76C6-4C4F-800F-FD93B2C9C4EC}">
      <dgm:prSet/>
      <dgm:spPr/>
      <dgm:t>
        <a:bodyPr/>
        <a:lstStyle/>
        <a:p>
          <a:endParaRPr lang="en-US"/>
        </a:p>
      </dgm:t>
    </dgm:pt>
    <dgm:pt modelId="{0D26603B-7BE3-4FB3-A858-D16228FB2976}" type="sibTrans" cxnId="{E0A66AE1-76C6-4C4F-800F-FD93B2C9C4EC}">
      <dgm:prSet/>
      <dgm:spPr/>
      <dgm:t>
        <a:bodyPr/>
        <a:lstStyle/>
        <a:p>
          <a:endParaRPr lang="en-US"/>
        </a:p>
      </dgm:t>
    </dgm:pt>
    <dgm:pt modelId="{85915DD9-7DEA-4935-9AC4-C9333304DC38}">
      <dgm:prSet custT="1"/>
      <dgm:spPr/>
      <dgm:t>
        <a:bodyPr/>
        <a:lstStyle/>
        <a:p>
          <a:r>
            <a:rPr lang="en-GB" sz="2400" b="0" i="0" dirty="0">
              <a:latin typeface="Times New Roman" panose="02020603050405020304" pitchFamily="18" charset="0"/>
              <a:cs typeface="Times New Roman" panose="02020603050405020304" pitchFamily="18" charset="0"/>
            </a:rPr>
            <a:t>In the dropdown menu, select "Save" or "Save As</a:t>
          </a:r>
          <a:r>
            <a:rPr lang="en-GB" sz="2400" b="0" i="0" dirty="0"/>
            <a:t>".</a:t>
          </a:r>
          <a:endParaRPr lang="en-US" sz="2400" dirty="0"/>
        </a:p>
      </dgm:t>
    </dgm:pt>
    <dgm:pt modelId="{11E3AD20-03CD-4423-8AC4-6ED13DC1AEF9}" type="parTrans" cxnId="{D6255D29-BE88-4A06-84D4-17D5772BE690}">
      <dgm:prSet/>
      <dgm:spPr/>
      <dgm:t>
        <a:bodyPr/>
        <a:lstStyle/>
        <a:p>
          <a:endParaRPr lang="en-US"/>
        </a:p>
      </dgm:t>
    </dgm:pt>
    <dgm:pt modelId="{2D003DB2-99D7-4A2C-BBB3-75F09DA94FD6}" type="sibTrans" cxnId="{D6255D29-BE88-4A06-84D4-17D5772BE690}">
      <dgm:prSet/>
      <dgm:spPr/>
      <dgm:t>
        <a:bodyPr/>
        <a:lstStyle/>
        <a:p>
          <a:endParaRPr lang="en-US"/>
        </a:p>
      </dgm:t>
    </dgm:pt>
    <dgm:pt modelId="{214FFB6D-3FD6-45A8-A31B-C6E0EFBEC6BB}">
      <dgm:prSet custT="1"/>
      <dgm:spPr/>
      <dgm:t>
        <a:bodyPr/>
        <a:lstStyle/>
        <a:p>
          <a:r>
            <a:rPr lang="en-GB" sz="2000" b="0" i="0" dirty="0">
              <a:latin typeface="Times New Roman" panose="02020603050405020304" pitchFamily="18" charset="0"/>
              <a:cs typeface="Times New Roman" panose="02020603050405020304" pitchFamily="18" charset="0"/>
            </a:rPr>
            <a:t>If you choose "Save", Tableau will save your workbook with the same name and in the same location it was opened from. If you select "Save As", you can choose the name and location for your workbook</a:t>
          </a:r>
          <a:r>
            <a:rPr lang="en-GB" sz="2000" b="0" i="0" dirty="0"/>
            <a:t>.</a:t>
          </a:r>
          <a:endParaRPr lang="en-US" sz="2000" dirty="0"/>
        </a:p>
      </dgm:t>
    </dgm:pt>
    <dgm:pt modelId="{3B2D9ADF-CC62-4ED8-B2CC-659B7039832F}" type="parTrans" cxnId="{6799D9F5-8400-4CA2-8F94-05E49797D164}">
      <dgm:prSet/>
      <dgm:spPr/>
      <dgm:t>
        <a:bodyPr/>
        <a:lstStyle/>
        <a:p>
          <a:endParaRPr lang="en-US"/>
        </a:p>
      </dgm:t>
    </dgm:pt>
    <dgm:pt modelId="{94540514-AB4D-48B7-B907-DDA2EF6A5561}" type="sibTrans" cxnId="{6799D9F5-8400-4CA2-8F94-05E49797D164}">
      <dgm:prSet/>
      <dgm:spPr/>
      <dgm:t>
        <a:bodyPr/>
        <a:lstStyle/>
        <a:p>
          <a:endParaRPr lang="en-US"/>
        </a:p>
      </dgm:t>
    </dgm:pt>
    <dgm:pt modelId="{822B6F8C-3630-4DB0-A17D-1146108B6FBE}" type="pres">
      <dgm:prSet presAssocID="{415EF226-C9FC-4303-93D7-7DDFD919A2D0}" presName="Name0" presStyleCnt="0">
        <dgm:presLayoutVars>
          <dgm:dir/>
          <dgm:animLvl val="lvl"/>
          <dgm:resizeHandles val="exact"/>
        </dgm:presLayoutVars>
      </dgm:prSet>
      <dgm:spPr/>
    </dgm:pt>
    <dgm:pt modelId="{65AD222F-7BE7-4313-8573-A50EBD81E6B8}" type="pres">
      <dgm:prSet presAssocID="{214FFB6D-3FD6-45A8-A31B-C6E0EFBEC6BB}" presName="boxAndChildren" presStyleCnt="0"/>
      <dgm:spPr/>
    </dgm:pt>
    <dgm:pt modelId="{2F333E76-6914-463C-9D4A-643816CC8D8E}" type="pres">
      <dgm:prSet presAssocID="{214FFB6D-3FD6-45A8-A31B-C6E0EFBEC6BB}" presName="parentTextBox" presStyleLbl="node1" presStyleIdx="0" presStyleCnt="4"/>
      <dgm:spPr/>
    </dgm:pt>
    <dgm:pt modelId="{59E391AF-8538-4EC7-B147-4CDBF3F8139F}" type="pres">
      <dgm:prSet presAssocID="{2D003DB2-99D7-4A2C-BBB3-75F09DA94FD6}" presName="sp" presStyleCnt="0"/>
      <dgm:spPr/>
    </dgm:pt>
    <dgm:pt modelId="{40F9C145-C393-4644-A72A-88B3D42A3021}" type="pres">
      <dgm:prSet presAssocID="{85915DD9-7DEA-4935-9AC4-C9333304DC38}" presName="arrowAndChildren" presStyleCnt="0"/>
      <dgm:spPr/>
    </dgm:pt>
    <dgm:pt modelId="{AFFCB404-540A-41EC-ABEB-2E821E1872AB}" type="pres">
      <dgm:prSet presAssocID="{85915DD9-7DEA-4935-9AC4-C9333304DC38}" presName="parentTextArrow" presStyleLbl="node1" presStyleIdx="1" presStyleCnt="4"/>
      <dgm:spPr/>
    </dgm:pt>
    <dgm:pt modelId="{E965B5C8-2E88-4F57-AA6A-A37AC7CFA940}" type="pres">
      <dgm:prSet presAssocID="{0D26603B-7BE3-4FB3-A858-D16228FB2976}" presName="sp" presStyleCnt="0"/>
      <dgm:spPr/>
    </dgm:pt>
    <dgm:pt modelId="{11FF6ED4-8234-4CBA-9F73-507A3FF8609A}" type="pres">
      <dgm:prSet presAssocID="{82AA0B61-DD8F-49A8-B947-FD533D80A8E6}" presName="arrowAndChildren" presStyleCnt="0"/>
      <dgm:spPr/>
    </dgm:pt>
    <dgm:pt modelId="{E46D1F36-4F1C-4548-AAB2-D1206C95CEA4}" type="pres">
      <dgm:prSet presAssocID="{82AA0B61-DD8F-49A8-B947-FD533D80A8E6}" presName="parentTextArrow" presStyleLbl="node1" presStyleIdx="2" presStyleCnt="4"/>
      <dgm:spPr/>
    </dgm:pt>
    <dgm:pt modelId="{B4C91B68-EEAB-42CE-957F-74F526B018BE}" type="pres">
      <dgm:prSet presAssocID="{D1F5575D-21E6-4B06-A21A-9106CA25BECF}" presName="sp" presStyleCnt="0"/>
      <dgm:spPr/>
    </dgm:pt>
    <dgm:pt modelId="{917069FA-4445-4688-889E-94A9DCFC5198}" type="pres">
      <dgm:prSet presAssocID="{F161C3EE-BCEE-47F3-ABA6-D4785D2C43B3}" presName="arrowAndChildren" presStyleCnt="0"/>
      <dgm:spPr/>
    </dgm:pt>
    <dgm:pt modelId="{DF8D6ED6-8AAF-43E4-8BB7-8905C9071485}" type="pres">
      <dgm:prSet presAssocID="{F161C3EE-BCEE-47F3-ABA6-D4785D2C43B3}" presName="parentTextArrow" presStyleLbl="node1" presStyleIdx="3" presStyleCnt="4" custScaleX="99551" custScaleY="79645"/>
      <dgm:spPr/>
    </dgm:pt>
  </dgm:ptLst>
  <dgm:cxnLst>
    <dgm:cxn modelId="{48032A06-476C-4F63-9D1D-38CE9F72AE33}" srcId="{415EF226-C9FC-4303-93D7-7DDFD919A2D0}" destId="{F161C3EE-BCEE-47F3-ABA6-D4785D2C43B3}" srcOrd="0" destOrd="0" parTransId="{F5CC8994-3646-4458-BE84-A177D46BFA25}" sibTransId="{D1F5575D-21E6-4B06-A21A-9106CA25BECF}"/>
    <dgm:cxn modelId="{D6255D29-BE88-4A06-84D4-17D5772BE690}" srcId="{415EF226-C9FC-4303-93D7-7DDFD919A2D0}" destId="{85915DD9-7DEA-4935-9AC4-C9333304DC38}" srcOrd="2" destOrd="0" parTransId="{11E3AD20-03CD-4423-8AC4-6ED13DC1AEF9}" sibTransId="{2D003DB2-99D7-4A2C-BBB3-75F09DA94FD6}"/>
    <dgm:cxn modelId="{8101153E-0C85-4B40-8225-EAC9A9002616}" type="presOf" srcId="{82AA0B61-DD8F-49A8-B947-FD533D80A8E6}" destId="{E46D1F36-4F1C-4548-AAB2-D1206C95CEA4}" srcOrd="0" destOrd="0" presId="urn:microsoft.com/office/officeart/2005/8/layout/process4"/>
    <dgm:cxn modelId="{1FD00E49-AD32-4067-9C46-99EC40FDCF86}" type="presOf" srcId="{214FFB6D-3FD6-45A8-A31B-C6E0EFBEC6BB}" destId="{2F333E76-6914-463C-9D4A-643816CC8D8E}" srcOrd="0" destOrd="0" presId="urn:microsoft.com/office/officeart/2005/8/layout/process4"/>
    <dgm:cxn modelId="{57DB7B70-7223-41E4-A130-EEA3BF921F0C}" type="presOf" srcId="{415EF226-C9FC-4303-93D7-7DDFD919A2D0}" destId="{822B6F8C-3630-4DB0-A17D-1146108B6FBE}" srcOrd="0" destOrd="0" presId="urn:microsoft.com/office/officeart/2005/8/layout/process4"/>
    <dgm:cxn modelId="{58B126E0-3D32-4368-A334-2465100D4B60}" type="presOf" srcId="{85915DD9-7DEA-4935-9AC4-C9333304DC38}" destId="{AFFCB404-540A-41EC-ABEB-2E821E1872AB}" srcOrd="0" destOrd="0" presId="urn:microsoft.com/office/officeart/2005/8/layout/process4"/>
    <dgm:cxn modelId="{E0A66AE1-76C6-4C4F-800F-FD93B2C9C4EC}" srcId="{415EF226-C9FC-4303-93D7-7DDFD919A2D0}" destId="{82AA0B61-DD8F-49A8-B947-FD533D80A8E6}" srcOrd="1" destOrd="0" parTransId="{4DE79CAA-E1AE-4E6E-ADAE-154BA526F6C5}" sibTransId="{0D26603B-7BE3-4FB3-A858-D16228FB2976}"/>
    <dgm:cxn modelId="{98B2C7F1-B520-4F84-871B-EF37AF739CBE}" type="presOf" srcId="{F161C3EE-BCEE-47F3-ABA6-D4785D2C43B3}" destId="{DF8D6ED6-8AAF-43E4-8BB7-8905C9071485}" srcOrd="0" destOrd="0" presId="urn:microsoft.com/office/officeart/2005/8/layout/process4"/>
    <dgm:cxn modelId="{6799D9F5-8400-4CA2-8F94-05E49797D164}" srcId="{415EF226-C9FC-4303-93D7-7DDFD919A2D0}" destId="{214FFB6D-3FD6-45A8-A31B-C6E0EFBEC6BB}" srcOrd="3" destOrd="0" parTransId="{3B2D9ADF-CC62-4ED8-B2CC-659B7039832F}" sibTransId="{94540514-AB4D-48B7-B907-DDA2EF6A5561}"/>
    <dgm:cxn modelId="{905DB5E0-25FB-4035-83A8-56541DAC4433}" type="presParOf" srcId="{822B6F8C-3630-4DB0-A17D-1146108B6FBE}" destId="{65AD222F-7BE7-4313-8573-A50EBD81E6B8}" srcOrd="0" destOrd="0" presId="urn:microsoft.com/office/officeart/2005/8/layout/process4"/>
    <dgm:cxn modelId="{85282879-6EC5-4C1C-A25B-6EB2B0E0CC71}" type="presParOf" srcId="{65AD222F-7BE7-4313-8573-A50EBD81E6B8}" destId="{2F333E76-6914-463C-9D4A-643816CC8D8E}" srcOrd="0" destOrd="0" presId="urn:microsoft.com/office/officeart/2005/8/layout/process4"/>
    <dgm:cxn modelId="{99D9D9D9-DCEE-4347-8DDC-AF9A85EE9F4B}" type="presParOf" srcId="{822B6F8C-3630-4DB0-A17D-1146108B6FBE}" destId="{59E391AF-8538-4EC7-B147-4CDBF3F8139F}" srcOrd="1" destOrd="0" presId="urn:microsoft.com/office/officeart/2005/8/layout/process4"/>
    <dgm:cxn modelId="{F6A4C4BB-3166-48ED-8343-6AC569FA78FE}" type="presParOf" srcId="{822B6F8C-3630-4DB0-A17D-1146108B6FBE}" destId="{40F9C145-C393-4644-A72A-88B3D42A3021}" srcOrd="2" destOrd="0" presId="urn:microsoft.com/office/officeart/2005/8/layout/process4"/>
    <dgm:cxn modelId="{BDCE4B96-34E9-4E45-870F-0DFB40E77F38}" type="presParOf" srcId="{40F9C145-C393-4644-A72A-88B3D42A3021}" destId="{AFFCB404-540A-41EC-ABEB-2E821E1872AB}" srcOrd="0" destOrd="0" presId="urn:microsoft.com/office/officeart/2005/8/layout/process4"/>
    <dgm:cxn modelId="{99B1850E-4ED7-485A-8F2D-E3329CB9AB5A}" type="presParOf" srcId="{822B6F8C-3630-4DB0-A17D-1146108B6FBE}" destId="{E965B5C8-2E88-4F57-AA6A-A37AC7CFA940}" srcOrd="3" destOrd="0" presId="urn:microsoft.com/office/officeart/2005/8/layout/process4"/>
    <dgm:cxn modelId="{0EB1771E-F482-4F20-8C8C-59094274A947}" type="presParOf" srcId="{822B6F8C-3630-4DB0-A17D-1146108B6FBE}" destId="{11FF6ED4-8234-4CBA-9F73-507A3FF8609A}" srcOrd="4" destOrd="0" presId="urn:microsoft.com/office/officeart/2005/8/layout/process4"/>
    <dgm:cxn modelId="{EA587976-2917-445B-93DB-59FE71C7AFCB}" type="presParOf" srcId="{11FF6ED4-8234-4CBA-9F73-507A3FF8609A}" destId="{E46D1F36-4F1C-4548-AAB2-D1206C95CEA4}" srcOrd="0" destOrd="0" presId="urn:microsoft.com/office/officeart/2005/8/layout/process4"/>
    <dgm:cxn modelId="{937FF1F9-476B-41EE-9B2C-A96CBD4ADF1F}" type="presParOf" srcId="{822B6F8C-3630-4DB0-A17D-1146108B6FBE}" destId="{B4C91B68-EEAB-42CE-957F-74F526B018BE}" srcOrd="5" destOrd="0" presId="urn:microsoft.com/office/officeart/2005/8/layout/process4"/>
    <dgm:cxn modelId="{2B13C89F-2FEF-46A9-B80B-6CF81EAD0FA6}" type="presParOf" srcId="{822B6F8C-3630-4DB0-A17D-1146108B6FBE}" destId="{917069FA-4445-4688-889E-94A9DCFC5198}" srcOrd="6" destOrd="0" presId="urn:microsoft.com/office/officeart/2005/8/layout/process4"/>
    <dgm:cxn modelId="{5B988931-D9C9-4A65-A641-18750536D490}" type="presParOf" srcId="{917069FA-4445-4688-889E-94A9DCFC5198}" destId="{DF8D6ED6-8AAF-43E4-8BB7-8905C907148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6DF773-817E-41BC-A36D-0A0B24AB53D4}"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D565C4A2-7212-4A55-A21C-CF861B95974C}">
      <dgm:prSet custT="1"/>
      <dgm:spPr/>
      <dgm:t>
        <a:bodyPr/>
        <a:lstStyle/>
        <a:p>
          <a:r>
            <a:rPr lang="en-GB" sz="2000" dirty="0">
              <a:latin typeface="Times New Roman" panose="02020603050405020304" pitchFamily="18" charset="0"/>
              <a:cs typeface="Times New Roman" panose="02020603050405020304" pitchFamily="18" charset="0"/>
            </a:rPr>
            <a:t>Formatting the dashboard title in Tableau allows you to customize its appearance. Here's how you can format the dashboard title:</a:t>
          </a:r>
          <a:endParaRPr lang="en-US" sz="2000" dirty="0">
            <a:latin typeface="Times New Roman" panose="02020603050405020304" pitchFamily="18" charset="0"/>
            <a:cs typeface="Times New Roman" panose="02020603050405020304" pitchFamily="18" charset="0"/>
          </a:endParaRPr>
        </a:p>
      </dgm:t>
    </dgm:pt>
    <dgm:pt modelId="{97EA27ED-1766-43BE-9076-0301706E9EAB}" type="parTrans" cxnId="{4A9AA9FF-B30B-4AD0-B71F-283E753E4722}">
      <dgm:prSet/>
      <dgm:spPr/>
      <dgm:t>
        <a:bodyPr/>
        <a:lstStyle/>
        <a:p>
          <a:endParaRPr lang="en-US"/>
        </a:p>
      </dgm:t>
    </dgm:pt>
    <dgm:pt modelId="{6277E86B-5269-4DAB-8E4B-0FE7ECDD3B24}" type="sibTrans" cxnId="{4A9AA9FF-B30B-4AD0-B71F-283E753E4722}">
      <dgm:prSet/>
      <dgm:spPr/>
      <dgm:t>
        <a:bodyPr/>
        <a:lstStyle/>
        <a:p>
          <a:endParaRPr lang="en-US"/>
        </a:p>
      </dgm:t>
    </dgm:pt>
    <dgm:pt modelId="{37E130A2-1EB3-4BCB-8E0B-8335F16AE9E8}">
      <dgm:prSet custT="1"/>
      <dgm:spPr/>
      <dgm:t>
        <a:bodyPr/>
        <a:lstStyle/>
        <a:p>
          <a:r>
            <a:rPr lang="en-GB" sz="2000" dirty="0">
              <a:latin typeface="Times New Roman" panose="02020603050405020304" pitchFamily="18" charset="0"/>
              <a:cs typeface="Times New Roman" panose="02020603050405020304" pitchFamily="18" charset="0"/>
            </a:rPr>
            <a:t>Edit Dashboard: Open the dashboard you want to edit in Tableau.</a:t>
          </a:r>
          <a:endParaRPr lang="en-US" sz="2000" dirty="0">
            <a:latin typeface="Times New Roman" panose="02020603050405020304" pitchFamily="18" charset="0"/>
            <a:cs typeface="Times New Roman" panose="02020603050405020304" pitchFamily="18" charset="0"/>
          </a:endParaRPr>
        </a:p>
      </dgm:t>
    </dgm:pt>
    <dgm:pt modelId="{612513C5-878D-4B38-B8CA-F0ECB753619D}" type="parTrans" cxnId="{F3355B2F-00B3-428B-BA75-25FF7DEF02A5}">
      <dgm:prSet/>
      <dgm:spPr/>
      <dgm:t>
        <a:bodyPr/>
        <a:lstStyle/>
        <a:p>
          <a:endParaRPr lang="en-US"/>
        </a:p>
      </dgm:t>
    </dgm:pt>
    <dgm:pt modelId="{15241E81-E9AC-421A-86BC-4AE57346D509}" type="sibTrans" cxnId="{F3355B2F-00B3-428B-BA75-25FF7DEF02A5}">
      <dgm:prSet/>
      <dgm:spPr/>
      <dgm:t>
        <a:bodyPr/>
        <a:lstStyle/>
        <a:p>
          <a:endParaRPr lang="en-US"/>
        </a:p>
      </dgm:t>
    </dgm:pt>
    <dgm:pt modelId="{C2C347F4-56F3-44C5-81FE-F11799166EAF}">
      <dgm:prSet custT="1"/>
      <dgm:spPr/>
      <dgm:t>
        <a:bodyPr/>
        <a:lstStyle/>
        <a:p>
          <a:pPr algn="l"/>
          <a:r>
            <a:rPr lang="en-GB" sz="2000" dirty="0">
              <a:latin typeface="Times New Roman" panose="02020603050405020304" pitchFamily="18" charset="0"/>
              <a:cs typeface="Times New Roman" panose="02020603050405020304" pitchFamily="18" charset="0"/>
            </a:rPr>
            <a:t>Select the Title: Click on the title of the dashboard to select it. You'll know it's selected when you see a border around it.</a:t>
          </a:r>
          <a:endParaRPr lang="en-US" sz="2000" dirty="0">
            <a:latin typeface="Times New Roman" panose="02020603050405020304" pitchFamily="18" charset="0"/>
            <a:cs typeface="Times New Roman" panose="02020603050405020304" pitchFamily="18" charset="0"/>
          </a:endParaRPr>
        </a:p>
      </dgm:t>
    </dgm:pt>
    <dgm:pt modelId="{E3E70B55-0E32-45D3-839C-4BD0500902DE}" type="parTrans" cxnId="{9EAB8DD1-D570-46BB-B186-E1EDA1808F19}">
      <dgm:prSet/>
      <dgm:spPr/>
      <dgm:t>
        <a:bodyPr/>
        <a:lstStyle/>
        <a:p>
          <a:endParaRPr lang="en-US"/>
        </a:p>
      </dgm:t>
    </dgm:pt>
    <dgm:pt modelId="{50ACAE55-A05D-4DF8-813B-4EC0B3AF04A3}" type="sibTrans" cxnId="{9EAB8DD1-D570-46BB-B186-E1EDA1808F19}">
      <dgm:prSet/>
      <dgm:spPr/>
      <dgm:t>
        <a:bodyPr/>
        <a:lstStyle/>
        <a:p>
          <a:endParaRPr lang="en-US"/>
        </a:p>
      </dgm:t>
    </dgm:pt>
    <dgm:pt modelId="{6B7C863F-F179-450B-BBA3-902CC2AE6223}">
      <dgm:prSet custT="1"/>
      <dgm:spPr/>
      <dgm:t>
        <a:bodyPr/>
        <a:lstStyle/>
        <a:p>
          <a:r>
            <a:rPr lang="en-GB" sz="2000" dirty="0">
              <a:latin typeface="Times New Roman" panose="02020603050405020304" pitchFamily="18" charset="0"/>
              <a:cs typeface="Times New Roman" panose="02020603050405020304" pitchFamily="18" charset="0"/>
            </a:rPr>
            <a:t>Format Title: Right-click on the selected title and choose "Format Title" from the context menu. Alternatively, you can also go to the "Format" menu at the top of Tableau Desktop and select "Title".</a:t>
          </a:r>
          <a:endParaRPr lang="en-US" sz="2000" dirty="0">
            <a:latin typeface="Times New Roman" panose="02020603050405020304" pitchFamily="18" charset="0"/>
            <a:cs typeface="Times New Roman" panose="02020603050405020304" pitchFamily="18" charset="0"/>
          </a:endParaRPr>
        </a:p>
      </dgm:t>
    </dgm:pt>
    <dgm:pt modelId="{DCC053F9-CB4E-4B02-A0AC-8BEE42BB0CB5}" type="parTrans" cxnId="{0C4170E0-178F-41D6-811A-5DB82FC2B731}">
      <dgm:prSet/>
      <dgm:spPr/>
      <dgm:t>
        <a:bodyPr/>
        <a:lstStyle/>
        <a:p>
          <a:endParaRPr lang="en-US"/>
        </a:p>
      </dgm:t>
    </dgm:pt>
    <dgm:pt modelId="{4FF93F4C-95D9-4D7E-8F5E-2DAAD7324265}" type="sibTrans" cxnId="{0C4170E0-178F-41D6-811A-5DB82FC2B731}">
      <dgm:prSet/>
      <dgm:spPr/>
      <dgm:t>
        <a:bodyPr/>
        <a:lstStyle/>
        <a:p>
          <a:endParaRPr lang="en-US"/>
        </a:p>
      </dgm:t>
    </dgm:pt>
    <dgm:pt modelId="{463CCD51-F257-4586-83F1-7D2B0AE5AD14}">
      <dgm:prSet custT="1"/>
      <dgm:spPr/>
      <dgm:t>
        <a:bodyPr/>
        <a:lstStyle/>
        <a:p>
          <a:r>
            <a:rPr lang="en-GB" sz="2000" dirty="0">
              <a:latin typeface="Times New Roman" panose="02020603050405020304" pitchFamily="18" charset="0"/>
              <a:cs typeface="Times New Roman" panose="02020603050405020304" pitchFamily="18" charset="0"/>
            </a:rPr>
            <a:t>Format Options: In the "Title" formatting pane that appears, you'll see various options for formatting the title. These options may include font, size,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alignment, background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border, and more.  Customize the formatting settings according to your preferences. You can preview the changes in real-time as you make adjustments.</a:t>
          </a:r>
          <a:endParaRPr lang="en-US" sz="2000" dirty="0">
            <a:latin typeface="Times New Roman" panose="02020603050405020304" pitchFamily="18" charset="0"/>
            <a:cs typeface="Times New Roman" panose="02020603050405020304" pitchFamily="18" charset="0"/>
          </a:endParaRPr>
        </a:p>
      </dgm:t>
    </dgm:pt>
    <dgm:pt modelId="{1A2B6DE2-2CA0-4A45-A727-0919F9DB629B}" type="parTrans" cxnId="{854BCA79-F8C0-42FD-AE46-A43B41082F6C}">
      <dgm:prSet/>
      <dgm:spPr/>
      <dgm:t>
        <a:bodyPr/>
        <a:lstStyle/>
        <a:p>
          <a:endParaRPr lang="en-US"/>
        </a:p>
      </dgm:t>
    </dgm:pt>
    <dgm:pt modelId="{4C460A31-9840-4DCC-BA2C-D806CBA23E21}" type="sibTrans" cxnId="{854BCA79-F8C0-42FD-AE46-A43B41082F6C}">
      <dgm:prSet/>
      <dgm:spPr/>
      <dgm:t>
        <a:bodyPr/>
        <a:lstStyle/>
        <a:p>
          <a:endParaRPr lang="en-US"/>
        </a:p>
      </dgm:t>
    </dgm:pt>
    <dgm:pt modelId="{C9C6A9C2-61C5-418F-B98E-58AAB18E2C9F}">
      <dgm:prSet custT="1"/>
      <dgm:spPr/>
      <dgm:t>
        <a:bodyPr/>
        <a:lstStyle/>
        <a:p>
          <a:r>
            <a:rPr lang="en-GB" sz="2000" dirty="0">
              <a:latin typeface="Times New Roman" panose="02020603050405020304" pitchFamily="18" charset="0"/>
              <a:cs typeface="Times New Roman" panose="02020603050405020304" pitchFamily="18" charset="0"/>
            </a:rPr>
            <a:t>Title Alignment: In the "Title" formatting pane, you can also adjust the alignment of the title. This allows you to position the title centrally, to the left, or to the right of the dashboard.</a:t>
          </a:r>
          <a:endParaRPr lang="en-US" sz="2000" dirty="0">
            <a:latin typeface="Times New Roman" panose="02020603050405020304" pitchFamily="18" charset="0"/>
            <a:cs typeface="Times New Roman" panose="02020603050405020304" pitchFamily="18" charset="0"/>
          </a:endParaRPr>
        </a:p>
      </dgm:t>
    </dgm:pt>
    <dgm:pt modelId="{83F0F173-0123-4B4F-A5B0-A611B576B501}" type="parTrans" cxnId="{EB8B2657-A44F-4983-94F0-98C379060DFF}">
      <dgm:prSet/>
      <dgm:spPr/>
      <dgm:t>
        <a:bodyPr/>
        <a:lstStyle/>
        <a:p>
          <a:endParaRPr lang="en-US"/>
        </a:p>
      </dgm:t>
    </dgm:pt>
    <dgm:pt modelId="{E244A0D3-6472-4423-855E-DD1D43F3A89E}" type="sibTrans" cxnId="{EB8B2657-A44F-4983-94F0-98C379060DFF}">
      <dgm:prSet/>
      <dgm:spPr/>
      <dgm:t>
        <a:bodyPr/>
        <a:lstStyle/>
        <a:p>
          <a:endParaRPr lang="en-US"/>
        </a:p>
      </dgm:t>
    </dgm:pt>
    <dgm:pt modelId="{A2E42E77-5687-4405-B36F-376E8BB47BF3}" type="pres">
      <dgm:prSet presAssocID="{3F6DF773-817E-41BC-A36D-0A0B24AB53D4}" presName="vert0" presStyleCnt="0">
        <dgm:presLayoutVars>
          <dgm:dir/>
          <dgm:animOne val="branch"/>
          <dgm:animLvl val="lvl"/>
        </dgm:presLayoutVars>
      </dgm:prSet>
      <dgm:spPr/>
    </dgm:pt>
    <dgm:pt modelId="{8C0CEF7D-4791-4244-9E8D-BB941517E451}" type="pres">
      <dgm:prSet presAssocID="{D565C4A2-7212-4A55-A21C-CF861B95974C}" presName="thickLine" presStyleLbl="alignNode1" presStyleIdx="0" presStyleCnt="6"/>
      <dgm:spPr/>
    </dgm:pt>
    <dgm:pt modelId="{E90C6F6F-1969-4AD3-8A7D-2C95BCADE7C7}" type="pres">
      <dgm:prSet presAssocID="{D565C4A2-7212-4A55-A21C-CF861B95974C}" presName="horz1" presStyleCnt="0"/>
      <dgm:spPr/>
    </dgm:pt>
    <dgm:pt modelId="{1585DA90-FC76-4363-8AB8-6BB4EC54F380}" type="pres">
      <dgm:prSet presAssocID="{D565C4A2-7212-4A55-A21C-CF861B95974C}" presName="tx1" presStyleLbl="revTx" presStyleIdx="0" presStyleCnt="6" custScaleY="102079"/>
      <dgm:spPr/>
    </dgm:pt>
    <dgm:pt modelId="{A87A2341-F304-4AB8-B03E-85A8FC879153}" type="pres">
      <dgm:prSet presAssocID="{D565C4A2-7212-4A55-A21C-CF861B95974C}" presName="vert1" presStyleCnt="0"/>
      <dgm:spPr/>
    </dgm:pt>
    <dgm:pt modelId="{91814D43-B966-4F0C-9F19-2E0C80DA3B76}" type="pres">
      <dgm:prSet presAssocID="{37E130A2-1EB3-4BCB-8E0B-8335F16AE9E8}" presName="thickLine" presStyleLbl="alignNode1" presStyleIdx="1" presStyleCnt="6"/>
      <dgm:spPr/>
    </dgm:pt>
    <dgm:pt modelId="{C72257F6-08E0-47CF-BBBA-122ECBC69F74}" type="pres">
      <dgm:prSet presAssocID="{37E130A2-1EB3-4BCB-8E0B-8335F16AE9E8}" presName="horz1" presStyleCnt="0"/>
      <dgm:spPr/>
    </dgm:pt>
    <dgm:pt modelId="{0802154D-8D37-4FEC-929E-69BEC5D264B4}" type="pres">
      <dgm:prSet presAssocID="{37E130A2-1EB3-4BCB-8E0B-8335F16AE9E8}" presName="tx1" presStyleLbl="revTx" presStyleIdx="1" presStyleCnt="6" custScaleY="61172"/>
      <dgm:spPr/>
    </dgm:pt>
    <dgm:pt modelId="{6CCF4217-22F8-4E5A-91A9-DCE8E4A82566}" type="pres">
      <dgm:prSet presAssocID="{37E130A2-1EB3-4BCB-8E0B-8335F16AE9E8}" presName="vert1" presStyleCnt="0"/>
      <dgm:spPr/>
    </dgm:pt>
    <dgm:pt modelId="{1404099F-14DC-4654-8546-25211110656C}" type="pres">
      <dgm:prSet presAssocID="{C2C347F4-56F3-44C5-81FE-F11799166EAF}" presName="thickLine" presStyleLbl="alignNode1" presStyleIdx="2" presStyleCnt="6"/>
      <dgm:spPr/>
    </dgm:pt>
    <dgm:pt modelId="{EF30EA46-56A1-478D-8112-D9EEA1C8784E}" type="pres">
      <dgm:prSet presAssocID="{C2C347F4-56F3-44C5-81FE-F11799166EAF}" presName="horz1" presStyleCnt="0"/>
      <dgm:spPr/>
    </dgm:pt>
    <dgm:pt modelId="{5E007F9F-A43E-4438-B2F5-6D40D2EF2C19}" type="pres">
      <dgm:prSet presAssocID="{C2C347F4-56F3-44C5-81FE-F11799166EAF}" presName="tx1" presStyleLbl="revTx" presStyleIdx="2" presStyleCnt="6" custScaleY="92719"/>
      <dgm:spPr/>
    </dgm:pt>
    <dgm:pt modelId="{18010E23-344C-4578-BC5F-52AB72654F60}" type="pres">
      <dgm:prSet presAssocID="{C2C347F4-56F3-44C5-81FE-F11799166EAF}" presName="vert1" presStyleCnt="0"/>
      <dgm:spPr/>
    </dgm:pt>
    <dgm:pt modelId="{F94F1063-2A26-4857-82A0-15516BE54B0E}" type="pres">
      <dgm:prSet presAssocID="{6B7C863F-F179-450B-BBA3-902CC2AE6223}" presName="thickLine" presStyleLbl="alignNode1" presStyleIdx="3" presStyleCnt="6"/>
      <dgm:spPr/>
    </dgm:pt>
    <dgm:pt modelId="{3094D0C5-43BB-4B0F-817D-9F9014FA3E53}" type="pres">
      <dgm:prSet presAssocID="{6B7C863F-F179-450B-BBA3-902CC2AE6223}" presName="horz1" presStyleCnt="0"/>
      <dgm:spPr/>
    </dgm:pt>
    <dgm:pt modelId="{BD68124D-24BA-4D25-A0C4-0F4909D892B3}" type="pres">
      <dgm:prSet presAssocID="{6B7C863F-F179-450B-BBA3-902CC2AE6223}" presName="tx1" presStyleLbl="revTx" presStyleIdx="3" presStyleCnt="6" custScaleY="114515"/>
      <dgm:spPr/>
    </dgm:pt>
    <dgm:pt modelId="{543D2574-9A81-44AA-A2BA-63F5F8BD80B3}" type="pres">
      <dgm:prSet presAssocID="{6B7C863F-F179-450B-BBA3-902CC2AE6223}" presName="vert1" presStyleCnt="0"/>
      <dgm:spPr/>
    </dgm:pt>
    <dgm:pt modelId="{A1F53040-EC25-4C77-8159-15CE6B76309B}" type="pres">
      <dgm:prSet presAssocID="{463CCD51-F257-4586-83F1-7D2B0AE5AD14}" presName="thickLine" presStyleLbl="alignNode1" presStyleIdx="4" presStyleCnt="6"/>
      <dgm:spPr/>
    </dgm:pt>
    <dgm:pt modelId="{721F071D-1DC5-426F-B76E-8AD04C5E21BF}" type="pres">
      <dgm:prSet presAssocID="{463CCD51-F257-4586-83F1-7D2B0AE5AD14}" presName="horz1" presStyleCnt="0"/>
      <dgm:spPr/>
    </dgm:pt>
    <dgm:pt modelId="{FA60BE55-745A-411D-8711-717E0D92EB61}" type="pres">
      <dgm:prSet presAssocID="{463CCD51-F257-4586-83F1-7D2B0AE5AD14}" presName="tx1" presStyleLbl="revTx" presStyleIdx="4" presStyleCnt="6" custScaleY="208489"/>
      <dgm:spPr/>
    </dgm:pt>
    <dgm:pt modelId="{6DC1511C-033B-4F2A-A5E3-71CA7C1AC223}" type="pres">
      <dgm:prSet presAssocID="{463CCD51-F257-4586-83F1-7D2B0AE5AD14}" presName="vert1" presStyleCnt="0"/>
      <dgm:spPr/>
    </dgm:pt>
    <dgm:pt modelId="{6531357D-149C-424E-B43A-40C73E639219}" type="pres">
      <dgm:prSet presAssocID="{C9C6A9C2-61C5-418F-B98E-58AAB18E2C9F}" presName="thickLine" presStyleLbl="alignNode1" presStyleIdx="5" presStyleCnt="6"/>
      <dgm:spPr/>
    </dgm:pt>
    <dgm:pt modelId="{08A9D4E9-F59F-4C38-A435-EC5069B12A65}" type="pres">
      <dgm:prSet presAssocID="{C9C6A9C2-61C5-418F-B98E-58AAB18E2C9F}" presName="horz1" presStyleCnt="0"/>
      <dgm:spPr/>
    </dgm:pt>
    <dgm:pt modelId="{CB338942-CA9F-4AE2-B1DC-A6D361AF691D}" type="pres">
      <dgm:prSet presAssocID="{C9C6A9C2-61C5-418F-B98E-58AAB18E2C9F}" presName="tx1" presStyleLbl="revTx" presStyleIdx="5" presStyleCnt="6" custScaleY="146288"/>
      <dgm:spPr/>
    </dgm:pt>
    <dgm:pt modelId="{7D8992EE-C0B2-4C1E-BD42-8F96721A4AA0}" type="pres">
      <dgm:prSet presAssocID="{C9C6A9C2-61C5-418F-B98E-58AAB18E2C9F}" presName="vert1" presStyleCnt="0"/>
      <dgm:spPr/>
    </dgm:pt>
  </dgm:ptLst>
  <dgm:cxnLst>
    <dgm:cxn modelId="{F3355B2F-00B3-428B-BA75-25FF7DEF02A5}" srcId="{3F6DF773-817E-41BC-A36D-0A0B24AB53D4}" destId="{37E130A2-1EB3-4BCB-8E0B-8335F16AE9E8}" srcOrd="1" destOrd="0" parTransId="{612513C5-878D-4B38-B8CA-F0ECB753619D}" sibTransId="{15241E81-E9AC-421A-86BC-4AE57346D509}"/>
    <dgm:cxn modelId="{437DCE50-F575-485E-86DA-AD382FFEB515}" type="presOf" srcId="{C2C347F4-56F3-44C5-81FE-F11799166EAF}" destId="{5E007F9F-A43E-4438-B2F5-6D40D2EF2C19}" srcOrd="0" destOrd="0" presId="urn:microsoft.com/office/officeart/2008/layout/LinedList"/>
    <dgm:cxn modelId="{5161D275-1B24-495D-BF05-A9DC0B9AE673}" type="presOf" srcId="{D565C4A2-7212-4A55-A21C-CF861B95974C}" destId="{1585DA90-FC76-4363-8AB8-6BB4EC54F380}" srcOrd="0" destOrd="0" presId="urn:microsoft.com/office/officeart/2008/layout/LinedList"/>
    <dgm:cxn modelId="{EB8B2657-A44F-4983-94F0-98C379060DFF}" srcId="{3F6DF773-817E-41BC-A36D-0A0B24AB53D4}" destId="{C9C6A9C2-61C5-418F-B98E-58AAB18E2C9F}" srcOrd="5" destOrd="0" parTransId="{83F0F173-0123-4B4F-A5B0-A611B576B501}" sibTransId="{E244A0D3-6472-4423-855E-DD1D43F3A89E}"/>
    <dgm:cxn modelId="{854BCA79-F8C0-42FD-AE46-A43B41082F6C}" srcId="{3F6DF773-817E-41BC-A36D-0A0B24AB53D4}" destId="{463CCD51-F257-4586-83F1-7D2B0AE5AD14}" srcOrd="4" destOrd="0" parTransId="{1A2B6DE2-2CA0-4A45-A727-0919F9DB629B}" sibTransId="{4C460A31-9840-4DCC-BA2C-D806CBA23E21}"/>
    <dgm:cxn modelId="{C173928C-311E-48AB-BD09-6E3696CE394E}" type="presOf" srcId="{C9C6A9C2-61C5-418F-B98E-58AAB18E2C9F}" destId="{CB338942-CA9F-4AE2-B1DC-A6D361AF691D}" srcOrd="0" destOrd="0" presId="urn:microsoft.com/office/officeart/2008/layout/LinedList"/>
    <dgm:cxn modelId="{9679C899-BFEA-409E-A796-C539F4568B8F}" type="presOf" srcId="{37E130A2-1EB3-4BCB-8E0B-8335F16AE9E8}" destId="{0802154D-8D37-4FEC-929E-69BEC5D264B4}" srcOrd="0" destOrd="0" presId="urn:microsoft.com/office/officeart/2008/layout/LinedList"/>
    <dgm:cxn modelId="{1E4CE79F-5049-461C-A505-2FCF45FE05F8}" type="presOf" srcId="{6B7C863F-F179-450B-BBA3-902CC2AE6223}" destId="{BD68124D-24BA-4D25-A0C4-0F4909D892B3}" srcOrd="0" destOrd="0" presId="urn:microsoft.com/office/officeart/2008/layout/LinedList"/>
    <dgm:cxn modelId="{F9577BCB-2F33-4603-B631-BE5FAB5B65CA}" type="presOf" srcId="{463CCD51-F257-4586-83F1-7D2B0AE5AD14}" destId="{FA60BE55-745A-411D-8711-717E0D92EB61}" srcOrd="0" destOrd="0" presId="urn:microsoft.com/office/officeart/2008/layout/LinedList"/>
    <dgm:cxn modelId="{F6860AD0-696A-4003-862D-88B384E16D84}" type="presOf" srcId="{3F6DF773-817E-41BC-A36D-0A0B24AB53D4}" destId="{A2E42E77-5687-4405-B36F-376E8BB47BF3}" srcOrd="0" destOrd="0" presId="urn:microsoft.com/office/officeart/2008/layout/LinedList"/>
    <dgm:cxn modelId="{9EAB8DD1-D570-46BB-B186-E1EDA1808F19}" srcId="{3F6DF773-817E-41BC-A36D-0A0B24AB53D4}" destId="{C2C347F4-56F3-44C5-81FE-F11799166EAF}" srcOrd="2" destOrd="0" parTransId="{E3E70B55-0E32-45D3-839C-4BD0500902DE}" sibTransId="{50ACAE55-A05D-4DF8-813B-4EC0B3AF04A3}"/>
    <dgm:cxn modelId="{0C4170E0-178F-41D6-811A-5DB82FC2B731}" srcId="{3F6DF773-817E-41BC-A36D-0A0B24AB53D4}" destId="{6B7C863F-F179-450B-BBA3-902CC2AE6223}" srcOrd="3" destOrd="0" parTransId="{DCC053F9-CB4E-4B02-A0AC-8BEE42BB0CB5}" sibTransId="{4FF93F4C-95D9-4D7E-8F5E-2DAAD7324265}"/>
    <dgm:cxn modelId="{4A9AA9FF-B30B-4AD0-B71F-283E753E4722}" srcId="{3F6DF773-817E-41BC-A36D-0A0B24AB53D4}" destId="{D565C4A2-7212-4A55-A21C-CF861B95974C}" srcOrd="0" destOrd="0" parTransId="{97EA27ED-1766-43BE-9076-0301706E9EAB}" sibTransId="{6277E86B-5269-4DAB-8E4B-0FE7ECDD3B24}"/>
    <dgm:cxn modelId="{52372227-2DCD-4C73-B2CC-6D091F7B60A7}" type="presParOf" srcId="{A2E42E77-5687-4405-B36F-376E8BB47BF3}" destId="{8C0CEF7D-4791-4244-9E8D-BB941517E451}" srcOrd="0" destOrd="0" presId="urn:microsoft.com/office/officeart/2008/layout/LinedList"/>
    <dgm:cxn modelId="{3F8323E0-A559-4E50-811E-877223CDA0F9}" type="presParOf" srcId="{A2E42E77-5687-4405-B36F-376E8BB47BF3}" destId="{E90C6F6F-1969-4AD3-8A7D-2C95BCADE7C7}" srcOrd="1" destOrd="0" presId="urn:microsoft.com/office/officeart/2008/layout/LinedList"/>
    <dgm:cxn modelId="{05BCCBE9-E5F3-45A0-9FFE-AEF934039C00}" type="presParOf" srcId="{E90C6F6F-1969-4AD3-8A7D-2C95BCADE7C7}" destId="{1585DA90-FC76-4363-8AB8-6BB4EC54F380}" srcOrd="0" destOrd="0" presId="urn:microsoft.com/office/officeart/2008/layout/LinedList"/>
    <dgm:cxn modelId="{4E9C9F55-D93E-4165-A42E-03971F852C78}" type="presParOf" srcId="{E90C6F6F-1969-4AD3-8A7D-2C95BCADE7C7}" destId="{A87A2341-F304-4AB8-B03E-85A8FC879153}" srcOrd="1" destOrd="0" presId="urn:microsoft.com/office/officeart/2008/layout/LinedList"/>
    <dgm:cxn modelId="{AC08FEE9-F8B0-438F-8E13-0938ABA642A1}" type="presParOf" srcId="{A2E42E77-5687-4405-B36F-376E8BB47BF3}" destId="{91814D43-B966-4F0C-9F19-2E0C80DA3B76}" srcOrd="2" destOrd="0" presId="urn:microsoft.com/office/officeart/2008/layout/LinedList"/>
    <dgm:cxn modelId="{47B596C5-57BB-460A-9E24-9CC64D9677E8}" type="presParOf" srcId="{A2E42E77-5687-4405-B36F-376E8BB47BF3}" destId="{C72257F6-08E0-47CF-BBBA-122ECBC69F74}" srcOrd="3" destOrd="0" presId="urn:microsoft.com/office/officeart/2008/layout/LinedList"/>
    <dgm:cxn modelId="{52AB10C4-489E-4F9F-AE00-191AF78EBF19}" type="presParOf" srcId="{C72257F6-08E0-47CF-BBBA-122ECBC69F74}" destId="{0802154D-8D37-4FEC-929E-69BEC5D264B4}" srcOrd="0" destOrd="0" presId="urn:microsoft.com/office/officeart/2008/layout/LinedList"/>
    <dgm:cxn modelId="{62B9FB2F-3EA4-41FD-B9CE-A52B8ADE41CD}" type="presParOf" srcId="{C72257F6-08E0-47CF-BBBA-122ECBC69F74}" destId="{6CCF4217-22F8-4E5A-91A9-DCE8E4A82566}" srcOrd="1" destOrd="0" presId="urn:microsoft.com/office/officeart/2008/layout/LinedList"/>
    <dgm:cxn modelId="{D408DBE7-D681-4650-BC07-AF58E5E56544}" type="presParOf" srcId="{A2E42E77-5687-4405-B36F-376E8BB47BF3}" destId="{1404099F-14DC-4654-8546-25211110656C}" srcOrd="4" destOrd="0" presId="urn:microsoft.com/office/officeart/2008/layout/LinedList"/>
    <dgm:cxn modelId="{E41388A3-19BF-4B18-B935-1D785002EEA3}" type="presParOf" srcId="{A2E42E77-5687-4405-B36F-376E8BB47BF3}" destId="{EF30EA46-56A1-478D-8112-D9EEA1C8784E}" srcOrd="5" destOrd="0" presId="urn:microsoft.com/office/officeart/2008/layout/LinedList"/>
    <dgm:cxn modelId="{A9B56DD6-D950-4673-9790-A08E176186F2}" type="presParOf" srcId="{EF30EA46-56A1-478D-8112-D9EEA1C8784E}" destId="{5E007F9F-A43E-4438-B2F5-6D40D2EF2C19}" srcOrd="0" destOrd="0" presId="urn:microsoft.com/office/officeart/2008/layout/LinedList"/>
    <dgm:cxn modelId="{58719F90-BB7C-4667-805A-E2DAE400BBE4}" type="presParOf" srcId="{EF30EA46-56A1-478D-8112-D9EEA1C8784E}" destId="{18010E23-344C-4578-BC5F-52AB72654F60}" srcOrd="1" destOrd="0" presId="urn:microsoft.com/office/officeart/2008/layout/LinedList"/>
    <dgm:cxn modelId="{CBFC6CD4-8204-4768-BBFE-76113214627B}" type="presParOf" srcId="{A2E42E77-5687-4405-B36F-376E8BB47BF3}" destId="{F94F1063-2A26-4857-82A0-15516BE54B0E}" srcOrd="6" destOrd="0" presId="urn:microsoft.com/office/officeart/2008/layout/LinedList"/>
    <dgm:cxn modelId="{9C1F52AB-624E-45C4-BD6F-ED399A508380}" type="presParOf" srcId="{A2E42E77-5687-4405-B36F-376E8BB47BF3}" destId="{3094D0C5-43BB-4B0F-817D-9F9014FA3E53}" srcOrd="7" destOrd="0" presId="urn:microsoft.com/office/officeart/2008/layout/LinedList"/>
    <dgm:cxn modelId="{70D62703-D20E-4726-8FCC-E6060D0AEDAC}" type="presParOf" srcId="{3094D0C5-43BB-4B0F-817D-9F9014FA3E53}" destId="{BD68124D-24BA-4D25-A0C4-0F4909D892B3}" srcOrd="0" destOrd="0" presId="urn:microsoft.com/office/officeart/2008/layout/LinedList"/>
    <dgm:cxn modelId="{6C411841-7378-4016-BE32-FC08D0679CF8}" type="presParOf" srcId="{3094D0C5-43BB-4B0F-817D-9F9014FA3E53}" destId="{543D2574-9A81-44AA-A2BA-63F5F8BD80B3}" srcOrd="1" destOrd="0" presId="urn:microsoft.com/office/officeart/2008/layout/LinedList"/>
    <dgm:cxn modelId="{A503F63F-8181-40C8-8F09-D2DE1629531B}" type="presParOf" srcId="{A2E42E77-5687-4405-B36F-376E8BB47BF3}" destId="{A1F53040-EC25-4C77-8159-15CE6B76309B}" srcOrd="8" destOrd="0" presId="urn:microsoft.com/office/officeart/2008/layout/LinedList"/>
    <dgm:cxn modelId="{2C68C06D-7E8E-4E67-ABBB-08D3B2C7663D}" type="presParOf" srcId="{A2E42E77-5687-4405-B36F-376E8BB47BF3}" destId="{721F071D-1DC5-426F-B76E-8AD04C5E21BF}" srcOrd="9" destOrd="0" presId="urn:microsoft.com/office/officeart/2008/layout/LinedList"/>
    <dgm:cxn modelId="{0C0DE85F-107F-48E4-8280-BD455A5EE871}" type="presParOf" srcId="{721F071D-1DC5-426F-B76E-8AD04C5E21BF}" destId="{FA60BE55-745A-411D-8711-717E0D92EB61}" srcOrd="0" destOrd="0" presId="urn:microsoft.com/office/officeart/2008/layout/LinedList"/>
    <dgm:cxn modelId="{AC8BA6E7-042B-4BC9-8936-FB9F30C64222}" type="presParOf" srcId="{721F071D-1DC5-426F-B76E-8AD04C5E21BF}" destId="{6DC1511C-033B-4F2A-A5E3-71CA7C1AC223}" srcOrd="1" destOrd="0" presId="urn:microsoft.com/office/officeart/2008/layout/LinedList"/>
    <dgm:cxn modelId="{6EDBF23D-5750-4901-AD27-60D6E21C76D3}" type="presParOf" srcId="{A2E42E77-5687-4405-B36F-376E8BB47BF3}" destId="{6531357D-149C-424E-B43A-40C73E639219}" srcOrd="10" destOrd="0" presId="urn:microsoft.com/office/officeart/2008/layout/LinedList"/>
    <dgm:cxn modelId="{405DDB8F-5098-425F-86D3-7B2802C9B0A3}" type="presParOf" srcId="{A2E42E77-5687-4405-B36F-376E8BB47BF3}" destId="{08A9D4E9-F59F-4C38-A435-EC5069B12A65}" srcOrd="11" destOrd="0" presId="urn:microsoft.com/office/officeart/2008/layout/LinedList"/>
    <dgm:cxn modelId="{2D10526D-61B5-4741-A6D5-1291981A86E8}" type="presParOf" srcId="{08A9D4E9-F59F-4C38-A435-EC5069B12A65}" destId="{CB338942-CA9F-4AE2-B1DC-A6D361AF691D}" srcOrd="0" destOrd="0" presId="urn:microsoft.com/office/officeart/2008/layout/LinedList"/>
    <dgm:cxn modelId="{64ADC177-89FD-4C88-A0E2-0748B100559D}" type="presParOf" srcId="{08A9D4E9-F59F-4C38-A435-EC5069B12A65}" destId="{7D8992EE-C0B2-4C1E-BD42-8F96721A4A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33E76-6914-463C-9D4A-643816CC8D8E}">
      <dsp:nvSpPr>
        <dsp:cNvPr id="0" name=""/>
        <dsp:cNvSpPr/>
      </dsp:nvSpPr>
      <dsp:spPr>
        <a:xfrm>
          <a:off x="0" y="5552349"/>
          <a:ext cx="7122160" cy="13042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b="0" i="0" kern="1200" dirty="0">
              <a:latin typeface="Times New Roman" panose="02020603050405020304" pitchFamily="18" charset="0"/>
              <a:cs typeface="Times New Roman" panose="02020603050405020304" pitchFamily="18" charset="0"/>
            </a:rPr>
            <a:t>If you choose "Save", Tableau will save your workbook with the same name and in the same location it was opened from. If you select "Save As", you can choose the name and location for your workbook</a:t>
          </a:r>
          <a:r>
            <a:rPr lang="en-GB" sz="2000" b="0" i="0" kern="1200" dirty="0"/>
            <a:t>.</a:t>
          </a:r>
          <a:endParaRPr lang="en-US" sz="2000" kern="1200" dirty="0"/>
        </a:p>
      </dsp:txBody>
      <dsp:txXfrm>
        <a:off x="0" y="5552349"/>
        <a:ext cx="7122160" cy="1304292"/>
      </dsp:txXfrm>
    </dsp:sp>
    <dsp:sp modelId="{AFFCB404-540A-41EC-ABEB-2E821E1872AB}">
      <dsp:nvSpPr>
        <dsp:cNvPr id="0" name=""/>
        <dsp:cNvSpPr/>
      </dsp:nvSpPr>
      <dsp:spPr>
        <a:xfrm rot="10800000">
          <a:off x="0" y="3565911"/>
          <a:ext cx="7122160" cy="2006001"/>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b="0" i="0" kern="1200" dirty="0">
              <a:latin typeface="Times New Roman" panose="02020603050405020304" pitchFamily="18" charset="0"/>
              <a:cs typeface="Times New Roman" panose="02020603050405020304" pitchFamily="18" charset="0"/>
            </a:rPr>
            <a:t>In the dropdown menu, select "Save" or "Save As</a:t>
          </a:r>
          <a:r>
            <a:rPr lang="en-GB" sz="2400" b="0" i="0" kern="1200" dirty="0"/>
            <a:t>".</a:t>
          </a:r>
          <a:endParaRPr lang="en-US" sz="2400" kern="1200" dirty="0"/>
        </a:p>
      </dsp:txBody>
      <dsp:txXfrm rot="10800000">
        <a:off x="0" y="3565911"/>
        <a:ext cx="7122160" cy="1303439"/>
      </dsp:txXfrm>
    </dsp:sp>
    <dsp:sp modelId="{E46D1F36-4F1C-4548-AAB2-D1206C95CEA4}">
      <dsp:nvSpPr>
        <dsp:cNvPr id="0" name=""/>
        <dsp:cNvSpPr/>
      </dsp:nvSpPr>
      <dsp:spPr>
        <a:xfrm rot="10800000">
          <a:off x="0" y="1579474"/>
          <a:ext cx="7122160" cy="2006001"/>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b="0" i="0" kern="1200" dirty="0">
              <a:latin typeface="Times New Roman" panose="02020603050405020304" pitchFamily="18" charset="0"/>
              <a:cs typeface="Times New Roman" panose="02020603050405020304" pitchFamily="18" charset="0"/>
            </a:rPr>
            <a:t>Click on "File".</a:t>
          </a:r>
          <a:endParaRPr lang="en-US" sz="2400" kern="1200" dirty="0">
            <a:latin typeface="Times New Roman" panose="02020603050405020304" pitchFamily="18" charset="0"/>
            <a:cs typeface="Times New Roman" panose="02020603050405020304" pitchFamily="18" charset="0"/>
          </a:endParaRPr>
        </a:p>
      </dsp:txBody>
      <dsp:txXfrm rot="10800000">
        <a:off x="0" y="1579474"/>
        <a:ext cx="7122160" cy="1303439"/>
      </dsp:txXfrm>
    </dsp:sp>
    <dsp:sp modelId="{DF8D6ED6-8AAF-43E4-8BB7-8905C9071485}">
      <dsp:nvSpPr>
        <dsp:cNvPr id="0" name=""/>
        <dsp:cNvSpPr/>
      </dsp:nvSpPr>
      <dsp:spPr>
        <a:xfrm rot="10800000">
          <a:off x="15989" y="1358"/>
          <a:ext cx="7090181" cy="1597680"/>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GB" sz="2400" i="0" kern="1200" dirty="0">
              <a:latin typeface="Times New Roman" panose="02020603050405020304" pitchFamily="18" charset="0"/>
              <a:cs typeface="Times New Roman" panose="02020603050405020304" pitchFamily="18" charset="0"/>
            </a:rPr>
            <a:t>Save Workbook: </a:t>
          </a:r>
          <a:r>
            <a:rPr lang="en-GB" sz="2400" b="0" i="0" kern="1200" dirty="0">
              <a:latin typeface="Times New Roman" panose="02020603050405020304" pitchFamily="18" charset="0"/>
              <a:cs typeface="Times New Roman" panose="02020603050405020304" pitchFamily="18" charset="0"/>
            </a:rPr>
            <a:t>Once you've created your visualization or dashboard, go to the top menu bar.</a:t>
          </a:r>
          <a:endParaRPr lang="en-US" sz="2400" kern="1200" dirty="0">
            <a:latin typeface="Times New Roman" panose="02020603050405020304" pitchFamily="18" charset="0"/>
            <a:cs typeface="Times New Roman" panose="02020603050405020304" pitchFamily="18" charset="0"/>
          </a:endParaRPr>
        </a:p>
      </dsp:txBody>
      <dsp:txXfrm rot="10800000">
        <a:off x="15989" y="1358"/>
        <a:ext cx="7090181" cy="1038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CEF7D-4791-4244-9E8D-BB941517E451}">
      <dsp:nvSpPr>
        <dsp:cNvPr id="0" name=""/>
        <dsp:cNvSpPr/>
      </dsp:nvSpPr>
      <dsp:spPr>
        <a:xfrm>
          <a:off x="0" y="4534"/>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585DA90-FC76-4363-8AB8-6BB4EC54F380}">
      <dsp:nvSpPr>
        <dsp:cNvPr id="0" name=""/>
        <dsp:cNvSpPr/>
      </dsp:nvSpPr>
      <dsp:spPr>
        <a:xfrm>
          <a:off x="0" y="4534"/>
          <a:ext cx="7886484" cy="945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Formatting the dashboard title in Tableau allows you to customize its appearance. Here's how you can format the dashboard title:</a:t>
          </a:r>
          <a:endParaRPr lang="en-US" sz="2000" kern="1200" dirty="0">
            <a:latin typeface="Times New Roman" panose="02020603050405020304" pitchFamily="18" charset="0"/>
            <a:cs typeface="Times New Roman" panose="02020603050405020304" pitchFamily="18" charset="0"/>
          </a:endParaRPr>
        </a:p>
      </dsp:txBody>
      <dsp:txXfrm>
        <a:off x="0" y="4534"/>
        <a:ext cx="7886484" cy="945384"/>
      </dsp:txXfrm>
    </dsp:sp>
    <dsp:sp modelId="{91814D43-B966-4F0C-9F19-2E0C80DA3B76}">
      <dsp:nvSpPr>
        <dsp:cNvPr id="0" name=""/>
        <dsp:cNvSpPr/>
      </dsp:nvSpPr>
      <dsp:spPr>
        <a:xfrm>
          <a:off x="0" y="949918"/>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02154D-8D37-4FEC-929E-69BEC5D264B4}">
      <dsp:nvSpPr>
        <dsp:cNvPr id="0" name=""/>
        <dsp:cNvSpPr/>
      </dsp:nvSpPr>
      <dsp:spPr>
        <a:xfrm>
          <a:off x="0" y="949918"/>
          <a:ext cx="7894194" cy="566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Edit Dashboard: Open the dashboard you want to edit in Tableau.</a:t>
          </a:r>
          <a:endParaRPr lang="en-US" sz="2000" kern="1200" dirty="0">
            <a:latin typeface="Times New Roman" panose="02020603050405020304" pitchFamily="18" charset="0"/>
            <a:cs typeface="Times New Roman" panose="02020603050405020304" pitchFamily="18" charset="0"/>
          </a:endParaRPr>
        </a:p>
      </dsp:txBody>
      <dsp:txXfrm>
        <a:off x="0" y="949918"/>
        <a:ext cx="7894194" cy="566532"/>
      </dsp:txXfrm>
    </dsp:sp>
    <dsp:sp modelId="{1404099F-14DC-4654-8546-25211110656C}">
      <dsp:nvSpPr>
        <dsp:cNvPr id="0" name=""/>
        <dsp:cNvSpPr/>
      </dsp:nvSpPr>
      <dsp:spPr>
        <a:xfrm>
          <a:off x="0" y="1516451"/>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07F9F-A43E-4438-B2F5-6D40D2EF2C19}">
      <dsp:nvSpPr>
        <dsp:cNvPr id="0" name=""/>
        <dsp:cNvSpPr/>
      </dsp:nvSpPr>
      <dsp:spPr>
        <a:xfrm>
          <a:off x="0" y="1516451"/>
          <a:ext cx="7894194" cy="858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Select the Title: Click on the title of the dashboard to select it. You'll know it's selected when you see a border around it.</a:t>
          </a:r>
          <a:endParaRPr lang="en-US" sz="2000" kern="1200" dirty="0">
            <a:latin typeface="Times New Roman" panose="02020603050405020304" pitchFamily="18" charset="0"/>
            <a:cs typeface="Times New Roman" panose="02020603050405020304" pitchFamily="18" charset="0"/>
          </a:endParaRPr>
        </a:p>
      </dsp:txBody>
      <dsp:txXfrm>
        <a:off x="0" y="1516451"/>
        <a:ext cx="7894194" cy="858699"/>
      </dsp:txXfrm>
    </dsp:sp>
    <dsp:sp modelId="{F94F1063-2A26-4857-82A0-15516BE54B0E}">
      <dsp:nvSpPr>
        <dsp:cNvPr id="0" name=""/>
        <dsp:cNvSpPr/>
      </dsp:nvSpPr>
      <dsp:spPr>
        <a:xfrm>
          <a:off x="0" y="2375150"/>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D68124D-24BA-4D25-A0C4-0F4909D892B3}">
      <dsp:nvSpPr>
        <dsp:cNvPr id="0" name=""/>
        <dsp:cNvSpPr/>
      </dsp:nvSpPr>
      <dsp:spPr>
        <a:xfrm>
          <a:off x="0" y="2375150"/>
          <a:ext cx="7886484" cy="1060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 Title: Right-click on the selected title and choose "Format Title" from the context menu. Alternatively, you can also go to the "Format" menu at the top of Tableau Desktop and select "Title".</a:t>
          </a:r>
          <a:endParaRPr lang="en-US" sz="2000" kern="1200" dirty="0">
            <a:latin typeface="Times New Roman" panose="02020603050405020304" pitchFamily="18" charset="0"/>
            <a:cs typeface="Times New Roman" panose="02020603050405020304" pitchFamily="18" charset="0"/>
          </a:endParaRPr>
        </a:p>
      </dsp:txBody>
      <dsp:txXfrm>
        <a:off x="0" y="2375150"/>
        <a:ext cx="7886484" cy="1060558"/>
      </dsp:txXfrm>
    </dsp:sp>
    <dsp:sp modelId="{A1F53040-EC25-4C77-8159-15CE6B76309B}">
      <dsp:nvSpPr>
        <dsp:cNvPr id="0" name=""/>
        <dsp:cNvSpPr/>
      </dsp:nvSpPr>
      <dsp:spPr>
        <a:xfrm>
          <a:off x="0" y="3435709"/>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A60BE55-745A-411D-8711-717E0D92EB61}">
      <dsp:nvSpPr>
        <dsp:cNvPr id="0" name=""/>
        <dsp:cNvSpPr/>
      </dsp:nvSpPr>
      <dsp:spPr>
        <a:xfrm>
          <a:off x="0" y="3435709"/>
          <a:ext cx="7886484" cy="193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Format Options: In the "Title" formatting pane that appears, you'll see various options for formatting the title. These options may include font, size, </a:t>
          </a:r>
          <a:r>
            <a:rPr lang="en-GB" sz="2000" kern="1200" dirty="0" err="1">
              <a:latin typeface="Times New Roman" panose="02020603050405020304" pitchFamily="18" charset="0"/>
              <a:cs typeface="Times New Roman" panose="02020603050405020304" pitchFamily="18" charset="0"/>
            </a:rPr>
            <a:t>color</a:t>
          </a:r>
          <a:r>
            <a:rPr lang="en-GB" sz="2000" kern="1200" dirty="0">
              <a:latin typeface="Times New Roman" panose="02020603050405020304" pitchFamily="18" charset="0"/>
              <a:cs typeface="Times New Roman" panose="02020603050405020304" pitchFamily="18" charset="0"/>
            </a:rPr>
            <a:t>, alignment, background </a:t>
          </a:r>
          <a:r>
            <a:rPr lang="en-GB" sz="2000" kern="1200" dirty="0" err="1">
              <a:latin typeface="Times New Roman" panose="02020603050405020304" pitchFamily="18" charset="0"/>
              <a:cs typeface="Times New Roman" panose="02020603050405020304" pitchFamily="18" charset="0"/>
            </a:rPr>
            <a:t>color</a:t>
          </a:r>
          <a:r>
            <a:rPr lang="en-GB" sz="2000" kern="1200" dirty="0">
              <a:latin typeface="Times New Roman" panose="02020603050405020304" pitchFamily="18" charset="0"/>
              <a:cs typeface="Times New Roman" panose="02020603050405020304" pitchFamily="18" charset="0"/>
            </a:rPr>
            <a:t>, border, and more.  Customize the formatting settings according to your preferences. You can preview the changes in real-time as you make adjustments.</a:t>
          </a:r>
          <a:endParaRPr lang="en-US" sz="2000" kern="1200" dirty="0">
            <a:latin typeface="Times New Roman" panose="02020603050405020304" pitchFamily="18" charset="0"/>
            <a:cs typeface="Times New Roman" panose="02020603050405020304" pitchFamily="18" charset="0"/>
          </a:endParaRPr>
        </a:p>
      </dsp:txBody>
      <dsp:txXfrm>
        <a:off x="0" y="3435709"/>
        <a:ext cx="7886484" cy="1930880"/>
      </dsp:txXfrm>
    </dsp:sp>
    <dsp:sp modelId="{6531357D-149C-424E-B43A-40C73E639219}">
      <dsp:nvSpPr>
        <dsp:cNvPr id="0" name=""/>
        <dsp:cNvSpPr/>
      </dsp:nvSpPr>
      <dsp:spPr>
        <a:xfrm>
          <a:off x="0" y="5366589"/>
          <a:ext cx="7894194"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B338942-CA9F-4AE2-B1DC-A6D361AF691D}">
      <dsp:nvSpPr>
        <dsp:cNvPr id="0" name=""/>
        <dsp:cNvSpPr/>
      </dsp:nvSpPr>
      <dsp:spPr>
        <a:xfrm>
          <a:off x="0" y="5366589"/>
          <a:ext cx="7886484" cy="1354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latin typeface="Times New Roman" panose="02020603050405020304" pitchFamily="18" charset="0"/>
              <a:cs typeface="Times New Roman" panose="02020603050405020304" pitchFamily="18" charset="0"/>
            </a:rPr>
            <a:t>Title Alignment: In the "Title" formatting pane, you can also adjust the alignment of the title. This allows you to position the title centrally, to the left, or to the right of the dashboard.</a:t>
          </a:r>
          <a:endParaRPr lang="en-US" sz="2000" kern="1200" dirty="0">
            <a:latin typeface="Times New Roman" panose="02020603050405020304" pitchFamily="18" charset="0"/>
            <a:cs typeface="Times New Roman" panose="02020603050405020304" pitchFamily="18" charset="0"/>
          </a:endParaRPr>
        </a:p>
      </dsp:txBody>
      <dsp:txXfrm>
        <a:off x="0" y="5366589"/>
        <a:ext cx="7886484" cy="13548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1744-5EF2-DA39-CAE7-0C59BACE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6830D23-8E75-4698-184E-8013E319AC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827F4157-3072-AF78-5A82-7D778719B9CA}"/>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82E63683-7CF4-3D9B-D8E9-2A02225AD4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916058E-FA5A-0730-C464-3D676440D67F}"/>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434106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FFB4-3DB2-DEE9-188D-EB8D72086974}"/>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3B0855F-9FDE-911D-385C-B74E05573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31BD251-2253-1CD4-E34D-C5E86411F930}"/>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0D12E633-35E9-BF52-9FED-5D127B83C53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C33593C-CE15-46D3-B1E8-59F6CA8264D6}"/>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35135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00F3B-939E-B6DF-4300-2E1E2C6482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C499FED-7AE9-73A0-D92E-A5FEBD25DC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493EF26-5513-5CF0-101A-DB50D4E56CB6}"/>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EE91E6BE-E24B-6AE6-0877-127E1E51446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79AE371-C8D5-8D0E-4AD0-02CF3F59A6A2}"/>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95492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58B8-FB58-45FD-8CC3-24071C8075D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13314CB-135B-37E5-E1CF-1943847DA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07AC083-5656-BF01-8652-880056FA445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D7E02885-194A-486E-108F-67B15C7490B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90BBCD3-2B03-B1FC-1D90-CCE5013913D9}"/>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31593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C85-FD6B-A4B4-0A65-0995154E61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DCEA079F-FD7E-A069-20CF-27683698B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AAE62-E891-6F57-570D-F7B0F19517A7}"/>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3367C04B-6BC7-97B7-D23E-E9CDC322CDF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1710769-1598-905E-DE71-A73C1929DDCF}"/>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318269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B4E5-7DC2-1A08-3E18-37AED2B793B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5BE4A04-1F40-E7FD-5920-260AD367D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9790712-68F0-9D46-8AAB-E90FF192D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572A730-4D71-9E46-7139-7DCDE98E59F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47DE0D88-9F44-1658-9D75-0BF9E4667A4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6313B39-49F9-2945-628C-3A3A767320B4}"/>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05671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A71D-4454-18F3-EA37-48E995CC93C0}"/>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F83B569-6225-8219-59FA-339526C24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0583A-31B6-8AEE-9F5F-C35E402B09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972CE959-271A-BB76-D987-78F222C1A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DE70D-3757-D124-E1BE-B0745CA1D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151F868-4060-A6D0-CF24-EEDB2D1D4794}"/>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8" name="Footer Placeholder 7">
            <a:extLst>
              <a:ext uri="{FF2B5EF4-FFF2-40B4-BE49-F238E27FC236}">
                <a16:creationId xmlns:a16="http://schemas.microsoft.com/office/drawing/2014/main" id="{B6662C94-A924-3FDF-FFBC-0C856ADA6C8D}"/>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17B9285D-4A23-1460-8775-6C5E4897D0C2}"/>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126419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D544-B776-1DD2-DE3E-BDE196E5C198}"/>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91BE66CB-E8CA-0A8F-B875-1A92AC4EF676}"/>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4" name="Footer Placeholder 3">
            <a:extLst>
              <a:ext uri="{FF2B5EF4-FFF2-40B4-BE49-F238E27FC236}">
                <a16:creationId xmlns:a16="http://schemas.microsoft.com/office/drawing/2014/main" id="{EA9ED2AC-2F4C-5EF3-3E96-1BBE9CE19535}"/>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E74D210-AB93-DA71-1212-B31BB2EA674A}"/>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621825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8C4F8-11C1-F805-CF00-8198988CDB9E}"/>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3" name="Footer Placeholder 2">
            <a:extLst>
              <a:ext uri="{FF2B5EF4-FFF2-40B4-BE49-F238E27FC236}">
                <a16:creationId xmlns:a16="http://schemas.microsoft.com/office/drawing/2014/main" id="{AEA95C81-01F1-8DFE-180E-A7F5046FE73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57E5DD6-DA3D-77E1-D9D1-2DFBEAD06A31}"/>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19690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5273-5A84-9342-5AB5-6D1ECC9BB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9B21995-A03F-9BEF-05B7-4EE20FC1DC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F3CAC8B-1A97-CBE3-42AB-5F392097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FE6B7-80D3-9BF8-55E8-243CB1541858}"/>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1660EF34-7D9F-97F8-C9AD-74D7B7A3C79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E8366F1-6AD3-2A09-C761-05DBF82A88F3}"/>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24739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4780-5AE5-E7D1-9C05-3CF1AC154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C36EA767-002A-6ED3-8BD0-6A7573B91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D5438342-8C87-080D-0DDA-B8815D1D2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9A01F-EC23-4E06-82F0-7CC23280C841}"/>
              </a:ext>
            </a:extLst>
          </p:cNvPr>
          <p:cNvSpPr>
            <a:spLocks noGrp="1"/>
          </p:cNvSpPr>
          <p:nvPr>
            <p:ph type="dt" sz="half" idx="10"/>
          </p:nvPr>
        </p:nvSpPr>
        <p:spPr/>
        <p:txBody>
          <a:bodyPr/>
          <a:lstStyle/>
          <a:p>
            <a:fld id="{B35A7B0B-DA65-4D59-B72A-CFD4CDDAB28E}" type="datetimeFigureOut">
              <a:rPr lang="en-KE" smtClean="0"/>
              <a:t>11/04/2024</a:t>
            </a:fld>
            <a:endParaRPr lang="en-KE"/>
          </a:p>
        </p:txBody>
      </p:sp>
      <p:sp>
        <p:nvSpPr>
          <p:cNvPr id="6" name="Footer Placeholder 5">
            <a:extLst>
              <a:ext uri="{FF2B5EF4-FFF2-40B4-BE49-F238E27FC236}">
                <a16:creationId xmlns:a16="http://schemas.microsoft.com/office/drawing/2014/main" id="{198FE8B1-38CE-3820-1210-5DD0B554FAA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479A950-3B00-4B4D-E489-1F1E53B3FDF5}"/>
              </a:ext>
            </a:extLst>
          </p:cNvPr>
          <p:cNvSpPr>
            <a:spLocks noGrp="1"/>
          </p:cNvSpPr>
          <p:nvPr>
            <p:ph type="sldNum" sz="quarter" idx="12"/>
          </p:nvPr>
        </p:nvSpPr>
        <p:spPr/>
        <p:txBody>
          <a:bodyPr/>
          <a:lstStyle/>
          <a:p>
            <a:fld id="{0716E8F8-4C80-41CD-8F20-FEF7A42FFBA0}" type="slidenum">
              <a:rPr lang="en-KE" smtClean="0"/>
              <a:t>‹#›</a:t>
            </a:fld>
            <a:endParaRPr lang="en-KE"/>
          </a:p>
        </p:txBody>
      </p:sp>
    </p:spTree>
    <p:extLst>
      <p:ext uri="{BB962C8B-B14F-4D97-AF65-F5344CB8AC3E}">
        <p14:creationId xmlns:p14="http://schemas.microsoft.com/office/powerpoint/2010/main" val="362136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99A53-E0A9-2AB8-53F5-34825EF96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EE3B857-782E-5E7F-6B6B-C65AA544A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A24B5B9-B1BA-3B63-0BEA-ECA1B53C5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A7B0B-DA65-4D59-B72A-CFD4CDDAB28E}" type="datetimeFigureOut">
              <a:rPr lang="en-KE" smtClean="0"/>
              <a:t>11/04/2024</a:t>
            </a:fld>
            <a:endParaRPr lang="en-KE"/>
          </a:p>
        </p:txBody>
      </p:sp>
      <p:sp>
        <p:nvSpPr>
          <p:cNvPr id="5" name="Footer Placeholder 4">
            <a:extLst>
              <a:ext uri="{FF2B5EF4-FFF2-40B4-BE49-F238E27FC236}">
                <a16:creationId xmlns:a16="http://schemas.microsoft.com/office/drawing/2014/main" id="{2E7EDD3C-98C1-A511-CCD7-4ADCFA480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23D1BE1B-AA8D-0774-4E09-341FF6747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16E8F8-4C80-41CD-8F20-FEF7A42FFBA0}" type="slidenum">
              <a:rPr lang="en-KE" smtClean="0"/>
              <a:t>‹#›</a:t>
            </a:fld>
            <a:endParaRPr lang="en-KE"/>
          </a:p>
        </p:txBody>
      </p:sp>
    </p:spTree>
    <p:extLst>
      <p:ext uri="{BB962C8B-B14F-4D97-AF65-F5344CB8AC3E}">
        <p14:creationId xmlns:p14="http://schemas.microsoft.com/office/powerpoint/2010/main" val="134404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B534-2CEE-5EE0-8B7F-5468F3D8AC0F}"/>
              </a:ext>
            </a:extLst>
          </p:cNvPr>
          <p:cNvSpPr>
            <a:spLocks noGrp="1"/>
          </p:cNvSpPr>
          <p:nvPr>
            <p:ph type="ctrTitle"/>
          </p:nvPr>
        </p:nvSpPr>
        <p:spPr>
          <a:xfrm>
            <a:off x="0" y="1122363"/>
            <a:ext cx="10668000" cy="2387600"/>
          </a:xfrm>
        </p:spPr>
        <p:txBody>
          <a:bodyPr>
            <a:normAutofit/>
          </a:bodyPr>
          <a:lstStyle/>
          <a:p>
            <a:r>
              <a:rPr lang="en-GB" b="0" i="0" dirty="0">
                <a:solidFill>
                  <a:srgbClr val="0D0D0D"/>
                </a:solidFill>
                <a:effectLst/>
                <a:latin typeface="Söhne"/>
              </a:rPr>
              <a:t>Crafting Compelling Visualizations</a:t>
            </a:r>
            <a:endParaRPr lang="en-KE" dirty="0"/>
          </a:p>
        </p:txBody>
      </p:sp>
      <p:sp>
        <p:nvSpPr>
          <p:cNvPr id="3" name="Subtitle 2">
            <a:extLst>
              <a:ext uri="{FF2B5EF4-FFF2-40B4-BE49-F238E27FC236}">
                <a16:creationId xmlns:a16="http://schemas.microsoft.com/office/drawing/2014/main" id="{C134E519-6008-7673-A923-0B5C6F7529BB}"/>
              </a:ext>
            </a:extLst>
          </p:cNvPr>
          <p:cNvSpPr>
            <a:spLocks noGrp="1"/>
          </p:cNvSpPr>
          <p:nvPr>
            <p:ph type="subTitle" idx="1"/>
          </p:nvPr>
        </p:nvSpPr>
        <p:spPr/>
        <p:txBody>
          <a:bodyPr/>
          <a:lstStyle/>
          <a:p>
            <a:r>
              <a:rPr lang="en-GB" b="0" i="0" dirty="0">
                <a:solidFill>
                  <a:srgbClr val="0D0D0D"/>
                </a:solidFill>
                <a:effectLst/>
                <a:latin typeface="Söhne"/>
              </a:rPr>
              <a:t> A Guide to Formatting and Titling Charts in Tableau</a:t>
            </a:r>
            <a:endParaRPr lang="en-KE" dirty="0"/>
          </a:p>
        </p:txBody>
      </p:sp>
    </p:spTree>
    <p:extLst>
      <p:ext uri="{BB962C8B-B14F-4D97-AF65-F5344CB8AC3E}">
        <p14:creationId xmlns:p14="http://schemas.microsoft.com/office/powerpoint/2010/main" val="24114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D4E40-14D3-E396-B384-AB6DAE2D48BC}"/>
              </a:ext>
            </a:extLst>
          </p:cNvPr>
          <p:cNvSpPr>
            <a:spLocks noGrp="1"/>
          </p:cNvSpPr>
          <p:nvPr>
            <p:ph type="title"/>
          </p:nvPr>
        </p:nvSpPr>
        <p:spPr>
          <a:xfrm>
            <a:off x="914402" y="489508"/>
            <a:ext cx="10718356" cy="668732"/>
          </a:xfrm>
        </p:spPr>
        <p:txBody>
          <a:bodyPr anchor="b">
            <a:normAutofit/>
          </a:bodyPr>
          <a:lstStyle/>
          <a:p>
            <a:r>
              <a:rPr lang="en-GB" sz="4000" dirty="0">
                <a:latin typeface="Times New Roman" panose="02020603050405020304" pitchFamily="18" charset="0"/>
                <a:cs typeface="Times New Roman" panose="02020603050405020304" pitchFamily="18" charset="0"/>
              </a:rPr>
              <a:t>Formatting the dashboard title cont</a:t>
            </a:r>
            <a:r>
              <a:rPr lang="en-GB" sz="4000" dirty="0"/>
              <a:t>.</a:t>
            </a:r>
            <a:endParaRPr lang="en-KE" sz="4000" dirty="0"/>
          </a:p>
        </p:txBody>
      </p:sp>
      <p:sp>
        <p:nvSpPr>
          <p:cNvPr id="3" name="Content Placeholder 2">
            <a:extLst>
              <a:ext uri="{FF2B5EF4-FFF2-40B4-BE49-F238E27FC236}">
                <a16:creationId xmlns:a16="http://schemas.microsoft.com/office/drawing/2014/main" id="{77CD5E8A-29E9-5C6B-1FB7-4309F1279196}"/>
              </a:ext>
            </a:extLst>
          </p:cNvPr>
          <p:cNvSpPr>
            <a:spLocks noGrp="1"/>
          </p:cNvSpPr>
          <p:nvPr>
            <p:ph idx="1"/>
          </p:nvPr>
        </p:nvSpPr>
        <p:spPr>
          <a:xfrm>
            <a:off x="4386826" y="1158240"/>
            <a:ext cx="7549844" cy="5019040"/>
          </a:xfrm>
        </p:spPr>
        <p:txBody>
          <a:bodyPr anchor="t">
            <a:normAutofit/>
          </a:bodyPr>
          <a:lstStyle/>
          <a:p>
            <a:r>
              <a:rPr lang="en-GB" sz="2000" dirty="0">
                <a:latin typeface="Times New Roman" panose="02020603050405020304" pitchFamily="18" charset="0"/>
                <a:cs typeface="Times New Roman" panose="02020603050405020304" pitchFamily="18" charset="0"/>
              </a:rPr>
              <a:t>Apply Changes: Once you're satisfied with the formatting changes, click the "OK" button to apply them.</a:t>
            </a:r>
          </a:p>
          <a:p>
            <a:r>
              <a:rPr lang="en-GB" sz="2000" dirty="0">
                <a:latin typeface="Times New Roman" panose="02020603050405020304" pitchFamily="18" charset="0"/>
                <a:cs typeface="Times New Roman" panose="02020603050405020304" pitchFamily="18" charset="0"/>
              </a:rPr>
              <a:t>The dashboard title will now be updated with the new formatting settings.</a:t>
            </a:r>
          </a:p>
          <a:p>
            <a:r>
              <a:rPr lang="en-GB" sz="2000" dirty="0">
                <a:latin typeface="Times New Roman" panose="02020603050405020304" pitchFamily="18" charset="0"/>
                <a:cs typeface="Times New Roman" panose="02020603050405020304" pitchFamily="18" charset="0"/>
              </a:rPr>
              <a:t>You can also create dynamic titles for your dashboard using parameters, calculated fields, or other Tableau features. This allows the title to change dynamically based on user selections or other factors.</a:t>
            </a:r>
          </a:p>
          <a:p>
            <a:r>
              <a:rPr lang="en-GB" sz="2000" dirty="0">
                <a:latin typeface="Times New Roman" panose="02020603050405020304" pitchFamily="18" charset="0"/>
                <a:cs typeface="Times New Roman" panose="02020603050405020304" pitchFamily="18" charset="0"/>
              </a:rPr>
              <a:t>Save Changes: Don't forget to save your dashboard after making formatting changes to the title.</a:t>
            </a:r>
          </a:p>
          <a:p>
            <a:r>
              <a:rPr lang="en-GB" sz="2000" dirty="0">
                <a:latin typeface="Times New Roman" panose="02020603050405020304" pitchFamily="18" charset="0"/>
                <a:cs typeface="Times New Roman" panose="02020603050405020304" pitchFamily="18" charset="0"/>
              </a:rPr>
              <a:t>By following these steps, you can easily format the dashboard title in Tableau to enhance the overall look and feel of your dashboard and improve its readability and visual appeal.</a:t>
            </a:r>
            <a:endParaRPr lang="en-KE" sz="2000" dirty="0">
              <a:latin typeface="Times New Roman" panose="02020603050405020304" pitchFamily="18" charset="0"/>
              <a:cs typeface="Times New Roman" panose="02020603050405020304" pitchFamily="18" charset="0"/>
            </a:endParaRPr>
          </a:p>
          <a:p>
            <a:pPr algn="r"/>
            <a:endParaRPr lang="en-KE" sz="1100" dirty="0"/>
          </a:p>
        </p:txBody>
      </p:sp>
      <p:sp>
        <p:nvSpPr>
          <p:cNvPr id="25" name="Rectangle 24">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ooter">
            <a:extLst>
              <a:ext uri="{FF2B5EF4-FFF2-40B4-BE49-F238E27FC236}">
                <a16:creationId xmlns:a16="http://schemas.microsoft.com/office/drawing/2014/main" id="{A420F4B3-4267-DF9E-45A8-B83992D74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30" y="1046480"/>
            <a:ext cx="3876165" cy="4152977"/>
          </a:xfrm>
          <a:prstGeom prst="rect">
            <a:avLst/>
          </a:prstGeom>
        </p:spPr>
      </p:pic>
    </p:spTree>
    <p:extLst>
      <p:ext uri="{BB962C8B-B14F-4D97-AF65-F5344CB8AC3E}">
        <p14:creationId xmlns:p14="http://schemas.microsoft.com/office/powerpoint/2010/main" val="203417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08E1AE-8F98-D075-FB1C-729C23C7E183}"/>
              </a:ext>
            </a:extLst>
          </p:cNvPr>
          <p:cNvSpPr>
            <a:spLocks noGrp="1"/>
          </p:cNvSpPr>
          <p:nvPr>
            <p:ph type="title"/>
          </p:nvPr>
        </p:nvSpPr>
        <p:spPr>
          <a:xfrm>
            <a:off x="838200" y="132080"/>
            <a:ext cx="10515600" cy="701040"/>
          </a:xfrm>
        </p:spPr>
        <p:txBody>
          <a:bodyPr>
            <a:normAutofit/>
          </a:bodyPr>
          <a:lstStyle/>
          <a:p>
            <a:r>
              <a:rPr lang="en-GB" dirty="0">
                <a:latin typeface="Times New Roman" panose="02020603050405020304" pitchFamily="18" charset="0"/>
                <a:cs typeface="Times New Roman" panose="02020603050405020304" pitchFamily="18" charset="0"/>
              </a:rPr>
              <a:t>Creating a chart in Tableau</a:t>
            </a:r>
            <a:endParaRPr lang="en-KE" dirty="0">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0E54357-55FC-E6FA-A5A9-6A2CA70B1866}"/>
              </a:ext>
            </a:extLst>
          </p:cNvPr>
          <p:cNvSpPr>
            <a:spLocks noGrp="1"/>
          </p:cNvSpPr>
          <p:nvPr>
            <p:ph idx="1"/>
          </p:nvPr>
        </p:nvSpPr>
        <p:spPr>
          <a:xfrm>
            <a:off x="838200" y="610078"/>
            <a:ext cx="10515600" cy="6247922"/>
          </a:xfrm>
        </p:spPr>
        <p:txBody>
          <a:bodyPr>
            <a:normAutofit lnSpcReduction="10000"/>
          </a:bodyPr>
          <a:lstStyle/>
          <a:p>
            <a:endParaRPr lang="en-GB" sz="1100" dirty="0"/>
          </a:p>
          <a:p>
            <a:r>
              <a:rPr lang="en-GB" sz="1600" dirty="0">
                <a:latin typeface="Times New Roman" panose="02020603050405020304" pitchFamily="18" charset="0"/>
                <a:cs typeface="Times New Roman" panose="02020603050405020304" pitchFamily="18" charset="0"/>
              </a:rPr>
              <a:t>Connect to Data: Start by connecting Tableau to your data source. You can do this by selecting the appropriate data connection option (Excel, CSV, database, etc.) and then locating and selecting your data file.</a:t>
            </a:r>
          </a:p>
          <a:p>
            <a:r>
              <a:rPr lang="en-GB" sz="1600" dirty="0">
                <a:latin typeface="Times New Roman" panose="02020603050405020304" pitchFamily="18" charset="0"/>
                <a:cs typeface="Times New Roman" panose="02020603050405020304" pitchFamily="18" charset="0"/>
              </a:rPr>
              <a:t>Prepare Data: Tableau has a Data Source tab where you can see the structure of your data. Here, you can perform any necessary data cleaning, filtering, or aggregations before building your chart.</a:t>
            </a:r>
          </a:p>
          <a:p>
            <a:r>
              <a:rPr lang="en-GB" sz="1600" dirty="0">
                <a:latin typeface="Times New Roman" panose="02020603050405020304" pitchFamily="18" charset="0"/>
                <a:cs typeface="Times New Roman" panose="02020603050405020304" pitchFamily="18" charset="0"/>
              </a:rPr>
              <a:t>Navigate to a New Worksheet: Once your data is ready, navigate to a new worksheet by clicking on the "New Worksheet" tab at the bottom of the Tableau interface.</a:t>
            </a:r>
          </a:p>
          <a:p>
            <a:r>
              <a:rPr lang="en-GB" sz="1600" dirty="0">
                <a:latin typeface="Times New Roman" panose="02020603050405020304" pitchFamily="18" charset="0"/>
                <a:cs typeface="Times New Roman" panose="02020603050405020304" pitchFamily="18" charset="0"/>
              </a:rPr>
              <a:t>Choose Chart Type: Tableau offers a wide variety of chart types. On the left-hand side of the interface, you'll find the "Show Me" pane which displays different chart options based on the fields available in your data. Select the chart type that best suits your data analysis needs.</a:t>
            </a:r>
          </a:p>
          <a:p>
            <a:r>
              <a:rPr lang="en-GB" sz="1600" dirty="0">
                <a:latin typeface="Times New Roman" panose="02020603050405020304" pitchFamily="18" charset="0"/>
                <a:cs typeface="Times New Roman" panose="02020603050405020304" pitchFamily="18" charset="0"/>
              </a:rPr>
              <a:t>Drag and Drop Fields: To build your chart, simply drag and drop the relevant fields from the Data pane onto the Rows and Columns shelves in the workspace. For example, if you're creating a bar chart to visualize sales by region, you might drag the "Region" field to the Columns shelf and the "Sales" field to the Rows shelf.</a:t>
            </a:r>
          </a:p>
          <a:p>
            <a:r>
              <a:rPr lang="en-GB" sz="1600" dirty="0">
                <a:latin typeface="Times New Roman" panose="02020603050405020304" pitchFamily="18" charset="0"/>
                <a:cs typeface="Times New Roman" panose="02020603050405020304" pitchFamily="18" charset="0"/>
              </a:rPr>
              <a:t>Customize: Once your basic chart is created, you can customize it further by adjusting formatting options, adding labels, tooltips, </a:t>
            </a:r>
            <a:r>
              <a:rPr lang="en-GB" sz="1600" dirty="0" err="1">
                <a:latin typeface="Times New Roman" panose="02020603050405020304" pitchFamily="18" charset="0"/>
                <a:cs typeface="Times New Roman" panose="02020603050405020304" pitchFamily="18" charset="0"/>
              </a:rPr>
              <a:t>colors</a:t>
            </a:r>
            <a:r>
              <a:rPr lang="en-GB" sz="1600" dirty="0">
                <a:latin typeface="Times New Roman" panose="02020603050405020304" pitchFamily="18" charset="0"/>
                <a:cs typeface="Times New Roman" panose="02020603050405020304" pitchFamily="18" charset="0"/>
              </a:rPr>
              <a:t>, and more. You can also add additional fields to the Rows, Columns, or other shelves to break down the data further.</a:t>
            </a:r>
          </a:p>
          <a:p>
            <a:r>
              <a:rPr lang="en-GB" sz="1600" dirty="0">
                <a:latin typeface="Times New Roman" panose="02020603050405020304" pitchFamily="18" charset="0"/>
                <a:cs typeface="Times New Roman" panose="02020603050405020304" pitchFamily="18" charset="0"/>
              </a:rPr>
              <a:t>Filter Data: Tableau allows you to filter your data dynamically. You can add filters by dragging fields to the Filters shelf or by using the Filter pane on the right-hand side of the interface. Filters enable you to focus on specific subsets of your data within the chart.</a:t>
            </a:r>
          </a:p>
          <a:p>
            <a:r>
              <a:rPr lang="en-GB" sz="1600" dirty="0">
                <a:latin typeface="Times New Roman" panose="02020603050405020304" pitchFamily="18" charset="0"/>
                <a:cs typeface="Times New Roman" panose="02020603050405020304" pitchFamily="18" charset="0"/>
              </a:rPr>
              <a:t>Add Interactivity (Optional): Tableau provides interactivity features such as tooltips, quick filters, and dashboard actions. These can enhance the user experience and allow viewers to interact with the data dynamically.</a:t>
            </a:r>
          </a:p>
          <a:p>
            <a:r>
              <a:rPr lang="en-GB" sz="1600" dirty="0">
                <a:latin typeface="Times New Roman" panose="02020603050405020304" pitchFamily="18" charset="0"/>
                <a:cs typeface="Times New Roman" panose="02020603050405020304" pitchFamily="18" charset="0"/>
              </a:rPr>
              <a:t>Save and Share: Once you're satisfied with your chart, you can save your Tableau workbook and share it with others. Tableau offers various options for sharing, including publishing to Tableau Server or Tableau Online, exporting as an image or PDF, or embedding in a webpage.</a:t>
            </a:r>
          </a:p>
          <a:p>
            <a:endParaRPr lang="en-GB" sz="1100" dirty="0"/>
          </a:p>
          <a:p>
            <a:endParaRPr lang="en-GB" sz="1100" dirty="0"/>
          </a:p>
          <a:p>
            <a:endParaRPr lang="en-KE" sz="1100" dirty="0"/>
          </a:p>
        </p:txBody>
      </p:sp>
    </p:spTree>
    <p:extLst>
      <p:ext uri="{BB962C8B-B14F-4D97-AF65-F5344CB8AC3E}">
        <p14:creationId xmlns:p14="http://schemas.microsoft.com/office/powerpoint/2010/main" val="3447847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E7A0849-5BCB-50A5-D233-683980A2558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a:solidFill>
                  <a:srgbClr val="FFFFFF"/>
                </a:solidFill>
                <a:effectLst/>
                <a:latin typeface="+mj-lt"/>
                <a:ea typeface="+mj-ea"/>
                <a:cs typeface="+mj-cs"/>
              </a:rPr>
              <a:t>Saving your work in Tableau</a:t>
            </a:r>
            <a:endParaRPr lang="en-US" sz="4000" kern="120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6337378E-E28F-B218-9A58-4159E01FB1C2}"/>
              </a:ext>
            </a:extLst>
          </p:cNvPr>
          <p:cNvGraphicFramePr>
            <a:graphicFrameLocks noGrp="1"/>
          </p:cNvGraphicFramePr>
          <p:nvPr>
            <p:ph idx="1"/>
            <p:extLst>
              <p:ext uri="{D42A27DB-BD31-4B8C-83A1-F6EECF244321}">
                <p14:modId xmlns:p14="http://schemas.microsoft.com/office/powerpoint/2010/main" val="1800320592"/>
              </p:ext>
            </p:extLst>
          </p:nvPr>
        </p:nvGraphicFramePr>
        <p:xfrm>
          <a:off x="4958080" y="0"/>
          <a:ext cx="712216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043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2C338-5BD7-CABF-36BF-47F3ED454A29}"/>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colours in Tableau</a:t>
            </a:r>
            <a:br>
              <a:rPr lang="en-GB" sz="4000" dirty="0">
                <a:solidFill>
                  <a:srgbClr val="FFFFFF"/>
                </a:solidFill>
              </a:rPr>
            </a:b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C5ED06F0-EAF9-0E5F-0801-E9B550F34DDF}"/>
              </a:ext>
            </a:extLst>
          </p:cNvPr>
          <p:cNvGraphicFramePr>
            <a:graphicFrameLocks noGrp="1"/>
          </p:cNvGraphicFramePr>
          <p:nvPr>
            <p:ph idx="1"/>
            <p:extLst>
              <p:ext uri="{D42A27DB-BD31-4B8C-83A1-F6EECF244321}">
                <p14:modId xmlns:p14="http://schemas.microsoft.com/office/powerpoint/2010/main" val="3355487209"/>
              </p:ext>
            </p:extLst>
          </p:nvPr>
        </p:nvGraphicFramePr>
        <p:xfrm>
          <a:off x="4145280" y="81279"/>
          <a:ext cx="7955280" cy="6776715"/>
        </p:xfrm>
        <a:graphic>
          <a:graphicData uri="http://schemas.openxmlformats.org/drawingml/2006/table">
            <a:tbl>
              <a:tblPr>
                <a:tableStyleId>{5C22544A-7EE6-4342-B048-85BDC9FD1C3A}</a:tableStyleId>
              </a:tblPr>
              <a:tblGrid>
                <a:gridCol w="2217652">
                  <a:extLst>
                    <a:ext uri="{9D8B030D-6E8A-4147-A177-3AD203B41FA5}">
                      <a16:colId xmlns:a16="http://schemas.microsoft.com/office/drawing/2014/main" val="3481241586"/>
                    </a:ext>
                  </a:extLst>
                </a:gridCol>
                <a:gridCol w="5737628">
                  <a:extLst>
                    <a:ext uri="{9D8B030D-6E8A-4147-A177-3AD203B41FA5}">
                      <a16:colId xmlns:a16="http://schemas.microsoft.com/office/drawing/2014/main" val="2199553004"/>
                    </a:ext>
                  </a:extLst>
                </a:gridCol>
              </a:tblGrid>
              <a:tr h="624636">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Marks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Click on the drop-down menu for the specific field you want to color in the Marks card.</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744477690"/>
                  </a:ext>
                </a:extLst>
              </a:tr>
              <a:tr h="624636">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Choose "Color" and then select the desired color palette or customize colors as per your preference.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409826096"/>
                  </a:ext>
                </a:extLst>
              </a:tr>
              <a:tr h="624636">
                <a:tc rowSpan="3">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Legends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Legends display the range of values and corresponding colors in your visualization.</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548145027"/>
                  </a:ext>
                </a:extLst>
              </a:tr>
              <a:tr h="624636">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To format the colors in a legend, click on the legend, and then click the drop-down arrow that appears. </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1616201986"/>
                  </a:ext>
                </a:extLst>
              </a:tr>
              <a:tr h="624636">
                <a:tc vMerge="1">
                  <a:txBody>
                    <a:bodyPr/>
                    <a:lstStyle/>
                    <a:p>
                      <a:endParaRPr lang="en-KE"/>
                    </a:p>
                  </a:txBody>
                  <a:tcPr/>
                </a:tc>
                <a:tc>
                  <a:txBody>
                    <a:bodyPr/>
                    <a:lstStyle/>
                    <a:p>
                      <a:pPr algn="l" fontAlgn="b"/>
                      <a:r>
                        <a:rPr lang="en-GB" sz="1800" u="none" strike="noStrike" dirty="0">
                          <a:effectLst/>
                          <a:latin typeface="Times New Roman" panose="02020603050405020304" pitchFamily="18" charset="0"/>
                          <a:cs typeface="Times New Roman" panose="02020603050405020304" pitchFamily="18" charset="0"/>
                        </a:rPr>
                        <a:t>From here, you can edit the </a:t>
                      </a:r>
                      <a:r>
                        <a:rPr lang="en-GB" sz="1800" u="none" strike="noStrike" dirty="0" err="1">
                          <a:effectLst/>
                          <a:latin typeface="Times New Roman" panose="02020603050405020304" pitchFamily="18" charset="0"/>
                          <a:cs typeface="Times New Roman" panose="02020603050405020304" pitchFamily="18" charset="0"/>
                        </a:rPr>
                        <a:t>colors</a:t>
                      </a:r>
                      <a:r>
                        <a:rPr lang="en-GB" sz="1800" u="none" strike="noStrike" dirty="0">
                          <a:effectLst/>
                          <a:latin typeface="Times New Roman" panose="02020603050405020304" pitchFamily="18" charset="0"/>
                          <a:cs typeface="Times New Roman" panose="02020603050405020304" pitchFamily="18" charset="0"/>
                        </a:rPr>
                        <a:t> and other properties of the legend.</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b"/>
                </a:tc>
                <a:extLst>
                  <a:ext uri="{0D108BD9-81ED-4DB2-BD59-A6C34878D82A}">
                    <a16:rowId xmlns:a16="http://schemas.microsoft.com/office/drawing/2014/main" val="531476137"/>
                  </a:ext>
                </a:extLst>
              </a:tr>
              <a:tr h="1202131">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Scales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Tableau offers various color scales for continuous fields. You can adjust these scales by clicking on the color legend, selecting "Edit Colors", and then customizing the color range.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1456005661"/>
                  </a:ext>
                </a:extLst>
              </a:tr>
              <a:tr h="913384">
                <a:tc vMerge="1">
                  <a:txBody>
                    <a:bodyPr/>
                    <a:lstStyle/>
                    <a:p>
                      <a:endParaRPr lang="en-KE"/>
                    </a:p>
                  </a:txBody>
                  <a:tcP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You can adjust these scales by clicking on the color legend, selecting "Edit Colors", and then customizing the color range.</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3518177889"/>
                  </a:ext>
                </a:extLst>
              </a:tr>
              <a:tr h="624636">
                <a:tc rowSpan="2">
                  <a:txBody>
                    <a:bodyPr/>
                    <a:lstStyle/>
                    <a:p>
                      <a:pPr algn="l" fontAlgn="ctr"/>
                      <a:r>
                        <a:rPr lang="en-GB" sz="1800" u="none" strike="noStrike">
                          <a:effectLst/>
                          <a:latin typeface="Times New Roman" panose="02020603050405020304" pitchFamily="18" charset="0"/>
                          <a:cs typeface="Times New Roman" panose="02020603050405020304" pitchFamily="18" charset="0"/>
                        </a:rPr>
                        <a:t>Color Palettes</a:t>
                      </a:r>
                      <a:endParaRPr lang="en-GB" sz="1800" b="1"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tc>
                  <a:txBody>
                    <a:bodyPr/>
                    <a:lstStyle/>
                    <a:p>
                      <a:pPr algn="l" fontAlgn="ctr"/>
                      <a:r>
                        <a:rPr lang="en-GB" sz="1800" u="none" strike="noStrike">
                          <a:effectLst/>
                          <a:latin typeface="Times New Roman" panose="02020603050405020304" pitchFamily="18" charset="0"/>
                          <a:cs typeface="Times New Roman" panose="02020603050405020304" pitchFamily="18" charset="0"/>
                        </a:rPr>
                        <a:t>Tableau provides a range of built-in color palettes that you can choose from or customize. </a:t>
                      </a:r>
                      <a:endParaRPr lang="en-GB"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44452711"/>
                  </a:ext>
                </a:extLst>
              </a:tr>
              <a:tr h="913384">
                <a:tc vMerge="1">
                  <a:txBody>
                    <a:bodyPr/>
                    <a:lstStyle/>
                    <a:p>
                      <a:endParaRPr lang="en-KE"/>
                    </a:p>
                  </a:txBody>
                  <a:tcPr/>
                </a:tc>
                <a:tc>
                  <a:txBody>
                    <a:bodyPr/>
                    <a:lstStyle/>
                    <a:p>
                      <a:pPr algn="l" fontAlgn="ctr"/>
                      <a:r>
                        <a:rPr lang="en-GB" sz="1800" u="none" strike="noStrike" dirty="0">
                          <a:effectLst/>
                          <a:latin typeface="Times New Roman" panose="02020603050405020304" pitchFamily="18" charset="0"/>
                          <a:cs typeface="Times New Roman" panose="02020603050405020304" pitchFamily="18" charset="0"/>
                        </a:rPr>
                        <a:t>You can access these by clicking on the drop-down menu next to the </a:t>
                      </a:r>
                      <a:r>
                        <a:rPr lang="en-GB" sz="1800" u="none" strike="noStrike" dirty="0" err="1">
                          <a:effectLst/>
                          <a:latin typeface="Times New Roman" panose="02020603050405020304" pitchFamily="18" charset="0"/>
                          <a:cs typeface="Times New Roman" panose="02020603050405020304" pitchFamily="18" charset="0"/>
                        </a:rPr>
                        <a:t>color</a:t>
                      </a:r>
                      <a:r>
                        <a:rPr lang="en-GB" sz="1800" u="none" strike="noStrike" dirty="0">
                          <a:effectLst/>
                          <a:latin typeface="Times New Roman" panose="02020603050405020304" pitchFamily="18" charset="0"/>
                          <a:cs typeface="Times New Roman" panose="02020603050405020304" pitchFamily="18" charset="0"/>
                        </a:rPr>
                        <a:t> legend or by selecting "Edit </a:t>
                      </a:r>
                      <a:r>
                        <a:rPr lang="en-GB" sz="1800" u="none" strike="noStrike" dirty="0" err="1">
                          <a:effectLst/>
                          <a:latin typeface="Times New Roman" panose="02020603050405020304" pitchFamily="18" charset="0"/>
                          <a:cs typeface="Times New Roman" panose="02020603050405020304" pitchFamily="18" charset="0"/>
                        </a:rPr>
                        <a:t>Colors</a:t>
                      </a:r>
                      <a:r>
                        <a:rPr lang="en-GB" sz="1800" u="none" strike="noStrike" dirty="0">
                          <a:effectLst/>
                          <a:latin typeface="Times New Roman" panose="02020603050405020304" pitchFamily="18" charset="0"/>
                          <a:cs typeface="Times New Roman" panose="02020603050405020304" pitchFamily="18" charset="0"/>
                        </a:rPr>
                        <a:t>" from the Marks card.</a:t>
                      </a:r>
                      <a:endParaRPr lang="en-GB"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894" marR="2894" marT="2894" marB="0" anchor="ctr"/>
                </a:tc>
                <a:extLst>
                  <a:ext uri="{0D108BD9-81ED-4DB2-BD59-A6C34878D82A}">
                    <a16:rowId xmlns:a16="http://schemas.microsoft.com/office/drawing/2014/main" val="2643846988"/>
                  </a:ext>
                </a:extLst>
              </a:tr>
            </a:tbl>
          </a:graphicData>
        </a:graphic>
      </p:graphicFrame>
    </p:spTree>
    <p:extLst>
      <p:ext uri="{BB962C8B-B14F-4D97-AF65-F5344CB8AC3E}">
        <p14:creationId xmlns:p14="http://schemas.microsoft.com/office/powerpoint/2010/main" val="12501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51CBB-7C02-5168-89CB-75FE802E9357}"/>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colours in Tableau  cont.</a:t>
            </a: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BB01130D-1637-1AF2-5E1D-503D760F70B2}"/>
              </a:ext>
            </a:extLst>
          </p:cNvPr>
          <p:cNvGraphicFramePr>
            <a:graphicFrameLocks noGrp="1"/>
          </p:cNvGraphicFramePr>
          <p:nvPr>
            <p:ph idx="1"/>
            <p:extLst>
              <p:ext uri="{D42A27DB-BD31-4B8C-83A1-F6EECF244321}">
                <p14:modId xmlns:p14="http://schemas.microsoft.com/office/powerpoint/2010/main" val="1973235894"/>
              </p:ext>
            </p:extLst>
          </p:nvPr>
        </p:nvGraphicFramePr>
        <p:xfrm>
          <a:off x="4037824" y="10138"/>
          <a:ext cx="8154176" cy="6858000"/>
        </p:xfrm>
        <a:graphic>
          <a:graphicData uri="http://schemas.openxmlformats.org/drawingml/2006/table">
            <a:tbl>
              <a:tblPr/>
              <a:tblGrid>
                <a:gridCol w="3368816">
                  <a:extLst>
                    <a:ext uri="{9D8B030D-6E8A-4147-A177-3AD203B41FA5}">
                      <a16:colId xmlns:a16="http://schemas.microsoft.com/office/drawing/2014/main" val="2306048969"/>
                    </a:ext>
                  </a:extLst>
                </a:gridCol>
                <a:gridCol w="4785360">
                  <a:extLst>
                    <a:ext uri="{9D8B030D-6E8A-4147-A177-3AD203B41FA5}">
                      <a16:colId xmlns:a16="http://schemas.microsoft.com/office/drawing/2014/main" val="3757175221"/>
                    </a:ext>
                  </a:extLst>
                </a:gridCol>
              </a:tblGrid>
              <a:tr h="709975">
                <a:tc rowSpan="2">
                  <a:txBody>
                    <a:bodyPr/>
                    <a:lstStyle/>
                    <a:p>
                      <a:pPr algn="l" fontAlgn="ctr">
                        <a:spcBef>
                          <a:spcPts val="0"/>
                        </a:spcBef>
                        <a:spcAft>
                          <a:spcPts val="0"/>
                        </a:spcAft>
                      </a:pPr>
                      <a:r>
                        <a:rPr lang="en-GB" sz="1800" b="1" i="0" u="none" strike="noStrike" dirty="0">
                          <a:solidFill>
                            <a:srgbClr val="000000"/>
                          </a:solidFill>
                          <a:effectLst/>
                          <a:latin typeface="Times New Roman" panose="02020603050405020304" pitchFamily="18" charset="0"/>
                          <a:cs typeface="Times New Roman" panose="02020603050405020304" pitchFamily="18" charset="0"/>
                        </a:rPr>
                        <a:t>Background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Color</a:t>
                      </a:r>
                      <a:endParaRPr lang="en-GB" sz="1800" b="0" i="0" u="none" strike="noStrike" dirty="0">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You can change the background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of your entire worksheet or dashboard.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3435383"/>
                  </a:ext>
                </a:extLst>
              </a:tr>
              <a:tr h="1654064">
                <a:tc vMerge="1">
                  <a:txBody>
                    <a:bodyPr/>
                    <a:lstStyle/>
                    <a:p>
                      <a:endParaRPr lang="en-KE"/>
                    </a:p>
                  </a:txBody>
                  <a:tcPr/>
                </a:tc>
                <a:tc>
                  <a:txBody>
                    <a:bodyPr/>
                    <a:lstStyle/>
                    <a:p>
                      <a:pPr algn="l" fontAlgn="ctr">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Right-click on a blank area of the worksheet or dashboard and select "Format". In the Format pane, go to "Shading" and choose the desired background color.</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6594194"/>
                  </a:ext>
                </a:extLst>
              </a:tr>
              <a:tr h="1339366">
                <a:tc rowSpan="3">
                  <a:txBody>
                    <a:bodyPr/>
                    <a:lstStyle/>
                    <a:p>
                      <a:pPr algn="l" fontAlgn="ctr">
                        <a:spcBef>
                          <a:spcPts val="0"/>
                        </a:spcBef>
                        <a:spcAft>
                          <a:spcPts val="0"/>
                        </a:spcAft>
                      </a:pPr>
                      <a:r>
                        <a:rPr lang="en-GB" sz="1800" b="1" i="0" u="none" strike="noStrike" dirty="0">
                          <a:solidFill>
                            <a:srgbClr val="000000"/>
                          </a:solidFill>
                          <a:effectLst/>
                          <a:latin typeface="Times New Roman" panose="02020603050405020304" pitchFamily="18" charset="0"/>
                          <a:cs typeface="Times New Roman" panose="02020603050405020304" pitchFamily="18" charset="0"/>
                        </a:rPr>
                        <a:t>Worksheet and Dashboard Formatting</a:t>
                      </a:r>
                      <a:endParaRPr lang="en-GB" sz="1800" b="0" i="0" u="none" strike="noStrike" dirty="0">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You can customize the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of various elements within worksheets and dashboards, such as borders, headers, titles, etc.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7363517"/>
                  </a:ext>
                </a:extLst>
              </a:tr>
              <a:tr h="709975">
                <a:tc vMerge="1">
                  <a:txBody>
                    <a:bodyPr/>
                    <a:lstStyle/>
                    <a:p>
                      <a:endParaRPr lang="en-KE"/>
                    </a:p>
                  </a:txBody>
                  <a:tcPr/>
                </a:tc>
                <a:tc>
                  <a:txBody>
                    <a:bodyPr/>
                    <a:lstStyle/>
                    <a:p>
                      <a:pPr algn="l" fontAlgn="ctr">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Right-click on the element you want to format and select "Format". </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0801589"/>
                  </a:ext>
                </a:extLst>
              </a:tr>
              <a:tr h="709975">
                <a:tc vMerge="1">
                  <a:txBody>
                    <a:bodyPr/>
                    <a:lstStyle/>
                    <a:p>
                      <a:endParaRPr lang="en-KE"/>
                    </a:p>
                  </a:txBody>
                  <a:tcPr/>
                </a:tc>
                <a:tc>
                  <a:txBody>
                    <a:bodyPr/>
                    <a:lstStyle/>
                    <a:p>
                      <a:pPr algn="l" fontAlgn="b">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Then, navigate to the "Font" or "Borders" section to change the color.</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8249662"/>
                  </a:ext>
                </a:extLst>
              </a:tr>
              <a:tr h="1024670">
                <a:tc rowSpan="2">
                  <a:txBody>
                    <a:bodyPr/>
                    <a:lstStyle/>
                    <a:p>
                      <a:pPr algn="l" fontAlgn="ctr">
                        <a:spcBef>
                          <a:spcPts val="0"/>
                        </a:spcBef>
                        <a:spcAft>
                          <a:spcPts val="0"/>
                        </a:spcAft>
                      </a:pPr>
                      <a:r>
                        <a:rPr lang="en-GB" sz="1800" b="1" i="0" u="none" strike="noStrike">
                          <a:solidFill>
                            <a:srgbClr val="000000"/>
                          </a:solidFill>
                          <a:effectLst/>
                          <a:latin typeface="Times New Roman" panose="02020603050405020304" pitchFamily="18" charset="0"/>
                          <a:cs typeface="Times New Roman" panose="02020603050405020304" pitchFamily="18" charset="0"/>
                        </a:rPr>
                        <a:t>Axes Formatting</a:t>
                      </a:r>
                      <a:endParaRPr lang="en-GB" sz="1800" b="0" i="0" u="none" strike="noStrike">
                        <a:effectLst/>
                        <a:latin typeface="Times New Roman" panose="02020603050405020304" pitchFamily="18" charset="0"/>
                        <a:cs typeface="Times New Roman" panose="02020603050405020304" pitchFamily="18" charset="0"/>
                      </a:endParaRPr>
                    </a:p>
                  </a:txBody>
                  <a:tcPr marL="122078" marR="122078" marT="61039" marB="61039">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spcBef>
                          <a:spcPts val="0"/>
                        </a:spcBef>
                        <a:spcAft>
                          <a:spcPts val="0"/>
                        </a:spcAft>
                      </a:pPr>
                      <a:r>
                        <a:rPr lang="en-GB" sz="1800" b="0" i="0" u="none" strike="noStrike">
                          <a:solidFill>
                            <a:srgbClr val="000000"/>
                          </a:solidFill>
                          <a:effectLst/>
                          <a:latin typeface="Times New Roman" panose="02020603050405020304" pitchFamily="18" charset="0"/>
                          <a:cs typeface="Times New Roman" panose="02020603050405020304" pitchFamily="18" charset="0"/>
                        </a:rPr>
                        <a:t>You can format the colors of axes, tick marks, and labels on axes by right-clicking on them and selecting "Format". </a:t>
                      </a:r>
                      <a:endParaRPr lang="en-GB" sz="1800" b="0" i="0" u="none" strike="noStrike">
                        <a:effectLst/>
                        <a:latin typeface="Times New Roman" panose="02020603050405020304" pitchFamily="18" charset="0"/>
                        <a:cs typeface="Times New Roman" panose="02020603050405020304" pitchFamily="18" charset="0"/>
                      </a:endParaRPr>
                    </a:p>
                  </a:txBody>
                  <a:tcPr marL="8478" marR="8478" marT="847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6667554"/>
                  </a:ext>
                </a:extLst>
              </a:tr>
              <a:tr h="709975">
                <a:tc vMerge="1">
                  <a:txBody>
                    <a:bodyPr/>
                    <a:lstStyle/>
                    <a:p>
                      <a:endParaRPr lang="en-KE"/>
                    </a:p>
                  </a:txBody>
                  <a:tcPr/>
                </a:tc>
                <a:tc>
                  <a:txBody>
                    <a:bodyPr/>
                    <a:lstStyle/>
                    <a:p>
                      <a:pPr algn="l" fontAlgn="b">
                        <a:spcBef>
                          <a:spcPts val="0"/>
                        </a:spcBef>
                        <a:spcAft>
                          <a:spcPts val="0"/>
                        </a:spcAft>
                      </a:pPr>
                      <a:r>
                        <a:rPr lang="en-GB" sz="1800" b="0" i="0" u="none" strike="noStrike" dirty="0">
                          <a:solidFill>
                            <a:srgbClr val="000000"/>
                          </a:solidFill>
                          <a:effectLst/>
                          <a:latin typeface="Times New Roman" panose="02020603050405020304" pitchFamily="18" charset="0"/>
                          <a:cs typeface="Times New Roman" panose="02020603050405020304" pitchFamily="18" charset="0"/>
                        </a:rPr>
                        <a:t>Then, navigate to the "Axis" section in the Format pane to customize the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colors</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a:t>
                      </a:r>
                      <a:endParaRPr lang="en-GB" sz="1800" b="0" i="0" u="none" strike="noStrike" dirty="0">
                        <a:effectLst/>
                        <a:latin typeface="Times New Roman" panose="02020603050405020304" pitchFamily="18" charset="0"/>
                        <a:cs typeface="Times New Roman" panose="02020603050405020304" pitchFamily="18" charset="0"/>
                      </a:endParaRPr>
                    </a:p>
                  </a:txBody>
                  <a:tcPr marL="8478" marR="8478" marT="847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306296"/>
                  </a:ext>
                </a:extLst>
              </a:tr>
            </a:tbl>
          </a:graphicData>
        </a:graphic>
      </p:graphicFrame>
    </p:spTree>
    <p:extLst>
      <p:ext uri="{BB962C8B-B14F-4D97-AF65-F5344CB8AC3E}">
        <p14:creationId xmlns:p14="http://schemas.microsoft.com/office/powerpoint/2010/main" val="149708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Rectangle 4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A4360-CF09-D369-B621-F3A248684C4A}"/>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labels in Tableau</a:t>
            </a:r>
            <a:endParaRPr lang="en-KE" sz="4000" dirty="0">
              <a:solidFill>
                <a:srgbClr val="FFFFFF"/>
              </a:solidFill>
            </a:endParaRPr>
          </a:p>
        </p:txBody>
      </p:sp>
      <p:graphicFrame>
        <p:nvGraphicFramePr>
          <p:cNvPr id="6" name="Content Placeholder 5">
            <a:extLst>
              <a:ext uri="{FF2B5EF4-FFF2-40B4-BE49-F238E27FC236}">
                <a16:creationId xmlns:a16="http://schemas.microsoft.com/office/drawing/2014/main" id="{E5207154-CB59-0A83-24A7-9C8363090B83}"/>
              </a:ext>
            </a:extLst>
          </p:cNvPr>
          <p:cNvGraphicFramePr>
            <a:graphicFrameLocks noGrp="1"/>
          </p:cNvGraphicFramePr>
          <p:nvPr>
            <p:ph idx="1"/>
            <p:extLst>
              <p:ext uri="{D42A27DB-BD31-4B8C-83A1-F6EECF244321}">
                <p14:modId xmlns:p14="http://schemas.microsoft.com/office/powerpoint/2010/main" val="1220215943"/>
              </p:ext>
            </p:extLst>
          </p:nvPr>
        </p:nvGraphicFramePr>
        <p:xfrm>
          <a:off x="4037825" y="10138"/>
          <a:ext cx="8154176" cy="6837723"/>
        </p:xfrm>
        <a:graphic>
          <a:graphicData uri="http://schemas.openxmlformats.org/drawingml/2006/table">
            <a:tbl>
              <a:tblPr>
                <a:solidFill>
                  <a:srgbClr val="F7F7F7"/>
                </a:solidFill>
                <a:tableStyleId>{5C22544A-7EE6-4342-B048-85BDC9FD1C3A}</a:tableStyleId>
              </a:tblPr>
              <a:tblGrid>
                <a:gridCol w="2192662">
                  <a:extLst>
                    <a:ext uri="{9D8B030D-6E8A-4147-A177-3AD203B41FA5}">
                      <a16:colId xmlns:a16="http://schemas.microsoft.com/office/drawing/2014/main" val="2876100997"/>
                    </a:ext>
                  </a:extLst>
                </a:gridCol>
                <a:gridCol w="5961514">
                  <a:extLst>
                    <a:ext uri="{9D8B030D-6E8A-4147-A177-3AD203B41FA5}">
                      <a16:colId xmlns:a16="http://schemas.microsoft.com/office/drawing/2014/main" val="2944563495"/>
                    </a:ext>
                  </a:extLst>
                </a:gridCol>
              </a:tblGrid>
              <a:tr h="550815">
                <a:tc rowSpan="2">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Label Options:</a:t>
                      </a:r>
                      <a:endParaRPr lang="en-GB" sz="18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Start by adding labels to your visualization.</a:t>
                      </a:r>
                      <a:endParaRPr lang="en-GB" sz="1800" b="0"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970527921"/>
                  </a:ext>
                </a:extLst>
              </a:tr>
              <a:tr h="1254139">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 You can do this by dragging a dimension or measure to the Label shelf or by clicking on the drop-down menu for a mark in the Marks card and selecting "Label".</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232196444"/>
                  </a:ext>
                </a:extLst>
              </a:tr>
              <a:tr h="1240604">
                <a:tc rowSpan="2">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Text Formatting:</a:t>
                      </a:r>
                      <a:endParaRPr lang="en-GB" sz="1800" b="1"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Once labels are added, you can format the text appearance. Right-click on a label or axis and select "Format". Then, navigate to the "Text" section in the Format pane.</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840645088"/>
                  </a:ext>
                </a:extLst>
              </a:tr>
              <a:tr h="932225">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Here, you can customize various aspects of the label text, such as font, size, </a:t>
                      </a:r>
                      <a:r>
                        <a:rPr lang="en-GB" sz="1800" u="none" strike="noStrike" cap="none" spc="0" dirty="0" err="1">
                          <a:solidFill>
                            <a:schemeClr val="tx1"/>
                          </a:solidFill>
                          <a:effectLst/>
                          <a:latin typeface="Times New Roman" panose="02020603050405020304" pitchFamily="18" charset="0"/>
                          <a:cs typeface="Times New Roman" panose="02020603050405020304" pitchFamily="18" charset="0"/>
                        </a:rPr>
                        <a:t>color</a:t>
                      </a:r>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 alignment, and style (bold, italic, underline).</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105581188"/>
                  </a:ext>
                </a:extLst>
              </a:tr>
              <a:tr h="1254139">
                <a:tc rowSpan="2">
                  <a:txBody>
                    <a:bodyPr/>
                    <a:lstStyle/>
                    <a:p>
                      <a:pPr algn="l" fontAlgn="t"/>
                      <a:r>
                        <a:rPr lang="en-GB" sz="1800" u="none" strike="noStrike" cap="none" spc="0">
                          <a:solidFill>
                            <a:schemeClr val="tx1"/>
                          </a:solidFill>
                          <a:effectLst/>
                          <a:latin typeface="Times New Roman" panose="02020603050405020304" pitchFamily="18" charset="0"/>
                          <a:cs typeface="Times New Roman" panose="02020603050405020304" pitchFamily="18" charset="0"/>
                        </a:rPr>
                        <a:t>Number Formatting:</a:t>
                      </a:r>
                      <a:endParaRPr lang="en-GB" sz="1800" b="1" i="0" u="none" strike="noStrike" cap="none" spc="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If your labels display numeric values, you can format them to control how the numbers are displayed. Right-click on a label or axis and select "Format".</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72258481"/>
                  </a:ext>
                </a:extLst>
              </a:tr>
              <a:tr h="1605801">
                <a:tc vMerge="1">
                  <a:txBody>
                    <a:bodyPr/>
                    <a:lstStyle/>
                    <a:p>
                      <a:endParaRPr lang="en-KE"/>
                    </a:p>
                  </a:txBody>
                  <a:tcPr/>
                </a:tc>
                <a:tc>
                  <a:txBody>
                    <a:bodyPr/>
                    <a:lstStyle/>
                    <a:p>
                      <a:pPr algn="l" fontAlgn="t"/>
                      <a:r>
                        <a:rPr lang="en-GB" sz="1800" u="none" strike="noStrike" cap="none" spc="0" dirty="0">
                          <a:solidFill>
                            <a:schemeClr val="tx1"/>
                          </a:solidFill>
                          <a:effectLst/>
                          <a:latin typeface="Times New Roman" panose="02020603050405020304" pitchFamily="18" charset="0"/>
                          <a:cs typeface="Times New Roman" panose="02020603050405020304" pitchFamily="18" charset="0"/>
                        </a:rPr>
                        <a:t>Navigate to the "Numbers" section in the Format pane. From here, you can specify the number format (e.g., currency, percentage, scientific notation), decimal places, and separators.</a:t>
                      </a:r>
                      <a:endParaRPr lang="en-GB" sz="1800" b="0" i="0" u="none" strike="noStrike" cap="none" spc="0" dirty="0">
                        <a:solidFill>
                          <a:schemeClr val="tx1"/>
                        </a:solidFill>
                        <a:effectLst/>
                        <a:latin typeface="Times New Roman" panose="02020603050405020304" pitchFamily="18" charset="0"/>
                        <a:cs typeface="Times New Roman" panose="02020603050405020304" pitchFamily="18" charset="0"/>
                      </a:endParaRPr>
                    </a:p>
                  </a:txBody>
                  <a:tcPr marL="9252" marR="9252" marT="9252" marB="8395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103534010"/>
                  </a:ext>
                </a:extLst>
              </a:tr>
            </a:tbl>
          </a:graphicData>
        </a:graphic>
      </p:graphicFrame>
    </p:spTree>
    <p:extLst>
      <p:ext uri="{BB962C8B-B14F-4D97-AF65-F5344CB8AC3E}">
        <p14:creationId xmlns:p14="http://schemas.microsoft.com/office/powerpoint/2010/main" val="226302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FC159-393D-514F-E66B-5D406FD9BA36}"/>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Formatting labels in Tableau cont.</a:t>
            </a:r>
            <a:endParaRPr lang="en-KE" sz="4000" dirty="0">
              <a:solidFill>
                <a:srgbClr val="FFFFFF"/>
              </a:solidFill>
            </a:endParaRPr>
          </a:p>
        </p:txBody>
      </p:sp>
      <p:graphicFrame>
        <p:nvGraphicFramePr>
          <p:cNvPr id="4" name="Content Placeholder 3">
            <a:extLst>
              <a:ext uri="{FF2B5EF4-FFF2-40B4-BE49-F238E27FC236}">
                <a16:creationId xmlns:a16="http://schemas.microsoft.com/office/drawing/2014/main" id="{01A99DE8-1600-0F7A-2811-BB81D22EF4D0}"/>
              </a:ext>
            </a:extLst>
          </p:cNvPr>
          <p:cNvGraphicFramePr>
            <a:graphicFrameLocks noGrp="1"/>
          </p:cNvGraphicFramePr>
          <p:nvPr>
            <p:ph idx="1"/>
            <p:extLst>
              <p:ext uri="{D42A27DB-BD31-4B8C-83A1-F6EECF244321}">
                <p14:modId xmlns:p14="http://schemas.microsoft.com/office/powerpoint/2010/main" val="3304622554"/>
              </p:ext>
            </p:extLst>
          </p:nvPr>
        </p:nvGraphicFramePr>
        <p:xfrm>
          <a:off x="4037824" y="10139"/>
          <a:ext cx="8154176" cy="6594094"/>
        </p:xfrm>
        <a:graphic>
          <a:graphicData uri="http://schemas.openxmlformats.org/drawingml/2006/table">
            <a:tbl>
              <a:tblPr>
                <a:tableStyleId>{5C22544A-7EE6-4342-B048-85BDC9FD1C3A}</a:tableStyleId>
              </a:tblPr>
              <a:tblGrid>
                <a:gridCol w="1969220">
                  <a:extLst>
                    <a:ext uri="{9D8B030D-6E8A-4147-A177-3AD203B41FA5}">
                      <a16:colId xmlns:a16="http://schemas.microsoft.com/office/drawing/2014/main" val="1532475546"/>
                    </a:ext>
                  </a:extLst>
                </a:gridCol>
                <a:gridCol w="6184956">
                  <a:extLst>
                    <a:ext uri="{9D8B030D-6E8A-4147-A177-3AD203B41FA5}">
                      <a16:colId xmlns:a16="http://schemas.microsoft.com/office/drawing/2014/main" val="3724100635"/>
                    </a:ext>
                  </a:extLst>
                </a:gridCol>
              </a:tblGrid>
              <a:tr h="846509">
                <a:tc rowSpan="2">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Custom Label Expressions:</a:t>
                      </a:r>
                      <a:endParaRPr lang="en-GB" sz="2000" b="1"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Tableau allows you to create custom label expressions using calculated fields. Right-click on a label or axis and select "Edit Label".</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1871778152"/>
                  </a:ext>
                </a:extLst>
              </a:tr>
              <a:tr h="943276">
                <a:tc vMerge="1">
                  <a:txBody>
                    <a:bodyPr/>
                    <a:lstStyle/>
                    <a:p>
                      <a:endParaRPr lang="en-KE"/>
                    </a:p>
                  </a:txBody>
                  <a:tcPr/>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In the label editing dialog, you can create custom label expressions using Tableau's calculation language. This allows you to customize the label text based on your specific requirements.</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303446544"/>
                  </a:ext>
                </a:extLst>
              </a:tr>
              <a:tr h="1001028">
                <a:tc>
                  <a:txBody>
                    <a:bodyPr/>
                    <a:lstStyle/>
                    <a:p>
                      <a:pPr algn="l" fontAlgn="t"/>
                      <a:r>
                        <a:rPr lang="en-GB" sz="2000" u="none" strike="noStrike">
                          <a:effectLst/>
                          <a:latin typeface="Times New Roman" panose="02020603050405020304" pitchFamily="18" charset="0"/>
                          <a:cs typeface="Times New Roman" panose="02020603050405020304" pitchFamily="18" charset="0"/>
                        </a:rPr>
                        <a:t>Label Alignment:</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You can adjust the alignment of labels within your visualization. Click on a label, and then use the alignment options in the toolbar or the alignment controls in the Format pane to align the labels as desired.</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4247560204"/>
                  </a:ext>
                </a:extLst>
              </a:tr>
              <a:tr h="943275">
                <a:tc rowSpan="2">
                  <a:txBody>
                    <a:bodyPr/>
                    <a:lstStyle/>
                    <a:p>
                      <a:pPr algn="l" fontAlgn="t"/>
                      <a:r>
                        <a:rPr lang="en-GB" sz="2000" u="none" strike="noStrike">
                          <a:effectLst/>
                          <a:latin typeface="Times New Roman" panose="02020603050405020304" pitchFamily="18" charset="0"/>
                          <a:cs typeface="Times New Roman" panose="02020603050405020304" pitchFamily="18" charset="0"/>
                        </a:rPr>
                        <a:t>Label Positioning:</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Tableau provides options for adjusting the position of labels relative to data points. You can control label positioning using the "Label" options in the Marks card or by right-clicking on a label and selecting "Edit Label".</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2494486600"/>
                  </a:ext>
                </a:extLst>
              </a:tr>
              <a:tr h="756904">
                <a:tc vMerge="1">
                  <a:txBody>
                    <a:bodyPr/>
                    <a:lstStyle/>
                    <a:p>
                      <a:endParaRPr lang="en-KE"/>
                    </a:p>
                  </a:txBody>
                  <a:tcPr/>
                </a:tc>
                <a:tc>
                  <a:txBody>
                    <a:bodyPr/>
                    <a:lstStyle/>
                    <a:p>
                      <a:pPr algn="l" fontAlgn="t"/>
                      <a:r>
                        <a:rPr lang="en-GB" sz="2000" u="none" strike="noStrike">
                          <a:effectLst/>
                          <a:latin typeface="Times New Roman" panose="02020603050405020304" pitchFamily="18" charset="0"/>
                          <a:cs typeface="Times New Roman" panose="02020603050405020304" pitchFamily="18" charset="0"/>
                        </a:rPr>
                        <a:t>From here, you can choose whether labels are displayed above, below, or centered on data points.</a:t>
                      </a:r>
                      <a:endParaRPr lang="en-GB" sz="2000" b="0"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381056127"/>
                  </a:ext>
                </a:extLst>
              </a:tr>
              <a:tr h="761479">
                <a:tc>
                  <a:txBody>
                    <a:bodyPr/>
                    <a:lstStyle/>
                    <a:p>
                      <a:pPr algn="l" fontAlgn="t"/>
                      <a:r>
                        <a:rPr lang="en-GB" sz="2000" u="none" strike="noStrike">
                          <a:effectLst/>
                          <a:latin typeface="Times New Roman" panose="02020603050405020304" pitchFamily="18" charset="0"/>
                          <a:cs typeface="Times New Roman" panose="02020603050405020304" pitchFamily="18" charset="0"/>
                        </a:rPr>
                        <a:t>Conditional Label Formatting:</a:t>
                      </a:r>
                      <a:endParaRPr lang="en-GB" sz="2000" b="1" i="0" u="none" strike="noStrike">
                        <a:solidFill>
                          <a:srgbClr val="0D0D0D"/>
                        </a:solidFill>
                        <a:effectLst/>
                        <a:latin typeface="Times New Roman" panose="02020603050405020304" pitchFamily="18" charset="0"/>
                        <a:cs typeface="Times New Roman" panose="02020603050405020304" pitchFamily="18" charset="0"/>
                      </a:endParaRPr>
                    </a:p>
                  </a:txBody>
                  <a:tcPr marL="9198" marR="9198" marT="9198" marB="0"/>
                </a:tc>
                <a:tc>
                  <a:txBody>
                    <a:bodyPr/>
                    <a:lstStyle/>
                    <a:p>
                      <a:pPr algn="l" fontAlgn="t"/>
                      <a:r>
                        <a:rPr lang="en-GB" sz="2000" u="none" strike="noStrike" dirty="0">
                          <a:effectLst/>
                          <a:latin typeface="Times New Roman" panose="02020603050405020304" pitchFamily="18" charset="0"/>
                          <a:cs typeface="Times New Roman" panose="02020603050405020304" pitchFamily="18" charset="0"/>
                        </a:rPr>
                        <a:t>Similar to conditional formatting for </a:t>
                      </a:r>
                      <a:r>
                        <a:rPr lang="en-GB" sz="2000" u="none" strike="noStrike" dirty="0" err="1">
                          <a:effectLst/>
                          <a:latin typeface="Times New Roman" panose="02020603050405020304" pitchFamily="18" charset="0"/>
                          <a:cs typeface="Times New Roman" panose="02020603050405020304" pitchFamily="18" charset="0"/>
                        </a:rPr>
                        <a:t>colors</a:t>
                      </a:r>
                      <a:r>
                        <a:rPr lang="en-GB" sz="2000" u="none" strike="noStrike" dirty="0">
                          <a:effectLst/>
                          <a:latin typeface="Times New Roman" panose="02020603050405020304" pitchFamily="18" charset="0"/>
                          <a:cs typeface="Times New Roman" panose="02020603050405020304" pitchFamily="18" charset="0"/>
                        </a:rPr>
                        <a:t>, you can apply conditional formatting to labels based on certain conditions. This can be done using calculated fields and applying the desired formatting to the calculated field.</a:t>
                      </a:r>
                      <a:endParaRPr lang="en-GB" sz="2000" b="0" i="0" u="none" strike="noStrike" dirty="0">
                        <a:solidFill>
                          <a:srgbClr val="0D0D0D"/>
                        </a:solidFill>
                        <a:effectLst/>
                        <a:latin typeface="Times New Roman" panose="02020603050405020304" pitchFamily="18" charset="0"/>
                        <a:cs typeface="Times New Roman" panose="02020603050405020304" pitchFamily="18" charset="0"/>
                      </a:endParaRPr>
                    </a:p>
                  </a:txBody>
                  <a:tcPr marL="9198" marR="9198" marT="9198" marB="0"/>
                </a:tc>
                <a:extLst>
                  <a:ext uri="{0D108BD9-81ED-4DB2-BD59-A6C34878D82A}">
                    <a16:rowId xmlns:a16="http://schemas.microsoft.com/office/drawing/2014/main" val="4256211031"/>
                  </a:ext>
                </a:extLst>
              </a:tr>
            </a:tbl>
          </a:graphicData>
        </a:graphic>
      </p:graphicFrame>
    </p:spTree>
    <p:extLst>
      <p:ext uri="{BB962C8B-B14F-4D97-AF65-F5344CB8AC3E}">
        <p14:creationId xmlns:p14="http://schemas.microsoft.com/office/powerpoint/2010/main" val="124579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758855-FB26-7E90-02E0-E558D9FB0A1D}"/>
              </a:ext>
            </a:extLst>
          </p:cNvPr>
          <p:cNvSpPr>
            <a:spLocks noGrp="1"/>
          </p:cNvSpPr>
          <p:nvPr>
            <p:ph type="title"/>
          </p:nvPr>
        </p:nvSpPr>
        <p:spPr>
          <a:xfrm>
            <a:off x="4131496" y="71121"/>
            <a:ext cx="7219902" cy="558799"/>
          </a:xfrm>
        </p:spPr>
        <p:txBody>
          <a:bodyPr anchor="b">
            <a:normAutofit fontScale="90000"/>
          </a:bodyPr>
          <a:lstStyle/>
          <a:p>
            <a:r>
              <a:rPr lang="en-GB" sz="4000" dirty="0">
                <a:latin typeface="Times New Roman" panose="02020603050405020304" pitchFamily="18" charset="0"/>
                <a:cs typeface="Times New Roman" panose="02020603050405020304" pitchFamily="18" charset="0"/>
              </a:rPr>
              <a:t>Adding a title to a dashboard</a:t>
            </a:r>
            <a:endParaRPr lang="en-KE" sz="4000" dirty="0">
              <a:latin typeface="Times New Roman" panose="02020603050405020304" pitchFamily="18" charset="0"/>
              <a:cs typeface="Times New Roman" panose="02020603050405020304" pitchFamily="18" charset="0"/>
            </a:endParaRPr>
          </a:p>
        </p:txBody>
      </p:sp>
      <p:pic>
        <p:nvPicPr>
          <p:cNvPr id="7" name="Graphic 6" descr="Footer">
            <a:extLst>
              <a:ext uri="{FF2B5EF4-FFF2-40B4-BE49-F238E27FC236}">
                <a16:creationId xmlns:a16="http://schemas.microsoft.com/office/drawing/2014/main" id="{D3329729-87E2-C7B4-6001-625A6FB8A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30" y="1323292"/>
            <a:ext cx="3876165" cy="3876165"/>
          </a:xfrm>
          <a:prstGeom prst="rect">
            <a:avLst/>
          </a:prstGeom>
        </p:spPr>
      </p:pic>
      <p:sp>
        <p:nvSpPr>
          <p:cNvPr id="3" name="Content Placeholder 2">
            <a:extLst>
              <a:ext uri="{FF2B5EF4-FFF2-40B4-BE49-F238E27FC236}">
                <a16:creationId xmlns:a16="http://schemas.microsoft.com/office/drawing/2014/main" id="{CBB21DB9-08AB-450D-664C-D6C513C405BB}"/>
              </a:ext>
            </a:extLst>
          </p:cNvPr>
          <p:cNvSpPr>
            <a:spLocks noGrp="1"/>
          </p:cNvSpPr>
          <p:nvPr>
            <p:ph idx="1"/>
          </p:nvPr>
        </p:nvSpPr>
        <p:spPr>
          <a:xfrm>
            <a:off x="4038600" y="701041"/>
            <a:ext cx="7312798" cy="5527039"/>
          </a:xfrm>
        </p:spPr>
        <p:txBody>
          <a:bodyPr anchor="t">
            <a:normAutofit/>
          </a:bodyPr>
          <a:lstStyle/>
          <a:p>
            <a:pPr marL="0" indent="0">
              <a:buNone/>
            </a:pPr>
            <a:br>
              <a:rPr lang="en-GB" sz="1100" b="0" i="0" dirty="0">
                <a:effectLst/>
                <a:latin typeface="Times New Roman" panose="02020603050405020304" pitchFamily="18" charset="0"/>
                <a:cs typeface="Times New Roman" panose="02020603050405020304" pitchFamily="18" charset="0"/>
              </a:rPr>
            </a:br>
            <a:r>
              <a:rPr lang="en-GB" sz="1800" b="0" i="0" dirty="0">
                <a:effectLst/>
                <a:latin typeface="Times New Roman" panose="02020603050405020304" pitchFamily="18" charset="0"/>
                <a:cs typeface="Times New Roman" panose="02020603050405020304" pitchFamily="18" charset="0"/>
              </a:rPr>
              <a:t>Adding a title to a dashboard in Tableau is essential for providing context and guiding viewers through your visualizations. Here's how you can add a title to your dashboard:</a:t>
            </a:r>
          </a:p>
          <a:p>
            <a:pPr marL="0" indent="0">
              <a:buNone/>
            </a:pPr>
            <a:r>
              <a:rPr lang="en-GB" sz="1800" b="0" i="0" dirty="0">
                <a:effectLst/>
                <a:latin typeface="Times New Roman" panose="02020603050405020304" pitchFamily="18" charset="0"/>
                <a:cs typeface="Times New Roman" panose="02020603050405020304" pitchFamily="18" charset="0"/>
              </a:rPr>
              <a:t>Open the dashboard you want to edit in Tableau.</a:t>
            </a:r>
          </a:p>
          <a:p>
            <a:pPr marL="0" indent="0">
              <a:buNone/>
            </a:pPr>
            <a:r>
              <a:rPr lang="en-GB" sz="1800" b="1" i="0" dirty="0">
                <a:effectLst/>
                <a:latin typeface="Times New Roman" panose="02020603050405020304" pitchFamily="18" charset="0"/>
                <a:cs typeface="Times New Roman" panose="02020603050405020304" pitchFamily="18" charset="0"/>
              </a:rPr>
              <a:t>Insert a Text Box</a:t>
            </a:r>
            <a:r>
              <a:rPr lang="en-GB" sz="1800" b="0" i="0" dirty="0">
                <a:effectLst/>
                <a:latin typeface="Times New Roman" panose="02020603050405020304" pitchFamily="18" charset="0"/>
                <a:cs typeface="Times New Roman" panose="02020603050405020304" pitchFamily="18" charset="0"/>
              </a:rPr>
              <a:t>: Click on the "Text" option from the toolbar on the left side of the Tableau interface. Click anywhere on the dashboard canvas to place the text box.</a:t>
            </a:r>
          </a:p>
          <a:p>
            <a:pPr marL="0" indent="0">
              <a:buNone/>
            </a:pPr>
            <a:r>
              <a:rPr lang="en-GB" sz="1800" b="1" i="0" dirty="0">
                <a:effectLst/>
                <a:latin typeface="Times New Roman" panose="02020603050405020304" pitchFamily="18" charset="0"/>
                <a:cs typeface="Times New Roman" panose="02020603050405020304" pitchFamily="18" charset="0"/>
              </a:rPr>
              <a:t>Enter Title Text</a:t>
            </a:r>
            <a:r>
              <a:rPr lang="en-GB" sz="1800" b="0" i="0" dirty="0">
                <a:effectLst/>
                <a:latin typeface="Times New Roman" panose="02020603050405020304" pitchFamily="18" charset="0"/>
                <a:cs typeface="Times New Roman" panose="02020603050405020304" pitchFamily="18" charset="0"/>
              </a:rPr>
              <a:t>:</a:t>
            </a:r>
          </a:p>
          <a:p>
            <a:pPr marL="0" indent="0">
              <a:buNone/>
            </a:pPr>
            <a:r>
              <a:rPr lang="en-GB" sz="1800" b="1" i="0" dirty="0">
                <a:effectLst/>
                <a:latin typeface="Times New Roman" panose="02020603050405020304" pitchFamily="18" charset="0"/>
                <a:cs typeface="Times New Roman" panose="02020603050405020304" pitchFamily="18" charset="0"/>
              </a:rPr>
              <a:t>Format Title</a:t>
            </a:r>
            <a:r>
              <a:rPr lang="en-GB" sz="1800" b="0" i="0" dirty="0">
                <a:effectLst/>
                <a:latin typeface="Times New Roman" panose="02020603050405020304" pitchFamily="18" charset="0"/>
                <a:cs typeface="Times New Roman" panose="02020603050405020304" pitchFamily="18" charset="0"/>
              </a:rPr>
              <a:t>: With the title text selected, you can format it by adjusting font, size, </a:t>
            </a:r>
            <a:r>
              <a:rPr lang="en-GB" sz="1800" b="0" i="0" dirty="0" err="1">
                <a:effectLst/>
                <a:latin typeface="Times New Roman" panose="02020603050405020304" pitchFamily="18" charset="0"/>
                <a:cs typeface="Times New Roman" panose="02020603050405020304" pitchFamily="18" charset="0"/>
              </a:rPr>
              <a:t>color</a:t>
            </a:r>
            <a:r>
              <a:rPr lang="en-GB" sz="1800" b="0" i="0" dirty="0">
                <a:effectLst/>
                <a:latin typeface="Times New Roman" panose="02020603050405020304" pitchFamily="18" charset="0"/>
                <a:cs typeface="Times New Roman" panose="02020603050405020304" pitchFamily="18" charset="0"/>
              </a:rPr>
              <a:t>, alignment, and other properties using the options available in the toolbar at the top of the Tableau interface. You can also right-click on the text box and select "Format" to access additional formatting options.</a:t>
            </a:r>
          </a:p>
          <a:p>
            <a:pPr marL="0" indent="0">
              <a:buNone/>
            </a:pPr>
            <a:r>
              <a:rPr lang="en-GB" sz="1800" b="1" i="0" dirty="0">
                <a:effectLst/>
                <a:latin typeface="Times New Roman" panose="02020603050405020304" pitchFamily="18" charset="0"/>
                <a:cs typeface="Times New Roman" panose="02020603050405020304" pitchFamily="18" charset="0"/>
              </a:rPr>
              <a:t>Drag to Position</a:t>
            </a:r>
            <a:r>
              <a:rPr lang="en-GB" sz="1800" b="0" i="0" dirty="0">
                <a:effectLst/>
                <a:latin typeface="Times New Roman" panose="02020603050405020304" pitchFamily="18" charset="0"/>
                <a:cs typeface="Times New Roman" panose="02020603050405020304" pitchFamily="18" charset="0"/>
              </a:rPr>
              <a:t>: Click and drag the text box to position it at the desired location on the dashboard. Typically, titles are placed at the top of the dashboard.</a:t>
            </a:r>
          </a:p>
          <a:p>
            <a:pPr marL="0" indent="0">
              <a:buNone/>
            </a:pPr>
            <a:r>
              <a:rPr lang="en-GB" sz="1800" b="1" i="0" dirty="0">
                <a:effectLst/>
                <a:latin typeface="Times New Roman" panose="02020603050405020304" pitchFamily="18" charset="0"/>
                <a:cs typeface="Times New Roman" panose="02020603050405020304" pitchFamily="18" charset="0"/>
              </a:rPr>
              <a:t>Save Changes</a:t>
            </a:r>
            <a:r>
              <a:rPr lang="en-GB" sz="1800" b="0" i="0" dirty="0">
                <a:effectLst/>
                <a:latin typeface="Times New Roman" panose="02020603050405020304" pitchFamily="18" charset="0"/>
                <a:cs typeface="Times New Roman" panose="02020603050405020304" pitchFamily="18" charset="0"/>
              </a:rPr>
              <a:t>: Once you're satisfied with the title's appearance and placement, make sure to save your dashboard to preserve the changes.</a:t>
            </a:r>
          </a:p>
          <a:p>
            <a:endParaRPr lang="en-KE" sz="11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012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BE87A-6D47-5A79-8418-6143AA90E880}"/>
              </a:ext>
            </a:extLst>
          </p:cNvPr>
          <p:cNvSpPr>
            <a:spLocks noGrp="1"/>
          </p:cNvSpPr>
          <p:nvPr>
            <p:ph type="title"/>
          </p:nvPr>
        </p:nvSpPr>
        <p:spPr>
          <a:xfrm>
            <a:off x="568960" y="1645920"/>
            <a:ext cx="3088640" cy="3261849"/>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Formatting the dashboard title </a:t>
            </a:r>
          </a:p>
        </p:txBody>
      </p:sp>
      <p:graphicFrame>
        <p:nvGraphicFramePr>
          <p:cNvPr id="5" name="Content Placeholder 2">
            <a:extLst>
              <a:ext uri="{FF2B5EF4-FFF2-40B4-BE49-F238E27FC236}">
                <a16:creationId xmlns:a16="http://schemas.microsoft.com/office/drawing/2014/main" id="{B23E857B-875B-3F5B-1992-10DFEE524845}"/>
              </a:ext>
            </a:extLst>
          </p:cNvPr>
          <p:cNvGraphicFramePr>
            <a:graphicFrameLocks noGrp="1"/>
          </p:cNvGraphicFramePr>
          <p:nvPr>
            <p:ph idx="1"/>
            <p:extLst>
              <p:ext uri="{D42A27DB-BD31-4B8C-83A1-F6EECF244321}">
                <p14:modId xmlns:p14="http://schemas.microsoft.com/office/powerpoint/2010/main" val="605474316"/>
              </p:ext>
            </p:extLst>
          </p:nvPr>
        </p:nvGraphicFramePr>
        <p:xfrm>
          <a:off x="4216526" y="10138"/>
          <a:ext cx="7894194" cy="6725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Footer">
            <a:extLst>
              <a:ext uri="{FF2B5EF4-FFF2-40B4-BE49-F238E27FC236}">
                <a16:creationId xmlns:a16="http://schemas.microsoft.com/office/drawing/2014/main" id="{6977E78D-215C-F545-3296-5AB6758C42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6720" y="1323292"/>
            <a:ext cx="4998720" cy="4041188"/>
          </a:xfrm>
          <a:prstGeom prst="rect">
            <a:avLst/>
          </a:prstGeom>
        </p:spPr>
      </p:pic>
    </p:spTree>
    <p:extLst>
      <p:ext uri="{BB962C8B-B14F-4D97-AF65-F5344CB8AC3E}">
        <p14:creationId xmlns:p14="http://schemas.microsoft.com/office/powerpoint/2010/main" val="177756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1833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Crafting Compelling Visualizations</vt:lpstr>
      <vt:lpstr>Creating a chart in Tableau</vt:lpstr>
      <vt:lpstr>Saving your work in Tableau</vt:lpstr>
      <vt:lpstr>Formatting colours in Tableau </vt:lpstr>
      <vt:lpstr>Formatting colours in Tableau  cont.</vt:lpstr>
      <vt:lpstr>Formatting labels in Tableau</vt:lpstr>
      <vt:lpstr>Formatting labels in Tableau cont.</vt:lpstr>
      <vt:lpstr>Adding a title to a dashboard</vt:lpstr>
      <vt:lpstr>Formatting the dashboard title </vt:lpstr>
      <vt:lpstr>Formatting the dashboard title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Priscilla Veke</dc:creator>
  <cp:lastModifiedBy>Priscilla Veke</cp:lastModifiedBy>
  <cp:revision>1</cp:revision>
  <dcterms:created xsi:type="dcterms:W3CDTF">2024-04-08T11:21:59Z</dcterms:created>
  <dcterms:modified xsi:type="dcterms:W3CDTF">2024-04-11T18:11:45Z</dcterms:modified>
</cp:coreProperties>
</file>