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410" r:id="rId5"/>
    <p:sldId id="383" r:id="rId6"/>
    <p:sldId id="389" r:id="rId7"/>
    <p:sldId id="391" r:id="rId8"/>
    <p:sldId id="418" r:id="rId9"/>
    <p:sldId id="397" r:id="rId10"/>
    <p:sldId id="407" r:id="rId11"/>
    <p:sldId id="412" r:id="rId12"/>
    <p:sldId id="414" r:id="rId13"/>
    <p:sldId id="413" r:id="rId14"/>
    <p:sldId id="408" r:id="rId15"/>
    <p:sldId id="417" r:id="rId16"/>
    <p:sldId id="416" r:id="rId17"/>
    <p:sldId id="415"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0" autoAdjust="0"/>
    <p:restoredTop sz="96327" autoAdjust="0"/>
  </p:normalViewPr>
  <p:slideViewPr>
    <p:cSldViewPr snapToGrid="0">
      <p:cViewPr varScale="1">
        <p:scale>
          <a:sx n="66" d="100"/>
          <a:sy n="66" d="100"/>
        </p:scale>
        <p:origin x="560"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Veke" userId="452c79da-4a41-4f16-a53d-a0485a7bc7b6" providerId="ADAL" clId="{1FBD71FA-C357-45CA-BF74-DA5D6BF78C4A}"/>
    <pc:docChg chg="custSel delSld modSld">
      <pc:chgData name="Priscilla Veke" userId="452c79da-4a41-4f16-a53d-a0485a7bc7b6" providerId="ADAL" clId="{1FBD71FA-C357-45CA-BF74-DA5D6BF78C4A}" dt="2024-03-20T16:41:03.039" v="8" actId="14100"/>
      <pc:docMkLst>
        <pc:docMk/>
      </pc:docMkLst>
      <pc:sldChg chg="addSp delSp modSp mod">
        <pc:chgData name="Priscilla Veke" userId="452c79da-4a41-4f16-a53d-a0485a7bc7b6" providerId="ADAL" clId="{1FBD71FA-C357-45CA-BF74-DA5D6BF78C4A}" dt="2024-03-18T10:12:20.843" v="4" actId="478"/>
        <pc:sldMkLst>
          <pc:docMk/>
          <pc:sldMk cId="4261132419" sldId="398"/>
        </pc:sldMkLst>
        <pc:spChg chg="del">
          <ac:chgData name="Priscilla Veke" userId="452c79da-4a41-4f16-a53d-a0485a7bc7b6" providerId="ADAL" clId="{1FBD71FA-C357-45CA-BF74-DA5D6BF78C4A}" dt="2024-03-18T10:12:17.021" v="3" actId="478"/>
          <ac:spMkLst>
            <pc:docMk/>
            <pc:sldMk cId="4261132419" sldId="398"/>
            <ac:spMk id="3" creationId="{8BE734F0-2DDD-AF70-F13D-F9E4C1929411}"/>
          </ac:spMkLst>
        </pc:spChg>
        <pc:spChg chg="add del mod">
          <ac:chgData name="Priscilla Veke" userId="452c79da-4a41-4f16-a53d-a0485a7bc7b6" providerId="ADAL" clId="{1FBD71FA-C357-45CA-BF74-DA5D6BF78C4A}" dt="2024-03-18T10:12:20.843" v="4" actId="478"/>
          <ac:spMkLst>
            <pc:docMk/>
            <pc:sldMk cId="4261132419" sldId="398"/>
            <ac:spMk id="5" creationId="{0A1BE30E-69FC-F368-A1EE-A6BA677BA6CC}"/>
          </ac:spMkLst>
        </pc:spChg>
      </pc:sldChg>
      <pc:sldChg chg="del">
        <pc:chgData name="Priscilla Veke" userId="452c79da-4a41-4f16-a53d-a0485a7bc7b6" providerId="ADAL" clId="{1FBD71FA-C357-45CA-BF74-DA5D6BF78C4A}" dt="2024-03-18T10:12:07.663" v="1" actId="2696"/>
        <pc:sldMkLst>
          <pc:docMk/>
          <pc:sldMk cId="752428618" sldId="403"/>
        </pc:sldMkLst>
      </pc:sldChg>
      <pc:sldChg chg="del">
        <pc:chgData name="Priscilla Veke" userId="452c79da-4a41-4f16-a53d-a0485a7bc7b6" providerId="ADAL" clId="{1FBD71FA-C357-45CA-BF74-DA5D6BF78C4A}" dt="2024-03-18T10:12:10.826" v="2" actId="2696"/>
        <pc:sldMkLst>
          <pc:docMk/>
          <pc:sldMk cId="1850768898" sldId="404"/>
        </pc:sldMkLst>
      </pc:sldChg>
      <pc:sldChg chg="del">
        <pc:chgData name="Priscilla Veke" userId="452c79da-4a41-4f16-a53d-a0485a7bc7b6" providerId="ADAL" clId="{1FBD71FA-C357-45CA-BF74-DA5D6BF78C4A}" dt="2024-03-18T10:12:00.999" v="0" actId="2696"/>
        <pc:sldMkLst>
          <pc:docMk/>
          <pc:sldMk cId="4127695141" sldId="405"/>
        </pc:sldMkLst>
      </pc:sldChg>
      <pc:sldChg chg="modSp mod">
        <pc:chgData name="Priscilla Veke" userId="452c79da-4a41-4f16-a53d-a0485a7bc7b6" providerId="ADAL" clId="{1FBD71FA-C357-45CA-BF74-DA5D6BF78C4A}" dt="2024-03-20T16:41:03.039" v="8" actId="14100"/>
        <pc:sldMkLst>
          <pc:docMk/>
          <pc:sldMk cId="888484295" sldId="408"/>
        </pc:sldMkLst>
        <pc:spChg chg="mod">
          <ac:chgData name="Priscilla Veke" userId="452c79da-4a41-4f16-a53d-a0485a7bc7b6" providerId="ADAL" clId="{1FBD71FA-C357-45CA-BF74-DA5D6BF78C4A}" dt="2024-03-20T16:41:00.029" v="7" actId="14100"/>
          <ac:spMkLst>
            <pc:docMk/>
            <pc:sldMk cId="888484295" sldId="408"/>
            <ac:spMk id="2" creationId="{805346ED-721D-85EE-2F1B-A31D0912DE29}"/>
          </ac:spMkLst>
        </pc:spChg>
        <pc:graphicFrameChg chg="mod modGraphic">
          <ac:chgData name="Priscilla Veke" userId="452c79da-4a41-4f16-a53d-a0485a7bc7b6" providerId="ADAL" clId="{1FBD71FA-C357-45CA-BF74-DA5D6BF78C4A}" dt="2024-03-20T16:41:03.039" v="8" actId="14100"/>
          <ac:graphicFrameMkLst>
            <pc:docMk/>
            <pc:sldMk cId="888484295" sldId="408"/>
            <ac:graphicFrameMk id="9" creationId="{79776090-31FF-A6B8-98FC-5DF465C8171A}"/>
          </ac:graphicFrameMkLst>
        </pc:graphicFrameChg>
      </pc:sldChg>
      <pc:sldChg chg="modSp mod">
        <pc:chgData name="Priscilla Veke" userId="452c79da-4a41-4f16-a53d-a0485a7bc7b6" providerId="ADAL" clId="{1FBD71FA-C357-45CA-BF74-DA5D6BF78C4A}" dt="2024-03-19T13:17:00.307" v="5" actId="1076"/>
        <pc:sldMkLst>
          <pc:docMk/>
          <pc:sldMk cId="1567771140" sldId="417"/>
        </pc:sldMkLst>
        <pc:spChg chg="mod">
          <ac:chgData name="Priscilla Veke" userId="452c79da-4a41-4f16-a53d-a0485a7bc7b6" providerId="ADAL" clId="{1FBD71FA-C357-45CA-BF74-DA5D6BF78C4A}" dt="2024-03-19T13:17:00.307" v="5" actId="1076"/>
          <ac:spMkLst>
            <pc:docMk/>
            <pc:sldMk cId="1567771140" sldId="417"/>
            <ac:spMk id="6" creationId="{A0FB41A1-BA38-CFF6-E379-64DD992DA2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77823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42596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55527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Introduction to Tableau</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978316" y="4446869"/>
            <a:ext cx="5061283" cy="798897"/>
          </a:xfrm>
        </p:spPr>
        <p:txBody>
          <a:bodyPr/>
          <a:lstStyle/>
          <a:p>
            <a:r>
              <a:rPr lang="en-US" dirty="0"/>
              <a:t>Data Terms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152400" y="381001"/>
            <a:ext cx="6166485" cy="5749108"/>
          </a:xfrm>
        </p:spPr>
        <p:txBody>
          <a:bodyPr>
            <a:normAutofit/>
          </a:bodyPr>
          <a:lstStyle/>
          <a:p>
            <a:pPr algn="ctr"/>
            <a:r>
              <a:rPr lang="en-GB" b="0" i="0" dirty="0">
                <a:solidFill>
                  <a:srgbClr val="0D0D0D"/>
                </a:solidFill>
                <a:effectLst/>
                <a:latin typeface="Söhne"/>
              </a:rPr>
              <a:t>A crosstab, short for "cross-tabulation," is a type of table in Tableau that displays the intersection of two or more dimensions or measures in a grid format. It provides a compact and organized way to compare data across different categories or dimensions.</a:t>
            </a:r>
            <a:endParaRPr lang="en-US" dirty="0"/>
          </a:p>
        </p:txBody>
      </p:sp>
      <p:sp>
        <p:nvSpPr>
          <p:cNvPr id="7" name="Title 1">
            <a:extLst>
              <a:ext uri="{FF2B5EF4-FFF2-40B4-BE49-F238E27FC236}">
                <a16:creationId xmlns:a16="http://schemas.microsoft.com/office/drawing/2014/main" id="{EFD5B831-65F5-339A-DE2A-905041C5ED63}"/>
              </a:ext>
            </a:extLst>
          </p:cNvPr>
          <p:cNvSpPr txBox="1">
            <a:spLocks/>
          </p:cNvSpPr>
          <p:nvPr/>
        </p:nvSpPr>
        <p:spPr>
          <a:xfrm>
            <a:off x="6318885" y="5245766"/>
            <a:ext cx="3595135" cy="79889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Crosstab</a:t>
            </a:r>
          </a:p>
        </p:txBody>
      </p:sp>
    </p:spTree>
    <p:extLst>
      <p:ext uri="{BB962C8B-B14F-4D97-AF65-F5344CB8AC3E}">
        <p14:creationId xmlns:p14="http://schemas.microsoft.com/office/powerpoint/2010/main" val="321980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0" y="202401"/>
            <a:ext cx="11567160" cy="1020008"/>
          </a:xfrm>
        </p:spPr>
        <p:txBody>
          <a:bodyPr anchor="b">
            <a:normAutofit/>
          </a:bodyPr>
          <a:lstStyle/>
          <a:p>
            <a:r>
              <a:rPr lang="en-US" dirty="0"/>
              <a:t>Data Types</a:t>
            </a:r>
          </a:p>
        </p:txBody>
      </p:sp>
      <p:graphicFrame>
        <p:nvGraphicFramePr>
          <p:cNvPr id="9" name="Content Placeholder 8">
            <a:extLst>
              <a:ext uri="{FF2B5EF4-FFF2-40B4-BE49-F238E27FC236}">
                <a16:creationId xmlns:a16="http://schemas.microsoft.com/office/drawing/2014/main" id="{79776090-31FF-A6B8-98FC-5DF465C8171A}"/>
              </a:ext>
            </a:extLst>
          </p:cNvPr>
          <p:cNvGraphicFramePr>
            <a:graphicFrameLocks noGrp="1"/>
          </p:cNvGraphicFramePr>
          <p:nvPr>
            <p:ph type="tbl" sz="quarter" idx="10"/>
            <p:extLst>
              <p:ext uri="{D42A27DB-BD31-4B8C-83A1-F6EECF244321}">
                <p14:modId xmlns:p14="http://schemas.microsoft.com/office/powerpoint/2010/main" val="1764421619"/>
              </p:ext>
            </p:extLst>
          </p:nvPr>
        </p:nvGraphicFramePr>
        <p:xfrm>
          <a:off x="0" y="1443789"/>
          <a:ext cx="12192000" cy="5211812"/>
        </p:xfrm>
        <a:graphic>
          <a:graphicData uri="http://schemas.openxmlformats.org/drawingml/2006/table">
            <a:tbl>
              <a:tblPr>
                <a:tableStyleId>{8A107856-5554-42FB-B03E-39F5DBC370BA}</a:tableStyleId>
              </a:tblPr>
              <a:tblGrid>
                <a:gridCol w="3471568">
                  <a:extLst>
                    <a:ext uri="{9D8B030D-6E8A-4147-A177-3AD203B41FA5}">
                      <a16:colId xmlns:a16="http://schemas.microsoft.com/office/drawing/2014/main" val="2859999952"/>
                    </a:ext>
                  </a:extLst>
                </a:gridCol>
                <a:gridCol w="8720432">
                  <a:extLst>
                    <a:ext uri="{9D8B030D-6E8A-4147-A177-3AD203B41FA5}">
                      <a16:colId xmlns:a16="http://schemas.microsoft.com/office/drawing/2014/main" val="1670893841"/>
                    </a:ext>
                  </a:extLst>
                </a:gridCol>
              </a:tblGrid>
              <a:tr h="694322">
                <a:tc>
                  <a:txBody>
                    <a:bodyPr/>
                    <a:lstStyle/>
                    <a:p>
                      <a:pPr algn="l" fontAlgn="b"/>
                      <a:r>
                        <a:rPr lang="en-GB" sz="2200" u="none" strike="noStrike">
                          <a:effectLst/>
                        </a:rPr>
                        <a:t>Data Type </a:t>
                      </a:r>
                      <a:endParaRPr lang="en-GB" sz="2200" b="0" i="0" u="none" strike="noStrike">
                        <a:solidFill>
                          <a:srgbClr val="000000"/>
                        </a:solidFill>
                        <a:effectLst/>
                        <a:latin typeface="Calibri" panose="020F0502020204030204" pitchFamily="34" charset="0"/>
                      </a:endParaRPr>
                    </a:p>
                  </a:txBody>
                  <a:tcPr marL="12841" marR="12841" marT="12841" marB="0" anchor="b"/>
                </a:tc>
                <a:tc>
                  <a:txBody>
                    <a:bodyPr/>
                    <a:lstStyle/>
                    <a:p>
                      <a:pPr algn="l" fontAlgn="b"/>
                      <a:r>
                        <a:rPr lang="en-GB" sz="2200" u="none" strike="noStrike">
                          <a:effectLst/>
                        </a:rPr>
                        <a:t>Description</a:t>
                      </a:r>
                      <a:endParaRPr lang="en-GB" sz="2200" b="0" i="0" u="none" strike="noStrike">
                        <a:solidFill>
                          <a:srgbClr val="000000"/>
                        </a:solidFill>
                        <a:effectLst/>
                        <a:latin typeface="Calibri" panose="020F0502020204030204" pitchFamily="34" charset="0"/>
                      </a:endParaRPr>
                    </a:p>
                  </a:txBody>
                  <a:tcPr marL="12841" marR="12841" marT="12841" marB="0" anchor="b"/>
                </a:tc>
                <a:extLst>
                  <a:ext uri="{0D108BD9-81ED-4DB2-BD59-A6C34878D82A}">
                    <a16:rowId xmlns:a16="http://schemas.microsoft.com/office/drawing/2014/main" val="1319432624"/>
                  </a:ext>
                </a:extLst>
              </a:tr>
              <a:tr h="1328970">
                <a:tc>
                  <a:txBody>
                    <a:bodyPr/>
                    <a:lstStyle/>
                    <a:p>
                      <a:pPr algn="l" fontAlgn="b"/>
                      <a:r>
                        <a:rPr lang="en-GB" sz="2200" u="none" strike="noStrike">
                          <a:effectLst/>
                        </a:rPr>
                        <a:t>String</a:t>
                      </a:r>
                      <a:endParaRPr lang="en-GB" sz="2200" b="0" i="0" u="none" strike="noStrike">
                        <a:solidFill>
                          <a:srgbClr val="000000"/>
                        </a:solidFill>
                        <a:effectLst/>
                        <a:latin typeface="Calibri" panose="020F0502020204030204" pitchFamily="34" charset="0"/>
                      </a:endParaRPr>
                    </a:p>
                  </a:txBody>
                  <a:tcPr marL="12841" marR="12841" marT="12841" marB="0" anchor="b"/>
                </a:tc>
                <a:tc>
                  <a:txBody>
                    <a:bodyPr/>
                    <a:lstStyle/>
                    <a:p>
                      <a:pPr algn="l" fontAlgn="b"/>
                      <a:r>
                        <a:rPr lang="en-GB" sz="2200" u="none" strike="noStrike" dirty="0">
                          <a:effectLst/>
                        </a:rPr>
                        <a:t>a data type used to represent a sequence of characters, typically used to store and manipulate text</a:t>
                      </a:r>
                      <a:endParaRPr lang="en-GB" sz="2200" b="0" i="0" u="none" strike="noStrike" dirty="0">
                        <a:solidFill>
                          <a:srgbClr val="000000"/>
                        </a:solidFill>
                        <a:effectLst/>
                        <a:latin typeface="Calibri" panose="020F0502020204030204" pitchFamily="34" charset="0"/>
                      </a:endParaRPr>
                    </a:p>
                  </a:txBody>
                  <a:tcPr marL="12841" marR="12841" marT="12841" marB="0" anchor="b"/>
                </a:tc>
                <a:extLst>
                  <a:ext uri="{0D108BD9-81ED-4DB2-BD59-A6C34878D82A}">
                    <a16:rowId xmlns:a16="http://schemas.microsoft.com/office/drawing/2014/main" val="276922503"/>
                  </a:ext>
                </a:extLst>
              </a:tr>
              <a:tr h="1799876">
                <a:tc>
                  <a:txBody>
                    <a:bodyPr/>
                    <a:lstStyle/>
                    <a:p>
                      <a:pPr algn="l" fontAlgn="b"/>
                      <a:r>
                        <a:rPr lang="en-GB" sz="2200" u="none" strike="noStrike" dirty="0">
                          <a:effectLst/>
                        </a:rPr>
                        <a:t>Number</a:t>
                      </a:r>
                      <a:endParaRPr lang="en-GB" sz="2200" b="0" i="0" u="none" strike="noStrike" dirty="0">
                        <a:solidFill>
                          <a:srgbClr val="000000"/>
                        </a:solidFill>
                        <a:effectLst/>
                        <a:latin typeface="Calibri" panose="020F0502020204030204" pitchFamily="34" charset="0"/>
                      </a:endParaRPr>
                    </a:p>
                  </a:txBody>
                  <a:tcPr marL="12841" marR="12841" marT="12841" marB="0" anchor="b"/>
                </a:tc>
                <a:tc>
                  <a:txBody>
                    <a:bodyPr/>
                    <a:lstStyle/>
                    <a:p>
                      <a:pPr algn="l" fontAlgn="b"/>
                      <a:r>
                        <a:rPr lang="en-GB" sz="2200" u="none" strike="noStrike" dirty="0">
                          <a:effectLst/>
                        </a:rPr>
                        <a:t>a data type that represents numeric values. Numbers can be integers (whole numbers) or floating-point numbers (decimal numbers)</a:t>
                      </a:r>
                      <a:endParaRPr lang="en-GB" sz="2200" b="0" i="0" u="none" strike="noStrike" dirty="0">
                        <a:solidFill>
                          <a:srgbClr val="000000"/>
                        </a:solidFill>
                        <a:effectLst/>
                        <a:latin typeface="Calibri" panose="020F0502020204030204" pitchFamily="34" charset="0"/>
                      </a:endParaRPr>
                    </a:p>
                  </a:txBody>
                  <a:tcPr marL="12841" marR="12841" marT="12841" marB="0" anchor="b"/>
                </a:tc>
                <a:extLst>
                  <a:ext uri="{0D108BD9-81ED-4DB2-BD59-A6C34878D82A}">
                    <a16:rowId xmlns:a16="http://schemas.microsoft.com/office/drawing/2014/main" val="3986331964"/>
                  </a:ext>
                </a:extLst>
              </a:tr>
              <a:tr h="694322">
                <a:tc>
                  <a:txBody>
                    <a:bodyPr/>
                    <a:lstStyle/>
                    <a:p>
                      <a:pPr algn="l" fontAlgn="b"/>
                      <a:r>
                        <a:rPr lang="en-GB" sz="2200" u="none" strike="noStrike">
                          <a:effectLst/>
                        </a:rPr>
                        <a:t>Boolean</a:t>
                      </a:r>
                      <a:endParaRPr lang="en-GB" sz="2200" b="0" i="0" u="none" strike="noStrike">
                        <a:solidFill>
                          <a:srgbClr val="000000"/>
                        </a:solidFill>
                        <a:effectLst/>
                        <a:latin typeface="Calibri" panose="020F0502020204030204" pitchFamily="34" charset="0"/>
                      </a:endParaRPr>
                    </a:p>
                  </a:txBody>
                  <a:tcPr marL="12841" marR="12841" marT="12841" marB="0" anchor="b"/>
                </a:tc>
                <a:tc>
                  <a:txBody>
                    <a:bodyPr/>
                    <a:lstStyle/>
                    <a:p>
                      <a:pPr algn="l" fontAlgn="b"/>
                      <a:r>
                        <a:rPr lang="en-GB" sz="2200" u="none" strike="noStrike" dirty="0">
                          <a:effectLst/>
                        </a:rPr>
                        <a:t>Logical values: True or False</a:t>
                      </a:r>
                      <a:endParaRPr lang="en-GB" sz="2200" b="0" i="0" u="none" strike="noStrike" dirty="0">
                        <a:solidFill>
                          <a:srgbClr val="000000"/>
                        </a:solidFill>
                        <a:effectLst/>
                        <a:latin typeface="Calibri" panose="020F0502020204030204" pitchFamily="34" charset="0"/>
                      </a:endParaRPr>
                    </a:p>
                  </a:txBody>
                  <a:tcPr marL="12841" marR="12841" marT="12841" marB="0" anchor="b"/>
                </a:tc>
                <a:extLst>
                  <a:ext uri="{0D108BD9-81ED-4DB2-BD59-A6C34878D82A}">
                    <a16:rowId xmlns:a16="http://schemas.microsoft.com/office/drawing/2014/main" val="3810920693"/>
                  </a:ext>
                </a:extLst>
              </a:tr>
              <a:tr h="694322">
                <a:tc>
                  <a:txBody>
                    <a:bodyPr/>
                    <a:lstStyle/>
                    <a:p>
                      <a:pPr algn="l" fontAlgn="b"/>
                      <a:r>
                        <a:rPr lang="en-GB" sz="2200" u="none" strike="noStrike">
                          <a:effectLst/>
                        </a:rPr>
                        <a:t>Date and Datetime</a:t>
                      </a:r>
                      <a:endParaRPr lang="en-GB" sz="2200" b="0" i="0" u="none" strike="noStrike">
                        <a:solidFill>
                          <a:srgbClr val="000000"/>
                        </a:solidFill>
                        <a:effectLst/>
                        <a:latin typeface="Calibri" panose="020F0502020204030204" pitchFamily="34" charset="0"/>
                      </a:endParaRPr>
                    </a:p>
                  </a:txBody>
                  <a:tcPr marL="12841" marR="12841" marT="12841" marB="0" anchor="b"/>
                </a:tc>
                <a:tc>
                  <a:txBody>
                    <a:bodyPr/>
                    <a:lstStyle/>
                    <a:p>
                      <a:pPr algn="l" fontAlgn="b"/>
                      <a:r>
                        <a:rPr lang="en-GB" sz="2200" u="none" strike="noStrike" dirty="0">
                          <a:effectLst/>
                        </a:rPr>
                        <a:t>data types used in programming to represent dates and times</a:t>
                      </a:r>
                      <a:endParaRPr lang="en-GB" sz="2200" b="0" i="0" u="none" strike="noStrike" dirty="0">
                        <a:solidFill>
                          <a:srgbClr val="000000"/>
                        </a:solidFill>
                        <a:effectLst/>
                        <a:latin typeface="Calibri" panose="020F0502020204030204" pitchFamily="34" charset="0"/>
                      </a:endParaRPr>
                    </a:p>
                  </a:txBody>
                  <a:tcPr marL="12841" marR="12841" marT="12841" marB="0" anchor="b"/>
                </a:tc>
                <a:extLst>
                  <a:ext uri="{0D108BD9-81ED-4DB2-BD59-A6C34878D82A}">
                    <a16:rowId xmlns:a16="http://schemas.microsoft.com/office/drawing/2014/main" val="2477392403"/>
                  </a:ext>
                </a:extLst>
              </a:tr>
            </a:tbl>
          </a:graphicData>
        </a:graphic>
      </p:graphicFrame>
    </p:spTree>
    <p:extLst>
      <p:ext uri="{BB962C8B-B14F-4D97-AF65-F5344CB8AC3E}">
        <p14:creationId xmlns:p14="http://schemas.microsoft.com/office/powerpoint/2010/main" val="88848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18C6-F345-91F5-4B36-4FE62CE3054C}"/>
              </a:ext>
            </a:extLst>
          </p:cNvPr>
          <p:cNvSpPr>
            <a:spLocks noGrp="1"/>
          </p:cNvSpPr>
          <p:nvPr>
            <p:ph type="title"/>
          </p:nvPr>
        </p:nvSpPr>
        <p:spPr/>
        <p:txBody>
          <a:bodyPr/>
          <a:lstStyle/>
          <a:p>
            <a:r>
              <a:rPr lang="en-GB" dirty="0"/>
              <a:t>Setting Up Tableau Public</a:t>
            </a:r>
            <a:endParaRPr lang="en-KE" dirty="0"/>
          </a:p>
        </p:txBody>
      </p:sp>
      <p:sp>
        <p:nvSpPr>
          <p:cNvPr id="7" name="TextBox 6">
            <a:extLst>
              <a:ext uri="{FF2B5EF4-FFF2-40B4-BE49-F238E27FC236}">
                <a16:creationId xmlns:a16="http://schemas.microsoft.com/office/drawing/2014/main" id="{92DFB01F-429A-DA73-4059-865D9F1DA979}"/>
              </a:ext>
            </a:extLst>
          </p:cNvPr>
          <p:cNvSpPr txBox="1"/>
          <p:nvPr/>
        </p:nvSpPr>
        <p:spPr>
          <a:xfrm>
            <a:off x="624840" y="2559601"/>
            <a:ext cx="8414886" cy="369332"/>
          </a:xfrm>
          <a:prstGeom prst="rect">
            <a:avLst/>
          </a:prstGeom>
          <a:noFill/>
        </p:spPr>
        <p:txBody>
          <a:bodyPr wrap="square">
            <a:spAutoFit/>
          </a:bodyPr>
          <a:lstStyle/>
          <a:p>
            <a:r>
              <a:rPr lang="en-GB" b="0" i="0" dirty="0">
                <a:solidFill>
                  <a:srgbClr val="131313"/>
                </a:solidFill>
                <a:effectLst/>
                <a:latin typeface="Roboto" panose="02000000000000000000" pitchFamily="2" charset="0"/>
              </a:rPr>
              <a:t>Tableau Download: </a:t>
            </a:r>
            <a:r>
              <a:rPr lang="en-GB" b="0" i="0" u="none" strike="noStrike" dirty="0">
                <a:solidFill>
                  <a:srgbClr val="065FD4"/>
                </a:solidFill>
                <a:effectLst/>
                <a:latin typeface="Roboto" panose="02000000000000000000" pitchFamily="2" charset="0"/>
              </a:rPr>
              <a:t>https://www.tableau.com/products/public/download</a:t>
            </a:r>
            <a:endParaRPr lang="en-KE" dirty="0"/>
          </a:p>
        </p:txBody>
      </p:sp>
      <p:sp>
        <p:nvSpPr>
          <p:cNvPr id="6" name="TextBox 5">
            <a:extLst>
              <a:ext uri="{FF2B5EF4-FFF2-40B4-BE49-F238E27FC236}">
                <a16:creationId xmlns:a16="http://schemas.microsoft.com/office/drawing/2014/main" id="{A0FB41A1-BA38-CFF6-E379-64DD992DA299}"/>
              </a:ext>
            </a:extLst>
          </p:cNvPr>
          <p:cNvSpPr txBox="1"/>
          <p:nvPr/>
        </p:nvSpPr>
        <p:spPr>
          <a:xfrm>
            <a:off x="239828" y="2928933"/>
            <a:ext cx="10367211" cy="369332"/>
          </a:xfrm>
          <a:prstGeom prst="rect">
            <a:avLst/>
          </a:prstGeom>
          <a:noFill/>
        </p:spPr>
        <p:txBody>
          <a:bodyPr wrap="square">
            <a:spAutoFit/>
          </a:bodyPr>
          <a:lstStyle/>
          <a:p>
            <a:r>
              <a:rPr lang="en-GB" sz="1800" b="0" i="0" u="none" strike="noStrike" dirty="0">
                <a:solidFill>
                  <a:srgbClr val="000000"/>
                </a:solidFill>
                <a:effectLst/>
                <a:latin typeface="Calibri" panose="020F0502020204030204" pitchFamily="34" charset="0"/>
              </a:rPr>
              <a:t>Data download: </a:t>
            </a:r>
            <a:r>
              <a:rPr lang="en-GB" sz="1800" b="0" i="0" u="none" strike="noStrike" dirty="0">
                <a:solidFill>
                  <a:srgbClr val="00B0F0"/>
                </a:solidFill>
                <a:effectLst/>
                <a:latin typeface="Calibri" panose="020F0502020204030204" pitchFamily="34" charset="0"/>
              </a:rPr>
              <a:t>https://www.kaggle.com/datasets/gregorut/videogamesales?resource=download</a:t>
            </a:r>
            <a:r>
              <a:rPr lang="en-GB" dirty="0">
                <a:solidFill>
                  <a:srgbClr val="00B0F0"/>
                </a:solidFill>
              </a:rPr>
              <a:t> </a:t>
            </a:r>
            <a:endParaRPr lang="en-KE" dirty="0">
              <a:solidFill>
                <a:srgbClr val="00B0F0"/>
              </a:solidFill>
            </a:endParaRPr>
          </a:p>
        </p:txBody>
      </p:sp>
    </p:spTree>
    <p:extLst>
      <p:ext uri="{BB962C8B-B14F-4D97-AF65-F5344CB8AC3E}">
        <p14:creationId xmlns:p14="http://schemas.microsoft.com/office/powerpoint/2010/main" val="156777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24C2-7ADF-495B-C25D-49724F04BE1E}"/>
              </a:ext>
            </a:extLst>
          </p:cNvPr>
          <p:cNvSpPr>
            <a:spLocks noGrp="1"/>
          </p:cNvSpPr>
          <p:nvPr>
            <p:ph type="title"/>
          </p:nvPr>
        </p:nvSpPr>
        <p:spPr/>
        <p:txBody>
          <a:bodyPr/>
          <a:lstStyle/>
          <a:p>
            <a:r>
              <a:rPr lang="en-GB" dirty="0"/>
              <a:t>Exercises</a:t>
            </a:r>
            <a:endParaRPr lang="en-KE" dirty="0"/>
          </a:p>
        </p:txBody>
      </p:sp>
    </p:spTree>
    <p:extLst>
      <p:ext uri="{BB962C8B-B14F-4D97-AF65-F5344CB8AC3E}">
        <p14:creationId xmlns:p14="http://schemas.microsoft.com/office/powerpoint/2010/main" val="10170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82E6-104E-CB8B-0F14-39B03FA9D3A9}"/>
              </a:ext>
            </a:extLst>
          </p:cNvPr>
          <p:cNvSpPr>
            <a:spLocks noGrp="1"/>
          </p:cNvSpPr>
          <p:nvPr>
            <p:ph type="title"/>
          </p:nvPr>
        </p:nvSpPr>
        <p:spPr>
          <a:xfrm>
            <a:off x="594360" y="102875"/>
            <a:ext cx="10873740" cy="1680205"/>
          </a:xfrm>
        </p:spPr>
        <p:txBody>
          <a:bodyPr anchor="b">
            <a:normAutofit/>
          </a:bodyPr>
          <a:lstStyle/>
          <a:p>
            <a:r>
              <a:rPr lang="en-GB" dirty="0"/>
              <a:t>How to use Calculated Fields and Bins in Tableau</a:t>
            </a:r>
            <a:endParaRPr lang="en-KE" dirty="0"/>
          </a:p>
        </p:txBody>
      </p:sp>
      <p:pic>
        <p:nvPicPr>
          <p:cNvPr id="5" name="Picture 4" descr="A screenshot of a computer&#10;&#10;Description automatically generated">
            <a:extLst>
              <a:ext uri="{FF2B5EF4-FFF2-40B4-BE49-F238E27FC236}">
                <a16:creationId xmlns:a16="http://schemas.microsoft.com/office/drawing/2014/main" id="{25BEBD2B-FE2D-E488-79C8-6881FAE57FCD}"/>
              </a:ext>
            </a:extLst>
          </p:cNvPr>
          <p:cNvPicPr>
            <a:picLocks noChangeAspect="1"/>
          </p:cNvPicPr>
          <p:nvPr/>
        </p:nvPicPr>
        <p:blipFill>
          <a:blip r:embed="rId2"/>
          <a:stretch>
            <a:fillRect/>
          </a:stretch>
        </p:blipFill>
        <p:spPr>
          <a:xfrm>
            <a:off x="2712720" y="2345020"/>
            <a:ext cx="8755380" cy="4005586"/>
          </a:xfrm>
          <a:prstGeom prst="rect">
            <a:avLst/>
          </a:prstGeom>
          <a:noFill/>
        </p:spPr>
      </p:pic>
    </p:spTree>
    <p:extLst>
      <p:ext uri="{BB962C8B-B14F-4D97-AF65-F5344CB8AC3E}">
        <p14:creationId xmlns:p14="http://schemas.microsoft.com/office/powerpoint/2010/main" val="96624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3"/>
            <a:ext cx="6787747" cy="1044142"/>
          </a:xfrm>
        </p:spPr>
        <p:txBody>
          <a:bodyPr/>
          <a:lstStyle/>
          <a:p>
            <a:r>
              <a:rPr lang="en-US" dirty="0"/>
              <a:t>Introduction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322" y="1470386"/>
            <a:ext cx="7839478" cy="4944928"/>
          </a:xfrm>
        </p:spPr>
        <p:txBody>
          <a:bodyPr tIns="457200"/>
          <a:lstStyle/>
          <a:p>
            <a:endParaRPr lang="en-US" dirty="0"/>
          </a:p>
          <a:p>
            <a:r>
              <a:rPr lang="en-GB" dirty="0"/>
              <a:t>Tableau is a Business Intelligence tool used to </a:t>
            </a:r>
            <a:r>
              <a:rPr lang="en-GB" dirty="0" err="1"/>
              <a:t>analyze</a:t>
            </a:r>
            <a:r>
              <a:rPr lang="en-GB" dirty="0"/>
              <a:t> data visually. Using Tableau, users can create shareable and interactive dashboards that show trends and variations in the form of graphs and charts. It can connect to files, big data, and relational sources to obtain data and process them, all at great ease.</a:t>
            </a: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54BFDC-9A11-EC43-57BC-339CC99BCF48}"/>
              </a:ext>
            </a:extLst>
          </p:cNvPr>
          <p:cNvSpPr txBox="1"/>
          <p:nvPr/>
        </p:nvSpPr>
        <p:spPr>
          <a:xfrm>
            <a:off x="130629" y="464457"/>
            <a:ext cx="11306628" cy="5016758"/>
          </a:xfrm>
          <a:prstGeom prst="rect">
            <a:avLst/>
          </a:prstGeom>
          <a:noFill/>
        </p:spPr>
        <p:txBody>
          <a:bodyPr wrap="square">
            <a:spAutoFit/>
          </a:bodyPr>
          <a:lstStyle/>
          <a:p>
            <a:pPr algn="l"/>
            <a:r>
              <a:rPr lang="en-GB" sz="3200" b="1" i="0" dirty="0">
                <a:solidFill>
                  <a:srgbClr val="242424"/>
                </a:solidFill>
                <a:effectLst/>
                <a:latin typeface="sohne"/>
              </a:rPr>
              <a:t>What makes Tableau great?</a:t>
            </a:r>
          </a:p>
          <a:p>
            <a:pPr algn="l"/>
            <a:r>
              <a:rPr lang="en-GB" sz="3200" b="0" i="0" dirty="0">
                <a:solidFill>
                  <a:srgbClr val="242424"/>
                </a:solidFill>
                <a:effectLst/>
                <a:latin typeface="source-serif-pro"/>
              </a:rPr>
              <a:t>· No prior technical knowledge is needed.</a:t>
            </a:r>
          </a:p>
          <a:p>
            <a:pPr algn="l"/>
            <a:r>
              <a:rPr lang="en-GB" sz="3200" b="0" i="0" dirty="0">
                <a:solidFill>
                  <a:srgbClr val="242424"/>
                </a:solidFill>
                <a:effectLst/>
                <a:latin typeface="source-serif-pro"/>
              </a:rPr>
              <a:t>· Connection to all kinds of data sources including </a:t>
            </a:r>
            <a:r>
              <a:rPr lang="en-GB" sz="3200" b="1" i="0" dirty="0">
                <a:solidFill>
                  <a:srgbClr val="242424"/>
                </a:solidFill>
                <a:effectLst/>
                <a:latin typeface="source-serif-pro"/>
              </a:rPr>
              <a:t>MS Excel, web data, and warehouses</a:t>
            </a:r>
            <a:r>
              <a:rPr lang="en-GB" sz="3200" b="0" i="0" dirty="0">
                <a:solidFill>
                  <a:srgbClr val="242424"/>
                </a:solidFill>
                <a:effectLst/>
                <a:latin typeface="source-serif-pro"/>
              </a:rPr>
              <a:t> is possible.</a:t>
            </a:r>
          </a:p>
          <a:p>
            <a:pPr algn="l"/>
            <a:r>
              <a:rPr lang="en-GB" sz="3200" b="0" i="0" dirty="0">
                <a:solidFill>
                  <a:srgbClr val="242424"/>
                </a:solidFill>
                <a:effectLst/>
                <a:latin typeface="source-serif-pro"/>
              </a:rPr>
              <a:t>· It can produce interactive and visual presentations within seconds rather than months and years.</a:t>
            </a:r>
          </a:p>
          <a:p>
            <a:pPr algn="l"/>
            <a:r>
              <a:rPr lang="en-GB" sz="3200" b="0" i="0" dirty="0">
                <a:solidFill>
                  <a:srgbClr val="242424"/>
                </a:solidFill>
                <a:effectLst/>
                <a:latin typeface="source-serif-pro"/>
              </a:rPr>
              <a:t>· The data visualization helps in business growth and profits.</a:t>
            </a:r>
          </a:p>
          <a:p>
            <a:pPr algn="l"/>
            <a:r>
              <a:rPr lang="en-GB" sz="3200" b="0" i="0" dirty="0">
                <a:solidFill>
                  <a:srgbClr val="242424"/>
                </a:solidFill>
                <a:effectLst/>
                <a:latin typeface="source-serif-pro"/>
              </a:rPr>
              <a:t>· It provides good business insights.</a:t>
            </a:r>
          </a:p>
          <a:p>
            <a:pPr algn="l"/>
            <a:r>
              <a:rPr lang="en-GB" sz="3200" b="0" i="0" dirty="0">
                <a:solidFill>
                  <a:srgbClr val="242424"/>
                </a:solidFill>
                <a:effectLst/>
                <a:latin typeface="source-serif-pro"/>
              </a:rPr>
              <a:t>· It is simple and easy to study and operate because of the simple drag and drop interface.</a:t>
            </a:r>
          </a:p>
        </p:txBody>
      </p:sp>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9" name="Picture 8">
            <a:extLst>
              <a:ext uri="{FF2B5EF4-FFF2-40B4-BE49-F238E27FC236}">
                <a16:creationId xmlns:a16="http://schemas.microsoft.com/office/drawing/2014/main" id="{CD925EBF-DBB8-9EFB-D15D-5E454C481F8D}"/>
              </a:ext>
            </a:extLst>
          </p:cNvPr>
          <p:cNvPicPr>
            <a:picLocks noChangeAspect="1"/>
          </p:cNvPicPr>
          <p:nvPr/>
        </p:nvPicPr>
        <p:blipFill>
          <a:blip r:embed="rId3"/>
          <a:stretch>
            <a:fillRect/>
          </a:stretch>
        </p:blipFill>
        <p:spPr>
          <a:xfrm>
            <a:off x="0" y="701040"/>
            <a:ext cx="12059253" cy="6156960"/>
          </a:xfrm>
          <a:prstGeom prst="rect">
            <a:avLst/>
          </a:prstGeom>
        </p:spPr>
      </p:pic>
      <p:sp>
        <p:nvSpPr>
          <p:cNvPr id="10" name="Title 9">
            <a:extLst>
              <a:ext uri="{FF2B5EF4-FFF2-40B4-BE49-F238E27FC236}">
                <a16:creationId xmlns:a16="http://schemas.microsoft.com/office/drawing/2014/main" id="{3EE70138-6C51-258E-2DC7-875530BC44D3}"/>
              </a:ext>
            </a:extLst>
          </p:cNvPr>
          <p:cNvSpPr>
            <a:spLocks noGrp="1"/>
          </p:cNvSpPr>
          <p:nvPr>
            <p:ph type="title"/>
          </p:nvPr>
        </p:nvSpPr>
        <p:spPr>
          <a:xfrm>
            <a:off x="0" y="188260"/>
            <a:ext cx="11567160" cy="828190"/>
          </a:xfrm>
        </p:spPr>
        <p:txBody>
          <a:bodyPr/>
          <a:lstStyle/>
          <a:p>
            <a:r>
              <a:rPr lang="en-GB" dirty="0"/>
              <a:t>Design Flow</a:t>
            </a:r>
            <a:endParaRPr lang="en-KE" dirty="0"/>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58EB-91A1-58BD-630C-057C9581C8A5}"/>
              </a:ext>
            </a:extLst>
          </p:cNvPr>
          <p:cNvSpPr>
            <a:spLocks noGrp="1"/>
          </p:cNvSpPr>
          <p:nvPr>
            <p:ph type="title"/>
          </p:nvPr>
        </p:nvSpPr>
        <p:spPr>
          <a:xfrm>
            <a:off x="594360" y="202401"/>
            <a:ext cx="10972800" cy="696760"/>
          </a:xfrm>
        </p:spPr>
        <p:txBody>
          <a:bodyPr/>
          <a:lstStyle/>
          <a:p>
            <a:r>
              <a:rPr lang="en-GB" dirty="0"/>
              <a:t>Tableau Products</a:t>
            </a:r>
            <a:endParaRPr lang="en-KE" dirty="0"/>
          </a:p>
        </p:txBody>
      </p:sp>
      <p:sp>
        <p:nvSpPr>
          <p:cNvPr id="11" name="TextBox 10">
            <a:extLst>
              <a:ext uri="{FF2B5EF4-FFF2-40B4-BE49-F238E27FC236}">
                <a16:creationId xmlns:a16="http://schemas.microsoft.com/office/drawing/2014/main" id="{1F86D967-31B5-87E6-B5D9-771739F7CE2C}"/>
              </a:ext>
            </a:extLst>
          </p:cNvPr>
          <p:cNvSpPr txBox="1"/>
          <p:nvPr/>
        </p:nvSpPr>
        <p:spPr>
          <a:xfrm>
            <a:off x="128336" y="808520"/>
            <a:ext cx="11935327" cy="9017853"/>
          </a:xfrm>
          <a:prstGeom prst="rect">
            <a:avLst/>
          </a:prstGeom>
          <a:noFill/>
        </p:spPr>
        <p:txBody>
          <a:bodyPr wrap="square">
            <a:spAutoFit/>
          </a:bodyPr>
          <a:lstStyle/>
          <a:p>
            <a:pPr algn="l"/>
            <a:r>
              <a:rPr lang="en-GB" sz="2000" b="0" i="0" dirty="0">
                <a:solidFill>
                  <a:srgbClr val="0D0D0D"/>
                </a:solidFill>
                <a:effectLst/>
                <a:latin typeface="Times New Roman" panose="02020603050405020304" pitchFamily="18" charset="0"/>
                <a:cs typeface="Times New Roman" panose="02020603050405020304" pitchFamily="18" charset="0"/>
              </a:rPr>
              <a:t>Tableau offers several products tailored to different user needs and roles within organizations. Here's a list of some of the key Tableau products along with their differences:</a:t>
            </a:r>
          </a:p>
          <a:p>
            <a:pPr algn="l"/>
            <a:endParaRPr lang="en-GB"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Tableau Desktop: </a:t>
            </a:r>
            <a:r>
              <a:rPr lang="en-GB" sz="2000" b="0" i="0" dirty="0">
                <a:solidFill>
                  <a:srgbClr val="0D0D0D"/>
                </a:solidFill>
                <a:effectLst/>
                <a:latin typeface="Times New Roman" panose="02020603050405020304" pitchFamily="18" charset="0"/>
                <a:cs typeface="Times New Roman" panose="02020603050405020304" pitchFamily="18" charset="0"/>
              </a:rPr>
              <a:t>Tableau Desktop is the primary data visualization tool for creating interactive dashboards and visualizations. It is designed for individual analysts and data professionals who need to create, </a:t>
            </a:r>
            <a:r>
              <a:rPr lang="en-GB" sz="2000" b="0" i="0" dirty="0" err="1">
                <a:solidFill>
                  <a:srgbClr val="0D0D0D"/>
                </a:solidFill>
                <a:effectLst/>
                <a:latin typeface="Times New Roman" panose="02020603050405020304" pitchFamily="18" charset="0"/>
                <a:cs typeface="Times New Roman" panose="02020603050405020304" pitchFamily="18" charset="0"/>
              </a:rPr>
              <a:t>analyze</a:t>
            </a:r>
            <a:r>
              <a:rPr lang="en-GB" sz="2000" b="0" i="0" dirty="0">
                <a:solidFill>
                  <a:srgbClr val="0D0D0D"/>
                </a:solidFill>
                <a:effectLst/>
                <a:latin typeface="Times New Roman" panose="02020603050405020304" pitchFamily="18" charset="0"/>
                <a:cs typeface="Times New Roman" panose="02020603050405020304" pitchFamily="18" charset="0"/>
              </a:rPr>
              <a:t>, and share insights from data.</a:t>
            </a:r>
          </a:p>
          <a:p>
            <a:pPr algn="l">
              <a:buFont typeface="+mj-lt"/>
              <a:buAutoNum type="arabicPeriod"/>
            </a:pPr>
            <a:r>
              <a:rPr lang="en-GB" sz="2000" b="1" dirty="0">
                <a:solidFill>
                  <a:srgbClr val="0D0D0D"/>
                </a:solidFill>
                <a:latin typeface="Times New Roman" panose="02020603050405020304" pitchFamily="18" charset="0"/>
                <a:cs typeface="Times New Roman" panose="02020603050405020304" pitchFamily="18" charset="0"/>
              </a:rPr>
              <a:t> Tableau Server: </a:t>
            </a:r>
            <a:r>
              <a:rPr lang="en-GB" sz="2000" dirty="0">
                <a:solidFill>
                  <a:srgbClr val="0D0D0D"/>
                </a:solidFill>
                <a:latin typeface="Times New Roman" panose="02020603050405020304" pitchFamily="18" charset="0"/>
                <a:cs typeface="Times New Roman" panose="02020603050405020304" pitchFamily="18" charset="0"/>
              </a:rPr>
              <a:t>Tableau Server is an enterprise-grade platform for sharing and collaborating on Tableau dashboards and visualizations. It allows users to publish Tableau workbooks and data sources to a centralized server, making them accessible to authorized users via a web browser or mobile device.</a:t>
            </a:r>
          </a:p>
          <a:p>
            <a:pPr algn="l"/>
            <a:r>
              <a:rPr lang="en-GB" sz="2000" b="1" dirty="0">
                <a:solidFill>
                  <a:srgbClr val="0D0D0D"/>
                </a:solidFill>
                <a:latin typeface="Times New Roman" panose="02020603050405020304" pitchFamily="18" charset="0"/>
                <a:cs typeface="Times New Roman" panose="02020603050405020304" pitchFamily="18" charset="0"/>
              </a:rPr>
              <a:t>3. Tableau Online</a:t>
            </a:r>
            <a:r>
              <a:rPr lang="en-GB" sz="2000" dirty="0">
                <a:solidFill>
                  <a:srgbClr val="0D0D0D"/>
                </a:solidFill>
                <a:latin typeface="Times New Roman" panose="02020603050405020304" pitchFamily="18" charset="0"/>
                <a:cs typeface="Times New Roman" panose="02020603050405020304" pitchFamily="18" charset="0"/>
              </a:rPr>
              <a:t>: Tableau Online is a cloud-based version of Tableau Server hosted and managed by Tableau. It offers similar functionality to Tableau Server, including the ability to publish, share, and collaborate on Tableau content.</a:t>
            </a:r>
          </a:p>
          <a:p>
            <a:pPr algn="l"/>
            <a:r>
              <a:rPr lang="en-GB" sz="2000" b="1" dirty="0">
                <a:solidFill>
                  <a:srgbClr val="0D0D0D"/>
                </a:solidFill>
                <a:latin typeface="Times New Roman" panose="02020603050405020304" pitchFamily="18" charset="0"/>
                <a:cs typeface="Times New Roman" panose="02020603050405020304" pitchFamily="18" charset="0"/>
              </a:rPr>
              <a:t>4. Tableau Prep</a:t>
            </a:r>
            <a:r>
              <a:rPr lang="en-GB" sz="2000" dirty="0">
                <a:solidFill>
                  <a:srgbClr val="0D0D0D"/>
                </a:solidFill>
                <a:latin typeface="Times New Roman" panose="02020603050405020304" pitchFamily="18" charset="0"/>
                <a:cs typeface="Times New Roman" panose="02020603050405020304" pitchFamily="18" charset="0"/>
              </a:rPr>
              <a:t>: Tableau Prep is a data preparation tool designed to clean, shape, and transform data before analysis. It helps users streamline the data preparation process and ensure that data is ready for analysis in Tableau Desktop or Tableau Server.</a:t>
            </a:r>
          </a:p>
          <a:p>
            <a:pPr algn="l"/>
            <a:r>
              <a:rPr lang="en-GB" sz="2000" b="1" dirty="0">
                <a:solidFill>
                  <a:srgbClr val="0D0D0D"/>
                </a:solidFill>
                <a:latin typeface="Times New Roman" panose="02020603050405020304" pitchFamily="18" charset="0"/>
                <a:cs typeface="Times New Roman" panose="02020603050405020304" pitchFamily="18" charset="0"/>
              </a:rPr>
              <a:t>5. Tableau Public</a:t>
            </a:r>
            <a:r>
              <a:rPr lang="en-GB" sz="2000" dirty="0">
                <a:solidFill>
                  <a:srgbClr val="0D0D0D"/>
                </a:solidFill>
                <a:latin typeface="Times New Roman" panose="02020603050405020304" pitchFamily="18" charset="0"/>
                <a:cs typeface="Times New Roman" panose="02020603050405020304" pitchFamily="18" charset="0"/>
              </a:rPr>
              <a:t>: is a free version of Tableau Desktop that allows users to create and share visualizations publicly on the web. It is intended for personal and non-commercial use, and visualizations created with Tableau Public are accessible to anyone. It is a great option for students, and enthusiasts who want to showcase their data visualization skills and collaborate with the Tableau community.</a:t>
            </a: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a:p>
            <a:pPr marL="742950" lvl="1" indent="-285750" algn="l">
              <a:buFont typeface="+mj-lt"/>
              <a:buAutoNum type="arabicPeriod"/>
            </a:pPr>
            <a:endParaRPr lang="en-GB" dirty="0">
              <a:solidFill>
                <a:srgbClr val="0D0D0D"/>
              </a:solidFill>
              <a:latin typeface="Söhne"/>
            </a:endParaRPr>
          </a:p>
        </p:txBody>
      </p:sp>
    </p:spTree>
    <p:extLst>
      <p:ext uri="{BB962C8B-B14F-4D97-AF65-F5344CB8AC3E}">
        <p14:creationId xmlns:p14="http://schemas.microsoft.com/office/powerpoint/2010/main" val="32700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Data Types and Terms</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Enhancing your presentation</a:t>
            </a:r>
          </a:p>
        </p:txBody>
      </p:sp>
    </p:spTree>
    <p:extLst>
      <p:ext uri="{BB962C8B-B14F-4D97-AF65-F5344CB8AC3E}">
        <p14:creationId xmlns:p14="http://schemas.microsoft.com/office/powerpoint/2010/main" val="20390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978316" y="4446869"/>
            <a:ext cx="5061283" cy="798897"/>
          </a:xfrm>
        </p:spPr>
        <p:txBody>
          <a:bodyPr/>
          <a:lstStyle/>
          <a:p>
            <a:r>
              <a:rPr lang="en-US" dirty="0"/>
              <a:t>Data Terms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152400" y="381001"/>
            <a:ext cx="6166485" cy="5749108"/>
          </a:xfrm>
        </p:spPr>
        <p:txBody>
          <a:bodyPr>
            <a:normAutofit lnSpcReduction="10000"/>
          </a:bodyPr>
          <a:lstStyle/>
          <a:p>
            <a:pPr algn="ctr"/>
            <a:r>
              <a:rPr lang="en-GB" b="0" i="0" dirty="0">
                <a:solidFill>
                  <a:srgbClr val="0D0D0D"/>
                </a:solidFill>
                <a:effectLst/>
                <a:latin typeface="Söhne"/>
              </a:rPr>
              <a:t>In Tableau, an alias refers to an alternate name given to a field or dimension within a data source. This feature allows users to assign a different label or name to a field without altering the original data. Aliases are particularly useful when you want to present data with more meaningful or understandable labels in your visualizations, dashboards, or reports.</a:t>
            </a:r>
          </a:p>
          <a:p>
            <a:pPr algn="l"/>
            <a:r>
              <a:rPr lang="en-GB" b="0" i="0" dirty="0">
                <a:solidFill>
                  <a:srgbClr val="0D0D0D"/>
                </a:solidFill>
                <a:effectLst/>
                <a:latin typeface="Söhne"/>
              </a:rPr>
              <a:t>For example, if a field in your dataset is </a:t>
            </a:r>
            <a:r>
              <a:rPr lang="en-GB" b="0" i="0" dirty="0" err="1">
                <a:solidFill>
                  <a:srgbClr val="0D0D0D"/>
                </a:solidFill>
                <a:effectLst/>
                <a:latin typeface="Söhne"/>
              </a:rPr>
              <a:t>labeled</a:t>
            </a:r>
            <a:r>
              <a:rPr lang="en-GB" b="0" i="0" dirty="0">
                <a:solidFill>
                  <a:srgbClr val="0D0D0D"/>
                </a:solidFill>
                <a:effectLst/>
                <a:latin typeface="Söhne"/>
              </a:rPr>
              <a:t> "Region," but you prefer to display it as "Sales Region" in your visualizations, you can create an alias for the "Region" field and rename it as "Sales Region." This change will only affect how the field is displayed in Tableau, while the underlying data remains unchanged.</a:t>
            </a:r>
          </a:p>
          <a:p>
            <a:pPr algn="l"/>
            <a:r>
              <a:rPr lang="en-GB" b="0" i="0" dirty="0">
                <a:solidFill>
                  <a:srgbClr val="0D0D0D"/>
                </a:solidFill>
                <a:effectLst/>
                <a:latin typeface="Söhne"/>
              </a:rPr>
              <a:t>Creating aliases can improve the clarity and relevance of your visualizations, making it easier for users to interpret the data presented. Additionally, aliases can be dynamically updated and managed within Tableau as needed, providing flexibility in data presentation.</a:t>
            </a:r>
          </a:p>
          <a:p>
            <a:r>
              <a:rPr lang="en-US" dirty="0"/>
              <a:t> </a:t>
            </a:r>
          </a:p>
        </p:txBody>
      </p:sp>
      <p:sp>
        <p:nvSpPr>
          <p:cNvPr id="7" name="Title 1">
            <a:extLst>
              <a:ext uri="{FF2B5EF4-FFF2-40B4-BE49-F238E27FC236}">
                <a16:creationId xmlns:a16="http://schemas.microsoft.com/office/drawing/2014/main" id="{EFD5B831-65F5-339A-DE2A-905041C5ED63}"/>
              </a:ext>
            </a:extLst>
          </p:cNvPr>
          <p:cNvSpPr txBox="1">
            <a:spLocks/>
          </p:cNvSpPr>
          <p:nvPr/>
        </p:nvSpPr>
        <p:spPr>
          <a:xfrm>
            <a:off x="6318886" y="5245767"/>
            <a:ext cx="3595135" cy="79889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Alias</a:t>
            </a:r>
          </a:p>
        </p:txBody>
      </p:sp>
    </p:spTree>
    <p:extLst>
      <p:ext uri="{BB962C8B-B14F-4D97-AF65-F5344CB8AC3E}">
        <p14:creationId xmlns:p14="http://schemas.microsoft.com/office/powerpoint/2010/main" val="30882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978316" y="4446869"/>
            <a:ext cx="5061283" cy="798897"/>
          </a:xfrm>
        </p:spPr>
        <p:txBody>
          <a:bodyPr/>
          <a:lstStyle/>
          <a:p>
            <a:r>
              <a:rPr lang="en-US" dirty="0"/>
              <a:t>Data Terms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152400" y="381001"/>
            <a:ext cx="6166485" cy="5749108"/>
          </a:xfrm>
        </p:spPr>
        <p:txBody>
          <a:bodyPr>
            <a:normAutofit/>
          </a:bodyPr>
          <a:lstStyle/>
          <a:p>
            <a:pPr algn="ctr"/>
            <a:r>
              <a:rPr lang="en-GB" b="0" i="0" dirty="0">
                <a:solidFill>
                  <a:srgbClr val="0D0D0D"/>
                </a:solidFill>
                <a:effectLst/>
                <a:latin typeface="Söhne"/>
              </a:rPr>
              <a:t>In Tableau, bins are used to group numeric data into discrete intervals or ranges. Bins allow you to categorize continuous data, such as ages, prices, or quantities, into predefined intervals or "bins." This is particularly useful for creating histograms, understanding distribution patterns, and </a:t>
            </a:r>
            <a:r>
              <a:rPr lang="en-GB" b="0" i="0" dirty="0" err="1">
                <a:solidFill>
                  <a:srgbClr val="0D0D0D"/>
                </a:solidFill>
                <a:effectLst/>
                <a:latin typeface="Söhne"/>
              </a:rPr>
              <a:t>analyzing</a:t>
            </a:r>
            <a:r>
              <a:rPr lang="en-GB" b="0" i="0" dirty="0">
                <a:solidFill>
                  <a:srgbClr val="0D0D0D"/>
                </a:solidFill>
                <a:effectLst/>
                <a:latin typeface="Söhne"/>
              </a:rPr>
              <a:t> data at a higher level of abstraction.</a:t>
            </a:r>
            <a:r>
              <a:rPr lang="en-US" dirty="0"/>
              <a:t> </a:t>
            </a:r>
          </a:p>
        </p:txBody>
      </p:sp>
      <p:sp>
        <p:nvSpPr>
          <p:cNvPr id="7" name="Title 1">
            <a:extLst>
              <a:ext uri="{FF2B5EF4-FFF2-40B4-BE49-F238E27FC236}">
                <a16:creationId xmlns:a16="http://schemas.microsoft.com/office/drawing/2014/main" id="{EFD5B831-65F5-339A-DE2A-905041C5ED63}"/>
              </a:ext>
            </a:extLst>
          </p:cNvPr>
          <p:cNvSpPr txBox="1">
            <a:spLocks/>
          </p:cNvSpPr>
          <p:nvPr/>
        </p:nvSpPr>
        <p:spPr>
          <a:xfrm>
            <a:off x="6318886" y="5245767"/>
            <a:ext cx="3595135" cy="79889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Bins</a:t>
            </a:r>
          </a:p>
        </p:txBody>
      </p:sp>
    </p:spTree>
    <p:extLst>
      <p:ext uri="{BB962C8B-B14F-4D97-AF65-F5344CB8AC3E}">
        <p14:creationId xmlns:p14="http://schemas.microsoft.com/office/powerpoint/2010/main" val="110095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978316" y="4446869"/>
            <a:ext cx="5061283" cy="798897"/>
          </a:xfrm>
        </p:spPr>
        <p:txBody>
          <a:bodyPr/>
          <a:lstStyle/>
          <a:p>
            <a:r>
              <a:rPr lang="en-US" dirty="0"/>
              <a:t>Data Terms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152400" y="381001"/>
            <a:ext cx="6166485" cy="5749108"/>
          </a:xfrm>
        </p:spPr>
        <p:txBody>
          <a:bodyPr>
            <a:normAutofit/>
          </a:bodyPr>
          <a:lstStyle/>
          <a:p>
            <a:pPr algn="ctr"/>
            <a:r>
              <a:rPr lang="en-GB" b="0" i="0" dirty="0">
                <a:solidFill>
                  <a:srgbClr val="0D0D0D"/>
                </a:solidFill>
                <a:effectLst/>
                <a:latin typeface="Söhne"/>
              </a:rPr>
              <a:t>In Tableau, a calculated field is a user-defined field that is created by applying a formula or calculation to existing fields in your data source. Calculated fields allow you to perform calculations, manipulate data, and generate new insights based on your specific requirements. You can use calculated fields to perform a wide range of operations, including mathematical calculations, logical comparisons, string manipulations, and date/time calculations.</a:t>
            </a:r>
            <a:endParaRPr lang="en-US" dirty="0"/>
          </a:p>
        </p:txBody>
      </p:sp>
      <p:sp>
        <p:nvSpPr>
          <p:cNvPr id="7" name="Title 1">
            <a:extLst>
              <a:ext uri="{FF2B5EF4-FFF2-40B4-BE49-F238E27FC236}">
                <a16:creationId xmlns:a16="http://schemas.microsoft.com/office/drawing/2014/main" id="{EFD5B831-65F5-339A-DE2A-905041C5ED63}"/>
              </a:ext>
            </a:extLst>
          </p:cNvPr>
          <p:cNvSpPr txBox="1">
            <a:spLocks/>
          </p:cNvSpPr>
          <p:nvPr/>
        </p:nvSpPr>
        <p:spPr>
          <a:xfrm>
            <a:off x="6318886" y="5245767"/>
            <a:ext cx="3595135" cy="79889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Calculated Field</a:t>
            </a:r>
          </a:p>
        </p:txBody>
      </p:sp>
    </p:spTree>
    <p:extLst>
      <p:ext uri="{BB962C8B-B14F-4D97-AF65-F5344CB8AC3E}">
        <p14:creationId xmlns:p14="http://schemas.microsoft.com/office/powerpoint/2010/main" val="295210226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{BA954095-2AAF-49A3-ABA7-6DBBA242F9B0}tf78853419_win32</Template>
  <TotalTime>313</TotalTime>
  <Words>945</Words>
  <Application>Microsoft Office PowerPoint</Application>
  <PresentationFormat>Widescreen</PresentationFormat>
  <Paragraphs>73</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Franklin Gothic Book</vt:lpstr>
      <vt:lpstr>Franklin Gothic Demi</vt:lpstr>
      <vt:lpstr>Roboto</vt:lpstr>
      <vt:lpstr>sohne</vt:lpstr>
      <vt:lpstr>Söhne</vt:lpstr>
      <vt:lpstr>source-serif-pro</vt:lpstr>
      <vt:lpstr>Times New Roman</vt:lpstr>
      <vt:lpstr>Custom</vt:lpstr>
      <vt:lpstr>Introduction to Tableau</vt:lpstr>
      <vt:lpstr>Introduction</vt:lpstr>
      <vt:lpstr>PowerPoint Presentation</vt:lpstr>
      <vt:lpstr>Design Flow</vt:lpstr>
      <vt:lpstr>Tableau Products</vt:lpstr>
      <vt:lpstr>Data Types and Terms</vt:lpstr>
      <vt:lpstr>Data Terms</vt:lpstr>
      <vt:lpstr>Data Terms</vt:lpstr>
      <vt:lpstr>Data Terms</vt:lpstr>
      <vt:lpstr>Data Terms</vt:lpstr>
      <vt:lpstr>Data Types</vt:lpstr>
      <vt:lpstr>Setting Up Tableau Public</vt:lpstr>
      <vt:lpstr>Exercises</vt:lpstr>
      <vt:lpstr>How to use Calculated Fields and Bins in Tableau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Priscilla Veke</dc:creator>
  <cp:lastModifiedBy>Priscilla Veke</cp:lastModifiedBy>
  <cp:revision>3</cp:revision>
  <dcterms:created xsi:type="dcterms:W3CDTF">2024-03-08T08:45:08Z</dcterms:created>
  <dcterms:modified xsi:type="dcterms:W3CDTF">2024-03-20T16:41:04Z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