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handoutMasterIdLst>
    <p:handoutMasterId r:id="rId32"/>
  </p:handoutMasterIdLst>
  <p:sldIdLst>
    <p:sldId id="436" r:id="rId5"/>
    <p:sldId id="437" r:id="rId6"/>
    <p:sldId id="448" r:id="rId7"/>
    <p:sldId id="438" r:id="rId8"/>
    <p:sldId id="439" r:id="rId9"/>
    <p:sldId id="440" r:id="rId10"/>
    <p:sldId id="449" r:id="rId11"/>
    <p:sldId id="441" r:id="rId12"/>
    <p:sldId id="442" r:id="rId13"/>
    <p:sldId id="443" r:id="rId14"/>
    <p:sldId id="456" r:id="rId15"/>
    <p:sldId id="457" r:id="rId16"/>
    <p:sldId id="452" r:id="rId17"/>
    <p:sldId id="458" r:id="rId18"/>
    <p:sldId id="451" r:id="rId19"/>
    <p:sldId id="459" r:id="rId20"/>
    <p:sldId id="450" r:id="rId21"/>
    <p:sldId id="464" r:id="rId22"/>
    <p:sldId id="453" r:id="rId23"/>
    <p:sldId id="460" r:id="rId24"/>
    <p:sldId id="454" r:id="rId25"/>
    <p:sldId id="461" r:id="rId26"/>
    <p:sldId id="455" r:id="rId27"/>
    <p:sldId id="462" r:id="rId28"/>
    <p:sldId id="463" r:id="rId29"/>
    <p:sldId id="43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66" d="100"/>
          <a:sy n="66" d="100"/>
        </p:scale>
        <p:origin x="668" y="32"/>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cilla Veke" userId="452c79da-4a41-4f16-a53d-a0485a7bc7b6" providerId="ADAL" clId="{66C55A31-9CE1-4AA3-891E-8864C4E719E9}"/>
    <pc:docChg chg="modSld sldOrd">
      <pc:chgData name="Priscilla Veke" userId="452c79da-4a41-4f16-a53d-a0485a7bc7b6" providerId="ADAL" clId="{66C55A31-9CE1-4AA3-891E-8864C4E719E9}" dt="2024-03-18T17:58:57.808" v="1"/>
      <pc:docMkLst>
        <pc:docMk/>
      </pc:docMkLst>
      <pc:sldChg chg="ord">
        <pc:chgData name="Priscilla Veke" userId="452c79da-4a41-4f16-a53d-a0485a7bc7b6" providerId="ADAL" clId="{66C55A31-9CE1-4AA3-891E-8864C4E719E9}" dt="2024-03-18T17:58:57.808" v="1"/>
        <pc:sldMkLst>
          <pc:docMk/>
          <pc:sldMk cId="2701710032" sldId="4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3/18/2024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3/18/2024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26</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309446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84580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75025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5734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9354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5376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70045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2230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6588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86246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0781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1950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4357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698" r:id="rId13"/>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tableau.com/learn/whitepapers/which-chart-or-graph-is-right-for-you"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moz.com/blog/data-visualization-principles-lessons-from-tuft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cdn2.hubspot.net/hub/53/file-863940581-pdf/Data_Visualization_101_How_to_Design_Charts_and_Graphs.pdf" TargetMode="External"/><Relationship Id="rId4" Type="http://schemas.openxmlformats.org/officeDocument/2006/relationships/hyperlink" Target="https://shsulibraryguides.org/dataviz/principl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994876" y="887638"/>
            <a:ext cx="10202248" cy="5094496"/>
          </a:xfrm>
        </p:spPr>
        <p:txBody>
          <a:bodyPr>
            <a:normAutofit/>
          </a:bodyPr>
          <a:lstStyle/>
          <a:p>
            <a:r>
              <a:rPr lang="en-GB" sz="2800" b="1" dirty="0">
                <a:latin typeface="Times New Roman" panose="02020603050405020304" pitchFamily="18" charset="0"/>
                <a:cs typeface="Times New Roman" panose="02020603050405020304" pitchFamily="18" charset="0"/>
              </a:rPr>
              <a:t>UNLOCKING THE POWER OF DATA VISUALIZATION WITH TABLEAU: </a:t>
            </a:r>
            <a:br>
              <a:rPr lang="en-GB" sz="2800" b="1"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Transforming Insights into Action</a:t>
            </a:r>
            <a:endParaRPr lang="en-US" sz="3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a:xfrm>
            <a:off x="10896600" y="5983104"/>
            <a:ext cx="1295400" cy="874895"/>
          </a:xfrm>
        </p:spPr>
        <p:txBody>
          <a:bodyPr/>
          <a:lstStyle/>
          <a:p>
            <a:fld id="{08AB70BE-1769-45B8-85A6-0C837432C7E6}" type="slidenum">
              <a:rPr lang="en-US" smtClean="0"/>
              <a:pPr/>
              <a:t>1</a:t>
            </a:fld>
            <a:endParaRPr lang="en-US"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371598" y="369277"/>
            <a:ext cx="7137135" cy="1074512"/>
          </a:xfrm>
        </p:spPr>
        <p:txBody>
          <a:bodyPr/>
          <a:lstStyle/>
          <a:p>
            <a:r>
              <a:rPr lang="en-US" dirty="0"/>
              <a:t>Bar Charts</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1370867" y="1684579"/>
            <a:ext cx="2984101" cy="4026107"/>
          </a:xfrm>
        </p:spPr>
        <p:txBody>
          <a:bodyPr>
            <a:normAutofit/>
          </a:bodyPr>
          <a:lstStyle/>
          <a:p>
            <a:r>
              <a:rPr lang="en-GB" sz="2000" b="0" dirty="0">
                <a:latin typeface="Times New Roman" panose="02020603050405020304" pitchFamily="18" charset="0"/>
                <a:cs typeface="Times New Roman" panose="02020603050405020304" pitchFamily="18" charset="0"/>
              </a:rPr>
              <a:t>Bar charts are very versatile. </a:t>
            </a:r>
          </a:p>
          <a:p>
            <a:r>
              <a:rPr lang="en-GB" sz="2000" b="0" dirty="0">
                <a:latin typeface="Times New Roman" panose="02020603050405020304" pitchFamily="18" charset="0"/>
                <a:cs typeface="Times New Roman" panose="02020603050405020304" pitchFamily="18" charset="0"/>
              </a:rPr>
              <a:t>They are best used to show change over time, compare different categories, or compare parts of a whole</a:t>
            </a:r>
            <a:endParaRPr lang="en-US" sz="2000" b="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4925269" y="2274033"/>
            <a:ext cx="6036544" cy="3436653"/>
          </a:xfrm>
        </p:spPr>
        <p:txBody>
          <a:bodyPr/>
          <a:lstStyle/>
          <a:p>
            <a:r>
              <a:rPr lang="en-US" dirty="0"/>
              <a:t>Only product specifically dedicated to this niche market</a:t>
            </a:r>
          </a:p>
          <a:p>
            <a:r>
              <a:rPr lang="en-US" dirty="0"/>
              <a:t>First beautifully designed product that's both stylish and functional</a:t>
            </a:r>
          </a:p>
          <a:p>
            <a:r>
              <a:rPr lang="en-US" dirty="0"/>
              <a:t>Conducted testing with college students in the area</a:t>
            </a:r>
          </a:p>
          <a:p>
            <a:r>
              <a:rPr lang="en-US" dirty="0"/>
              <a:t>Designed with the help and input of experts in the field </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a:xfrm>
            <a:off x="10896600" y="5983104"/>
            <a:ext cx="1295400" cy="874895"/>
          </a:xfrm>
        </p:spPr>
        <p:txBody>
          <a:bodyPr/>
          <a:lstStyle/>
          <a:p>
            <a:fld id="{08AB70BE-1769-45B8-85A6-0C837432C7E6}" type="slidenum">
              <a:rPr lang="en-US" smtClean="0"/>
              <a:pPr/>
              <a:t>10</a:t>
            </a:fld>
            <a:endParaRPr lang="en-US" dirty="0"/>
          </a:p>
        </p:txBody>
      </p:sp>
      <p:pic>
        <p:nvPicPr>
          <p:cNvPr id="7" name="Picture 6">
            <a:extLst>
              <a:ext uri="{FF2B5EF4-FFF2-40B4-BE49-F238E27FC236}">
                <a16:creationId xmlns:a16="http://schemas.microsoft.com/office/drawing/2014/main" id="{8B91D2E5-1488-64CC-FBBC-63E9C03436BB}"/>
              </a:ext>
            </a:extLst>
          </p:cNvPr>
          <p:cNvPicPr>
            <a:picLocks noChangeAspect="1"/>
          </p:cNvPicPr>
          <p:nvPr/>
        </p:nvPicPr>
        <p:blipFill>
          <a:blip r:embed="rId3"/>
          <a:stretch>
            <a:fillRect/>
          </a:stretch>
        </p:blipFill>
        <p:spPr>
          <a:xfrm>
            <a:off x="4188358" y="1415946"/>
            <a:ext cx="7137135" cy="4567158"/>
          </a:xfrm>
          <a:prstGeom prst="rect">
            <a:avLst/>
          </a:prstGeom>
        </p:spPr>
      </p:pic>
    </p:spTree>
    <p:extLst>
      <p:ext uri="{BB962C8B-B14F-4D97-AF65-F5344CB8AC3E}">
        <p14:creationId xmlns:p14="http://schemas.microsoft.com/office/powerpoint/2010/main" val="415424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D77A-7D63-7084-72F6-071A4970CAE7}"/>
              </a:ext>
            </a:extLst>
          </p:cNvPr>
          <p:cNvSpPr>
            <a:spLocks noGrp="1"/>
          </p:cNvSpPr>
          <p:nvPr>
            <p:ph type="title"/>
          </p:nvPr>
        </p:nvSpPr>
        <p:spPr>
          <a:xfrm>
            <a:off x="1371598" y="369277"/>
            <a:ext cx="9590215" cy="874895"/>
          </a:xfrm>
        </p:spPr>
        <p:txBody>
          <a:bodyPr>
            <a:normAutofit/>
          </a:bodyPr>
          <a:lstStyle/>
          <a:p>
            <a:r>
              <a:rPr lang="en-GB" sz="2400" dirty="0"/>
              <a:t>BAR CHARTS (CONT.)</a:t>
            </a:r>
            <a:endParaRPr lang="en-KE" sz="2400" dirty="0"/>
          </a:p>
        </p:txBody>
      </p:sp>
      <p:pic>
        <p:nvPicPr>
          <p:cNvPr id="7" name="Content Placeholder 6">
            <a:extLst>
              <a:ext uri="{FF2B5EF4-FFF2-40B4-BE49-F238E27FC236}">
                <a16:creationId xmlns:a16="http://schemas.microsoft.com/office/drawing/2014/main" id="{883AD908-CEAA-75D8-CF86-419725D1861F}"/>
              </a:ext>
            </a:extLst>
          </p:cNvPr>
          <p:cNvPicPr>
            <a:picLocks noGrp="1" noChangeAspect="1"/>
          </p:cNvPicPr>
          <p:nvPr>
            <p:ph sz="quarter" idx="11"/>
          </p:nvPr>
        </p:nvPicPr>
        <p:blipFill>
          <a:blip r:embed="rId2"/>
          <a:stretch>
            <a:fillRect/>
          </a:stretch>
        </p:blipFill>
        <p:spPr>
          <a:xfrm>
            <a:off x="1371598" y="1351280"/>
            <a:ext cx="9525002" cy="4728293"/>
          </a:xfrm>
        </p:spPr>
      </p:pic>
      <p:sp>
        <p:nvSpPr>
          <p:cNvPr id="5" name="Slide Number Placeholder 4">
            <a:extLst>
              <a:ext uri="{FF2B5EF4-FFF2-40B4-BE49-F238E27FC236}">
                <a16:creationId xmlns:a16="http://schemas.microsoft.com/office/drawing/2014/main" id="{AAAA1C09-543E-F9DE-B3B4-B2DCC5AA3788}"/>
              </a:ext>
            </a:extLst>
          </p:cNvPr>
          <p:cNvSpPr>
            <a:spLocks noGrp="1"/>
          </p:cNvSpPr>
          <p:nvPr>
            <p:ph type="sldNum" sz="quarter" idx="4"/>
          </p:nvPr>
        </p:nvSpPr>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380723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1569F7B-3773-131B-85C1-DCC9B3C62692}"/>
              </a:ext>
            </a:extLst>
          </p:cNvPr>
          <p:cNvSpPr>
            <a:spLocks noGrp="1"/>
          </p:cNvSpPr>
          <p:nvPr>
            <p:ph type="sldNum" sz="quarter" idx="4"/>
          </p:nvPr>
        </p:nvSpPr>
        <p:spPr/>
        <p:txBody>
          <a:bodyPr/>
          <a:lstStyle/>
          <a:p>
            <a:fld id="{08AB70BE-1769-45B8-85A6-0C837432C7E6}" type="slidenum">
              <a:rPr lang="en-US" smtClean="0"/>
              <a:pPr/>
              <a:t>12</a:t>
            </a:fld>
            <a:endParaRPr lang="en-US" dirty="0"/>
          </a:p>
        </p:txBody>
      </p:sp>
      <p:pic>
        <p:nvPicPr>
          <p:cNvPr id="7" name="Picture 6">
            <a:extLst>
              <a:ext uri="{FF2B5EF4-FFF2-40B4-BE49-F238E27FC236}">
                <a16:creationId xmlns:a16="http://schemas.microsoft.com/office/drawing/2014/main" id="{1B2BA8EF-B308-E3C0-EA28-F5D4B116829A}"/>
              </a:ext>
            </a:extLst>
          </p:cNvPr>
          <p:cNvPicPr>
            <a:picLocks noChangeAspect="1"/>
          </p:cNvPicPr>
          <p:nvPr/>
        </p:nvPicPr>
        <p:blipFill>
          <a:blip r:embed="rId2"/>
          <a:stretch>
            <a:fillRect/>
          </a:stretch>
        </p:blipFill>
        <p:spPr>
          <a:xfrm>
            <a:off x="1182781" y="243486"/>
            <a:ext cx="10104979" cy="5505938"/>
          </a:xfrm>
          <a:prstGeom prst="rect">
            <a:avLst/>
          </a:prstGeom>
        </p:spPr>
      </p:pic>
    </p:spTree>
    <p:extLst>
      <p:ext uri="{BB962C8B-B14F-4D97-AF65-F5344CB8AC3E}">
        <p14:creationId xmlns:p14="http://schemas.microsoft.com/office/powerpoint/2010/main" val="1745177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FEBC-71AE-EC13-2BE1-08EF6BA37812}"/>
              </a:ext>
            </a:extLst>
          </p:cNvPr>
          <p:cNvSpPr>
            <a:spLocks noGrp="1"/>
          </p:cNvSpPr>
          <p:nvPr>
            <p:ph type="title"/>
          </p:nvPr>
        </p:nvSpPr>
        <p:spPr>
          <a:xfrm>
            <a:off x="1371598" y="369277"/>
            <a:ext cx="9590215" cy="778037"/>
          </a:xfrm>
        </p:spPr>
        <p:txBody>
          <a:bodyPr/>
          <a:lstStyle/>
          <a:p>
            <a:r>
              <a:rPr lang="en-GB" dirty="0"/>
              <a:t>Pie Chart</a:t>
            </a:r>
            <a:endParaRPr lang="en-KE" dirty="0"/>
          </a:p>
        </p:txBody>
      </p:sp>
      <p:sp>
        <p:nvSpPr>
          <p:cNvPr id="3" name="Content Placeholder 2">
            <a:extLst>
              <a:ext uri="{FF2B5EF4-FFF2-40B4-BE49-F238E27FC236}">
                <a16:creationId xmlns:a16="http://schemas.microsoft.com/office/drawing/2014/main" id="{7C294EA0-C09D-9158-E855-83F00097B072}"/>
              </a:ext>
            </a:extLst>
          </p:cNvPr>
          <p:cNvSpPr>
            <a:spLocks noGrp="1"/>
          </p:cNvSpPr>
          <p:nvPr>
            <p:ph sz="quarter" idx="10"/>
          </p:nvPr>
        </p:nvSpPr>
        <p:spPr>
          <a:xfrm>
            <a:off x="866274" y="1147314"/>
            <a:ext cx="5229726" cy="5118731"/>
          </a:xfrm>
        </p:spPr>
        <p:txBody>
          <a:bodyPr>
            <a:normAutofit/>
          </a:bodyPr>
          <a:lstStyle/>
          <a:p>
            <a:r>
              <a:rPr lang="en-GB" sz="2400" b="0" dirty="0">
                <a:latin typeface="Times New Roman" panose="02020603050405020304" pitchFamily="18" charset="0"/>
                <a:cs typeface="Times New Roman" panose="02020603050405020304" pitchFamily="18" charset="0"/>
              </a:rPr>
              <a:t>The pie chart is one of the most popular chart types. </a:t>
            </a:r>
          </a:p>
          <a:p>
            <a:r>
              <a:rPr lang="en-GB" sz="2400" b="0" dirty="0">
                <a:latin typeface="Times New Roman" panose="02020603050405020304" pitchFamily="18" charset="0"/>
                <a:cs typeface="Times New Roman" panose="02020603050405020304" pitchFamily="18" charset="0"/>
              </a:rPr>
              <a:t>Pie charts are best used for making part-to-whole comparisons with discrete or continuous data. </a:t>
            </a:r>
          </a:p>
          <a:p>
            <a:r>
              <a:rPr lang="en-GB" sz="2400" b="0" dirty="0">
                <a:latin typeface="Times New Roman" panose="02020603050405020304" pitchFamily="18" charset="0"/>
                <a:cs typeface="Times New Roman" panose="02020603050405020304" pitchFamily="18" charset="0"/>
              </a:rPr>
              <a:t>They are most impactful with a small data set</a:t>
            </a:r>
          </a:p>
        </p:txBody>
      </p:sp>
      <p:pic>
        <p:nvPicPr>
          <p:cNvPr id="7" name="Content Placeholder 6">
            <a:extLst>
              <a:ext uri="{FF2B5EF4-FFF2-40B4-BE49-F238E27FC236}">
                <a16:creationId xmlns:a16="http://schemas.microsoft.com/office/drawing/2014/main" id="{7373B235-1E81-5678-1A67-D109D9E56482}"/>
              </a:ext>
            </a:extLst>
          </p:cNvPr>
          <p:cNvPicPr>
            <a:picLocks noGrp="1" noChangeAspect="1"/>
          </p:cNvPicPr>
          <p:nvPr>
            <p:ph sz="quarter" idx="11"/>
          </p:nvPr>
        </p:nvPicPr>
        <p:blipFill>
          <a:blip r:embed="rId2"/>
          <a:stretch>
            <a:fillRect/>
          </a:stretch>
        </p:blipFill>
        <p:spPr>
          <a:xfrm>
            <a:off x="5720081" y="890872"/>
            <a:ext cx="5747056" cy="4229767"/>
          </a:xfrm>
        </p:spPr>
      </p:pic>
      <p:sp>
        <p:nvSpPr>
          <p:cNvPr id="5" name="Slide Number Placeholder 4">
            <a:extLst>
              <a:ext uri="{FF2B5EF4-FFF2-40B4-BE49-F238E27FC236}">
                <a16:creationId xmlns:a16="http://schemas.microsoft.com/office/drawing/2014/main" id="{2585EF67-6CD8-04E6-CC9F-8AADF7A3DE8E}"/>
              </a:ext>
            </a:extLst>
          </p:cNvPr>
          <p:cNvSpPr>
            <a:spLocks noGrp="1"/>
          </p:cNvSpPr>
          <p:nvPr>
            <p:ph type="sldNum" sz="quarter" idx="4"/>
          </p:nvPr>
        </p:nvSpPr>
        <p:spPr/>
        <p:txBody>
          <a:bodyPr/>
          <a:lstStyle/>
          <a:p>
            <a:fld id="{08AB70BE-1769-45B8-85A6-0C837432C7E6}" type="slidenum">
              <a:rPr lang="en-US" smtClean="0"/>
              <a:pPr/>
              <a:t>13</a:t>
            </a:fld>
            <a:endParaRPr lang="en-US" dirty="0"/>
          </a:p>
        </p:txBody>
      </p:sp>
    </p:spTree>
    <p:extLst>
      <p:ext uri="{BB962C8B-B14F-4D97-AF65-F5344CB8AC3E}">
        <p14:creationId xmlns:p14="http://schemas.microsoft.com/office/powerpoint/2010/main" val="187538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444466-03DE-A705-BCAF-CF3A8199735B}"/>
              </a:ext>
            </a:extLst>
          </p:cNvPr>
          <p:cNvSpPr>
            <a:spLocks noGrp="1"/>
          </p:cNvSpPr>
          <p:nvPr>
            <p:ph type="sldNum" sz="quarter" idx="4"/>
          </p:nvPr>
        </p:nvSpPr>
        <p:spPr/>
        <p:txBody>
          <a:bodyPr/>
          <a:lstStyle/>
          <a:p>
            <a:fld id="{08AB70BE-1769-45B8-85A6-0C837432C7E6}" type="slidenum">
              <a:rPr lang="en-US" smtClean="0"/>
              <a:pPr/>
              <a:t>14</a:t>
            </a:fld>
            <a:endParaRPr lang="en-US" dirty="0"/>
          </a:p>
        </p:txBody>
      </p:sp>
      <p:pic>
        <p:nvPicPr>
          <p:cNvPr id="7" name="Picture 6">
            <a:extLst>
              <a:ext uri="{FF2B5EF4-FFF2-40B4-BE49-F238E27FC236}">
                <a16:creationId xmlns:a16="http://schemas.microsoft.com/office/drawing/2014/main" id="{C07F0661-F1EB-80F0-D3D6-1BFC1BD79F8C}"/>
              </a:ext>
            </a:extLst>
          </p:cNvPr>
          <p:cNvPicPr>
            <a:picLocks noChangeAspect="1"/>
          </p:cNvPicPr>
          <p:nvPr/>
        </p:nvPicPr>
        <p:blipFill>
          <a:blip r:embed="rId2"/>
          <a:stretch>
            <a:fillRect/>
          </a:stretch>
        </p:blipFill>
        <p:spPr>
          <a:xfrm>
            <a:off x="1105450" y="345440"/>
            <a:ext cx="9602904" cy="5933440"/>
          </a:xfrm>
          <a:prstGeom prst="rect">
            <a:avLst/>
          </a:prstGeom>
        </p:spPr>
      </p:pic>
    </p:spTree>
    <p:extLst>
      <p:ext uri="{BB962C8B-B14F-4D97-AF65-F5344CB8AC3E}">
        <p14:creationId xmlns:p14="http://schemas.microsoft.com/office/powerpoint/2010/main" val="2508999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BB3B-D77E-AE91-8225-1A157B47356F}"/>
              </a:ext>
            </a:extLst>
          </p:cNvPr>
          <p:cNvSpPr>
            <a:spLocks noGrp="1"/>
          </p:cNvSpPr>
          <p:nvPr>
            <p:ph type="title"/>
          </p:nvPr>
        </p:nvSpPr>
        <p:spPr/>
        <p:txBody>
          <a:bodyPr/>
          <a:lstStyle/>
          <a:p>
            <a:r>
              <a:rPr lang="en-GB" dirty="0"/>
              <a:t>Line Chart</a:t>
            </a:r>
            <a:endParaRPr lang="en-KE" dirty="0"/>
          </a:p>
        </p:txBody>
      </p:sp>
      <p:sp>
        <p:nvSpPr>
          <p:cNvPr id="3" name="Content Placeholder 2">
            <a:extLst>
              <a:ext uri="{FF2B5EF4-FFF2-40B4-BE49-F238E27FC236}">
                <a16:creationId xmlns:a16="http://schemas.microsoft.com/office/drawing/2014/main" id="{EAA59021-3948-85B0-3EDB-EFC6E6209F40}"/>
              </a:ext>
            </a:extLst>
          </p:cNvPr>
          <p:cNvSpPr>
            <a:spLocks noGrp="1"/>
          </p:cNvSpPr>
          <p:nvPr>
            <p:ph sz="quarter" idx="10"/>
          </p:nvPr>
        </p:nvSpPr>
        <p:spPr>
          <a:xfrm>
            <a:off x="895149" y="1605281"/>
            <a:ext cx="3823500" cy="4227628"/>
          </a:xfrm>
        </p:spPr>
        <p:txBody>
          <a:bodyPr/>
          <a:lstStyle/>
          <a:p>
            <a:r>
              <a:rPr lang="en-GB" dirty="0"/>
              <a:t>Line charts are used to show time-series relationships with continuous data. </a:t>
            </a:r>
          </a:p>
          <a:p>
            <a:r>
              <a:rPr lang="en-GB" dirty="0"/>
              <a:t>They help show trend, acceleration, deceleration, and volatility.</a:t>
            </a:r>
            <a:endParaRPr lang="en-KE" dirty="0"/>
          </a:p>
        </p:txBody>
      </p:sp>
      <p:pic>
        <p:nvPicPr>
          <p:cNvPr id="7" name="Content Placeholder 6">
            <a:extLst>
              <a:ext uri="{FF2B5EF4-FFF2-40B4-BE49-F238E27FC236}">
                <a16:creationId xmlns:a16="http://schemas.microsoft.com/office/drawing/2014/main" id="{2C202B0D-EA9D-7DFE-9739-A6960A16CEEB}"/>
              </a:ext>
            </a:extLst>
          </p:cNvPr>
          <p:cNvPicPr>
            <a:picLocks noGrp="1" noChangeAspect="1"/>
          </p:cNvPicPr>
          <p:nvPr>
            <p:ph sz="quarter" idx="11"/>
          </p:nvPr>
        </p:nvPicPr>
        <p:blipFill>
          <a:blip r:embed="rId2"/>
          <a:stretch>
            <a:fillRect/>
          </a:stretch>
        </p:blipFill>
        <p:spPr>
          <a:xfrm>
            <a:off x="5473572" y="1158240"/>
            <a:ext cx="6047868" cy="4460240"/>
          </a:xfrm>
        </p:spPr>
      </p:pic>
      <p:sp>
        <p:nvSpPr>
          <p:cNvPr id="5" name="Slide Number Placeholder 4">
            <a:extLst>
              <a:ext uri="{FF2B5EF4-FFF2-40B4-BE49-F238E27FC236}">
                <a16:creationId xmlns:a16="http://schemas.microsoft.com/office/drawing/2014/main" id="{6EC69FB3-33A2-3C53-4DB1-15F82EC30E1C}"/>
              </a:ext>
            </a:extLst>
          </p:cNvPr>
          <p:cNvSpPr>
            <a:spLocks noGrp="1"/>
          </p:cNvSpPr>
          <p:nvPr>
            <p:ph type="sldNum" sz="quarter" idx="4"/>
          </p:nvPr>
        </p:nvSpPr>
        <p:spPr/>
        <p:txBody>
          <a:bodyPr/>
          <a:lstStyle/>
          <a:p>
            <a:fld id="{08AB70BE-1769-45B8-85A6-0C837432C7E6}" type="slidenum">
              <a:rPr lang="en-US" smtClean="0"/>
              <a:pPr/>
              <a:t>15</a:t>
            </a:fld>
            <a:endParaRPr lang="en-US" dirty="0"/>
          </a:p>
        </p:txBody>
      </p:sp>
    </p:spTree>
    <p:extLst>
      <p:ext uri="{BB962C8B-B14F-4D97-AF65-F5344CB8AC3E}">
        <p14:creationId xmlns:p14="http://schemas.microsoft.com/office/powerpoint/2010/main" val="99891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50CC70C-FE20-036A-0ACC-772B2C3BA1BE}"/>
              </a:ext>
            </a:extLst>
          </p:cNvPr>
          <p:cNvSpPr>
            <a:spLocks noGrp="1"/>
          </p:cNvSpPr>
          <p:nvPr>
            <p:ph type="sldNum" sz="quarter" idx="4"/>
          </p:nvPr>
        </p:nvSpPr>
        <p:spPr/>
        <p:txBody>
          <a:bodyPr/>
          <a:lstStyle/>
          <a:p>
            <a:fld id="{08AB70BE-1769-45B8-85A6-0C837432C7E6}" type="slidenum">
              <a:rPr lang="en-US" smtClean="0"/>
              <a:pPr/>
              <a:t>16</a:t>
            </a:fld>
            <a:endParaRPr lang="en-US" dirty="0"/>
          </a:p>
        </p:txBody>
      </p:sp>
      <p:pic>
        <p:nvPicPr>
          <p:cNvPr id="7" name="Picture 6">
            <a:extLst>
              <a:ext uri="{FF2B5EF4-FFF2-40B4-BE49-F238E27FC236}">
                <a16:creationId xmlns:a16="http://schemas.microsoft.com/office/drawing/2014/main" id="{60017BC2-BFA4-814D-86C2-4996BB3207D0}"/>
              </a:ext>
            </a:extLst>
          </p:cNvPr>
          <p:cNvPicPr>
            <a:picLocks noChangeAspect="1"/>
          </p:cNvPicPr>
          <p:nvPr/>
        </p:nvPicPr>
        <p:blipFill>
          <a:blip r:embed="rId2"/>
          <a:stretch>
            <a:fillRect/>
          </a:stretch>
        </p:blipFill>
        <p:spPr>
          <a:xfrm>
            <a:off x="1132283" y="375919"/>
            <a:ext cx="9606837" cy="5908968"/>
          </a:xfrm>
          <a:prstGeom prst="rect">
            <a:avLst/>
          </a:prstGeom>
        </p:spPr>
      </p:pic>
    </p:spTree>
    <p:extLst>
      <p:ext uri="{BB962C8B-B14F-4D97-AF65-F5344CB8AC3E}">
        <p14:creationId xmlns:p14="http://schemas.microsoft.com/office/powerpoint/2010/main" val="3906655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104D-158C-6A09-4336-7AB3B9CDF16F}"/>
              </a:ext>
            </a:extLst>
          </p:cNvPr>
          <p:cNvSpPr>
            <a:spLocks noGrp="1"/>
          </p:cNvSpPr>
          <p:nvPr>
            <p:ph type="title"/>
          </p:nvPr>
        </p:nvSpPr>
        <p:spPr>
          <a:xfrm>
            <a:off x="1371598" y="369277"/>
            <a:ext cx="9590215" cy="1613527"/>
          </a:xfrm>
        </p:spPr>
        <p:txBody>
          <a:bodyPr>
            <a:normAutofit/>
          </a:bodyPr>
          <a:lstStyle/>
          <a:p>
            <a:r>
              <a:rPr lang="en-GB" dirty="0"/>
              <a:t>Area Chart</a:t>
            </a:r>
            <a:br>
              <a:rPr lang="en-GB" dirty="0"/>
            </a:br>
            <a:r>
              <a:rPr lang="en-GB" sz="2200" dirty="0">
                <a:solidFill>
                  <a:schemeClr val="tx1"/>
                </a:solidFill>
                <a:latin typeface="Times New Roman" panose="02020603050405020304" pitchFamily="18" charset="0"/>
                <a:cs typeface="Times New Roman" panose="02020603050405020304" pitchFamily="18" charset="0"/>
              </a:rPr>
              <a:t>Area charts depict a time-series relationship, but they are different than line charts in that they can represent volume.</a:t>
            </a:r>
            <a:endParaRPr lang="en-KE"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0DCE28E-5D2E-4166-3435-BBCF83003F8A}"/>
              </a:ext>
            </a:extLst>
          </p:cNvPr>
          <p:cNvPicPr>
            <a:picLocks noGrp="1" noChangeAspect="1"/>
          </p:cNvPicPr>
          <p:nvPr>
            <p:ph sz="quarter" idx="11"/>
          </p:nvPr>
        </p:nvPicPr>
        <p:blipFill>
          <a:blip r:embed="rId2"/>
          <a:stretch>
            <a:fillRect/>
          </a:stretch>
        </p:blipFill>
        <p:spPr>
          <a:xfrm>
            <a:off x="1039527" y="1982804"/>
            <a:ext cx="9711891" cy="4374908"/>
          </a:xfrm>
        </p:spPr>
      </p:pic>
      <p:sp>
        <p:nvSpPr>
          <p:cNvPr id="5" name="Slide Number Placeholder 4">
            <a:extLst>
              <a:ext uri="{FF2B5EF4-FFF2-40B4-BE49-F238E27FC236}">
                <a16:creationId xmlns:a16="http://schemas.microsoft.com/office/drawing/2014/main" id="{13EEE030-E2E4-DA71-78A8-8C896B87678B}"/>
              </a:ext>
            </a:extLst>
          </p:cNvPr>
          <p:cNvSpPr>
            <a:spLocks noGrp="1"/>
          </p:cNvSpPr>
          <p:nvPr>
            <p:ph type="sldNum" sz="quarter" idx="4"/>
          </p:nvPr>
        </p:nvSpPr>
        <p:spPr/>
        <p:txBody>
          <a:bodyPr/>
          <a:lstStyle/>
          <a:p>
            <a:fld id="{08AB70BE-1769-45B8-85A6-0C837432C7E6}" type="slidenum">
              <a:rPr lang="en-US" smtClean="0"/>
              <a:pPr/>
              <a:t>17</a:t>
            </a:fld>
            <a:endParaRPr lang="en-US" dirty="0"/>
          </a:p>
        </p:txBody>
      </p:sp>
    </p:spTree>
    <p:extLst>
      <p:ext uri="{BB962C8B-B14F-4D97-AF65-F5344CB8AC3E}">
        <p14:creationId xmlns:p14="http://schemas.microsoft.com/office/powerpoint/2010/main" val="365338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28B6F1-7542-B925-E451-47B5CD46E7B5}"/>
              </a:ext>
            </a:extLst>
          </p:cNvPr>
          <p:cNvSpPr>
            <a:spLocks noGrp="1"/>
          </p:cNvSpPr>
          <p:nvPr>
            <p:ph type="sldNum" sz="quarter" idx="4"/>
          </p:nvPr>
        </p:nvSpPr>
        <p:spPr/>
        <p:txBody>
          <a:bodyPr/>
          <a:lstStyle/>
          <a:p>
            <a:fld id="{08AB70BE-1769-45B8-85A6-0C837432C7E6}" type="slidenum">
              <a:rPr lang="en-US" smtClean="0"/>
              <a:pPr/>
              <a:t>18</a:t>
            </a:fld>
            <a:endParaRPr lang="en-US" dirty="0"/>
          </a:p>
        </p:txBody>
      </p:sp>
      <p:pic>
        <p:nvPicPr>
          <p:cNvPr id="7" name="Picture 6">
            <a:extLst>
              <a:ext uri="{FF2B5EF4-FFF2-40B4-BE49-F238E27FC236}">
                <a16:creationId xmlns:a16="http://schemas.microsoft.com/office/drawing/2014/main" id="{55127671-8617-132E-02F6-BFBCE0A4B618}"/>
              </a:ext>
            </a:extLst>
          </p:cNvPr>
          <p:cNvPicPr>
            <a:picLocks noChangeAspect="1"/>
          </p:cNvPicPr>
          <p:nvPr/>
        </p:nvPicPr>
        <p:blipFill>
          <a:blip r:embed="rId2"/>
          <a:stretch>
            <a:fillRect/>
          </a:stretch>
        </p:blipFill>
        <p:spPr>
          <a:xfrm>
            <a:off x="1010518" y="497840"/>
            <a:ext cx="9677399" cy="5577840"/>
          </a:xfrm>
          <a:prstGeom prst="rect">
            <a:avLst/>
          </a:prstGeom>
        </p:spPr>
      </p:pic>
    </p:spTree>
    <p:extLst>
      <p:ext uri="{BB962C8B-B14F-4D97-AF65-F5344CB8AC3E}">
        <p14:creationId xmlns:p14="http://schemas.microsoft.com/office/powerpoint/2010/main" val="266768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7671-8DA8-6325-51DE-6D956D8BD735}"/>
              </a:ext>
            </a:extLst>
          </p:cNvPr>
          <p:cNvSpPr>
            <a:spLocks noGrp="1"/>
          </p:cNvSpPr>
          <p:nvPr>
            <p:ph type="title"/>
          </p:nvPr>
        </p:nvSpPr>
        <p:spPr>
          <a:xfrm>
            <a:off x="1371598" y="369277"/>
            <a:ext cx="9590215" cy="1536525"/>
          </a:xfrm>
        </p:spPr>
        <p:txBody>
          <a:bodyPr>
            <a:normAutofit/>
          </a:bodyPr>
          <a:lstStyle/>
          <a:p>
            <a:r>
              <a:rPr lang="en-GB" dirty="0"/>
              <a:t>Scatter Plot</a:t>
            </a:r>
            <a:br>
              <a:rPr lang="en-GB" dirty="0"/>
            </a:br>
            <a:r>
              <a:rPr lang="en-GB" sz="2200" dirty="0">
                <a:solidFill>
                  <a:schemeClr val="tx1"/>
                </a:solidFill>
                <a:latin typeface="Times New Roman" panose="02020603050405020304" pitchFamily="18" charset="0"/>
                <a:cs typeface="Times New Roman" panose="02020603050405020304" pitchFamily="18" charset="0"/>
              </a:rPr>
              <a:t>Scatter plots show the relationship between items based on two sets of variables. They are best used to show correlation in a large amount of data</a:t>
            </a:r>
            <a:endParaRPr lang="en-KE" sz="2200"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264E3DA-9E26-336B-80C4-73337F950B28}"/>
              </a:ext>
            </a:extLst>
          </p:cNvPr>
          <p:cNvPicPr>
            <a:picLocks noGrp="1" noChangeAspect="1"/>
          </p:cNvPicPr>
          <p:nvPr>
            <p:ph sz="quarter" idx="11"/>
          </p:nvPr>
        </p:nvPicPr>
        <p:blipFill>
          <a:blip r:embed="rId2"/>
          <a:stretch>
            <a:fillRect/>
          </a:stretch>
        </p:blipFill>
        <p:spPr>
          <a:xfrm>
            <a:off x="1371598" y="1785978"/>
            <a:ext cx="7992091" cy="4340502"/>
          </a:xfrm>
        </p:spPr>
      </p:pic>
      <p:sp>
        <p:nvSpPr>
          <p:cNvPr id="5" name="Slide Number Placeholder 4">
            <a:extLst>
              <a:ext uri="{FF2B5EF4-FFF2-40B4-BE49-F238E27FC236}">
                <a16:creationId xmlns:a16="http://schemas.microsoft.com/office/drawing/2014/main" id="{552C7BD7-2103-0E48-C528-785609D96FF1}"/>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Tree>
    <p:extLst>
      <p:ext uri="{BB962C8B-B14F-4D97-AF65-F5344CB8AC3E}">
        <p14:creationId xmlns:p14="http://schemas.microsoft.com/office/powerpoint/2010/main" val="299279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336885" y="1478396"/>
            <a:ext cx="4899258" cy="3748122"/>
          </a:xfrm>
        </p:spPr>
        <p:txBody>
          <a:bodyPr>
            <a:normAutofit/>
          </a:bodyPr>
          <a:lstStyle/>
          <a:p>
            <a:pPr algn="l"/>
            <a:r>
              <a:rPr lang="en-GB" sz="2000" b="1" i="0" dirty="0">
                <a:solidFill>
                  <a:srgbClr val="666666"/>
                </a:solidFill>
                <a:effectLst/>
                <a:latin typeface="Lato Extended"/>
              </a:rPr>
              <a:t>Principles of Constructing Data Visualizations</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360465" y="404262"/>
            <a:ext cx="5536135" cy="5207266"/>
          </a:xfrm>
        </p:spPr>
        <p:txBody>
          <a:bodyPr/>
          <a:lstStyle/>
          <a:p>
            <a:pPr algn="l"/>
            <a:r>
              <a:rPr lang="en-GB" b="1" i="0" dirty="0">
                <a:solidFill>
                  <a:srgbClr val="34495E"/>
                </a:solidFill>
                <a:effectLst/>
                <a:latin typeface="Lato Extended"/>
              </a:rPr>
              <a:t>Learning Outcomes</a:t>
            </a:r>
            <a:endParaRPr lang="en-GB" b="1" i="0" dirty="0">
              <a:solidFill>
                <a:srgbClr val="2D3B45"/>
              </a:solidFill>
              <a:effectLst/>
              <a:latin typeface="Lato Extended"/>
            </a:endParaRPr>
          </a:p>
          <a:p>
            <a:pPr algn="l"/>
            <a:r>
              <a:rPr lang="en-GB" b="0" i="0" dirty="0">
                <a:solidFill>
                  <a:srgbClr val="2D3B45"/>
                </a:solidFill>
                <a:effectLst/>
                <a:latin typeface="Lato Extended"/>
              </a:rPr>
              <a:t>By the end of the lesson, you will be able to:</a:t>
            </a:r>
          </a:p>
          <a:p>
            <a:pPr algn="l">
              <a:buFont typeface="Arial" panose="020B0604020202020204" pitchFamily="34" charset="0"/>
              <a:buChar char="•"/>
            </a:pPr>
            <a:r>
              <a:rPr lang="en-GB" b="0" i="0" dirty="0">
                <a:solidFill>
                  <a:srgbClr val="2D3B45"/>
                </a:solidFill>
                <a:effectLst/>
                <a:latin typeface="Lato Extended"/>
              </a:rPr>
              <a:t>Identify effective data visualizations and give justification. </a:t>
            </a:r>
          </a:p>
          <a:p>
            <a:pPr algn="l">
              <a:buFont typeface="Arial" panose="020B0604020202020204" pitchFamily="34" charset="0"/>
              <a:buChar char="•"/>
            </a:pPr>
            <a:r>
              <a:rPr lang="en-GB" b="0" i="0" dirty="0">
                <a:solidFill>
                  <a:srgbClr val="2D3B45"/>
                </a:solidFill>
                <a:effectLst/>
                <a:latin typeface="Lato Extended"/>
              </a:rPr>
              <a:t>Suggest an appropriate visualization for some data.</a:t>
            </a:r>
          </a:p>
          <a:p>
            <a:pPr algn="l">
              <a:buFont typeface="Arial" panose="020B0604020202020204" pitchFamily="34" charset="0"/>
              <a:buChar char="•"/>
            </a:pPr>
            <a:r>
              <a:rPr lang="en-GB" b="0" i="0" dirty="0">
                <a:solidFill>
                  <a:srgbClr val="2D3B45"/>
                </a:solidFill>
                <a:effectLst/>
                <a:latin typeface="Lato Extended"/>
              </a:rPr>
              <a:t>Evaluate a data visualization for effectiveness of communication.</a:t>
            </a:r>
          </a:p>
          <a:p>
            <a:pPr algn="l">
              <a:buFont typeface="Arial" panose="020B0604020202020204" pitchFamily="34" charset="0"/>
              <a:buChar char="•"/>
            </a:pPr>
            <a:r>
              <a:rPr lang="en-GB" dirty="0">
                <a:solidFill>
                  <a:srgbClr val="2D3B45"/>
                </a:solidFill>
                <a:latin typeface="Lato Extended"/>
              </a:rPr>
              <a:t>Automate reporting</a:t>
            </a:r>
            <a:endParaRPr lang="en-GB" b="0" i="0" dirty="0">
              <a:solidFill>
                <a:srgbClr val="2D3B45"/>
              </a:solidFill>
              <a:effectLst/>
              <a:latin typeface="Lato Extended"/>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a:xfrm>
            <a:off x="10896600" y="5983104"/>
            <a:ext cx="1295400" cy="874895"/>
          </a:xfrm>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4E22DAD-50BE-3488-268E-956E1F5EE778}"/>
              </a:ext>
            </a:extLst>
          </p:cNvPr>
          <p:cNvSpPr>
            <a:spLocks noGrp="1"/>
          </p:cNvSpPr>
          <p:nvPr>
            <p:ph type="sldNum" sz="quarter" idx="4"/>
          </p:nvPr>
        </p:nvSpPr>
        <p:spPr/>
        <p:txBody>
          <a:bodyPr/>
          <a:lstStyle/>
          <a:p>
            <a:fld id="{08AB70BE-1769-45B8-85A6-0C837432C7E6}" type="slidenum">
              <a:rPr lang="en-US" smtClean="0"/>
              <a:pPr/>
              <a:t>20</a:t>
            </a:fld>
            <a:endParaRPr lang="en-US" dirty="0"/>
          </a:p>
        </p:txBody>
      </p:sp>
      <p:pic>
        <p:nvPicPr>
          <p:cNvPr id="7" name="Picture 6">
            <a:extLst>
              <a:ext uri="{FF2B5EF4-FFF2-40B4-BE49-F238E27FC236}">
                <a16:creationId xmlns:a16="http://schemas.microsoft.com/office/drawing/2014/main" id="{59C84D9B-EE9C-D16D-DA06-158DB2E49385}"/>
              </a:ext>
            </a:extLst>
          </p:cNvPr>
          <p:cNvPicPr>
            <a:picLocks noChangeAspect="1"/>
          </p:cNvPicPr>
          <p:nvPr/>
        </p:nvPicPr>
        <p:blipFill>
          <a:blip r:embed="rId2"/>
          <a:stretch>
            <a:fillRect/>
          </a:stretch>
        </p:blipFill>
        <p:spPr>
          <a:xfrm>
            <a:off x="932939" y="558799"/>
            <a:ext cx="9765541" cy="5820675"/>
          </a:xfrm>
          <a:prstGeom prst="rect">
            <a:avLst/>
          </a:prstGeom>
        </p:spPr>
      </p:pic>
    </p:spTree>
    <p:extLst>
      <p:ext uri="{BB962C8B-B14F-4D97-AF65-F5344CB8AC3E}">
        <p14:creationId xmlns:p14="http://schemas.microsoft.com/office/powerpoint/2010/main" val="4004744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EF9E-0D01-3E68-A99E-D96300AF452F}"/>
              </a:ext>
            </a:extLst>
          </p:cNvPr>
          <p:cNvSpPr>
            <a:spLocks noGrp="1"/>
          </p:cNvSpPr>
          <p:nvPr>
            <p:ph type="title"/>
          </p:nvPr>
        </p:nvSpPr>
        <p:spPr>
          <a:xfrm>
            <a:off x="1371598" y="369277"/>
            <a:ext cx="9590215" cy="1372897"/>
          </a:xfrm>
        </p:spPr>
        <p:txBody>
          <a:bodyPr anchor="ctr">
            <a:normAutofit/>
          </a:bodyPr>
          <a:lstStyle/>
          <a:p>
            <a:r>
              <a:rPr lang="en-GB" dirty="0"/>
              <a:t>Bubble Graph</a:t>
            </a:r>
            <a:br>
              <a:rPr lang="en-GB" dirty="0"/>
            </a:br>
            <a:r>
              <a:rPr lang="en-GB" sz="2800" dirty="0">
                <a:solidFill>
                  <a:schemeClr val="tx1"/>
                </a:solidFill>
                <a:latin typeface="Times New Roman" panose="02020603050405020304" pitchFamily="18" charset="0"/>
                <a:cs typeface="Times New Roman" panose="02020603050405020304" pitchFamily="18" charset="0"/>
              </a:rPr>
              <a:t>Bubble charts are good for displaying nominal comparisons or ranking relationships</a:t>
            </a:r>
            <a:endParaRPr lang="en-KE" sz="28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5B3FBD-AE94-A2D1-2280-B4B52D607026}"/>
              </a:ext>
            </a:extLst>
          </p:cNvPr>
          <p:cNvPicPr>
            <a:picLocks noChangeAspect="1"/>
          </p:cNvPicPr>
          <p:nvPr/>
        </p:nvPicPr>
        <p:blipFill>
          <a:blip r:embed="rId2"/>
          <a:stretch>
            <a:fillRect/>
          </a:stretch>
        </p:blipFill>
        <p:spPr>
          <a:xfrm>
            <a:off x="1443790" y="1742174"/>
            <a:ext cx="9923646" cy="4040442"/>
          </a:xfrm>
          <a:prstGeom prst="rect">
            <a:avLst/>
          </a:prstGeom>
          <a:noFill/>
        </p:spPr>
      </p:pic>
      <p:sp>
        <p:nvSpPr>
          <p:cNvPr id="5" name="Slide Number Placeholder 4">
            <a:extLst>
              <a:ext uri="{FF2B5EF4-FFF2-40B4-BE49-F238E27FC236}">
                <a16:creationId xmlns:a16="http://schemas.microsoft.com/office/drawing/2014/main" id="{3ABA1AE4-8AFE-95F2-E047-902D5FDE53CA}"/>
              </a:ext>
            </a:extLst>
          </p:cNvPr>
          <p:cNvSpPr>
            <a:spLocks noGrp="1"/>
          </p:cNvSpPr>
          <p:nvPr>
            <p:ph type="sldNum" sz="quarter" idx="4"/>
          </p:nvPr>
        </p:nvSpPr>
        <p:spPr>
          <a:xfrm>
            <a:off x="10896600" y="5983104"/>
            <a:ext cx="1295400" cy="874895"/>
          </a:xfrm>
        </p:spPr>
        <p:txBody>
          <a:bodyPr anchor="ctr">
            <a:normAutofit/>
          </a:bodyPr>
          <a:lstStyle/>
          <a:p>
            <a:pPr>
              <a:spcAft>
                <a:spcPts val="600"/>
              </a:spcAft>
            </a:pPr>
            <a:fld id="{08AB70BE-1769-45B8-85A6-0C837432C7E6}" type="slidenum">
              <a:rPr lang="en-US" smtClean="0"/>
              <a:pPr>
                <a:spcAft>
                  <a:spcPts val="600"/>
                </a:spcAft>
              </a:pPr>
              <a:t>21</a:t>
            </a:fld>
            <a:endParaRPr lang="en-US"/>
          </a:p>
        </p:txBody>
      </p:sp>
    </p:spTree>
    <p:extLst>
      <p:ext uri="{BB962C8B-B14F-4D97-AF65-F5344CB8AC3E}">
        <p14:creationId xmlns:p14="http://schemas.microsoft.com/office/powerpoint/2010/main" val="315182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5FA59EE7-E7FC-EE60-F6CA-297080EAE0D2}"/>
              </a:ext>
            </a:extLst>
          </p:cNvPr>
          <p:cNvSpPr>
            <a:spLocks noGrp="1"/>
          </p:cNvSpPr>
          <p:nvPr>
            <p:ph type="title"/>
          </p:nvPr>
        </p:nvSpPr>
        <p:spPr>
          <a:xfrm>
            <a:off x="1371598" y="369277"/>
            <a:ext cx="9590215" cy="1103923"/>
          </a:xfrm>
        </p:spPr>
        <p:txBody>
          <a:bodyPr>
            <a:normAutofit/>
          </a:bodyPr>
          <a:lstStyle/>
          <a:p>
            <a:r>
              <a:rPr lang="en-US" dirty="0"/>
              <a:t>Bubble plot</a:t>
            </a:r>
            <a:br>
              <a:rPr lang="en-US" dirty="0"/>
            </a:br>
            <a:r>
              <a:rPr lang="en-US" sz="2400" b="1" dirty="0">
                <a:solidFill>
                  <a:schemeClr val="tx1"/>
                </a:solidFill>
                <a:latin typeface="Times New Roman" panose="02020603050405020304" pitchFamily="18" charset="0"/>
                <a:cs typeface="Times New Roman" panose="02020603050405020304" pitchFamily="18" charset="0"/>
              </a:rPr>
              <a:t>Design Best Practices</a:t>
            </a:r>
          </a:p>
        </p:txBody>
      </p:sp>
      <p:pic>
        <p:nvPicPr>
          <p:cNvPr id="11" name="Picture 10">
            <a:extLst>
              <a:ext uri="{FF2B5EF4-FFF2-40B4-BE49-F238E27FC236}">
                <a16:creationId xmlns:a16="http://schemas.microsoft.com/office/drawing/2014/main" id="{7B75CA24-D43C-22C2-6ECF-4D5781B01174}"/>
              </a:ext>
            </a:extLst>
          </p:cNvPr>
          <p:cNvPicPr>
            <a:picLocks noChangeAspect="1"/>
          </p:cNvPicPr>
          <p:nvPr/>
        </p:nvPicPr>
        <p:blipFill rotWithShape="1">
          <a:blip r:embed="rId2"/>
          <a:srcRect r="2568" b="-1"/>
          <a:stretch/>
        </p:blipFill>
        <p:spPr>
          <a:xfrm>
            <a:off x="1371598" y="1473200"/>
            <a:ext cx="3252914" cy="3434080"/>
          </a:xfrm>
          <a:prstGeom prst="rect">
            <a:avLst/>
          </a:prstGeom>
          <a:noFill/>
        </p:spPr>
      </p:pic>
      <p:sp>
        <p:nvSpPr>
          <p:cNvPr id="5" name="Slide Number Placeholder 4">
            <a:extLst>
              <a:ext uri="{FF2B5EF4-FFF2-40B4-BE49-F238E27FC236}">
                <a16:creationId xmlns:a16="http://schemas.microsoft.com/office/drawing/2014/main" id="{82C6F26B-731B-26A1-6D4F-4A8AA0E53C70}"/>
              </a:ext>
            </a:extLst>
          </p:cNvPr>
          <p:cNvSpPr>
            <a:spLocks noGrp="1"/>
          </p:cNvSpPr>
          <p:nvPr>
            <p:ph type="sldNum" sz="quarter" idx="4"/>
          </p:nvPr>
        </p:nvSpPr>
        <p:spPr>
          <a:xfrm>
            <a:off x="10896600" y="5983104"/>
            <a:ext cx="1295400" cy="874895"/>
          </a:xfrm>
        </p:spPr>
        <p:txBody>
          <a:bodyPr anchor="ctr">
            <a:normAutofit/>
          </a:bodyPr>
          <a:lstStyle/>
          <a:p>
            <a:pPr>
              <a:spcAft>
                <a:spcPts val="600"/>
              </a:spcAft>
            </a:pPr>
            <a:fld id="{08AB70BE-1769-45B8-85A6-0C837432C7E6}" type="slidenum">
              <a:rPr lang="en-US" smtClean="0"/>
              <a:pPr>
                <a:spcAft>
                  <a:spcPts val="600"/>
                </a:spcAft>
              </a:pPr>
              <a:t>22</a:t>
            </a:fld>
            <a:endParaRPr lang="en-US"/>
          </a:p>
        </p:txBody>
      </p:sp>
      <p:pic>
        <p:nvPicPr>
          <p:cNvPr id="17" name="Picture 16">
            <a:extLst>
              <a:ext uri="{FF2B5EF4-FFF2-40B4-BE49-F238E27FC236}">
                <a16:creationId xmlns:a16="http://schemas.microsoft.com/office/drawing/2014/main" id="{E63693C2-299D-0D43-9943-8165856FC196}"/>
              </a:ext>
            </a:extLst>
          </p:cNvPr>
          <p:cNvPicPr>
            <a:picLocks noChangeAspect="1"/>
          </p:cNvPicPr>
          <p:nvPr/>
        </p:nvPicPr>
        <p:blipFill>
          <a:blip r:embed="rId3"/>
          <a:stretch>
            <a:fillRect/>
          </a:stretch>
        </p:blipFill>
        <p:spPr>
          <a:xfrm>
            <a:off x="4948776" y="2541443"/>
            <a:ext cx="3068320" cy="2652456"/>
          </a:xfrm>
          <a:prstGeom prst="rect">
            <a:avLst/>
          </a:prstGeom>
        </p:spPr>
      </p:pic>
      <p:pic>
        <p:nvPicPr>
          <p:cNvPr id="20" name="Picture 19">
            <a:extLst>
              <a:ext uri="{FF2B5EF4-FFF2-40B4-BE49-F238E27FC236}">
                <a16:creationId xmlns:a16="http://schemas.microsoft.com/office/drawing/2014/main" id="{C7159FE3-9357-6059-82BF-57409DF69FD7}"/>
              </a:ext>
            </a:extLst>
          </p:cNvPr>
          <p:cNvPicPr>
            <a:picLocks noChangeAspect="1"/>
          </p:cNvPicPr>
          <p:nvPr/>
        </p:nvPicPr>
        <p:blipFill>
          <a:blip r:embed="rId4"/>
          <a:stretch>
            <a:fillRect/>
          </a:stretch>
        </p:blipFill>
        <p:spPr>
          <a:xfrm>
            <a:off x="8475980" y="3154145"/>
            <a:ext cx="3068320" cy="2731904"/>
          </a:xfrm>
          <a:prstGeom prst="rect">
            <a:avLst/>
          </a:prstGeom>
        </p:spPr>
      </p:pic>
    </p:spTree>
    <p:extLst>
      <p:ext uri="{BB962C8B-B14F-4D97-AF65-F5344CB8AC3E}">
        <p14:creationId xmlns:p14="http://schemas.microsoft.com/office/powerpoint/2010/main" val="1641620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6A02-879C-3343-7E30-99D8223FD392}"/>
              </a:ext>
            </a:extLst>
          </p:cNvPr>
          <p:cNvSpPr>
            <a:spLocks noGrp="1"/>
          </p:cNvSpPr>
          <p:nvPr>
            <p:ph type="title"/>
          </p:nvPr>
        </p:nvSpPr>
        <p:spPr>
          <a:xfrm>
            <a:off x="1371598" y="369277"/>
            <a:ext cx="9590215" cy="778037"/>
          </a:xfrm>
        </p:spPr>
        <p:txBody>
          <a:bodyPr/>
          <a:lstStyle/>
          <a:p>
            <a:r>
              <a:rPr lang="en-GB" dirty="0"/>
              <a:t>Heat Map</a:t>
            </a:r>
            <a:endParaRPr lang="en-KE" dirty="0"/>
          </a:p>
        </p:txBody>
      </p:sp>
      <p:sp>
        <p:nvSpPr>
          <p:cNvPr id="3" name="Content Placeholder 2">
            <a:extLst>
              <a:ext uri="{FF2B5EF4-FFF2-40B4-BE49-F238E27FC236}">
                <a16:creationId xmlns:a16="http://schemas.microsoft.com/office/drawing/2014/main" id="{A5670DF7-399B-5738-E414-57D660BA12F4}"/>
              </a:ext>
            </a:extLst>
          </p:cNvPr>
          <p:cNvSpPr>
            <a:spLocks noGrp="1"/>
          </p:cNvSpPr>
          <p:nvPr>
            <p:ph sz="quarter" idx="10"/>
          </p:nvPr>
        </p:nvSpPr>
        <p:spPr>
          <a:xfrm>
            <a:off x="924025" y="1395664"/>
            <a:ext cx="3794624" cy="2377440"/>
          </a:xfrm>
        </p:spPr>
        <p:txBody>
          <a:bodyPr/>
          <a:lstStyle/>
          <a:p>
            <a:r>
              <a:rPr lang="en-GB" dirty="0"/>
              <a:t>Heat maps display categorical data, using intensity of colour to represent values of geographic areas or data tables</a:t>
            </a:r>
            <a:endParaRPr lang="en-KE" dirty="0"/>
          </a:p>
        </p:txBody>
      </p:sp>
      <p:pic>
        <p:nvPicPr>
          <p:cNvPr id="7" name="Content Placeholder 6">
            <a:extLst>
              <a:ext uri="{FF2B5EF4-FFF2-40B4-BE49-F238E27FC236}">
                <a16:creationId xmlns:a16="http://schemas.microsoft.com/office/drawing/2014/main" id="{C5868E5C-0B08-7A53-62A7-B783B56D0EC8}"/>
              </a:ext>
            </a:extLst>
          </p:cNvPr>
          <p:cNvPicPr>
            <a:picLocks noGrp="1" noChangeAspect="1"/>
          </p:cNvPicPr>
          <p:nvPr>
            <p:ph sz="quarter" idx="11"/>
          </p:nvPr>
        </p:nvPicPr>
        <p:blipFill>
          <a:blip r:embed="rId2"/>
          <a:stretch>
            <a:fillRect/>
          </a:stretch>
        </p:blipFill>
        <p:spPr>
          <a:xfrm>
            <a:off x="4527010" y="1020279"/>
            <a:ext cx="6666453" cy="4639376"/>
          </a:xfrm>
        </p:spPr>
      </p:pic>
      <p:sp>
        <p:nvSpPr>
          <p:cNvPr id="5" name="Slide Number Placeholder 4">
            <a:extLst>
              <a:ext uri="{FF2B5EF4-FFF2-40B4-BE49-F238E27FC236}">
                <a16:creationId xmlns:a16="http://schemas.microsoft.com/office/drawing/2014/main" id="{1714297D-2363-DD0D-1724-221DB990E568}"/>
              </a:ext>
            </a:extLst>
          </p:cNvPr>
          <p:cNvSpPr>
            <a:spLocks noGrp="1"/>
          </p:cNvSpPr>
          <p:nvPr>
            <p:ph type="sldNum" sz="quarter" idx="4"/>
          </p:nvPr>
        </p:nvSpPr>
        <p:spPr/>
        <p:txBody>
          <a:bodyPr/>
          <a:lstStyle/>
          <a:p>
            <a:fld id="{08AB70BE-1769-45B8-85A6-0C837432C7E6}" type="slidenum">
              <a:rPr lang="en-US" smtClean="0"/>
              <a:pPr/>
              <a:t>23</a:t>
            </a:fld>
            <a:endParaRPr lang="en-US" dirty="0"/>
          </a:p>
        </p:txBody>
      </p:sp>
    </p:spTree>
    <p:extLst>
      <p:ext uri="{BB962C8B-B14F-4D97-AF65-F5344CB8AC3E}">
        <p14:creationId xmlns:p14="http://schemas.microsoft.com/office/powerpoint/2010/main" val="2523178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F97A828-91B5-79C0-F177-DDC20F8FB8B1}"/>
              </a:ext>
            </a:extLst>
          </p:cNvPr>
          <p:cNvSpPr>
            <a:spLocks noGrp="1"/>
          </p:cNvSpPr>
          <p:nvPr>
            <p:ph type="sldNum" sz="quarter" idx="4"/>
          </p:nvPr>
        </p:nvSpPr>
        <p:spPr/>
        <p:txBody>
          <a:bodyPr/>
          <a:lstStyle/>
          <a:p>
            <a:fld id="{08AB70BE-1769-45B8-85A6-0C837432C7E6}" type="slidenum">
              <a:rPr lang="en-US" smtClean="0"/>
              <a:pPr/>
              <a:t>24</a:t>
            </a:fld>
            <a:endParaRPr lang="en-US" dirty="0"/>
          </a:p>
        </p:txBody>
      </p:sp>
      <p:pic>
        <p:nvPicPr>
          <p:cNvPr id="7" name="Picture 6">
            <a:extLst>
              <a:ext uri="{FF2B5EF4-FFF2-40B4-BE49-F238E27FC236}">
                <a16:creationId xmlns:a16="http://schemas.microsoft.com/office/drawing/2014/main" id="{B83BDC69-4956-B14F-9426-769AD1FE9984}"/>
              </a:ext>
            </a:extLst>
          </p:cNvPr>
          <p:cNvPicPr>
            <a:picLocks noChangeAspect="1"/>
          </p:cNvPicPr>
          <p:nvPr/>
        </p:nvPicPr>
        <p:blipFill>
          <a:blip r:embed="rId2"/>
          <a:stretch>
            <a:fillRect/>
          </a:stretch>
        </p:blipFill>
        <p:spPr>
          <a:xfrm>
            <a:off x="1158240" y="314960"/>
            <a:ext cx="9506551" cy="6045200"/>
          </a:xfrm>
          <a:prstGeom prst="rect">
            <a:avLst/>
          </a:prstGeom>
        </p:spPr>
      </p:pic>
    </p:spTree>
    <p:extLst>
      <p:ext uri="{BB962C8B-B14F-4D97-AF65-F5344CB8AC3E}">
        <p14:creationId xmlns:p14="http://schemas.microsoft.com/office/powerpoint/2010/main" val="227039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318A941-B09B-65C8-20CF-82571C2C79B5}"/>
              </a:ext>
            </a:extLst>
          </p:cNvPr>
          <p:cNvSpPr>
            <a:spLocks noGrp="1"/>
          </p:cNvSpPr>
          <p:nvPr>
            <p:ph type="sldNum" sz="quarter" idx="4"/>
          </p:nvPr>
        </p:nvSpPr>
        <p:spPr/>
        <p:txBody>
          <a:bodyPr/>
          <a:lstStyle/>
          <a:p>
            <a:fld id="{08AB70BE-1769-45B8-85A6-0C837432C7E6}" type="slidenum">
              <a:rPr lang="en-US" smtClean="0"/>
              <a:pPr/>
              <a:t>25</a:t>
            </a:fld>
            <a:endParaRPr lang="en-US" dirty="0"/>
          </a:p>
        </p:txBody>
      </p:sp>
      <p:pic>
        <p:nvPicPr>
          <p:cNvPr id="7" name="Picture 6">
            <a:extLst>
              <a:ext uri="{FF2B5EF4-FFF2-40B4-BE49-F238E27FC236}">
                <a16:creationId xmlns:a16="http://schemas.microsoft.com/office/drawing/2014/main" id="{40C3FE5C-D8EE-2BD5-CBA3-30A6A1CB11FB}"/>
              </a:ext>
            </a:extLst>
          </p:cNvPr>
          <p:cNvPicPr>
            <a:picLocks noChangeAspect="1"/>
          </p:cNvPicPr>
          <p:nvPr/>
        </p:nvPicPr>
        <p:blipFill>
          <a:blip r:embed="rId2"/>
          <a:stretch>
            <a:fillRect/>
          </a:stretch>
        </p:blipFill>
        <p:spPr>
          <a:xfrm>
            <a:off x="1273398" y="182881"/>
            <a:ext cx="9425082" cy="5867636"/>
          </a:xfrm>
          <a:prstGeom prst="rect">
            <a:avLst/>
          </a:prstGeom>
        </p:spPr>
      </p:pic>
    </p:spTree>
    <p:extLst>
      <p:ext uri="{BB962C8B-B14F-4D97-AF65-F5344CB8AC3E}">
        <p14:creationId xmlns:p14="http://schemas.microsoft.com/office/powerpoint/2010/main" val="358111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1371597" y="1088211"/>
            <a:ext cx="4602483" cy="4896019"/>
          </a:xfrm>
        </p:spPr>
        <p:txBody>
          <a:bodyPr/>
          <a:lstStyle/>
          <a:p>
            <a:r>
              <a:rPr lang="en-US" dirty="0"/>
              <a:t>Thank you</a:t>
            </a:r>
          </a:p>
        </p:txBody>
      </p:sp>
    </p:spTree>
    <p:extLst>
      <p:ext uri="{BB962C8B-B14F-4D97-AF65-F5344CB8AC3E}">
        <p14:creationId xmlns:p14="http://schemas.microsoft.com/office/powerpoint/2010/main" val="228080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87F54-6E1E-D168-1DAB-007816038A57}"/>
              </a:ext>
            </a:extLst>
          </p:cNvPr>
          <p:cNvSpPr>
            <a:spLocks noGrp="1"/>
          </p:cNvSpPr>
          <p:nvPr>
            <p:ph sz="quarter" idx="10"/>
          </p:nvPr>
        </p:nvSpPr>
        <p:spPr>
          <a:xfrm>
            <a:off x="1126157" y="683394"/>
            <a:ext cx="9770444" cy="5024387"/>
          </a:xfrm>
        </p:spPr>
        <p:txBody>
          <a:bodyPr>
            <a:normAutofit/>
          </a:bodyPr>
          <a:lstStyle/>
          <a:p>
            <a:r>
              <a:rPr lang="en-GB" sz="3200" b="1"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When dealing with a significant amount of data, the idea of data visualization comes into relevance. </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This is a type of visual communication that allows us to create, study and share data in a graphical manner so that the viewer can understand complex information according to its relevance and priority. </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specific learning outcomes of this session help us to integrate data visualization tools into our workflow. They also help to present our findings through engaging and interactive presentations</a:t>
            </a:r>
          </a:p>
          <a:p>
            <a:endParaRPr lang="en-KE" dirty="0"/>
          </a:p>
        </p:txBody>
      </p:sp>
      <p:sp>
        <p:nvSpPr>
          <p:cNvPr id="4" name="Slide Number Placeholder 3">
            <a:extLst>
              <a:ext uri="{FF2B5EF4-FFF2-40B4-BE49-F238E27FC236}">
                <a16:creationId xmlns:a16="http://schemas.microsoft.com/office/drawing/2014/main" id="{65B827BB-9024-C091-9D48-A54F2A14A759}"/>
              </a:ext>
            </a:extLst>
          </p:cNvPr>
          <p:cNvSpPr>
            <a:spLocks noGrp="1"/>
          </p:cNvSpPr>
          <p:nvPr>
            <p:ph type="sldNum" sz="quarter" idx="4"/>
          </p:nvPr>
        </p:nvSpPr>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100447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346510" y="798897"/>
            <a:ext cx="7401828" cy="4625957"/>
          </a:xfrm>
        </p:spPr>
        <p:txBody>
          <a:bodyPr/>
          <a:lstStyle/>
          <a:p>
            <a:pPr>
              <a:lnSpc>
                <a:spcPct val="107000"/>
              </a:lnSpc>
              <a:spcBef>
                <a:spcPts val="450"/>
              </a:spcBef>
              <a:spcAft>
                <a:spcPts val="450"/>
              </a:spcAft>
            </a:pPr>
            <a:r>
              <a:rPr lang="en-KE" sz="40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Terminology</a:t>
            </a:r>
            <a:br>
              <a:rPr lang="en-GB"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br>
            <a:br>
              <a:rPr lang="en-K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KE" sz="24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Data Visualisation</a:t>
            </a:r>
            <a:r>
              <a:rPr lang="en-KE" sz="240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 - The graphical representation of information and data through the use of visual elements like charts, graphs, and maps.</a:t>
            </a:r>
            <a:endParaRPr lang="en-KE"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a:xfrm>
            <a:off x="7877908" y="1"/>
            <a:ext cx="4314092" cy="6858000"/>
          </a:xfrm>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a:xfrm>
            <a:off x="10896600" y="5983104"/>
            <a:ext cx="1295400" cy="874895"/>
          </a:xfrm>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312417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4389120" y="360485"/>
            <a:ext cx="7642459" cy="919675"/>
          </a:xfrm>
        </p:spPr>
        <p:txBody>
          <a:bodyPr>
            <a:normAutofit fontScale="90000"/>
          </a:bodyPr>
          <a:lstStyle/>
          <a:p>
            <a:r>
              <a:rPr lang="en-GB" dirty="0"/>
              <a:t>Why Data Visualization is Important?</a:t>
            </a:r>
          </a:p>
        </p:txBody>
      </p:sp>
      <p:pic>
        <p:nvPicPr>
          <p:cNvPr id="24" name="Picture Placeholder 23" descr="Green lights in the sky">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t="37" b="37"/>
          <a:stretch/>
        </p:blipFill>
        <p:spPr>
          <a:xfrm>
            <a:off x="0" y="0"/>
            <a:ext cx="4308475" cy="6858000"/>
          </a:xfrm>
        </p:spPr>
      </p:pic>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4308476" y="1703672"/>
            <a:ext cx="7800106" cy="5014762"/>
          </a:xfrm>
        </p:spPr>
        <p:txBody>
          <a:bodyPr>
            <a:normAutofit/>
          </a:bodyPr>
          <a:lstStyle/>
          <a:p>
            <a:r>
              <a:rPr lang="en-GB" dirty="0"/>
              <a:t>There are many benefits to the use of data visualization in the data presentation process. Essentially, they contribute towards the decision - making process in an organization. Below are some of the benefits:	</a:t>
            </a:r>
          </a:p>
          <a:p>
            <a:r>
              <a:rPr lang="en-GB" b="1" dirty="0"/>
              <a:t>1. Faster Action</a:t>
            </a:r>
          </a:p>
          <a:p>
            <a:r>
              <a:rPr lang="en-GB" dirty="0"/>
              <a:t>Data visualization provides a very clear form of communication that allows organization/business leaders to interpret and act upon their information more rapidly. It means faster responses to market changes and quick identification of new opportunities which bring a competitive advantage in any industry.</a:t>
            </a:r>
          </a:p>
          <a:p>
            <a:r>
              <a:rPr lang="en-GB" b="1" dirty="0"/>
              <a:t>2. Communicate Findings in Constructive Ways</a:t>
            </a:r>
          </a:p>
          <a:p>
            <a:r>
              <a:rPr lang="en-GB" dirty="0"/>
              <a:t>Reports coming from data visualization tools make it possible to encapsulate complex information on operational and market conditions in a brief series or even a single graphic.</a:t>
            </a:r>
          </a:p>
          <a:p>
            <a:endParaRPr lang="en-US" dirty="0"/>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a:xfrm>
            <a:off x="10896600" y="5983104"/>
            <a:ext cx="1295400" cy="874895"/>
          </a:xfrm>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270171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135781" y="246183"/>
            <a:ext cx="9770967" cy="1192795"/>
          </a:xfrm>
        </p:spPr>
        <p:txBody>
          <a:bodyPr/>
          <a:lstStyle/>
          <a:p>
            <a:r>
              <a:rPr lang="en-GB" dirty="0"/>
              <a:t>Why Data Visualization is Important? </a:t>
            </a:r>
            <a:r>
              <a:rPr lang="en-GB" dirty="0" err="1"/>
              <a:t>cont</a:t>
            </a:r>
            <a:endParaRPr lang="en-US" dirty="0"/>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981777" y="1438979"/>
            <a:ext cx="9914823" cy="4827068"/>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3. Understand Connections Between Operations and Results</a:t>
            </a:r>
          </a:p>
          <a:p>
            <a:pPr marL="0" indent="0">
              <a:buNone/>
            </a:pPr>
            <a:r>
              <a:rPr lang="en-GB" sz="2000" dirty="0">
                <a:latin typeface="Times New Roman" panose="02020603050405020304" pitchFamily="18" charset="0"/>
                <a:cs typeface="Times New Roman" panose="02020603050405020304" pitchFamily="18" charset="0"/>
              </a:rPr>
              <a:t>Data visualization allows us to track connections between operations and overall business/organization performance.</a:t>
            </a:r>
            <a:endParaRPr lang="en-GB" sz="2000" b="1" dirty="0">
              <a:latin typeface="Times New Roman" panose="02020603050405020304" pitchFamily="18" charset="0"/>
              <a:cs typeface="Times New Roman" panose="02020603050405020304" pitchFamily="18" charset="0"/>
            </a:endParaRPr>
          </a:p>
          <a:p>
            <a:pPr marL="0" indent="0">
              <a:buNone/>
            </a:pPr>
            <a:r>
              <a:rPr lang="en-GB" sz="2000" b="1" dirty="0">
                <a:latin typeface="Times New Roman" panose="02020603050405020304" pitchFamily="18" charset="0"/>
                <a:cs typeface="Times New Roman" panose="02020603050405020304" pitchFamily="18" charset="0"/>
              </a:rPr>
              <a:t>4. Embrace Emerging Trends</a:t>
            </a:r>
          </a:p>
          <a:p>
            <a:pPr marL="0" indent="0">
              <a:buNone/>
            </a:pPr>
            <a:r>
              <a:rPr lang="en-GB" sz="2000" dirty="0">
                <a:latin typeface="Times New Roman" panose="02020603050405020304" pitchFamily="18" charset="0"/>
                <a:cs typeface="Times New Roman" panose="02020603050405020304" pitchFamily="18" charset="0"/>
              </a:rPr>
              <a:t>By using data visualization for monitoring key indicators, business/organization leaders can more easily spot market shifts and trends in varied and large data sets.</a:t>
            </a:r>
          </a:p>
          <a:p>
            <a:pPr marL="0" indent="0">
              <a:buNone/>
            </a:pPr>
            <a:r>
              <a:rPr lang="en-GB" sz="2000" b="1" dirty="0">
                <a:latin typeface="Times New Roman" panose="02020603050405020304" pitchFamily="18" charset="0"/>
                <a:cs typeface="Times New Roman" panose="02020603050405020304" pitchFamily="18" charset="0"/>
              </a:rPr>
              <a:t>5. Create New Discussion</a:t>
            </a:r>
          </a:p>
          <a:p>
            <a:pPr marL="0" indent="0">
              <a:buNone/>
            </a:pPr>
            <a:r>
              <a:rPr lang="en-GB" sz="2000" dirty="0">
                <a:latin typeface="Times New Roman" panose="02020603050405020304" pitchFamily="18" charset="0"/>
                <a:cs typeface="Times New Roman" panose="02020603050405020304" pitchFamily="18" charset="0"/>
              </a:rPr>
              <a:t>Data Visualization provides a ready means to tell stories from the data. Heat maps can show the development of product performance over time in multiple geographic areas, making it easier to see those that are performing very well or underperforming. This allows management to drill down into specific locations to see what's being done well or poorly.</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a:xfrm>
            <a:off x="10896600" y="5983104"/>
            <a:ext cx="1295400" cy="874895"/>
          </a:xfrm>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345762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53C2-9E88-24BB-852E-DCAD38DA4876}"/>
              </a:ext>
            </a:extLst>
          </p:cNvPr>
          <p:cNvSpPr>
            <a:spLocks noGrp="1"/>
          </p:cNvSpPr>
          <p:nvPr>
            <p:ph type="title"/>
          </p:nvPr>
        </p:nvSpPr>
        <p:spPr>
          <a:xfrm>
            <a:off x="1381748" y="246184"/>
            <a:ext cx="9525000" cy="1091728"/>
          </a:xfrm>
        </p:spPr>
        <p:txBody>
          <a:bodyPr>
            <a:normAutofit/>
          </a:bodyPr>
          <a:lstStyle/>
          <a:p>
            <a:r>
              <a:rPr lang="en-GB" sz="3100" b="1" i="0" dirty="0">
                <a:solidFill>
                  <a:srgbClr val="2D3B45"/>
                </a:solidFill>
                <a:effectLst/>
                <a:latin typeface="Lato Extended"/>
              </a:rPr>
              <a:t>What are the best practices for data visualization?</a:t>
            </a:r>
            <a:br>
              <a:rPr lang="en-GB" b="0" i="0" dirty="0">
                <a:solidFill>
                  <a:srgbClr val="2D3B45"/>
                </a:solidFill>
                <a:effectLst/>
                <a:latin typeface="Lato Extended"/>
              </a:rPr>
            </a:br>
            <a:endParaRPr lang="en-KE" dirty="0"/>
          </a:p>
        </p:txBody>
      </p:sp>
      <p:sp>
        <p:nvSpPr>
          <p:cNvPr id="3" name="Content Placeholder 2">
            <a:extLst>
              <a:ext uri="{FF2B5EF4-FFF2-40B4-BE49-F238E27FC236}">
                <a16:creationId xmlns:a16="http://schemas.microsoft.com/office/drawing/2014/main" id="{406512DB-B6FD-87A8-0AEF-351A6C5DA3F2}"/>
              </a:ext>
            </a:extLst>
          </p:cNvPr>
          <p:cNvSpPr>
            <a:spLocks noGrp="1"/>
          </p:cNvSpPr>
          <p:nvPr>
            <p:ph sz="quarter" idx="10"/>
          </p:nvPr>
        </p:nvSpPr>
        <p:spPr>
          <a:xfrm>
            <a:off x="1371600" y="1135781"/>
            <a:ext cx="9525000" cy="4456127"/>
          </a:xfrm>
        </p:spPr>
        <p:txBody>
          <a:bodyPr>
            <a:normAutofit fontScale="92500"/>
          </a:bodyPr>
          <a:lstStyle/>
          <a:p>
            <a:pPr algn="l"/>
            <a:r>
              <a:rPr lang="en-GB" sz="2800" b="0" i="0" dirty="0">
                <a:solidFill>
                  <a:srgbClr val="2D3B45"/>
                </a:solidFill>
                <a:effectLst/>
                <a:latin typeface="Lato Extended"/>
              </a:rPr>
              <a:t>While working with different data visualization tools, we might get suggested chart types. </a:t>
            </a:r>
          </a:p>
          <a:p>
            <a:pPr algn="l"/>
            <a:r>
              <a:rPr lang="en-GB" sz="2800" b="0" i="0" dirty="0">
                <a:solidFill>
                  <a:srgbClr val="2D3B45"/>
                </a:solidFill>
                <a:effectLst/>
                <a:latin typeface="Lato Extended"/>
              </a:rPr>
              <a:t>However, its always a good idea to develop a framework that would us to prioritize chart types for our different use cases. </a:t>
            </a:r>
          </a:p>
          <a:p>
            <a:r>
              <a:rPr lang="en-GB" sz="2800" b="0" i="0" dirty="0">
                <a:solidFill>
                  <a:srgbClr val="2D3B45"/>
                </a:solidFill>
                <a:effectLst/>
                <a:latin typeface="Lato Extended"/>
                <a:hlinkClick r:id="rId2"/>
              </a:rPr>
              <a:t>This site gives us information about different types of charts and graphs</a:t>
            </a:r>
          </a:p>
          <a:p>
            <a:pPr marL="0" indent="0" algn="l">
              <a:buNone/>
            </a:pPr>
            <a:r>
              <a:rPr lang="en-GB" sz="2800" b="0" i="0" dirty="0">
                <a:solidFill>
                  <a:srgbClr val="2D3B45"/>
                </a:solidFill>
                <a:effectLst/>
                <a:latin typeface="Lato Extended"/>
                <a:hlinkClick r:id="rId2"/>
              </a:rPr>
              <a:t>https://www.tableau.com/learn/whitepapers/which-chart-or-graph-is-right-for-you</a:t>
            </a:r>
            <a:r>
              <a:rPr lang="en-GB" sz="2800" dirty="0">
                <a:solidFill>
                  <a:srgbClr val="2D3B45"/>
                </a:solidFill>
                <a:latin typeface="Lato Extended"/>
              </a:rPr>
              <a:t> </a:t>
            </a:r>
            <a:endParaRPr lang="en-GB" sz="2800" b="0" i="0" dirty="0">
              <a:solidFill>
                <a:srgbClr val="2D3B45"/>
              </a:solidFill>
              <a:effectLst/>
              <a:latin typeface="Lato Extended"/>
            </a:endParaRPr>
          </a:p>
          <a:p>
            <a:pPr marL="0" indent="0">
              <a:buNone/>
            </a:pPr>
            <a:endParaRPr lang="en-KE" dirty="0"/>
          </a:p>
        </p:txBody>
      </p:sp>
      <p:sp>
        <p:nvSpPr>
          <p:cNvPr id="4" name="Slide Number Placeholder 3">
            <a:extLst>
              <a:ext uri="{FF2B5EF4-FFF2-40B4-BE49-F238E27FC236}">
                <a16:creationId xmlns:a16="http://schemas.microsoft.com/office/drawing/2014/main" id="{66F6FD57-0DEF-604A-EE84-D06119C64875}"/>
              </a:ext>
            </a:extLst>
          </p:cNvPr>
          <p:cNvSpPr>
            <a:spLocks noGrp="1"/>
          </p:cNvSpPr>
          <p:nvPr>
            <p:ph type="sldNum" sz="quarter" idx="4"/>
          </p:nvPr>
        </p:nvSpPr>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341430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a:xfrm>
            <a:off x="240632" y="835270"/>
            <a:ext cx="10200635" cy="1012782"/>
          </a:xfrm>
        </p:spPr>
        <p:txBody>
          <a:bodyPr>
            <a:normAutofit/>
          </a:bodyPr>
          <a:lstStyle/>
          <a:p>
            <a:r>
              <a:rPr lang="en-US" dirty="0"/>
              <a:t>Data Visualization Basics Study Materials</a:t>
            </a:r>
          </a:p>
        </p:txBody>
      </p:sp>
      <p:sp>
        <p:nvSpPr>
          <p:cNvPr id="4" name="Content Placeholder 3">
            <a:extLst>
              <a:ext uri="{FF2B5EF4-FFF2-40B4-BE49-F238E27FC236}">
                <a16:creationId xmlns:a16="http://schemas.microsoft.com/office/drawing/2014/main" id="{B9D6390D-BFD6-DF07-2067-06D2785D587D}"/>
              </a:ext>
            </a:extLst>
          </p:cNvPr>
          <p:cNvSpPr>
            <a:spLocks noGrp="1"/>
          </p:cNvSpPr>
          <p:nvPr>
            <p:ph sz="quarter" idx="10"/>
          </p:nvPr>
        </p:nvSpPr>
        <p:spPr>
          <a:xfrm>
            <a:off x="529389" y="2059807"/>
            <a:ext cx="10722544" cy="3751908"/>
          </a:xfrm>
        </p:spPr>
        <p:txBody>
          <a:bodyPr/>
          <a:lstStyle/>
          <a:p>
            <a:pPr marL="228600" indent="-228600" algn="l">
              <a:lnSpc>
                <a:spcPct val="107000"/>
              </a:lnSpc>
              <a:spcAft>
                <a:spcPts val="800"/>
              </a:spcAft>
              <a:buSzPts val="1000"/>
              <a:buFont typeface="Wingdings" panose="05000000000000000000" pitchFamily="2" charset="2"/>
              <a:buChar char=""/>
              <a:tabLst>
                <a:tab pos="1371600" algn="l"/>
              </a:tabLst>
            </a:pPr>
            <a:r>
              <a:rPr lang="en-KE" sz="22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Data Visualization Principles: Lessons from Tufte </a:t>
            </a:r>
            <a:r>
              <a:rPr lang="en-GB" sz="22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GB" sz="2400" dirty="0">
                <a:solidFill>
                  <a:srgbClr val="FF0000"/>
                </a:solidFill>
                <a:hlinkClick r:id="rId3">
                  <a:extLst>
                    <a:ext uri="{A12FA001-AC4F-418D-AE19-62706E023703}">
                      <ahyp:hlinkClr xmlns:ahyp="http://schemas.microsoft.com/office/drawing/2018/hyperlinkcolor" val="tx"/>
                    </a:ext>
                  </a:extLst>
                </a:hlinkClick>
              </a:rPr>
              <a:t>Data Visualization Principles: Lessons from Tufte - </a:t>
            </a:r>
            <a:r>
              <a:rPr lang="en-GB" sz="2400" dirty="0" err="1">
                <a:solidFill>
                  <a:srgbClr val="FF0000"/>
                </a:solidFill>
                <a:hlinkClick r:id="rId3">
                  <a:extLst>
                    <a:ext uri="{A12FA001-AC4F-418D-AE19-62706E023703}">
                      <ahyp:hlinkClr xmlns:ahyp="http://schemas.microsoft.com/office/drawing/2018/hyperlinkcolor" val="tx"/>
                    </a:ext>
                  </a:extLst>
                </a:hlinkClick>
              </a:rPr>
              <a:t>Moz</a:t>
            </a:r>
            <a:endParaRPr lang="en-KE" sz="2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l">
              <a:lnSpc>
                <a:spcPct val="107000"/>
              </a:lnSpc>
              <a:spcAft>
                <a:spcPts val="800"/>
              </a:spcAft>
              <a:buSzPts val="1000"/>
              <a:buFont typeface="Wingdings" panose="05000000000000000000" pitchFamily="2" charset="2"/>
              <a:buChar char=""/>
              <a:tabLst>
                <a:tab pos="1371600" algn="l"/>
              </a:tabLst>
            </a:pPr>
            <a:r>
              <a:rPr lang="en-KE" sz="22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Data Visualization</a:t>
            </a:r>
            <a:r>
              <a:rPr lang="en-GB" sz="22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KE" sz="22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Basic Principles</a:t>
            </a:r>
            <a:r>
              <a:rPr lang="en-GB" sz="22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GB" sz="2200"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https://shsulibraryguides.org/dataviz/principles</a:t>
            </a:r>
            <a:endParaRPr lang="en-GB" sz="2200"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228600" indent="-228600" algn="l">
              <a:lnSpc>
                <a:spcPct val="107000"/>
              </a:lnSpc>
              <a:spcAft>
                <a:spcPts val="800"/>
              </a:spcAft>
              <a:buSzPts val="1000"/>
              <a:buFont typeface="Wingdings" panose="05000000000000000000" pitchFamily="2" charset="2"/>
              <a:buChar char=""/>
              <a:tabLst>
                <a:tab pos="1371600" algn="l"/>
              </a:tabLst>
            </a:pPr>
            <a:r>
              <a:rPr lang="en-KE" sz="22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How to Design Charts and Graph</a:t>
            </a:r>
            <a:r>
              <a:rPr lang="en-GB" sz="22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KE" sz="22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GB" sz="2400" dirty="0">
                <a:solidFill>
                  <a:srgbClr val="FF0000"/>
                </a:solidFill>
                <a:hlinkClick r:id="rId5">
                  <a:extLst>
                    <a:ext uri="{A12FA001-AC4F-418D-AE19-62706E023703}">
                      <ahyp:hlinkClr xmlns:ahyp="http://schemas.microsoft.com/office/drawing/2018/hyperlinkcolor" val="tx"/>
                    </a:ext>
                  </a:extLst>
                </a:hlinkClick>
              </a:rPr>
              <a:t>Data_Visualization_101_How_to_Design_Charts_and_Graphs.pdf (hubspot.net)</a:t>
            </a:r>
            <a:endParaRPr lang="en-KE" sz="2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a:xfrm>
            <a:off x="10896600" y="5983104"/>
            <a:ext cx="1295400" cy="874895"/>
          </a:xfrm>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247034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a:xfrm>
            <a:off x="10896600" y="5983104"/>
            <a:ext cx="1295400" cy="874895"/>
          </a:xfrm>
        </p:spPr>
        <p:txBody>
          <a:bodyPr/>
          <a:lstStyle/>
          <a:p>
            <a:fld id="{08AB70BE-1769-45B8-85A6-0C837432C7E6}" type="slidenum">
              <a:rPr lang="en-US" smtClean="0"/>
              <a:pPr/>
              <a:t>9</a:t>
            </a:fld>
            <a:endParaRPr lang="en-US" dirty="0"/>
          </a:p>
        </p:txBody>
      </p:sp>
      <p:pic>
        <p:nvPicPr>
          <p:cNvPr id="9" name="Content Placeholder 8">
            <a:extLst>
              <a:ext uri="{FF2B5EF4-FFF2-40B4-BE49-F238E27FC236}">
                <a16:creationId xmlns:a16="http://schemas.microsoft.com/office/drawing/2014/main" id="{1180F8CA-8ED1-80B2-6BFD-1E44481BFF35}"/>
              </a:ext>
            </a:extLst>
          </p:cNvPr>
          <p:cNvPicPr>
            <a:picLocks noGrp="1" noChangeAspect="1"/>
          </p:cNvPicPr>
          <p:nvPr>
            <p:ph sz="quarter" idx="10"/>
          </p:nvPr>
        </p:nvPicPr>
        <p:blipFill>
          <a:blip r:embed="rId3"/>
          <a:stretch>
            <a:fillRect/>
          </a:stretch>
        </p:blipFill>
        <p:spPr>
          <a:xfrm>
            <a:off x="1790299" y="529390"/>
            <a:ext cx="8675335" cy="4880008"/>
          </a:xfrm>
        </p:spPr>
      </p:pic>
    </p:spTree>
    <p:extLst>
      <p:ext uri="{BB962C8B-B14F-4D97-AF65-F5344CB8AC3E}">
        <p14:creationId xmlns:p14="http://schemas.microsoft.com/office/powerpoint/2010/main" val="3421864832"/>
      </p:ext>
    </p:extLst>
  </p:cSld>
  <p:clrMapOvr>
    <a:masterClrMapping/>
  </p:clrMapOvr>
</p:sld>
</file>

<file path=ppt/theme/theme1.xml><?xml version="1.0" encoding="utf-8"?>
<a:theme xmlns:a="http://schemas.openxmlformats.org/drawingml/2006/main" name="Custom">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89118109_Win32_SL_V9" id="{6454AC99-8C99-4BAC-BC84-F0E4E9E51C00}" vid="{55E50301-91A0-4A2E-849E-A299590067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{9AA7D11D-2085-485A-A676-B80BE7195F2E}tf89118109_win32</Template>
  <TotalTime>457</TotalTime>
  <Words>838</Words>
  <Application>Microsoft Office PowerPoint</Application>
  <PresentationFormat>Widescreen</PresentationFormat>
  <Paragraphs>91</Paragraphs>
  <Slides>26</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Nova Light</vt:lpstr>
      <vt:lpstr>Calibri</vt:lpstr>
      <vt:lpstr>Elephant</vt:lpstr>
      <vt:lpstr>Helvetica</vt:lpstr>
      <vt:lpstr>Lato Extended</vt:lpstr>
      <vt:lpstr>Times New Roman</vt:lpstr>
      <vt:lpstr>Wingdings</vt:lpstr>
      <vt:lpstr>Custom</vt:lpstr>
      <vt:lpstr>UNLOCKING THE POWER OF DATA VISUALIZATION WITH TABLEAU:  Transforming Insights into Action</vt:lpstr>
      <vt:lpstr>Principles of Constructing Data Visualizations</vt:lpstr>
      <vt:lpstr>PowerPoint Presentation</vt:lpstr>
      <vt:lpstr>Terminology  Data Visualisation - The graphical representation of information and data through the use of visual elements like charts, graphs, and maps.</vt:lpstr>
      <vt:lpstr>Why Data Visualization is Important?</vt:lpstr>
      <vt:lpstr>Why Data Visualization is Important? cont</vt:lpstr>
      <vt:lpstr>What are the best practices for data visualization? </vt:lpstr>
      <vt:lpstr>Data Visualization Basics Study Materials</vt:lpstr>
      <vt:lpstr>PowerPoint Presentation</vt:lpstr>
      <vt:lpstr>Bar Charts</vt:lpstr>
      <vt:lpstr>BAR CHARTS (CONT.)</vt:lpstr>
      <vt:lpstr>PowerPoint Presentation</vt:lpstr>
      <vt:lpstr>Pie Chart</vt:lpstr>
      <vt:lpstr>PowerPoint Presentation</vt:lpstr>
      <vt:lpstr>Line Chart</vt:lpstr>
      <vt:lpstr>PowerPoint Presentation</vt:lpstr>
      <vt:lpstr>Area Chart Area charts depict a time-series relationship, but they are different than line charts in that they can represent volume.</vt:lpstr>
      <vt:lpstr>PowerPoint Presentation</vt:lpstr>
      <vt:lpstr>Scatter Plot Scatter plots show the relationship between items based on two sets of variables. They are best used to show correlation in a large amount of data</vt:lpstr>
      <vt:lpstr>PowerPoint Presentation</vt:lpstr>
      <vt:lpstr>Bubble Graph Bubble charts are good for displaying nominal comparisons or ranking relationships</vt:lpstr>
      <vt:lpstr>Bubble plot Design Best Practices</vt:lpstr>
      <vt:lpstr>Heat Map</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POWER OF DATA VISUALIZATION WITH TABLEAU:  Transforming Insights into Action</dc:title>
  <dc:creator>Priscilla Veke</dc:creator>
  <cp:lastModifiedBy>Priscilla Veke</cp:lastModifiedBy>
  <cp:revision>2</cp:revision>
  <dcterms:created xsi:type="dcterms:W3CDTF">2024-02-10T08:02:29Z</dcterms:created>
  <dcterms:modified xsi:type="dcterms:W3CDTF">2024-03-18T17:59:06Z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