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65" r:id="rId2"/>
    <p:sldId id="256" r:id="rId3"/>
    <p:sldId id="259" r:id="rId4"/>
    <p:sldId id="257" r:id="rId5"/>
    <p:sldId id="258" r:id="rId6"/>
    <p:sldId id="260" r:id="rId7"/>
    <p:sldId id="261" r:id="rId8"/>
    <p:sldId id="272" r:id="rId9"/>
    <p:sldId id="273" r:id="rId10"/>
    <p:sldId id="264" r:id="rId11"/>
    <p:sldId id="277" r:id="rId12"/>
    <p:sldId id="275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E1DD-6638-44D5-931D-CF2688D86C26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C70A-9974-4EFE-9E9A-7411D3D78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9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E1DD-6638-44D5-931D-CF2688D86C26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C70A-9974-4EFE-9E9A-7411D3D78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1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E1DD-6638-44D5-931D-CF2688D86C26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C70A-9974-4EFE-9E9A-7411D3D78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6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E1DD-6638-44D5-931D-CF2688D86C26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C70A-9974-4EFE-9E9A-7411D3D786C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1465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E1DD-6638-44D5-931D-CF2688D86C26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C70A-9974-4EFE-9E9A-7411D3D78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66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E1DD-6638-44D5-931D-CF2688D86C26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C70A-9974-4EFE-9E9A-7411D3D78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32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E1DD-6638-44D5-931D-CF2688D86C26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C70A-9974-4EFE-9E9A-7411D3D78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95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E1DD-6638-44D5-931D-CF2688D86C26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C70A-9974-4EFE-9E9A-7411D3D78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3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E1DD-6638-44D5-931D-CF2688D86C26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C70A-9974-4EFE-9E9A-7411D3D78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1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E1DD-6638-44D5-931D-CF2688D86C26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C70A-9974-4EFE-9E9A-7411D3D78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E1DD-6638-44D5-931D-CF2688D86C26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C70A-9974-4EFE-9E9A-7411D3D78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4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E1DD-6638-44D5-931D-CF2688D86C26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C70A-9974-4EFE-9E9A-7411D3D78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2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E1DD-6638-44D5-931D-CF2688D86C26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C70A-9974-4EFE-9E9A-7411D3D78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8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E1DD-6638-44D5-931D-CF2688D86C26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C70A-9974-4EFE-9E9A-7411D3D78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3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E1DD-6638-44D5-931D-CF2688D86C26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C70A-9974-4EFE-9E9A-7411D3D78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2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E1DD-6638-44D5-931D-CF2688D86C26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C70A-9974-4EFE-9E9A-7411D3D78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0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E1DD-6638-44D5-931D-CF2688D86C26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C70A-9974-4EFE-9E9A-7411D3D78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B0E1DD-6638-44D5-931D-CF2688D86C26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8C70A-9974-4EFE-9E9A-7411D3D78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01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480" y="452717"/>
            <a:ext cx="9480356" cy="1065982"/>
          </a:xfrm>
        </p:spPr>
        <p:txBody>
          <a:bodyPr/>
          <a:lstStyle/>
          <a:p>
            <a:r>
              <a:rPr lang="en-US" dirty="0" smtClean="0"/>
              <a:t>PHASE 2 PROJECT - GROUP 3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000" dirty="0"/>
              <a:t>ANALYSIS </a:t>
            </a:r>
            <a:r>
              <a:rPr lang="en-US" sz="3000" dirty="0" smtClean="0"/>
              <a:t>OF </a:t>
            </a:r>
            <a:r>
              <a:rPr lang="en-US" sz="3000" dirty="0"/>
              <a:t>KEY INDICATORS OF </a:t>
            </a:r>
            <a:r>
              <a:rPr lang="en-US" sz="3000" dirty="0" smtClean="0"/>
              <a:t>HOUSE PRICES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3" y="2427699"/>
            <a:ext cx="8897511" cy="3734562"/>
          </a:xfrm>
        </p:spPr>
      </p:pic>
    </p:spTree>
    <p:extLst>
      <p:ext uri="{BB962C8B-B14F-4D97-AF65-F5344CB8AC3E}">
        <p14:creationId xmlns:p14="http://schemas.microsoft.com/office/powerpoint/2010/main" val="98123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Regression results: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baseline model it was noted </a:t>
            </a:r>
            <a:r>
              <a:rPr lang="en-US" dirty="0"/>
              <a:t>that the R squared </a:t>
            </a:r>
            <a:r>
              <a:rPr lang="en-US" dirty="0" smtClean="0"/>
              <a:t>was </a:t>
            </a:r>
            <a:r>
              <a:rPr lang="en-US" dirty="0"/>
              <a:t>0.493 </a:t>
            </a:r>
            <a:r>
              <a:rPr lang="en-US" dirty="0" smtClean="0"/>
              <a:t>meaning </a:t>
            </a:r>
            <a:r>
              <a:rPr lang="en-US" dirty="0"/>
              <a:t>that 49.3% of </a:t>
            </a:r>
            <a:r>
              <a:rPr lang="en-US" dirty="0" smtClean="0"/>
              <a:t>price variations could be </a:t>
            </a:r>
            <a:r>
              <a:rPr lang="en-US" dirty="0"/>
              <a:t>explained by square foot living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After </a:t>
            </a:r>
            <a:r>
              <a:rPr lang="en-US" dirty="0"/>
              <a:t>transforming and </a:t>
            </a:r>
            <a:r>
              <a:rPr lang="en-US" dirty="0" smtClean="0"/>
              <a:t>adding </a:t>
            </a:r>
            <a:r>
              <a:rPr lang="en-US" dirty="0"/>
              <a:t>features </a:t>
            </a:r>
            <a:r>
              <a:rPr lang="en-US" dirty="0" smtClean="0"/>
              <a:t>the R </a:t>
            </a:r>
            <a:r>
              <a:rPr lang="en-US" dirty="0"/>
              <a:t>squared increased from 49.3% in the first model that only </a:t>
            </a:r>
            <a:r>
              <a:rPr lang="en-US" dirty="0" smtClean="0"/>
              <a:t>had square </a:t>
            </a:r>
            <a:r>
              <a:rPr lang="en-US" dirty="0"/>
              <a:t>foot living compared to </a:t>
            </a:r>
            <a:r>
              <a:rPr lang="en-US" dirty="0" smtClean="0"/>
              <a:t>price, </a:t>
            </a:r>
            <a:r>
              <a:rPr lang="en-US" dirty="0"/>
              <a:t>to 56.1</a:t>
            </a:r>
            <a:r>
              <a:rPr lang="en-US" dirty="0" smtClean="0"/>
              <a:t>% when multiple variables are used. </a:t>
            </a:r>
          </a:p>
          <a:p>
            <a:r>
              <a:rPr lang="en-US" dirty="0" smtClean="0"/>
              <a:t>The </a:t>
            </a:r>
            <a:r>
              <a:rPr lang="en-US" dirty="0"/>
              <a:t>F statistic was 0.00 indicating that the overall model </a:t>
            </a:r>
            <a:r>
              <a:rPr lang="en-US" dirty="0" smtClean="0"/>
              <a:t>is significant for our analysis. </a:t>
            </a:r>
          </a:p>
          <a:p>
            <a:r>
              <a:rPr lang="en-US" dirty="0" smtClean="0"/>
              <a:t>NB: The above results were after data preprocessing and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18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954664"/>
          </a:xfrm>
        </p:spPr>
        <p:txBody>
          <a:bodyPr/>
          <a:lstStyle/>
          <a:p>
            <a:r>
              <a:rPr lang="en-US" sz="4000" b="1" dirty="0" smtClean="0"/>
              <a:t>Conclusions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7382"/>
            <a:ext cx="8946541" cy="484101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‘Grade’ feature was found to have the greatest impact on house prices.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features associated with higher-grade </a:t>
            </a:r>
            <a:r>
              <a:rPr lang="en-US" dirty="0" smtClean="0"/>
              <a:t>classifications (grade_13 Mansion with a coefficient of </a:t>
            </a:r>
            <a:r>
              <a:rPr lang="en-US" b="1" dirty="0" smtClean="0"/>
              <a:t>1.2596</a:t>
            </a:r>
            <a:r>
              <a:rPr lang="en-US" dirty="0" smtClean="0"/>
              <a:t>, grade_12 </a:t>
            </a:r>
            <a:r>
              <a:rPr lang="en-US" dirty="0"/>
              <a:t>Luxury with a coefficient of </a:t>
            </a:r>
            <a:r>
              <a:rPr lang="en-US" b="1" dirty="0"/>
              <a:t>0.8849</a:t>
            </a:r>
            <a:r>
              <a:rPr lang="en-US" dirty="0" smtClean="0"/>
              <a:t>, grade_11 Excellent</a:t>
            </a:r>
            <a:r>
              <a:rPr lang="en-US" dirty="0"/>
              <a:t> with a coefficient </a:t>
            </a:r>
            <a:r>
              <a:rPr lang="en-US" dirty="0" smtClean="0"/>
              <a:t>of </a:t>
            </a:r>
            <a:r>
              <a:rPr lang="en-US" b="1" dirty="0" smtClean="0"/>
              <a:t>0.6763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 smtClean="0"/>
              <a:t>a larger </a:t>
            </a:r>
            <a:r>
              <a:rPr lang="en-US" dirty="0"/>
              <a:t>living area (</a:t>
            </a:r>
            <a:r>
              <a:rPr lang="en-US" dirty="0" err="1"/>
              <a:t>log_sqft_living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smtClean="0"/>
              <a:t>with a coefficient of </a:t>
            </a:r>
            <a:r>
              <a:rPr lang="en-US" b="1" dirty="0"/>
              <a:t> 0.7078</a:t>
            </a:r>
            <a:r>
              <a:rPr lang="en-US" dirty="0" smtClean="0"/>
              <a:t>, had </a:t>
            </a:r>
            <a:r>
              <a:rPr lang="en-US" dirty="0"/>
              <a:t>the most positive impact on house </a:t>
            </a:r>
            <a:r>
              <a:rPr lang="en-US" dirty="0" smtClean="0"/>
              <a:t>prices.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Houses with a waterfront view(with a coefficient of </a:t>
            </a:r>
            <a:r>
              <a:rPr lang="en-US" b="1" dirty="0"/>
              <a:t>0.4086</a:t>
            </a:r>
            <a:r>
              <a:rPr lang="en-US" dirty="0"/>
              <a:t> ) were highly priced compared to those without a </a:t>
            </a:r>
            <a:r>
              <a:rPr lang="en-US" dirty="0" smtClean="0"/>
              <a:t>waterfront.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Features </a:t>
            </a:r>
            <a:r>
              <a:rPr lang="en-US" dirty="0"/>
              <a:t>like lower-grade classifications (grade_7 Average</a:t>
            </a:r>
            <a:r>
              <a:rPr lang="en-US" dirty="0" smtClean="0"/>
              <a:t>) </a:t>
            </a:r>
            <a:r>
              <a:rPr lang="en-US" dirty="0"/>
              <a:t>with a coefficient of</a:t>
            </a:r>
            <a:r>
              <a:rPr lang="en-US" dirty="0" smtClean="0"/>
              <a:t> </a:t>
            </a:r>
            <a:r>
              <a:rPr lang="en-US" b="1" dirty="0"/>
              <a:t> -0.0812 </a:t>
            </a:r>
            <a:r>
              <a:rPr lang="en-US" dirty="0" smtClean="0"/>
              <a:t>and smaller </a:t>
            </a:r>
            <a:r>
              <a:rPr lang="en-US" dirty="0"/>
              <a:t>square footage above ground (</a:t>
            </a:r>
            <a:r>
              <a:rPr lang="en-US" dirty="0" err="1"/>
              <a:t>log_sqft_above</a:t>
            </a:r>
            <a:r>
              <a:rPr lang="en-US" dirty="0"/>
              <a:t>) with a coefficient </a:t>
            </a:r>
            <a:r>
              <a:rPr lang="en-US" dirty="0" smtClean="0"/>
              <a:t>of </a:t>
            </a:r>
            <a:r>
              <a:rPr lang="en-US" b="1" dirty="0"/>
              <a:t>-</a:t>
            </a:r>
            <a:r>
              <a:rPr lang="en-US" b="1" dirty="0" smtClean="0"/>
              <a:t>0.1240</a:t>
            </a:r>
            <a:r>
              <a:rPr lang="en-US" dirty="0" smtClean="0"/>
              <a:t>, </a:t>
            </a:r>
            <a:r>
              <a:rPr lang="en-US" dirty="0" smtClean="0"/>
              <a:t>had </a:t>
            </a:r>
            <a:r>
              <a:rPr lang="en-US" dirty="0"/>
              <a:t>a negative impact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4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en-US" sz="3200" b="1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estate investors seeking premium returns should consider the grade of the house</a:t>
            </a:r>
            <a:r>
              <a:rPr lang="en-US" dirty="0" smtClean="0"/>
              <a:t>.</a:t>
            </a:r>
          </a:p>
          <a:p>
            <a:r>
              <a:rPr lang="en-US" dirty="0"/>
              <a:t>Real estate investors should recognize the positive impact of larger living areas, as indicated by the </a:t>
            </a:r>
            <a:r>
              <a:rPr lang="en-US" dirty="0" err="1"/>
              <a:t>log_sqft_living</a:t>
            </a:r>
            <a:r>
              <a:rPr lang="en-US" dirty="0"/>
              <a:t> variable </a:t>
            </a:r>
            <a:r>
              <a:rPr lang="en-US" dirty="0" smtClean="0"/>
              <a:t>to </a:t>
            </a:r>
            <a:r>
              <a:rPr lang="en-US" dirty="0"/>
              <a:t>fetch higher </a:t>
            </a:r>
            <a:r>
              <a:rPr lang="en-US" dirty="0" smtClean="0"/>
              <a:t>returns.</a:t>
            </a:r>
          </a:p>
          <a:p>
            <a:r>
              <a:rPr lang="en-US" dirty="0"/>
              <a:t>Real estate investors should also consider </a:t>
            </a:r>
            <a:r>
              <a:rPr lang="en-US" dirty="0" smtClean="0"/>
              <a:t>waterfront views as they also positively impact house prices.</a:t>
            </a:r>
          </a:p>
          <a:p>
            <a:r>
              <a:rPr lang="en-US" dirty="0"/>
              <a:t>Investors should be mindful of features with a negative impact on house prices, such as lower-grade classifications ("Average") and smaller square footage above ground (</a:t>
            </a:r>
            <a:r>
              <a:rPr lang="en-US" dirty="0" err="1"/>
              <a:t>log_sqft_above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3989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/>
              <a:t>                                              THANK YOU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789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9572" y="1105231"/>
            <a:ext cx="8444285" cy="1375575"/>
          </a:xfrm>
        </p:spPr>
        <p:txBody>
          <a:bodyPr/>
          <a:lstStyle/>
          <a:p>
            <a:r>
              <a:rPr lang="en-US" sz="4000" dirty="0" smtClean="0"/>
              <a:t>AUTHORS: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1134" y="2957885"/>
            <a:ext cx="8859479" cy="2680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Trixie Cherop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Evalyne macharia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Josephine Gathenya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Laura mutheu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Priscilla </a:t>
            </a:r>
            <a:r>
              <a:rPr lang="en-US" dirty="0" smtClean="0"/>
              <a:t>veke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Mercy cherotich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7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Overview</a:t>
            </a:r>
            <a:endParaRPr lang="en-US" dirty="0"/>
          </a:p>
          <a:p>
            <a:r>
              <a:rPr lang="en-US" dirty="0" smtClean="0"/>
              <a:t>Business problem </a:t>
            </a:r>
          </a:p>
          <a:p>
            <a:r>
              <a:rPr lang="en-US" dirty="0" smtClean="0"/>
              <a:t>Objectives</a:t>
            </a:r>
          </a:p>
          <a:p>
            <a:r>
              <a:rPr lang="en-US" dirty="0" smtClean="0"/>
              <a:t>Data </a:t>
            </a:r>
            <a:r>
              <a:rPr lang="en-US" dirty="0"/>
              <a:t>Understanding</a:t>
            </a:r>
          </a:p>
          <a:p>
            <a:r>
              <a:rPr lang="en-US" dirty="0" smtClean="0"/>
              <a:t>Modeling</a:t>
            </a:r>
          </a:p>
          <a:p>
            <a:r>
              <a:rPr lang="en-US" dirty="0" smtClean="0"/>
              <a:t>Regression Results</a:t>
            </a:r>
            <a:endParaRPr lang="en-US" dirty="0"/>
          </a:p>
          <a:p>
            <a:r>
              <a:rPr lang="en-US" dirty="0" smtClean="0"/>
              <a:t>Conclusions</a:t>
            </a:r>
            <a:endParaRPr lang="en-US" dirty="0"/>
          </a:p>
          <a:p>
            <a:r>
              <a:rPr lang="en-US" dirty="0" smtClean="0"/>
              <a:t>Recommendations</a:t>
            </a:r>
            <a:endParaRPr lang="en-US" dirty="0"/>
          </a:p>
          <a:p>
            <a:r>
              <a:rPr lang="en-US" dirty="0" smtClean="0"/>
              <a:t>Thank </a:t>
            </a:r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74042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3743" cy="140053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138901"/>
            <a:ext cx="9403742" cy="410949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This project aims </a:t>
            </a:r>
            <a:r>
              <a:rPr lang="en-US" dirty="0"/>
              <a:t>to analyze house sales </a:t>
            </a:r>
            <a:r>
              <a:rPr lang="en-US" dirty="0" smtClean="0"/>
              <a:t>data using </a:t>
            </a:r>
            <a:r>
              <a:rPr lang="en-US" dirty="0"/>
              <a:t>multiple regression </a:t>
            </a:r>
            <a:r>
              <a:rPr lang="en-US" dirty="0" smtClean="0"/>
              <a:t>modeling techniques. We </a:t>
            </a:r>
            <a:r>
              <a:rPr lang="en-US" dirty="0"/>
              <a:t>aim to identify and quantify the </a:t>
            </a:r>
            <a:r>
              <a:rPr lang="en-US" dirty="0" smtClean="0"/>
              <a:t>relationship between </a:t>
            </a:r>
            <a:r>
              <a:rPr lang="en-US" dirty="0"/>
              <a:t>various </a:t>
            </a:r>
            <a:r>
              <a:rPr lang="en-US" dirty="0" smtClean="0"/>
              <a:t>predictor factors and </a:t>
            </a:r>
            <a:r>
              <a:rPr lang="en-US" dirty="0"/>
              <a:t>house sale prices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The analysis seeks to </a:t>
            </a:r>
            <a:r>
              <a:rPr lang="en-US" dirty="0"/>
              <a:t>help real estate investors make informed </a:t>
            </a:r>
            <a:r>
              <a:rPr lang="en-US" dirty="0" smtClean="0"/>
              <a:t>decisions </a:t>
            </a:r>
            <a:r>
              <a:rPr lang="en-US" dirty="0"/>
              <a:t>on what type of houses they should invest in. This is in terms of the most impactful features, both positively and negatively, on House prices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key components of the analysis include Data preparation, Feature selection and Engineering, Model Development, </a:t>
            </a:r>
            <a:r>
              <a:rPr lang="en-US" dirty="0" smtClean="0"/>
              <a:t>Evaluation, </a:t>
            </a:r>
            <a:r>
              <a:rPr lang="en-US" dirty="0"/>
              <a:t>and Validation.</a:t>
            </a:r>
          </a:p>
        </p:txBody>
      </p:sp>
    </p:spTree>
    <p:extLst>
      <p:ext uri="{BB962C8B-B14F-4D97-AF65-F5344CB8AC3E}">
        <p14:creationId xmlns:p14="http://schemas.microsoft.com/office/powerpoint/2010/main" val="75060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330" y="452718"/>
            <a:ext cx="8961504" cy="1400530"/>
          </a:xfrm>
        </p:spPr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330" y="2146852"/>
            <a:ext cx="8960524" cy="410154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Real </a:t>
            </a:r>
            <a:r>
              <a:rPr lang="en-US" dirty="0"/>
              <a:t>estate is a highly dynamic market influenced by numerous factors</a:t>
            </a:r>
            <a:r>
              <a:rPr lang="en-US" dirty="0" smtClean="0"/>
              <a:t>. This </a:t>
            </a:r>
            <a:r>
              <a:rPr lang="en-US" dirty="0"/>
              <a:t>makes it challenging for real estate investors to accurately predict house prices.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Inaccurate </a:t>
            </a:r>
            <a:r>
              <a:rPr lang="en-US" dirty="0"/>
              <a:t>pricing models can lead to reduced profitability, missed opportunities, and dissatisfied customers.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current pricing strategy </a:t>
            </a:r>
            <a:r>
              <a:rPr lang="en-US" dirty="0" smtClean="0"/>
              <a:t>in </a:t>
            </a:r>
            <a:r>
              <a:rPr lang="en-US" dirty="0"/>
              <a:t>the real estate </a:t>
            </a:r>
            <a:r>
              <a:rPr lang="en-US" dirty="0" smtClean="0"/>
              <a:t>industry </a:t>
            </a:r>
            <a:r>
              <a:rPr lang="en-US" dirty="0"/>
              <a:t>is suboptimal, leading to potential loss of revenue and increased customer dissatisfaction.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Hence a need for </a:t>
            </a:r>
            <a:r>
              <a:rPr lang="en-US" dirty="0"/>
              <a:t>a robust predictive pricing model to enable companies </a:t>
            </a:r>
            <a:r>
              <a:rPr lang="en-US" dirty="0" smtClean="0"/>
              <a:t>to stay </a:t>
            </a:r>
            <a:r>
              <a:rPr lang="en-US" dirty="0"/>
              <a:t>competitive and adapt to market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3570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Main Objective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To build a </a:t>
            </a:r>
            <a:r>
              <a:rPr lang="en-US" dirty="0" smtClean="0"/>
              <a:t>Linear </a:t>
            </a:r>
            <a:r>
              <a:rPr lang="en-US" dirty="0"/>
              <a:t>Regression Model that predicts House Prices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Specific </a:t>
            </a:r>
            <a:r>
              <a:rPr lang="en-US" dirty="0"/>
              <a:t>Objectives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To </a:t>
            </a:r>
            <a:r>
              <a:rPr lang="en-US" dirty="0"/>
              <a:t>Identify key features that influence house </a:t>
            </a:r>
            <a:r>
              <a:rPr lang="en-US" dirty="0" smtClean="0"/>
              <a:t>prices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To </a:t>
            </a:r>
            <a:r>
              <a:rPr lang="en-US" dirty="0"/>
              <a:t>assess the feature with the highest impact on House </a:t>
            </a:r>
            <a:r>
              <a:rPr lang="en-US" dirty="0" smtClean="0"/>
              <a:t>prices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To </a:t>
            </a:r>
            <a:r>
              <a:rPr lang="en-US" dirty="0"/>
              <a:t>evaluate and validate the performance of the model</a:t>
            </a:r>
          </a:p>
        </p:txBody>
      </p:sp>
    </p:spTree>
    <p:extLst>
      <p:ext uri="{BB962C8B-B14F-4D97-AF65-F5344CB8AC3E}">
        <p14:creationId xmlns:p14="http://schemas.microsoft.com/office/powerpoint/2010/main" val="255352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329" y="452718"/>
            <a:ext cx="8961505" cy="891052"/>
          </a:xfrm>
        </p:spPr>
        <p:txBody>
          <a:bodyPr/>
          <a:lstStyle/>
          <a:p>
            <a:r>
              <a:rPr lang="en-US" dirty="0"/>
              <a:t>Data Understanding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842" y="1670993"/>
            <a:ext cx="8137612" cy="4577407"/>
          </a:xfrm>
        </p:spPr>
      </p:pic>
    </p:spTree>
    <p:extLst>
      <p:ext uri="{BB962C8B-B14F-4D97-AF65-F5344CB8AC3E}">
        <p14:creationId xmlns:p14="http://schemas.microsoft.com/office/powerpoint/2010/main" val="137842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537" y="452718"/>
            <a:ext cx="8975297" cy="1400530"/>
          </a:xfrm>
        </p:spPr>
        <p:txBody>
          <a:bodyPr/>
          <a:lstStyle/>
          <a:p>
            <a:r>
              <a:rPr lang="en-US" sz="2000" dirty="0" smtClean="0"/>
              <a:t>Correlations between price and different independent variables after data preprocessing. This was done before doing regression analysis.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37" y="1965174"/>
            <a:ext cx="8366598" cy="4195762"/>
          </a:xfrm>
        </p:spPr>
      </p:pic>
    </p:spTree>
    <p:extLst>
      <p:ext uri="{BB962C8B-B14F-4D97-AF65-F5344CB8AC3E}">
        <p14:creationId xmlns:p14="http://schemas.microsoft.com/office/powerpoint/2010/main" val="304013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653" y="452718"/>
            <a:ext cx="9003181" cy="1400530"/>
          </a:xfrm>
        </p:spPr>
        <p:txBody>
          <a:bodyPr/>
          <a:lstStyle/>
          <a:p>
            <a:r>
              <a:rPr lang="en-US" dirty="0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7653" y="1726914"/>
            <a:ext cx="8946541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</a:t>
            </a:r>
            <a:r>
              <a:rPr lang="en-US" b="1" dirty="0" smtClean="0"/>
              <a:t>uilt </a:t>
            </a:r>
            <a:r>
              <a:rPr lang="en-US" b="1" dirty="0"/>
              <a:t>a baseline Model (Model 1) </a:t>
            </a:r>
            <a:r>
              <a:rPr lang="en-US" b="1" dirty="0" smtClean="0"/>
              <a:t>using the '</a:t>
            </a:r>
            <a:r>
              <a:rPr lang="en-US" b="1" dirty="0" err="1" smtClean="0"/>
              <a:t>sqft_living</a:t>
            </a:r>
            <a:r>
              <a:rPr lang="en-US" b="1" dirty="0" smtClean="0"/>
              <a:t>’  feature, since </a:t>
            </a:r>
            <a:r>
              <a:rPr lang="en-US" b="1" dirty="0"/>
              <a:t>it </a:t>
            </a:r>
            <a:r>
              <a:rPr lang="en-US" b="1" dirty="0" smtClean="0"/>
              <a:t>was </a:t>
            </a:r>
            <a:r>
              <a:rPr lang="en-US" b="1" dirty="0"/>
              <a:t>the most highly correlated with </a:t>
            </a:r>
            <a:r>
              <a:rPr lang="en-US" b="1" dirty="0" smtClean="0"/>
              <a:t>price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Introduced more features into our baseline model that formed the basis for the multiple regression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Created four models and noticed a significant improvement in the final model performance.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69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1546</TotalTime>
  <Words>581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Ion</vt:lpstr>
      <vt:lpstr>PHASE 2 PROJECT - GROUP 3  ANALYSIS OF KEY INDICATORS OF HOUSE PRICES</vt:lpstr>
      <vt:lpstr>AUTHORS:</vt:lpstr>
      <vt:lpstr>Outline</vt:lpstr>
      <vt:lpstr>Overview</vt:lpstr>
      <vt:lpstr>Business Problem</vt:lpstr>
      <vt:lpstr>Objectives</vt:lpstr>
      <vt:lpstr>Data Understanding</vt:lpstr>
      <vt:lpstr>Correlations between price and different independent variables after data preprocessing. This was done before doing regression analysis.</vt:lpstr>
      <vt:lpstr>Modelling</vt:lpstr>
      <vt:lpstr>Regression results: </vt:lpstr>
      <vt:lpstr>Conclusions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38</cp:revision>
  <dcterms:created xsi:type="dcterms:W3CDTF">2023-12-29T17:39:21Z</dcterms:created>
  <dcterms:modified xsi:type="dcterms:W3CDTF">2024-01-01T17:01:52Z</dcterms:modified>
</cp:coreProperties>
</file>