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F0E41-3959-4FAA-9C82-E5B40454087C}" v="11" dt="2022-12-21T07:21:07.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178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313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472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060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9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4033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0641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0309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12/16/2022</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5049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57976044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9E2B6EB5-807B-1404-F14B-8D733605BD3C}"/>
              </a:ext>
            </a:extLst>
          </p:cNvPr>
          <p:cNvPicPr>
            <a:picLocks noChangeAspect="1"/>
          </p:cNvPicPr>
          <p:nvPr/>
        </p:nvPicPr>
        <p:blipFill rotWithShape="1">
          <a:blip r:embed="rId2">
            <a:alphaModFix/>
          </a:blip>
          <a:srcRect t="14122"/>
          <a:stretch/>
        </p:blipFill>
        <p:spPr>
          <a:xfrm>
            <a:off x="-1" y="10"/>
            <a:ext cx="12192001" cy="6857990"/>
          </a:xfrm>
          <a:prstGeom prst="rect">
            <a:avLst/>
          </a:prstGeom>
        </p:spPr>
      </p:pic>
      <p:sp>
        <p:nvSpPr>
          <p:cNvPr id="11" name="Rectangle 1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906214"/>
            <a:ext cx="12192000" cy="4957314"/>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544D9-5362-E28E-A6B6-78940807A166}"/>
              </a:ext>
            </a:extLst>
          </p:cNvPr>
          <p:cNvSpPr>
            <a:spLocks noGrp="1"/>
          </p:cNvSpPr>
          <p:nvPr>
            <p:ph type="ctrTitle"/>
          </p:nvPr>
        </p:nvSpPr>
        <p:spPr>
          <a:xfrm>
            <a:off x="1524000" y="2714445"/>
            <a:ext cx="7355457" cy="1560167"/>
          </a:xfrm>
        </p:spPr>
        <p:txBody>
          <a:bodyPr>
            <a:noAutofit/>
          </a:bodyPr>
          <a:lstStyle/>
          <a:p>
            <a:r>
              <a:rPr lang="en-US" sz="3200" dirty="0">
                <a:solidFill>
                  <a:srgbClr val="000000"/>
                </a:solidFill>
                <a:effectLst/>
                <a:latin typeface="Arial" panose="020B0604020202020204" pitchFamily="34" charset="0"/>
                <a:ea typeface="Times New Roman" panose="02020603050405020304" pitchFamily="18" charset="0"/>
              </a:rPr>
              <a:t>Data analysis and visualization of Open data sets</a:t>
            </a:r>
            <a:endParaRPr lang="en-US" sz="3200" dirty="0"/>
          </a:p>
        </p:txBody>
      </p:sp>
      <p:cxnSp>
        <p:nvCxnSpPr>
          <p:cNvPr id="13" name="Straight Connector 1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2574" y="460241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9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C57F-E54E-A250-4B57-B9957D807AA1}"/>
              </a:ext>
            </a:extLst>
          </p:cNvPr>
          <p:cNvSpPr>
            <a:spLocks noGrp="1"/>
          </p:cNvSpPr>
          <p:nvPr>
            <p:ph type="title"/>
          </p:nvPr>
        </p:nvSpPr>
        <p:spPr/>
        <p:txBody>
          <a:bodyPr/>
          <a:lstStyle/>
          <a:p>
            <a:r>
              <a:rPr lang="en-US" dirty="0"/>
              <a:t>DATASET</a:t>
            </a:r>
            <a:br>
              <a:rPr lang="en-US" dirty="0"/>
            </a:br>
            <a:r>
              <a:rPr lang="en-US" dirty="0"/>
              <a:t>FIELDS</a:t>
            </a:r>
          </a:p>
        </p:txBody>
      </p:sp>
      <p:pic>
        <p:nvPicPr>
          <p:cNvPr id="5" name="Content Placeholder 4" descr="Table&#10;&#10;Description automatically generated">
            <a:extLst>
              <a:ext uri="{FF2B5EF4-FFF2-40B4-BE49-F238E27FC236}">
                <a16:creationId xmlns:a16="http://schemas.microsoft.com/office/drawing/2014/main" id="{61DAE122-F02D-AB2B-22C5-5DDF27BBA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969" y="1038226"/>
            <a:ext cx="6599855" cy="5138738"/>
          </a:xfrm>
        </p:spPr>
      </p:pic>
    </p:spTree>
    <p:extLst>
      <p:ext uri="{BB962C8B-B14F-4D97-AF65-F5344CB8AC3E}">
        <p14:creationId xmlns:p14="http://schemas.microsoft.com/office/powerpoint/2010/main" val="362039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A29C-7547-2CBA-83DD-154CCE946338}"/>
              </a:ext>
            </a:extLst>
          </p:cNvPr>
          <p:cNvSpPr>
            <a:spLocks noGrp="1"/>
          </p:cNvSpPr>
          <p:nvPr>
            <p:ph type="title"/>
          </p:nvPr>
        </p:nvSpPr>
        <p:spPr/>
        <p:txBody>
          <a:bodyPr/>
          <a:lstStyle/>
          <a:p>
            <a:r>
              <a:rPr lang="en-US" dirty="0"/>
              <a:t>DATASET</a:t>
            </a:r>
          </a:p>
        </p:txBody>
      </p:sp>
      <p:pic>
        <p:nvPicPr>
          <p:cNvPr id="5" name="Content Placeholder 4" descr="A picture containing chart&#10;&#10;Description automatically generated">
            <a:extLst>
              <a:ext uri="{FF2B5EF4-FFF2-40B4-BE49-F238E27FC236}">
                <a16:creationId xmlns:a16="http://schemas.microsoft.com/office/drawing/2014/main" id="{27388E0C-A05A-1F3C-6CDD-8197FC6AE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402807"/>
            <a:ext cx="10287000" cy="3657348"/>
          </a:xfrm>
        </p:spPr>
      </p:pic>
    </p:spTree>
    <p:extLst>
      <p:ext uri="{BB962C8B-B14F-4D97-AF65-F5344CB8AC3E}">
        <p14:creationId xmlns:p14="http://schemas.microsoft.com/office/powerpoint/2010/main" val="294194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7356-6C7B-5460-21AB-CDFD9DB26EEF}"/>
              </a:ext>
            </a:extLst>
          </p:cNvPr>
          <p:cNvSpPr>
            <a:spLocks noGrp="1"/>
          </p:cNvSpPr>
          <p:nvPr>
            <p:ph type="title"/>
          </p:nvPr>
        </p:nvSpPr>
        <p:spPr/>
        <p:txBody>
          <a:bodyPr/>
          <a:lstStyle/>
          <a:p>
            <a:r>
              <a:rPr lang="en-US" dirty="0"/>
              <a:t>PYTHON LIBRARIES</a:t>
            </a:r>
          </a:p>
        </p:txBody>
      </p:sp>
      <p:sp>
        <p:nvSpPr>
          <p:cNvPr id="3" name="Content Placeholder 2">
            <a:extLst>
              <a:ext uri="{FF2B5EF4-FFF2-40B4-BE49-F238E27FC236}">
                <a16:creationId xmlns:a16="http://schemas.microsoft.com/office/drawing/2014/main" id="{2FE97FC0-32FF-975B-E4CC-3804362D2B32}"/>
              </a:ext>
            </a:extLst>
          </p:cNvPr>
          <p:cNvSpPr>
            <a:spLocks noGrp="1"/>
          </p:cNvSpPr>
          <p:nvPr>
            <p:ph idx="1"/>
          </p:nvPr>
        </p:nvSpPr>
        <p:spPr/>
        <p:txBody>
          <a:bodyPr>
            <a:normAutofit fontScale="32500" lnSpcReduction="20000"/>
          </a:bodyPr>
          <a:lstStyle/>
          <a:p>
            <a:pPr marL="0" marR="0" lvl="0" indent="0">
              <a:lnSpc>
                <a:spcPct val="115000"/>
              </a:lnSpc>
              <a:spcBef>
                <a:spcPts val="0"/>
              </a:spcBef>
              <a:spcAft>
                <a:spcPts val="0"/>
              </a:spcAft>
              <a:buNone/>
            </a:pPr>
            <a:r>
              <a:rPr lang="en-US" sz="5600" u="none" strike="noStrike" dirty="0" err="1">
                <a:effectLst/>
                <a:latin typeface="Arial" panose="020B0604020202020204" pitchFamily="34" charset="0"/>
                <a:ea typeface="Arial" panose="020B0604020202020204" pitchFamily="34" charset="0"/>
              </a:rPr>
              <a:t>geopandas</a:t>
            </a:r>
            <a:endParaRPr lang="en-US" sz="5600"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US" sz="5600" u="none" strike="noStrike" dirty="0" err="1">
                <a:effectLst/>
                <a:latin typeface="Arial" panose="020B0604020202020204" pitchFamily="34" charset="0"/>
                <a:ea typeface="Arial" panose="020B0604020202020204" pitchFamily="34" charset="0"/>
              </a:rPr>
              <a:t>Contextily</a:t>
            </a:r>
            <a:endParaRPr lang="en-US" sz="5600" dirty="0">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US" sz="5600" u="none" strike="noStrike" dirty="0">
                <a:effectLst/>
                <a:latin typeface="Arial" panose="020B0604020202020204" pitchFamily="34" charset="0"/>
                <a:ea typeface="Arial" panose="020B0604020202020204" pitchFamily="34" charset="0"/>
              </a:rPr>
              <a:t>folium</a:t>
            </a:r>
          </a:p>
          <a:p>
            <a:pPr marL="0" marR="0" lvl="0" indent="0">
              <a:lnSpc>
                <a:spcPct val="115000"/>
              </a:lnSpc>
              <a:spcBef>
                <a:spcPts val="0"/>
              </a:spcBef>
              <a:spcAft>
                <a:spcPts val="0"/>
              </a:spcAft>
              <a:buNone/>
            </a:pPr>
            <a:r>
              <a:rPr lang="en-US" sz="5600" u="none" strike="noStrike" dirty="0">
                <a:effectLst/>
                <a:latin typeface="Arial" panose="020B0604020202020204" pitchFamily="34" charset="0"/>
                <a:ea typeface="Arial" panose="020B0604020202020204" pitchFamily="34" charset="0"/>
              </a:rPr>
              <a:t>Matplotlib</a:t>
            </a:r>
          </a:p>
          <a:p>
            <a:pPr marL="0" marR="0" lvl="0" indent="0">
              <a:lnSpc>
                <a:spcPct val="115000"/>
              </a:lnSpc>
              <a:spcBef>
                <a:spcPts val="0"/>
              </a:spcBef>
              <a:spcAft>
                <a:spcPts val="0"/>
              </a:spcAft>
              <a:buNone/>
            </a:pPr>
            <a:r>
              <a:rPr lang="en-US" sz="5600" u="none" strike="noStrike" dirty="0" err="1">
                <a:effectLst/>
                <a:latin typeface="Arial" panose="020B0604020202020204" pitchFamily="34" charset="0"/>
                <a:ea typeface="Arial" panose="020B0604020202020204" pitchFamily="34" charset="0"/>
              </a:rPr>
              <a:t>mapclassify</a:t>
            </a:r>
            <a:endParaRPr lang="en-US" sz="5600" u="none" strike="noStrike" dirty="0">
              <a:effectLst/>
              <a:latin typeface="Arial" panose="020B0604020202020204" pitchFamily="34" charset="0"/>
              <a:ea typeface="Arial" panose="020B0604020202020204" pitchFamily="34" charset="0"/>
            </a:endParaRPr>
          </a:p>
          <a:p>
            <a:pPr marL="0" marR="0" lvl="0" indent="0">
              <a:lnSpc>
                <a:spcPct val="115000"/>
              </a:lnSpc>
              <a:spcBef>
                <a:spcPts val="0"/>
              </a:spcBef>
              <a:spcAft>
                <a:spcPts val="0"/>
              </a:spcAft>
              <a:buNone/>
            </a:pPr>
            <a:r>
              <a:rPr lang="en-US" sz="5600" u="none" strike="noStrike" dirty="0">
                <a:effectLst/>
                <a:latin typeface="Arial" panose="020B0604020202020204" pitchFamily="34" charset="0"/>
                <a:ea typeface="Arial" panose="020B0604020202020204" pitchFamily="34" charset="0"/>
              </a:rPr>
              <a:t>Pandas</a:t>
            </a:r>
          </a:p>
          <a:p>
            <a:pPr marL="0" marR="0" lvl="0" indent="0">
              <a:lnSpc>
                <a:spcPct val="115000"/>
              </a:lnSpc>
              <a:spcBef>
                <a:spcPts val="0"/>
              </a:spcBef>
              <a:spcAft>
                <a:spcPts val="0"/>
              </a:spcAft>
              <a:buNone/>
            </a:pPr>
            <a:r>
              <a:rPr lang="en-US" sz="5600" u="none" strike="noStrike" dirty="0" err="1">
                <a:solidFill>
                  <a:srgbClr val="000000"/>
                </a:solidFill>
                <a:effectLst/>
                <a:latin typeface="Arial" panose="020B0604020202020204" pitchFamily="34" charset="0"/>
                <a:ea typeface="Arial" panose="020B0604020202020204" pitchFamily="34" charset="0"/>
              </a:rPr>
              <a:t>geopy</a:t>
            </a:r>
            <a:endParaRPr lang="en-US" sz="5600" u="none" strike="noStrike"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err="1">
                <a:solidFill>
                  <a:srgbClr val="000000"/>
                </a:solidFill>
                <a:effectLst/>
                <a:latin typeface="Arial" panose="020B0604020202020204" pitchFamily="34" charset="0"/>
                <a:ea typeface="Arial" panose="020B0604020202020204" pitchFamily="34" charset="0"/>
              </a:rPr>
              <a:t>sodapy</a:t>
            </a:r>
            <a:r>
              <a:rPr lang="en-US" sz="5600" u="none" strike="noStrike" dirty="0">
                <a:solidFill>
                  <a:srgbClr val="000000"/>
                </a:solidFill>
                <a:effectLst/>
                <a:latin typeface="Arial" panose="020B0604020202020204" pitchFamily="34" charset="0"/>
                <a:ea typeface="Arial" panose="020B0604020202020204" pitchFamily="34" charset="0"/>
              </a:rPr>
              <a:t> </a:t>
            </a:r>
            <a:endParaRPr lang="en-US" sz="5600" u="none" strike="noStrike"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err="1">
                <a:solidFill>
                  <a:srgbClr val="000000"/>
                </a:solidFill>
                <a:effectLst/>
                <a:latin typeface="Arial" panose="020B0604020202020204" pitchFamily="34" charset="0"/>
                <a:ea typeface="Arial" panose="020B0604020202020204" pitchFamily="34" charset="0"/>
              </a:rPr>
              <a:t>geoplot</a:t>
            </a:r>
            <a:r>
              <a:rPr lang="en-US" sz="5600" u="none" strike="noStrike" dirty="0">
                <a:solidFill>
                  <a:srgbClr val="000000"/>
                </a:solidFill>
                <a:effectLst/>
                <a:latin typeface="Arial" panose="020B0604020202020204" pitchFamily="34" charset="0"/>
                <a:ea typeface="Arial" panose="020B0604020202020204" pitchFamily="34" charset="0"/>
              </a:rPr>
              <a:t> </a:t>
            </a:r>
            <a:endParaRPr lang="en-US" sz="5600" u="none" strike="noStrike"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err="1">
                <a:solidFill>
                  <a:srgbClr val="000000"/>
                </a:solidFill>
                <a:effectLst/>
                <a:latin typeface="Arial" panose="020B0604020202020204" pitchFamily="34" charset="0"/>
                <a:ea typeface="Courier New" panose="02070309020205020404" pitchFamily="49" charset="0"/>
              </a:rPr>
              <a:t>numpy</a:t>
            </a:r>
            <a:r>
              <a:rPr lang="en-US" sz="5600" u="none" strike="noStrike" dirty="0">
                <a:solidFill>
                  <a:srgbClr val="000000"/>
                </a:solidFill>
                <a:effectLst/>
                <a:latin typeface="Arial" panose="020B0604020202020204" pitchFamily="34" charset="0"/>
                <a:ea typeface="Courier New" panose="02070309020205020404" pitchFamily="49" charset="0"/>
              </a:rPr>
              <a:t> as np</a:t>
            </a:r>
            <a:endParaRPr lang="en-US" sz="5600" u="none" strike="noStrike"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a:solidFill>
                  <a:srgbClr val="000000"/>
                </a:solidFill>
                <a:effectLst/>
                <a:latin typeface="Arial" panose="020B0604020202020204" pitchFamily="34" charset="0"/>
                <a:ea typeface="Courier New" panose="02070309020205020404" pitchFamily="49" charset="0"/>
              </a:rPr>
              <a:t>seaborn as </a:t>
            </a:r>
            <a:r>
              <a:rPr lang="en-US" sz="5600" u="none" strike="noStrike" dirty="0" err="1">
                <a:solidFill>
                  <a:srgbClr val="000000"/>
                </a:solidFill>
                <a:effectLst/>
                <a:latin typeface="Arial" panose="020B0604020202020204" pitchFamily="34" charset="0"/>
                <a:ea typeface="Courier New" panose="02070309020205020404" pitchFamily="49" charset="0"/>
              </a:rPr>
              <a:t>sns</a:t>
            </a:r>
            <a:endParaRPr lang="en-US" sz="5600" u="none" strike="noStrike"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err="1">
                <a:solidFill>
                  <a:srgbClr val="000000"/>
                </a:solidFill>
                <a:effectLst/>
                <a:latin typeface="Arial" panose="020B0604020202020204" pitchFamily="34" charset="0"/>
                <a:ea typeface="Courier New" panose="02070309020205020404" pitchFamily="49" charset="0"/>
              </a:rPr>
              <a:t>opendatasets</a:t>
            </a:r>
            <a:endParaRPr lang="en-US" sz="5600" dirty="0">
              <a:effectLst/>
              <a:latin typeface="Arial" panose="020B0604020202020204" pitchFamily="34" charset="0"/>
              <a:ea typeface="Arial" panose="020B0604020202020204" pitchFamily="34" charset="0"/>
            </a:endParaRPr>
          </a:p>
          <a:p>
            <a:pPr marL="0" marR="0" lvl="0" indent="0">
              <a:lnSpc>
                <a:spcPct val="135000"/>
              </a:lnSpc>
              <a:spcBef>
                <a:spcPts val="0"/>
              </a:spcBef>
              <a:spcAft>
                <a:spcPts val="0"/>
              </a:spcAft>
              <a:buNone/>
            </a:pPr>
            <a:r>
              <a:rPr lang="en-US" sz="5600" u="none" strike="noStrike" dirty="0" err="1">
                <a:solidFill>
                  <a:srgbClr val="000000"/>
                </a:solidFill>
                <a:effectLst/>
                <a:latin typeface="Arial" panose="020B0604020202020204" pitchFamily="34" charset="0"/>
                <a:ea typeface="Courier New" panose="02070309020205020404" pitchFamily="49" charset="0"/>
              </a:rPr>
              <a:t>Geoviews</a:t>
            </a:r>
            <a:endParaRPr lang="en-US" sz="5600" dirty="0">
              <a:latin typeface="Arial" panose="020B0604020202020204" pitchFamily="34" charset="0"/>
              <a:ea typeface="Courier New" panose="02070309020205020404" pitchFamily="49" charset="0"/>
            </a:endParaRPr>
          </a:p>
          <a:p>
            <a:pPr marL="0" marR="0" lvl="0" indent="0">
              <a:lnSpc>
                <a:spcPct val="135000"/>
              </a:lnSpc>
              <a:spcBef>
                <a:spcPts val="0"/>
              </a:spcBef>
              <a:spcAft>
                <a:spcPts val="0"/>
              </a:spcAft>
              <a:buNone/>
            </a:pPr>
            <a:endParaRPr lang="en-US" sz="56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72401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84D4-5EF1-19F0-7361-91A7EC759059}"/>
              </a:ext>
            </a:extLst>
          </p:cNvPr>
          <p:cNvSpPr>
            <a:spLocks noGrp="1"/>
          </p:cNvSpPr>
          <p:nvPr>
            <p:ph type="title"/>
          </p:nvPr>
        </p:nvSpPr>
        <p:spPr/>
        <p:txBody>
          <a:bodyPr/>
          <a:lstStyle/>
          <a:p>
            <a:r>
              <a:rPr lang="en-US" dirty="0"/>
              <a:t>UNDERSTANDING THE DATASET</a:t>
            </a:r>
          </a:p>
        </p:txBody>
      </p:sp>
      <p:sp>
        <p:nvSpPr>
          <p:cNvPr id="3" name="Content Placeholder 2">
            <a:extLst>
              <a:ext uri="{FF2B5EF4-FFF2-40B4-BE49-F238E27FC236}">
                <a16:creationId xmlns:a16="http://schemas.microsoft.com/office/drawing/2014/main" id="{4CAD0C0D-8EA9-AFD6-5B16-B1C33C4C9152}"/>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We are considering JSON format data from API and converted into python list of dictionaries by </a:t>
            </a:r>
            <a:r>
              <a:rPr lang="en-US" dirty="0">
                <a:latin typeface="Arial" panose="020B0604020202020204" pitchFamily="34" charset="0"/>
                <a:ea typeface="Arial" panose="020B0604020202020204" pitchFamily="34" charset="0"/>
              </a:rPr>
              <a:t>SODAPY</a:t>
            </a:r>
            <a:r>
              <a:rPr lang="en-US" sz="1800" dirty="0">
                <a:effectLst/>
                <a:latin typeface="Arial" panose="020B0604020202020204" pitchFamily="34" charset="0"/>
                <a:ea typeface="Arial" panose="020B0604020202020204" pitchFamily="34" charset="0"/>
              </a:rPr>
              <a:t>. In this project, we are utilizing two python packages pandas and SODAPY. With pandas, the data will be retrieved and put into </a:t>
            </a:r>
            <a:r>
              <a:rPr lang="en-US" dirty="0">
                <a:latin typeface="Arial" panose="020B0604020202020204" pitchFamily="34" charset="0"/>
                <a:ea typeface="Arial" panose="020B0604020202020204" pitchFamily="34" charset="0"/>
              </a:rPr>
              <a:t>P</a:t>
            </a:r>
            <a:r>
              <a:rPr lang="en-US" sz="1800" dirty="0">
                <a:effectLst/>
                <a:latin typeface="Arial" panose="020B0604020202020204" pitchFamily="34" charset="0"/>
                <a:ea typeface="Arial" panose="020B0604020202020204" pitchFamily="34" charset="0"/>
              </a:rPr>
              <a:t>andas data frame. The SODAPY is used to retrieve and analyze data from Socrata open data sources without downloading the data, which will save the time and memory space. </a:t>
            </a:r>
          </a:p>
          <a:p>
            <a:endParaRPr lang="en-US" dirty="0"/>
          </a:p>
        </p:txBody>
      </p:sp>
    </p:spTree>
    <p:extLst>
      <p:ext uri="{BB962C8B-B14F-4D97-AF65-F5344CB8AC3E}">
        <p14:creationId xmlns:p14="http://schemas.microsoft.com/office/powerpoint/2010/main" val="33835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9A81-06FC-47FE-66A0-4BDBDDF4A15D}"/>
              </a:ext>
            </a:extLst>
          </p:cNvPr>
          <p:cNvSpPr>
            <a:spLocks noGrp="1"/>
          </p:cNvSpPr>
          <p:nvPr>
            <p:ph type="title"/>
          </p:nvPr>
        </p:nvSpPr>
        <p:spPr>
          <a:xfrm>
            <a:off x="952500" y="439997"/>
            <a:ext cx="10287000" cy="1147762"/>
          </a:xfrm>
        </p:spPr>
        <p:txBody>
          <a:bodyPr/>
          <a:lstStyle/>
          <a:p>
            <a:r>
              <a:rPr lang="en-US" dirty="0"/>
              <a:t>Reading the data</a:t>
            </a:r>
          </a:p>
        </p:txBody>
      </p:sp>
      <p:sp>
        <p:nvSpPr>
          <p:cNvPr id="3" name="Content Placeholder 2">
            <a:extLst>
              <a:ext uri="{FF2B5EF4-FFF2-40B4-BE49-F238E27FC236}">
                <a16:creationId xmlns:a16="http://schemas.microsoft.com/office/drawing/2014/main" id="{F6106D2F-AFC9-9B37-85CF-FCB9033066ED}"/>
              </a:ext>
            </a:extLst>
          </p:cNvPr>
          <p:cNvSpPr>
            <a:spLocks noGrp="1"/>
          </p:cNvSpPr>
          <p:nvPr>
            <p:ph idx="1"/>
          </p:nvPr>
        </p:nvSpPr>
        <p:spPr>
          <a:xfrm>
            <a:off x="952500" y="1905001"/>
            <a:ext cx="10287000" cy="4271962"/>
          </a:xfrm>
        </p:spPr>
        <p:txBody>
          <a:bodyPr>
            <a:normAutofit/>
          </a:bodyPr>
          <a:lstStyle/>
          <a:p>
            <a:pPr marL="0" marR="0" indent="0">
              <a:lnSpc>
                <a:spcPts val="1425"/>
              </a:lnSpc>
              <a:spcBef>
                <a:spcPts val="0"/>
              </a:spcBef>
              <a:spcAft>
                <a:spcPts val="0"/>
              </a:spcAft>
              <a:buNone/>
            </a:pPr>
            <a:r>
              <a:rPr lang="en-US" sz="1800" dirty="0">
                <a:solidFill>
                  <a:srgbClr val="008000"/>
                </a:solidFill>
                <a:effectLst/>
                <a:latin typeface="Courier New" panose="02070309020205020404" pitchFamily="49" charset="0"/>
                <a:ea typeface="Times New Roman" panose="02020603050405020304" pitchFamily="18" charset="0"/>
              </a:rPr>
              <a:t>#https://dev.socrata.com/foundry/data.cityofnewyork.us/nc67-uf89</a:t>
            </a:r>
            <a:endParaRPr lang="en-US" sz="1800" dirty="0">
              <a:effectLst/>
              <a:latin typeface="Arial" panose="020B0604020202020204" pitchFamily="34" charset="0"/>
              <a:ea typeface="Arial" panose="020B0604020202020204" pitchFamily="34" charset="0"/>
            </a:endParaRPr>
          </a:p>
          <a:p>
            <a:pPr marL="0" marR="0" indent="0">
              <a:lnSpc>
                <a:spcPts val="1425"/>
              </a:lnSpc>
              <a:spcBef>
                <a:spcPts val="0"/>
              </a:spcBef>
              <a:spcAft>
                <a:spcPts val="0"/>
              </a:spcAft>
              <a:buNone/>
            </a:pPr>
            <a:r>
              <a:rPr lang="en-US" sz="1800" dirty="0">
                <a:solidFill>
                  <a:srgbClr val="000000"/>
                </a:solidFill>
                <a:effectLst/>
                <a:latin typeface="Courier New" panose="02070309020205020404" pitchFamily="49"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ts val="1425"/>
              </a:lnSpc>
              <a:spcBef>
                <a:spcPts val="0"/>
              </a:spcBef>
              <a:spcAft>
                <a:spcPts val="0"/>
              </a:spcAft>
            </a:pPr>
            <a:r>
              <a:rPr lang="en-US" sz="1800" dirty="0">
                <a:solidFill>
                  <a:srgbClr val="AF00DB"/>
                </a:solidFill>
                <a:effectLst/>
                <a:latin typeface="Arial" panose="020B0604020202020204" pitchFamily="34" charset="0"/>
                <a:ea typeface="Times New Roman" panose="02020603050405020304" pitchFamily="18" charset="0"/>
              </a:rPr>
              <a:t>import</a:t>
            </a:r>
            <a:r>
              <a:rPr lang="en-US" sz="1800" dirty="0">
                <a:solidFill>
                  <a:srgbClr val="000000"/>
                </a:solidFill>
                <a:effectLst/>
                <a:latin typeface="Arial" panose="020B0604020202020204" pitchFamily="34" charset="0"/>
                <a:ea typeface="Times New Roman" panose="02020603050405020304" pitchFamily="18" charset="0"/>
              </a:rPr>
              <a:t> pandas </a:t>
            </a:r>
            <a:r>
              <a:rPr lang="en-US" sz="1800" dirty="0">
                <a:solidFill>
                  <a:srgbClr val="AF00DB"/>
                </a:solidFill>
                <a:effectLst/>
                <a:latin typeface="Arial" panose="020B0604020202020204" pitchFamily="34" charset="0"/>
                <a:ea typeface="Times New Roman" panose="02020603050405020304" pitchFamily="18" charset="0"/>
              </a:rPr>
              <a:t>as</a:t>
            </a:r>
            <a:r>
              <a:rPr lang="en-US" sz="1800" dirty="0">
                <a:solidFill>
                  <a:srgbClr val="000000"/>
                </a:solidFill>
                <a:effectLst/>
                <a:latin typeface="Arial" panose="020B0604020202020204" pitchFamily="34" charset="0"/>
                <a:ea typeface="Times New Roman" panose="02020603050405020304" pitchFamily="18" charset="0"/>
              </a:rPr>
              <a:t> pd</a:t>
            </a:r>
          </a:p>
          <a:p>
            <a:pPr marL="0" marR="0">
              <a:lnSpc>
                <a:spcPts val="1425"/>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ts val="1425"/>
              </a:lnSpc>
              <a:spcBef>
                <a:spcPts val="0"/>
              </a:spcBef>
              <a:spcAft>
                <a:spcPts val="0"/>
              </a:spcAft>
            </a:pPr>
            <a:r>
              <a:rPr lang="en-US" sz="1800" dirty="0">
                <a:solidFill>
                  <a:srgbClr val="AF00DB"/>
                </a:solidFill>
                <a:effectLst/>
                <a:latin typeface="Arial" panose="020B0604020202020204" pitchFamily="34" charset="0"/>
                <a:ea typeface="Times New Roman" panose="02020603050405020304" pitchFamily="18" charset="0"/>
              </a:rPr>
              <a:t>from</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sodapy</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F00DB"/>
                </a:solidFill>
                <a:effectLst/>
                <a:latin typeface="Arial" panose="020B0604020202020204" pitchFamily="34" charset="0"/>
                <a:ea typeface="Times New Roman" panose="02020603050405020304" pitchFamily="18" charset="0"/>
              </a:rPr>
              <a:t>import</a:t>
            </a:r>
            <a:r>
              <a:rPr lang="en-US" sz="1800" dirty="0">
                <a:solidFill>
                  <a:srgbClr val="000000"/>
                </a:solidFill>
                <a:effectLst/>
                <a:latin typeface="Arial" panose="020B0604020202020204" pitchFamily="34" charset="0"/>
                <a:ea typeface="Times New Roman" panose="02020603050405020304" pitchFamily="18" charset="0"/>
              </a:rPr>
              <a:t> Socrata</a:t>
            </a:r>
            <a:endParaRPr lang="en-US" sz="1800" dirty="0">
              <a:effectLst/>
              <a:latin typeface="Arial" panose="020B0604020202020204" pitchFamily="34" charset="0"/>
              <a:ea typeface="Arial" panose="020B0604020202020204" pitchFamily="34" charset="0"/>
            </a:endParaRPr>
          </a:p>
          <a:p>
            <a:pPr marL="0" marR="0">
              <a:lnSpc>
                <a:spcPts val="1425"/>
              </a:lnSpc>
              <a:spcBef>
                <a:spcPts val="0"/>
              </a:spcBef>
              <a:spcAft>
                <a:spcPts val="0"/>
              </a:spcAft>
            </a:pP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425"/>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client = Socrata(</a:t>
            </a:r>
            <a:r>
              <a:rPr lang="en-US" sz="1800" dirty="0">
                <a:solidFill>
                  <a:srgbClr val="A31515"/>
                </a:solidFill>
                <a:effectLst/>
                <a:latin typeface="Arial" panose="020B0604020202020204" pitchFamily="34" charset="0"/>
                <a:ea typeface="Times New Roman" panose="02020603050405020304" pitchFamily="18" charset="0"/>
              </a:rPr>
              <a:t>"data.cityofnewyork.us"</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0000FF"/>
                </a:solidFill>
                <a:effectLst/>
                <a:latin typeface="Arial" panose="020B0604020202020204" pitchFamily="34" charset="0"/>
                <a:ea typeface="Times New Roman" panose="02020603050405020304" pitchFamily="18" charset="0"/>
              </a:rPr>
              <a:t>None</a:t>
            </a:r>
            <a:r>
              <a:rPr lang="en-US" sz="1800" dirty="0">
                <a:solidFill>
                  <a:srgbClr val="000000"/>
                </a:solidFill>
                <a:effectLst/>
                <a:latin typeface="Arial" panose="020B0604020202020204" pitchFamily="34"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indent="0">
              <a:lnSpc>
                <a:spcPts val="1425"/>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indent="0">
              <a:lnSpc>
                <a:spcPts val="1425"/>
              </a:lnSpc>
              <a:spcBef>
                <a:spcPts val="0"/>
              </a:spcBef>
              <a:spcAft>
                <a:spcPts val="0"/>
              </a:spcAft>
              <a:buNone/>
            </a:pPr>
            <a:r>
              <a:rPr lang="en-US" sz="1400" dirty="0">
                <a:solidFill>
                  <a:srgbClr val="008000"/>
                </a:solidFill>
                <a:effectLst/>
                <a:latin typeface="Arial" panose="020B0604020202020204" pitchFamily="34" charset="0"/>
                <a:ea typeface="Times New Roman" panose="02020603050405020304" pitchFamily="18" charset="0"/>
              </a:rPr>
              <a:t># First 5000 results, returned as JSON from API / converted to Python list of</a:t>
            </a:r>
          </a:p>
          <a:p>
            <a:pPr marL="0" marR="0">
              <a:lnSpc>
                <a:spcPts val="1425"/>
              </a:lnSpc>
              <a:spcBef>
                <a:spcPts val="0"/>
              </a:spcBef>
              <a:spcAft>
                <a:spcPts val="0"/>
              </a:spcAft>
            </a:pPr>
            <a:endParaRPr lang="en-US" sz="1400" dirty="0">
              <a:effectLst/>
              <a:latin typeface="Arial" panose="020B0604020202020204" pitchFamily="34" charset="0"/>
              <a:ea typeface="Arial" panose="020B0604020202020204" pitchFamily="34" charset="0"/>
            </a:endParaRPr>
          </a:p>
          <a:p>
            <a:pPr marL="0" marR="0">
              <a:lnSpc>
                <a:spcPts val="1425"/>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results = </a:t>
            </a:r>
            <a:r>
              <a:rPr lang="en-US" sz="1800" dirty="0" err="1">
                <a:solidFill>
                  <a:srgbClr val="000000"/>
                </a:solidFill>
                <a:effectLst/>
                <a:latin typeface="Arial" panose="020B0604020202020204" pitchFamily="34" charset="0"/>
                <a:ea typeface="Times New Roman" panose="02020603050405020304" pitchFamily="18" charset="0"/>
              </a:rPr>
              <a:t>client.get</a:t>
            </a:r>
            <a:r>
              <a:rPr lang="en-US" sz="1800" dirty="0">
                <a:solidFill>
                  <a:srgbClr val="000000"/>
                </a:solidFill>
                <a:effectLst/>
                <a:latin typeface="Arial" panose="020B0604020202020204" pitchFamily="34" charset="0"/>
                <a:ea typeface="Times New Roman" panose="02020603050405020304" pitchFamily="18" charset="0"/>
              </a:rPr>
              <a:t>(</a:t>
            </a:r>
            <a:r>
              <a:rPr lang="en-US" sz="1800" dirty="0">
                <a:solidFill>
                  <a:srgbClr val="A31515"/>
                </a:solidFill>
                <a:effectLst/>
                <a:latin typeface="Arial" panose="020B0604020202020204" pitchFamily="34" charset="0"/>
                <a:ea typeface="Times New Roman" panose="02020603050405020304" pitchFamily="18" charset="0"/>
              </a:rPr>
              <a:t>"nc67-uf89"</a:t>
            </a:r>
            <a:r>
              <a:rPr lang="en-US" sz="1800" dirty="0">
                <a:solidFill>
                  <a:srgbClr val="000000"/>
                </a:solidFill>
                <a:effectLst/>
                <a:latin typeface="Arial" panose="020B0604020202020204" pitchFamily="34" charset="0"/>
                <a:ea typeface="Times New Roman" panose="02020603050405020304" pitchFamily="18" charset="0"/>
              </a:rPr>
              <a:t>, limit=</a:t>
            </a:r>
            <a:r>
              <a:rPr lang="en-US" sz="1800" dirty="0">
                <a:solidFill>
                  <a:srgbClr val="09885A"/>
                </a:solidFill>
                <a:effectLst/>
                <a:latin typeface="Arial" panose="020B0604020202020204" pitchFamily="34" charset="0"/>
                <a:ea typeface="Times New Roman" panose="02020603050405020304" pitchFamily="18" charset="0"/>
              </a:rPr>
              <a:t>5000</a:t>
            </a:r>
            <a:r>
              <a:rPr lang="en-US" sz="1800" dirty="0">
                <a:solidFill>
                  <a:srgbClr val="000000"/>
                </a:solidFill>
                <a:effectLst/>
                <a:latin typeface="Arial" panose="020B0604020202020204" pitchFamily="34"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0" marR="0" indent="0">
              <a:lnSpc>
                <a:spcPts val="1425"/>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a:lnSpc>
                <a:spcPts val="1425"/>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Here, I have considered the whole data frame in pandas. In order to do several tasks in data</a:t>
            </a:r>
          </a:p>
          <a:p>
            <a:pPr marL="0" marR="0" indent="0">
              <a:lnSpc>
                <a:spcPts val="1425"/>
              </a:lnSpc>
              <a:spcBef>
                <a:spcPts val="0"/>
              </a:spcBef>
              <a:spcAft>
                <a:spcPts val="0"/>
              </a:spcAft>
              <a:buNone/>
            </a:pPr>
            <a:endParaRPr lang="en-US" sz="1800" dirty="0">
              <a:solidFill>
                <a:srgbClr val="000000"/>
              </a:solidFill>
              <a:effectLst/>
              <a:latin typeface="Arial" panose="020B0604020202020204" pitchFamily="34" charset="0"/>
              <a:ea typeface="Times New Roman" panose="02020603050405020304" pitchFamily="18" charset="0"/>
            </a:endParaRPr>
          </a:p>
          <a:p>
            <a:pPr marL="0" marR="0" indent="0">
              <a:lnSpc>
                <a:spcPts val="1425"/>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rPr>
              <a:t> analysis, we must consider the data frame in pandas. </a:t>
            </a:r>
            <a:endParaRPr lang="en-US" sz="1800" dirty="0">
              <a:effectLst/>
              <a:latin typeface="Arial" panose="020B0604020202020204" pitchFamily="34" charset="0"/>
              <a:ea typeface="Arial" panose="020B0604020202020204" pitchFamily="34" charset="0"/>
            </a:endParaRPr>
          </a:p>
          <a:p>
            <a:r>
              <a:rPr lang="en-US" sz="1800" dirty="0">
                <a:solidFill>
                  <a:srgbClr val="795E26"/>
                </a:solidFill>
                <a:effectLst/>
                <a:latin typeface="Courier New" panose="02070309020205020404" pitchFamily="49" charset="0"/>
                <a:ea typeface="Times New Roman" panose="02020603050405020304" pitchFamily="18" charset="0"/>
              </a:rPr>
              <a:t>print</a:t>
            </a:r>
            <a:r>
              <a:rPr lang="en-US" sz="1800" dirty="0">
                <a:solidFill>
                  <a:srgbClr val="000000"/>
                </a:solidFill>
                <a:effectLst/>
                <a:latin typeface="Courier New" panose="02070309020205020404" pitchFamily="49" charset="0"/>
                <a:ea typeface="Times New Roman" panose="02020603050405020304" pitchFamily="18" charset="0"/>
              </a:rPr>
              <a:t>(</a:t>
            </a:r>
            <a:r>
              <a:rPr lang="en-US" sz="1800" dirty="0" err="1">
                <a:solidFill>
                  <a:srgbClr val="000000"/>
                </a:solidFill>
                <a:effectLst/>
                <a:latin typeface="Courier New" panose="02070309020205020404" pitchFamily="49" charset="0"/>
                <a:ea typeface="Times New Roman" panose="02020603050405020304" pitchFamily="18" charset="0"/>
              </a:rPr>
              <a:t>results_df</a:t>
            </a:r>
            <a:r>
              <a:rPr lang="en-US" sz="1800" dirty="0">
                <a:solidFill>
                  <a:srgbClr val="000000"/>
                </a:solidFill>
                <a:effectLst/>
                <a:latin typeface="Courier New" panose="02070309020205020404" pitchFamily="49" charset="0"/>
                <a:ea typeface="Times New Roman" panose="02020603050405020304" pitchFamily="18" charset="0"/>
              </a:rPr>
              <a:t>)</a:t>
            </a:r>
            <a:endParaRPr lang="en-US" dirty="0"/>
          </a:p>
        </p:txBody>
      </p:sp>
    </p:spTree>
    <p:extLst>
      <p:ext uri="{BB962C8B-B14F-4D97-AF65-F5344CB8AC3E}">
        <p14:creationId xmlns:p14="http://schemas.microsoft.com/office/powerpoint/2010/main" val="403159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5BE6-3FFE-56A5-9036-7013650A0628}"/>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147EAA1B-15EA-5CB4-F81D-87A86BF8CF35}"/>
              </a:ext>
            </a:extLst>
          </p:cNvPr>
          <p:cNvSpPr>
            <a:spLocks noGrp="1"/>
          </p:cNvSpPr>
          <p:nvPr>
            <p:ph idx="1"/>
          </p:nvPr>
        </p:nvSpPr>
        <p:spPr/>
        <p:txBody>
          <a:bodyPr/>
          <a:lstStyle/>
          <a:p>
            <a:pPr marL="0">
              <a:lnSpc>
                <a:spcPts val="1425"/>
              </a:lnSpc>
              <a:spcBef>
                <a:spcPts val="0"/>
              </a:spcBef>
            </a:pPr>
            <a:r>
              <a:rPr lang="en-US" sz="1800" dirty="0">
                <a:effectLst/>
                <a:latin typeface="Arial" panose="020B0604020202020204" pitchFamily="34" charset="0"/>
                <a:ea typeface="Arial" panose="020B0604020202020204" pitchFamily="34" charset="0"/>
              </a:rPr>
              <a:t>Once we import the dataset, we must clean the data by finding the missing values and dropping</a:t>
            </a:r>
          </a:p>
          <a:p>
            <a:pPr marL="0">
              <a:lnSpc>
                <a:spcPts val="1425"/>
              </a:lnSpc>
              <a:spcBef>
                <a:spcPts val="0"/>
              </a:spcBef>
            </a:pPr>
            <a:endParaRPr lang="en-US" sz="1800" dirty="0">
              <a:effectLst/>
              <a:latin typeface="Arial" panose="020B0604020202020204" pitchFamily="34" charset="0"/>
              <a:ea typeface="Arial" panose="020B0604020202020204" pitchFamily="34" charset="0"/>
            </a:endParaRPr>
          </a:p>
          <a:p>
            <a:pPr marL="0" indent="0">
              <a:lnSpc>
                <a:spcPts val="1425"/>
              </a:lnSpc>
              <a:spcBef>
                <a:spcPts val="0"/>
              </a:spcBef>
              <a:buNone/>
            </a:pPr>
            <a:r>
              <a:rPr lang="en-US" sz="1800" dirty="0">
                <a:effectLst/>
                <a:latin typeface="Arial" panose="020B0604020202020204" pitchFamily="34" charset="0"/>
                <a:ea typeface="Arial" panose="020B0604020202020204" pitchFamily="34" charset="0"/>
              </a:rPr>
              <a:t>the columns which are no longer needed. Here we are filtering the data to get the appropriate data.</a:t>
            </a:r>
          </a:p>
          <a:p>
            <a:pPr marL="0" indent="0">
              <a:lnSpc>
                <a:spcPts val="1425"/>
              </a:lnSpc>
              <a:spcBef>
                <a:spcPts val="0"/>
              </a:spcBef>
              <a:buNone/>
            </a:pPr>
            <a:endParaRPr lang="en-US" dirty="0">
              <a:latin typeface="Arial" panose="020B0604020202020204" pitchFamily="34" charset="0"/>
              <a:ea typeface="Arial" panose="020B0604020202020204" pitchFamily="34" charset="0"/>
            </a:endParaRPr>
          </a:p>
          <a:p>
            <a:pPr marL="0" indent="0">
              <a:lnSpc>
                <a:spcPts val="1425"/>
              </a:lnSpc>
              <a:spcBef>
                <a:spcPts val="0"/>
              </a:spcBef>
              <a:buNone/>
            </a:pPr>
            <a:r>
              <a:rPr lang="en-US" sz="1800" dirty="0">
                <a:effectLst/>
                <a:latin typeface="Arial" panose="020B0604020202020204" pitchFamily="34" charset="0"/>
                <a:ea typeface="Arial" panose="020B0604020202020204" pitchFamily="34" charset="0"/>
              </a:rPr>
              <a:t> Here we are only considering the columns which have complete data. We can then use this copy of</a:t>
            </a:r>
          </a:p>
          <a:p>
            <a:pPr marL="0" indent="0">
              <a:lnSpc>
                <a:spcPts val="1425"/>
              </a:lnSpc>
              <a:spcBef>
                <a:spcPts val="0"/>
              </a:spcBef>
              <a:buNone/>
            </a:pPr>
            <a:endParaRPr lang="en-US" dirty="0">
              <a:latin typeface="Arial" panose="020B0604020202020204" pitchFamily="34" charset="0"/>
              <a:ea typeface="Arial" panose="020B0604020202020204" pitchFamily="34" charset="0"/>
            </a:endParaRPr>
          </a:p>
          <a:p>
            <a:pPr marL="0" indent="0">
              <a:lnSpc>
                <a:spcPts val="1425"/>
              </a:lnSpc>
              <a:spcBef>
                <a:spcPts val="0"/>
              </a:spcBef>
              <a:buNone/>
            </a:pPr>
            <a:r>
              <a:rPr lang="en-US" sz="1800" dirty="0">
                <a:effectLst/>
                <a:latin typeface="Arial" panose="020B0604020202020204" pitchFamily="34" charset="0"/>
                <a:ea typeface="Arial" panose="020B0604020202020204" pitchFamily="34" charset="0"/>
              </a:rPr>
              <a:t>data for our further part of the data analytics project.</a:t>
            </a:r>
          </a:p>
          <a:p>
            <a:pPr marL="0" marR="0">
              <a:lnSpc>
                <a:spcPts val="1425"/>
              </a:lnSpc>
              <a:spcBef>
                <a:spcPts val="0"/>
              </a:spcBef>
              <a:spcAft>
                <a:spcPts val="0"/>
              </a:spcAft>
            </a:pP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425"/>
              </a:lnSpc>
              <a:spcBef>
                <a:spcPts val="0"/>
              </a:spcBef>
              <a:spcAft>
                <a:spcPts val="0"/>
              </a:spcAft>
            </a:pPr>
            <a:endParaRPr lang="en-US" dirty="0">
              <a:solidFill>
                <a:srgbClr val="000000"/>
              </a:solidFill>
              <a:latin typeface="Arial" panose="020B0604020202020204" pitchFamily="34" charset="0"/>
              <a:ea typeface="Times New Roman" panose="02020603050405020304" pitchFamily="18" charset="0"/>
            </a:endParaRPr>
          </a:p>
          <a:p>
            <a:pPr marL="0" marR="0">
              <a:lnSpc>
                <a:spcPts val="1425"/>
              </a:lnSpc>
              <a:spcBef>
                <a:spcPts val="0"/>
              </a:spcBef>
              <a:spcAft>
                <a:spcPts val="0"/>
              </a:spcAft>
            </a:pP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425"/>
              </a:lnSpc>
              <a:spcBef>
                <a:spcPts val="0"/>
              </a:spcBef>
              <a:spcAft>
                <a:spcPts val="0"/>
              </a:spcAft>
            </a:pPr>
            <a:endParaRPr lang="en-US" dirty="0">
              <a:solidFill>
                <a:srgbClr val="000000"/>
              </a:solidFill>
              <a:latin typeface="Arial" panose="020B0604020202020204" pitchFamily="34" charset="0"/>
              <a:ea typeface="Times New Roman" panose="02020603050405020304" pitchFamily="18" charset="0"/>
            </a:endParaRPr>
          </a:p>
          <a:p>
            <a:pPr marL="0" marR="0">
              <a:lnSpc>
                <a:spcPts val="1425"/>
              </a:lnSpc>
              <a:spcBef>
                <a:spcPts val="0"/>
              </a:spcBef>
              <a:spcAft>
                <a:spcPts val="0"/>
              </a:spcAft>
            </a:pPr>
            <a:endParaRPr lang="en-US" sz="1800" dirty="0">
              <a:solidFill>
                <a:srgbClr val="000000"/>
              </a:solidFill>
              <a:effectLst/>
              <a:latin typeface="Arial" panose="020B0604020202020204" pitchFamily="34" charset="0"/>
              <a:ea typeface="Times New Roman" panose="02020603050405020304" pitchFamily="18" charset="0"/>
            </a:endParaRPr>
          </a:p>
          <a:p>
            <a:pPr marL="0" marR="0">
              <a:lnSpc>
                <a:spcPts val="1425"/>
              </a:lnSpc>
              <a:spcBef>
                <a:spcPts val="0"/>
              </a:spcBef>
              <a:spcAft>
                <a:spcPts val="0"/>
              </a:spcAft>
            </a:pPr>
            <a:r>
              <a:rPr lang="en-US" sz="1800" dirty="0" err="1">
                <a:solidFill>
                  <a:srgbClr val="000000"/>
                </a:solidFill>
                <a:effectLst/>
                <a:latin typeface="Arial" panose="020B0604020202020204" pitchFamily="34" charset="0"/>
                <a:ea typeface="Times New Roman" panose="02020603050405020304" pitchFamily="18" charset="0"/>
              </a:rPr>
              <a:t>cols_to_keep</a:t>
            </a:r>
            <a:r>
              <a:rPr lang="en-US" sz="1800" dirty="0">
                <a:solidFill>
                  <a:srgbClr val="000000"/>
                </a:solidFill>
                <a:effectLst/>
                <a:latin typeface="Arial" panose="020B0604020202020204" pitchFamily="34" charset="0"/>
                <a:ea typeface="Times New Roman" panose="02020603050405020304" pitchFamily="18" charset="0"/>
              </a:rPr>
              <a:t> = [</a:t>
            </a:r>
            <a:r>
              <a:rPr lang="en-US" sz="1800" dirty="0">
                <a:solidFill>
                  <a:srgbClr val="A31515"/>
                </a:solidFill>
                <a:effectLst/>
                <a:latin typeface="Arial" panose="020B0604020202020204" pitchFamily="34" charset="0"/>
                <a:ea typeface="Times New Roman" panose="02020603050405020304" pitchFamily="18" charset="0"/>
              </a:rPr>
              <a:t>'state'</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'plate'</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license_type</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issue_date</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violation_time</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p>
          <a:p>
            <a:pPr marL="0" marR="0">
              <a:lnSpc>
                <a:spcPts val="1425"/>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indent="0">
              <a:lnSpc>
                <a:spcPts val="1425"/>
              </a:lnSpc>
              <a:spcBef>
                <a:spcPts val="0"/>
              </a:spcBef>
              <a:spcAft>
                <a:spcPts val="0"/>
              </a:spcAft>
              <a:buNone/>
            </a:pPr>
            <a:r>
              <a:rPr lang="en-US" sz="1800" dirty="0">
                <a:solidFill>
                  <a:srgbClr val="A31515"/>
                </a:solidFill>
                <a:effectLst/>
                <a:latin typeface="Arial" panose="020B0604020202020204" pitchFamily="34" charset="0"/>
                <a:ea typeface="Times New Roman" panose="02020603050405020304" pitchFamily="18" charset="0"/>
              </a:rPr>
              <a:t>'violation'</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fine_amount</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penalty_amount</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interest_amount</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'precinct’</a:t>
            </a:r>
            <a:r>
              <a:rPr lang="en-US" sz="1800" dirty="0">
                <a:solidFill>
                  <a:srgbClr val="000000"/>
                </a:solidFill>
                <a:effectLst/>
                <a:latin typeface="Arial" panose="020B0604020202020204" pitchFamily="34" charset="0"/>
                <a:ea typeface="Times New Roman" panose="02020603050405020304" pitchFamily="18" charset="0"/>
              </a:rPr>
              <a:t>,</a:t>
            </a:r>
            <a:r>
              <a:rPr lang="en-US" sz="1800" dirty="0">
                <a:solidFill>
                  <a:srgbClr val="A31515"/>
                </a:solidFill>
                <a:effectLst/>
                <a:latin typeface="Arial" panose="020B0604020202020204" pitchFamily="34" charset="0"/>
                <a:ea typeface="Times New Roman" panose="02020603050405020304" pitchFamily="18" charset="0"/>
              </a:rPr>
              <a:t> ‘county'</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violation_status</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a:t>
            </a:r>
          </a:p>
          <a:p>
            <a:pPr marL="0" marR="0" indent="0">
              <a:lnSpc>
                <a:spcPts val="1425"/>
              </a:lnSpc>
              <a:spcBef>
                <a:spcPts val="0"/>
              </a:spcBef>
              <a:spcAft>
                <a:spcPts val="0"/>
              </a:spcAft>
              <a:buNone/>
            </a:pPr>
            <a:endParaRPr lang="en-US" dirty="0">
              <a:solidFill>
                <a:srgbClr val="000000"/>
              </a:solidFill>
              <a:latin typeface="Arial" panose="020B0604020202020204" pitchFamily="34" charset="0"/>
              <a:ea typeface="Times New Roman" panose="02020603050405020304" pitchFamily="18" charset="0"/>
            </a:endParaRPr>
          </a:p>
          <a:p>
            <a:pPr marL="0" marR="0" indent="0">
              <a:lnSpc>
                <a:spcPts val="1425"/>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summons_image</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 </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err="1">
                <a:solidFill>
                  <a:srgbClr val="A31515"/>
                </a:solidFill>
                <a:effectLst/>
                <a:latin typeface="Arial" panose="020B0604020202020204" pitchFamily="34" charset="0"/>
                <a:ea typeface="Times New Roman" panose="02020603050405020304" pitchFamily="18" charset="0"/>
              </a:rPr>
              <a:t>issuing_agency</a:t>
            </a:r>
            <a:r>
              <a:rPr lang="en-US" sz="1800" dirty="0">
                <a:solidFill>
                  <a:srgbClr val="A31515"/>
                </a:solidFill>
                <a:effectLst/>
                <a:latin typeface="Arial" panose="020B0604020202020204" pitchFamily="34" charset="0"/>
                <a:ea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4381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C7EC-203C-A5EB-67E4-1D7779DA04EB}"/>
              </a:ext>
            </a:extLst>
          </p:cNvPr>
          <p:cNvSpPr>
            <a:spLocks noGrp="1"/>
          </p:cNvSpPr>
          <p:nvPr>
            <p:ph type="title"/>
          </p:nvPr>
        </p:nvSpPr>
        <p:spPr/>
        <p:txBody>
          <a:bodyPr/>
          <a:lstStyle/>
          <a:p>
            <a:r>
              <a:rPr lang="en-US" dirty="0"/>
              <a:t>MODELING THE DATA</a:t>
            </a:r>
          </a:p>
        </p:txBody>
      </p:sp>
      <p:sp>
        <p:nvSpPr>
          <p:cNvPr id="3" name="Content Placeholder 2">
            <a:extLst>
              <a:ext uri="{FF2B5EF4-FFF2-40B4-BE49-F238E27FC236}">
                <a16:creationId xmlns:a16="http://schemas.microsoft.com/office/drawing/2014/main" id="{A78075D8-6E66-E2AE-7B2E-768A8A31597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In this Stage, We can give the code based on the required outcome</a:t>
            </a:r>
            <a:r>
              <a:rPr lang="en-US" dirty="0"/>
              <a:t>. </a:t>
            </a:r>
            <a:r>
              <a:rPr lang="en-US" dirty="0">
                <a:latin typeface="Arial" panose="020B0604020202020204" pitchFamily="34" charset="0"/>
                <a:cs typeface="Arial" panose="020B0604020202020204" pitchFamily="34" charset="0"/>
              </a:rPr>
              <a:t>Suppose we can search for the violations with particular plate or issue date or based on county</a:t>
            </a:r>
            <a:r>
              <a:rPr lang="en-US" dirty="0"/>
              <a:t>. </a:t>
            </a:r>
          </a:p>
          <a:p>
            <a:r>
              <a:rPr lang="en-US" dirty="0">
                <a:latin typeface="Arial" panose="020B0604020202020204" pitchFamily="34" charset="0"/>
                <a:cs typeface="Arial" panose="020B0604020202020204" pitchFamily="34" charset="0"/>
              </a:rPr>
              <a:t>We can also give count variable, which helps in counting the total number of records of the outcomes.</a:t>
            </a:r>
          </a:p>
          <a:p>
            <a:pPr marL="0" indent="0">
              <a:buNone/>
            </a:pPr>
            <a:endParaRPr lang="en-US" dirty="0">
              <a:latin typeface="Arial" panose="020B0604020202020204" pitchFamily="34" charset="0"/>
              <a:cs typeface="Arial" panose="020B06040202020202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ED064BB0-9051-2594-BE79-CE1226FAF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50" y="4116684"/>
            <a:ext cx="4509249" cy="902991"/>
          </a:xfrm>
          <a:prstGeom prst="rect">
            <a:avLst/>
          </a:prstGeom>
        </p:spPr>
      </p:pic>
    </p:spTree>
    <p:extLst>
      <p:ext uri="{BB962C8B-B14F-4D97-AF65-F5344CB8AC3E}">
        <p14:creationId xmlns:p14="http://schemas.microsoft.com/office/powerpoint/2010/main" val="95847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035F-2D00-24D5-603C-6EED4C97E2E1}"/>
              </a:ext>
            </a:extLst>
          </p:cNvPr>
          <p:cNvSpPr>
            <a:spLocks noGrp="1"/>
          </p:cNvSpPr>
          <p:nvPr>
            <p:ph type="title"/>
          </p:nvPr>
        </p:nvSpPr>
        <p:spPr/>
        <p:txBody>
          <a:bodyPr/>
          <a:lstStyle/>
          <a:p>
            <a:r>
              <a:rPr lang="en-US" dirty="0"/>
              <a:t>Violations percentage</a:t>
            </a:r>
          </a:p>
        </p:txBody>
      </p:sp>
      <p:sp>
        <p:nvSpPr>
          <p:cNvPr id="3" name="Content Placeholder 2">
            <a:extLst>
              <a:ext uri="{FF2B5EF4-FFF2-40B4-BE49-F238E27FC236}">
                <a16:creationId xmlns:a16="http://schemas.microsoft.com/office/drawing/2014/main" id="{B45E96AF-38EF-CE2D-7C85-45A17ACE1CE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We can also produce the outputs as </a:t>
            </a:r>
          </a:p>
          <a:p>
            <a:pPr marL="0" indent="0">
              <a:buNone/>
            </a:pPr>
            <a:endParaRPr lang="en-US" dirty="0">
              <a:latin typeface="Arial" panose="020B0604020202020204" pitchFamily="34" charset="0"/>
              <a:cs typeface="Arial" panose="020B0604020202020204" pitchFamily="34" charset="0"/>
            </a:endParaRPr>
          </a:p>
        </p:txBody>
      </p:sp>
      <p:pic>
        <p:nvPicPr>
          <p:cNvPr id="5" name="Picture 4" descr="Table&#10;&#10;Description automatically generated">
            <a:extLst>
              <a:ext uri="{FF2B5EF4-FFF2-40B4-BE49-F238E27FC236}">
                <a16:creationId xmlns:a16="http://schemas.microsoft.com/office/drawing/2014/main" id="{38868CB3-D51B-F5B3-197D-541ECA1EC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02827"/>
            <a:ext cx="3901778" cy="5014395"/>
          </a:xfrm>
          <a:prstGeom prst="rect">
            <a:avLst/>
          </a:prstGeom>
        </p:spPr>
      </p:pic>
    </p:spTree>
    <p:extLst>
      <p:ext uri="{BB962C8B-B14F-4D97-AF65-F5344CB8AC3E}">
        <p14:creationId xmlns:p14="http://schemas.microsoft.com/office/powerpoint/2010/main" val="402523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A4F0-8742-BE46-A339-3C5CAF10DFDE}"/>
              </a:ext>
            </a:extLst>
          </p:cNvPr>
          <p:cNvSpPr>
            <a:spLocks noGrp="1"/>
          </p:cNvSpPr>
          <p:nvPr>
            <p:ph type="title"/>
          </p:nvPr>
        </p:nvSpPr>
        <p:spPr/>
        <p:txBody>
          <a:bodyPr/>
          <a:lstStyle/>
          <a:p>
            <a:r>
              <a:rPr lang="en-US" dirty="0"/>
              <a:t>PRESENTATION OF DATA</a:t>
            </a:r>
          </a:p>
        </p:txBody>
      </p:sp>
      <p:pic>
        <p:nvPicPr>
          <p:cNvPr id="5" name="Content Placeholder 4" descr="Chart, bar chart&#10;&#10;Description automatically generated">
            <a:extLst>
              <a:ext uri="{FF2B5EF4-FFF2-40B4-BE49-F238E27FC236}">
                <a16:creationId xmlns:a16="http://schemas.microsoft.com/office/drawing/2014/main" id="{36C751CF-1CFB-B335-C646-FB2B1A948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324101"/>
            <a:ext cx="4581525" cy="2991910"/>
          </a:xfrm>
        </p:spPr>
      </p:pic>
      <p:pic>
        <p:nvPicPr>
          <p:cNvPr id="7" name="Picture 6" descr="Chart, histogram&#10;&#10;Description automatically generated">
            <a:extLst>
              <a:ext uri="{FF2B5EF4-FFF2-40B4-BE49-F238E27FC236}">
                <a16:creationId xmlns:a16="http://schemas.microsoft.com/office/drawing/2014/main" id="{2E632EF8-105D-70B6-A258-32DD15A05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202" y="2146872"/>
            <a:ext cx="5495548" cy="3346368"/>
          </a:xfrm>
          <a:prstGeom prst="rect">
            <a:avLst/>
          </a:prstGeom>
        </p:spPr>
      </p:pic>
    </p:spTree>
    <p:extLst>
      <p:ext uri="{BB962C8B-B14F-4D97-AF65-F5344CB8AC3E}">
        <p14:creationId xmlns:p14="http://schemas.microsoft.com/office/powerpoint/2010/main" val="25363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0B93-C38F-0166-ADDE-9B4A3AE4016E}"/>
              </a:ext>
            </a:extLst>
          </p:cNvPr>
          <p:cNvSpPr>
            <a:spLocks noGrp="1"/>
          </p:cNvSpPr>
          <p:nvPr>
            <p:ph type="title"/>
          </p:nvPr>
        </p:nvSpPr>
        <p:spPr>
          <a:xfrm>
            <a:off x="952500" y="757237"/>
            <a:ext cx="10287000" cy="3637481"/>
          </a:xfrm>
        </p:spPr>
        <p:txBody>
          <a:bodyPr/>
          <a:lstStyle/>
          <a:p>
            <a:r>
              <a:rPr lang="en-US" dirty="0"/>
              <a:t>                         THANK YOU</a:t>
            </a:r>
            <a:br>
              <a:rPr lang="en-US" dirty="0"/>
            </a:br>
            <a:br>
              <a:rPr lang="en-US" dirty="0"/>
            </a:br>
            <a:br>
              <a:rPr lang="en-US" dirty="0"/>
            </a:br>
            <a:r>
              <a:rPr lang="en-US" dirty="0"/>
              <a:t> </a:t>
            </a:r>
          </a:p>
        </p:txBody>
      </p:sp>
      <p:sp>
        <p:nvSpPr>
          <p:cNvPr id="3" name="Content Placeholder 2">
            <a:extLst>
              <a:ext uri="{FF2B5EF4-FFF2-40B4-BE49-F238E27FC236}">
                <a16:creationId xmlns:a16="http://schemas.microsoft.com/office/drawing/2014/main" id="{686E9D6F-9ED6-2CA3-EA96-CA3CA7E55F44}"/>
              </a:ext>
            </a:extLst>
          </p:cNvPr>
          <p:cNvSpPr>
            <a:spLocks noGrp="1"/>
          </p:cNvSpPr>
          <p:nvPr>
            <p:ph idx="1"/>
          </p:nvPr>
        </p:nvSpPr>
        <p:spPr>
          <a:xfrm>
            <a:off x="952500" y="5197151"/>
            <a:ext cx="10287000" cy="979811"/>
          </a:xfrm>
        </p:spPr>
        <p:txBody>
          <a:bodyPr/>
          <a:lstStyle/>
          <a:p>
            <a:pPr marL="0" indent="0">
              <a:buNone/>
            </a:pPr>
            <a:endParaRPr lang="en-US" dirty="0"/>
          </a:p>
        </p:txBody>
      </p:sp>
    </p:spTree>
    <p:extLst>
      <p:ext uri="{BB962C8B-B14F-4D97-AF65-F5344CB8AC3E}">
        <p14:creationId xmlns:p14="http://schemas.microsoft.com/office/powerpoint/2010/main" val="31334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1C9C-AE1A-01DB-C038-F5C25C63B72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03376DD-D5C3-2963-6795-03F37081A28F}"/>
              </a:ext>
            </a:extLst>
          </p:cNvPr>
          <p:cNvSpPr>
            <a:spLocks noGrp="1"/>
          </p:cNvSpPr>
          <p:nvPr>
            <p:ph idx="1"/>
          </p:nvPr>
        </p:nvSpPr>
        <p:spPr/>
        <p:txBody>
          <a:bodyPr/>
          <a:lstStyle/>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The reason for assigning the tickets by the US government is not to make money but to change the behavior of the traffic violator. Many people are so conscious about the money and when they violate any rule of traffic, they will be worried to pay for the ticket, and they try to avoid getting tickets next time.  </a:t>
            </a:r>
          </a:p>
          <a:p>
            <a:pPr marL="0" marR="0">
              <a:lnSpc>
                <a:spcPct val="115000"/>
              </a:lnSpc>
              <a:spcBef>
                <a:spcPts val="0"/>
              </a:spcBef>
              <a:spcAft>
                <a:spcPts val="0"/>
              </a:spcAft>
            </a:pPr>
            <a:r>
              <a:rPr lang="en-US" sz="1800" dirty="0">
                <a:solidFill>
                  <a:srgbClr val="000000"/>
                </a:solidFill>
                <a:effectLst/>
                <a:latin typeface="Roboto" panose="020B0604020202020204" pitchFamily="2" charset="0"/>
                <a:ea typeface="Arial" panose="020B0604020202020204" pitchFamily="34" charset="0"/>
              </a:rPr>
              <a:t>By checking the type of violation tickets percentage, we try to decrease the violations count in every violation type.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2261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8B77-15B9-8C50-C5BF-ED96B96828E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CF8C8E-D2BE-35AC-467E-99E6C3A51CA9}"/>
              </a:ext>
            </a:extLst>
          </p:cNvPr>
          <p:cNvSpPr>
            <a:spLocks noGrp="1"/>
          </p:cNvSpPr>
          <p:nvPr>
            <p:ph idx="1"/>
          </p:nvPr>
        </p:nvSpPr>
        <p:spPr/>
        <p:txBody>
          <a:bodyPr/>
          <a:lstStyle/>
          <a:p>
            <a:r>
              <a:rPr lang="en-US" sz="1800" dirty="0">
                <a:effectLst/>
                <a:latin typeface="Arial" panose="020B0604020202020204" pitchFamily="34" charset="0"/>
                <a:ea typeface="Arial" panose="020B0604020202020204" pitchFamily="34" charset="0"/>
              </a:rPr>
              <a:t>Parking is a vital component of urban areas. As demand for parking has increased over a certain time with land constraint, parking is becoming a major concern to urban areas. As demand for parking goes on increases, the situation will become worse in the future. </a:t>
            </a:r>
          </a:p>
          <a:p>
            <a:pPr marL="0" indent="0">
              <a:buNone/>
            </a:pPr>
            <a:endParaRPr lang="en-US" dirty="0"/>
          </a:p>
          <a:p>
            <a:r>
              <a:rPr lang="en-US" sz="1800" dirty="0">
                <a:effectLst/>
                <a:latin typeface="Arial" panose="020B0604020202020204" pitchFamily="34" charset="0"/>
                <a:ea typeface="Arial" panose="020B0604020202020204" pitchFamily="34" charset="0"/>
              </a:rPr>
              <a:t>Our concept is to show the various types of violations and their data in the form of percentages that also allows easy visualization of vehicle violation tickets data from dataset. Using a graph, reflecting the predicted tickets through the dataset based on their various types of violated incidents. The browsing interface will help us represent the relation and correspondence between the tickets and number of violations.</a:t>
            </a:r>
            <a:endParaRPr lang="en-US" dirty="0"/>
          </a:p>
        </p:txBody>
      </p:sp>
    </p:spTree>
    <p:extLst>
      <p:ext uri="{BB962C8B-B14F-4D97-AF65-F5344CB8AC3E}">
        <p14:creationId xmlns:p14="http://schemas.microsoft.com/office/powerpoint/2010/main" val="419936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19F3-5905-BC71-75AA-B1E20F7B31F2}"/>
              </a:ext>
            </a:extLst>
          </p:cNvPr>
          <p:cNvSpPr>
            <a:spLocks noGrp="1"/>
          </p:cNvSpPr>
          <p:nvPr>
            <p:ph type="title"/>
          </p:nvPr>
        </p:nvSpPr>
        <p:spPr>
          <a:xfrm>
            <a:off x="952500" y="757238"/>
            <a:ext cx="10287000" cy="1147762"/>
          </a:xfrm>
        </p:spPr>
        <p:txBody>
          <a:bodyPr/>
          <a:lstStyle/>
          <a:p>
            <a:r>
              <a:rPr lang="en-US" dirty="0"/>
              <a:t>                                             </a:t>
            </a:r>
          </a:p>
        </p:txBody>
      </p:sp>
      <p:sp>
        <p:nvSpPr>
          <p:cNvPr id="3" name="Content Placeholder 2">
            <a:extLst>
              <a:ext uri="{FF2B5EF4-FFF2-40B4-BE49-F238E27FC236}">
                <a16:creationId xmlns:a16="http://schemas.microsoft.com/office/drawing/2014/main" id="{9ACFF6F4-FD1B-739D-4FF2-C3587DD0F75D}"/>
              </a:ext>
            </a:extLst>
          </p:cNvPr>
          <p:cNvSpPr>
            <a:spLocks noGrp="1"/>
          </p:cNvSpPr>
          <p:nvPr>
            <p:ph idx="1"/>
          </p:nvPr>
        </p:nvSpPr>
        <p:spPr/>
        <p:txBody>
          <a:bodyPr/>
          <a:lstStyle/>
          <a:p>
            <a:r>
              <a:rPr lang="en-US" dirty="0"/>
              <a:t>COMMERCIAL VEHICLE SPACE REQUIREMENT</a:t>
            </a:r>
          </a:p>
          <a:p>
            <a:r>
              <a:rPr lang="en-US" dirty="0"/>
              <a:t>PARKING IN NEW YORK CITY</a:t>
            </a:r>
          </a:p>
          <a:p>
            <a:r>
              <a:rPr lang="en-US" dirty="0"/>
              <a:t>DOUBLE PARKING</a:t>
            </a:r>
          </a:p>
          <a:p>
            <a:r>
              <a:rPr lang="en-US" dirty="0"/>
              <a:t>ON STREET PARKING AND LOADING </a:t>
            </a:r>
          </a:p>
          <a:p>
            <a:r>
              <a:rPr lang="en-US" dirty="0"/>
              <a:t>VEHICLE PARKING BEHAVIOR</a:t>
            </a:r>
          </a:p>
        </p:txBody>
      </p:sp>
    </p:spTree>
    <p:extLst>
      <p:ext uri="{BB962C8B-B14F-4D97-AF65-F5344CB8AC3E}">
        <p14:creationId xmlns:p14="http://schemas.microsoft.com/office/powerpoint/2010/main" val="159331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85C2C-04F1-A62F-CAB4-5CD7258FEB85}"/>
              </a:ext>
            </a:extLst>
          </p:cNvPr>
          <p:cNvSpPr>
            <a:spLocks noGrp="1"/>
          </p:cNvSpPr>
          <p:nvPr>
            <p:ph type="title"/>
          </p:nvPr>
        </p:nvSpPr>
        <p:spPr>
          <a:xfrm>
            <a:off x="952500" y="723900"/>
            <a:ext cx="4417522" cy="1181100"/>
          </a:xfrm>
        </p:spPr>
        <p:txBody>
          <a:bodyPr>
            <a:normAutofit/>
          </a:bodyPr>
          <a:lstStyle/>
          <a:p>
            <a:r>
              <a:rPr lang="en-US" sz="2600"/>
              <a:t>Graph of on street parking data</a:t>
            </a:r>
          </a:p>
        </p:txBody>
      </p:sp>
      <p:sp>
        <p:nvSpPr>
          <p:cNvPr id="48" name="Rectangle 4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9FD424C-15DF-DF73-B2DE-741AFA9C715C}"/>
              </a:ext>
            </a:extLst>
          </p:cNvPr>
          <p:cNvSpPr>
            <a:spLocks noGrp="1"/>
          </p:cNvSpPr>
          <p:nvPr>
            <p:ph idx="1"/>
          </p:nvPr>
        </p:nvSpPr>
        <p:spPr>
          <a:xfrm>
            <a:off x="952500" y="2285997"/>
            <a:ext cx="4191000" cy="3890965"/>
          </a:xfrm>
        </p:spPr>
        <p:txBody>
          <a:bodyPr>
            <a:normAutofit/>
          </a:bodyPr>
          <a:lstStyle/>
          <a:p>
            <a:r>
              <a:rPr lang="en-US" dirty="0">
                <a:latin typeface="Arial" panose="020B0604020202020204" pitchFamily="34" charset="0"/>
                <a:cs typeface="Arial" panose="020B0604020202020204" pitchFamily="34" charset="0"/>
              </a:rPr>
              <a:t>We analyze the data of all types of areas like Commercial, Mixed-use and Residential areas. </a:t>
            </a:r>
          </a:p>
          <a:p>
            <a:r>
              <a:rPr lang="en-US" dirty="0">
                <a:latin typeface="Arial" panose="020B0604020202020204" pitchFamily="34" charset="0"/>
                <a:cs typeface="Arial" panose="020B0604020202020204" pitchFamily="34" charset="0"/>
              </a:rPr>
              <a:t>Avenues and Streets and both type of categories of areas are available.</a:t>
            </a:r>
          </a:p>
        </p:txBody>
      </p:sp>
      <p:pic>
        <p:nvPicPr>
          <p:cNvPr id="5" name="Content Placeholder 4" descr="Chart, bar chart&#10;&#10;Description automatically generated">
            <a:extLst>
              <a:ext uri="{FF2B5EF4-FFF2-40B4-BE49-F238E27FC236}">
                <a16:creationId xmlns:a16="http://schemas.microsoft.com/office/drawing/2014/main" id="{911D9757-5EFB-B1F8-2D3E-7044C3C7D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521" y="1391894"/>
            <a:ext cx="4708521" cy="4074212"/>
          </a:xfrm>
          <a:prstGeom prst="rect">
            <a:avLst/>
          </a:prstGeom>
        </p:spPr>
      </p:pic>
    </p:spTree>
    <p:extLst>
      <p:ext uri="{BB962C8B-B14F-4D97-AF65-F5344CB8AC3E}">
        <p14:creationId xmlns:p14="http://schemas.microsoft.com/office/powerpoint/2010/main" val="24388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A272-4E95-6FDC-0DE0-FFD6C359D612}"/>
              </a:ext>
            </a:extLst>
          </p:cNvPr>
          <p:cNvSpPr>
            <a:spLocks noGrp="1"/>
          </p:cNvSpPr>
          <p:nvPr>
            <p:ph type="title"/>
          </p:nvPr>
        </p:nvSpPr>
        <p:spPr>
          <a:xfrm>
            <a:off x="871268" y="527361"/>
            <a:ext cx="4572000" cy="1129344"/>
          </a:xfrm>
        </p:spPr>
        <p:txBody>
          <a:bodyPr vert="horz" lIns="91440" tIns="45720" rIns="91440" bIns="45720" rtlCol="0" anchor="b">
            <a:normAutofit/>
          </a:bodyPr>
          <a:lstStyle/>
          <a:p>
            <a:pPr algn="ctr"/>
            <a:r>
              <a:rPr lang="en-US" dirty="0">
                <a:solidFill>
                  <a:srgbClr val="000000"/>
                </a:solidFill>
              </a:rPr>
              <a:t>AVAILABLE PARKING SPACE</a:t>
            </a:r>
          </a:p>
        </p:txBody>
      </p:sp>
      <p:pic>
        <p:nvPicPr>
          <p:cNvPr id="7" name="Content Placeholder 6" descr="Chart, bar chart&#10;&#10;Description automatically generated">
            <a:extLst>
              <a:ext uri="{FF2B5EF4-FFF2-40B4-BE49-F238E27FC236}">
                <a16:creationId xmlns:a16="http://schemas.microsoft.com/office/drawing/2014/main" id="{ADC44C63-FC91-49CB-D431-8D3D81F40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4289" y="990598"/>
            <a:ext cx="4374736" cy="4152901"/>
          </a:xfrm>
        </p:spPr>
      </p:pic>
      <p:sp>
        <p:nvSpPr>
          <p:cNvPr id="8" name="Text Placeholder 7">
            <a:extLst>
              <a:ext uri="{FF2B5EF4-FFF2-40B4-BE49-F238E27FC236}">
                <a16:creationId xmlns:a16="http://schemas.microsoft.com/office/drawing/2014/main" id="{FF5AB404-FA41-C15C-10F8-BD9A2F50B0AC}"/>
              </a:ext>
            </a:extLst>
          </p:cNvPr>
          <p:cNvSpPr>
            <a:spLocks noGrp="1"/>
          </p:cNvSpPr>
          <p:nvPr>
            <p:ph type="body" sz="half" idx="2"/>
          </p:nvPr>
        </p:nvSpPr>
        <p:spPr>
          <a:xfrm>
            <a:off x="718867" y="2072867"/>
            <a:ext cx="5158057" cy="3785008"/>
          </a:xfrm>
        </p:spPr>
        <p:txBody>
          <a:bodyPr>
            <a:normAutofit/>
          </a:bodyPr>
          <a:lstStyle/>
          <a:p>
            <a:r>
              <a:rPr lang="en-US" sz="1800" dirty="0">
                <a:latin typeface="Arial" panose="020B0604020202020204" pitchFamily="34" charset="0"/>
                <a:cs typeface="Arial" panose="020B0604020202020204" pitchFamily="34" charset="0"/>
              </a:rPr>
              <a:t>Here, we analyze the type of available parking spaces between commercial areas, mixed-use area, residential area. </a:t>
            </a:r>
          </a:p>
          <a:p>
            <a:r>
              <a:rPr lang="en-US" sz="1800" dirty="0">
                <a:latin typeface="Arial" panose="020B0604020202020204" pitchFamily="34" charset="0"/>
                <a:cs typeface="Arial" panose="020B0604020202020204" pitchFamily="34" charset="0"/>
              </a:rPr>
              <a:t>We consider the data of morning from 7AM to 10AM and midday timing from 10AM to 2PM and evening timings from 2PM to 7PM.</a:t>
            </a:r>
          </a:p>
          <a:p>
            <a:r>
              <a:rPr lang="en-US" sz="1800" dirty="0">
                <a:latin typeface="Arial" panose="020B0604020202020204" pitchFamily="34" charset="0"/>
                <a:cs typeface="Arial" panose="020B0604020202020204" pitchFamily="34" charset="0"/>
              </a:rPr>
              <a:t>We also check the data of Open parking, Restricted parking and Commercial Dedicated parking. </a:t>
            </a:r>
          </a:p>
        </p:txBody>
      </p:sp>
    </p:spTree>
    <p:extLst>
      <p:ext uri="{BB962C8B-B14F-4D97-AF65-F5344CB8AC3E}">
        <p14:creationId xmlns:p14="http://schemas.microsoft.com/office/powerpoint/2010/main" val="248225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8D23E-DE3D-25DA-F112-ACB196FE8310}"/>
              </a:ext>
            </a:extLst>
          </p:cNvPr>
          <p:cNvSpPr>
            <a:spLocks noGrp="1"/>
          </p:cNvSpPr>
          <p:nvPr>
            <p:ph type="title"/>
          </p:nvPr>
        </p:nvSpPr>
        <p:spPr>
          <a:xfrm>
            <a:off x="952500" y="723900"/>
            <a:ext cx="4417522" cy="1181100"/>
          </a:xfrm>
        </p:spPr>
        <p:txBody>
          <a:bodyPr>
            <a:normAutofit/>
          </a:bodyPr>
          <a:lstStyle/>
          <a:p>
            <a:r>
              <a:rPr lang="en-US" dirty="0"/>
              <a:t>Vehicle PARKING BEHAVIOR</a:t>
            </a:r>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8180FE-37ED-7940-518C-26011E821065}"/>
              </a:ext>
            </a:extLst>
          </p:cNvPr>
          <p:cNvSpPr>
            <a:spLocks noGrp="1"/>
          </p:cNvSpPr>
          <p:nvPr>
            <p:ph idx="1"/>
          </p:nvPr>
        </p:nvSpPr>
        <p:spPr>
          <a:xfrm>
            <a:off x="952500" y="2285997"/>
            <a:ext cx="4191000" cy="3890965"/>
          </a:xfrm>
        </p:spPr>
        <p:txBody>
          <a:bodyPr>
            <a:normAutofit/>
          </a:bodyPr>
          <a:lstStyle/>
          <a:p>
            <a:r>
              <a:rPr lang="en-US" dirty="0">
                <a:latin typeface="Arial" panose="020B0604020202020204" pitchFamily="34" charset="0"/>
                <a:cs typeface="Arial" panose="020B0604020202020204" pitchFamily="34" charset="0"/>
              </a:rPr>
              <a:t>In this graph, we can see the overall parking availabilities from the morning to mid day and from mid day to afternoon. </a:t>
            </a:r>
          </a:p>
        </p:txBody>
      </p:sp>
      <p:pic>
        <p:nvPicPr>
          <p:cNvPr id="5" name="Content Placeholder 4" descr="Chart, bar chart&#10;&#10;Description automatically generated">
            <a:extLst>
              <a:ext uri="{FF2B5EF4-FFF2-40B4-BE49-F238E27FC236}">
                <a16:creationId xmlns:a16="http://schemas.microsoft.com/office/drawing/2014/main" id="{ADC12A52-3B36-408F-C5BF-34102F802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521" y="1635859"/>
            <a:ext cx="4708521" cy="3890965"/>
          </a:xfrm>
          <a:prstGeom prst="rect">
            <a:avLst/>
          </a:prstGeom>
        </p:spPr>
      </p:pic>
    </p:spTree>
    <p:extLst>
      <p:ext uri="{BB962C8B-B14F-4D97-AF65-F5344CB8AC3E}">
        <p14:creationId xmlns:p14="http://schemas.microsoft.com/office/powerpoint/2010/main" val="374590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0615-49A3-672B-3D6F-8147B1702721}"/>
              </a:ext>
            </a:extLst>
          </p:cNvPr>
          <p:cNvSpPr>
            <a:spLocks noGrp="1"/>
          </p:cNvSpPr>
          <p:nvPr>
            <p:ph type="title"/>
          </p:nvPr>
        </p:nvSpPr>
        <p:spPr>
          <a:xfrm>
            <a:off x="952500" y="723900"/>
            <a:ext cx="4417522" cy="1181100"/>
          </a:xfrm>
        </p:spPr>
        <p:txBody>
          <a:bodyPr>
            <a:normAutofit/>
          </a:bodyPr>
          <a:lstStyle/>
          <a:p>
            <a:r>
              <a:rPr lang="en-US" dirty="0"/>
              <a:t>parking area types</a:t>
            </a:r>
          </a:p>
        </p:txBody>
      </p:sp>
      <p:sp>
        <p:nvSpPr>
          <p:cNvPr id="14" name="Rectangle 1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4486A2E-6F94-01E7-0F29-FEE9D969B719}"/>
              </a:ext>
            </a:extLst>
          </p:cNvPr>
          <p:cNvSpPr>
            <a:spLocks noGrp="1"/>
          </p:cNvSpPr>
          <p:nvPr>
            <p:ph idx="1"/>
          </p:nvPr>
        </p:nvSpPr>
        <p:spPr>
          <a:xfrm>
            <a:off x="952500" y="2285997"/>
            <a:ext cx="4191000" cy="3890965"/>
          </a:xfrm>
        </p:spPr>
        <p:txBody>
          <a:bodyPr>
            <a:normAutofit/>
          </a:bodyPr>
          <a:lstStyle/>
          <a:p>
            <a:r>
              <a:rPr lang="en-US" dirty="0">
                <a:latin typeface="Arial" panose="020B0604020202020204" pitchFamily="34" charset="0"/>
                <a:cs typeface="Arial" panose="020B0604020202020204" pitchFamily="34" charset="0"/>
              </a:rPr>
              <a:t>Here, we compare between Commercial area type, Mixed-use area type and Residential area type. </a:t>
            </a:r>
          </a:p>
        </p:txBody>
      </p:sp>
      <p:pic>
        <p:nvPicPr>
          <p:cNvPr id="5" name="Content Placeholder 4" descr="Chart, bar chart&#10;&#10;Description automatically generated">
            <a:extLst>
              <a:ext uri="{FF2B5EF4-FFF2-40B4-BE49-F238E27FC236}">
                <a16:creationId xmlns:a16="http://schemas.microsoft.com/office/drawing/2014/main" id="{3687B6DA-9AB6-5BF7-6978-46A15C821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521" y="1583312"/>
            <a:ext cx="4916979" cy="3541243"/>
          </a:xfrm>
          <a:prstGeom prst="rect">
            <a:avLst/>
          </a:prstGeom>
        </p:spPr>
      </p:pic>
    </p:spTree>
    <p:extLst>
      <p:ext uri="{BB962C8B-B14F-4D97-AF65-F5344CB8AC3E}">
        <p14:creationId xmlns:p14="http://schemas.microsoft.com/office/powerpoint/2010/main" val="300081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6354-177A-C481-11E8-27E0C6130C5D}"/>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25106FE-E232-4555-7589-F34D9291203E}"/>
              </a:ext>
            </a:extLst>
          </p:cNvPr>
          <p:cNvSpPr>
            <a:spLocks noGrp="1"/>
          </p:cNvSpPr>
          <p:nvPr>
            <p:ph idx="1"/>
          </p:nvPr>
        </p:nvSpPr>
        <p:spPr/>
        <p:txBody>
          <a:bodyPr>
            <a:normAutofit/>
          </a:bodyPr>
          <a:lstStyle/>
          <a:p>
            <a:pPr marL="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The goal of the project is to get the desired data of traffic violation tickets during some period from the complete dataset. While there is a flexibility of taking certain records from certain period. We collect all the data from all kinds of violation tickets.</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We can check for the fine amount for a particular vehicle based on its Plate number. Total number of tickets gives us the idea and using Python tools.</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In this python project, arranging the date field is useful as it helps to progress further in our project. We must progress more in pointing out the locations and mapping that location.</a:t>
            </a:r>
          </a:p>
          <a:p>
            <a:endParaRPr lang="en-US" dirty="0"/>
          </a:p>
        </p:txBody>
      </p:sp>
    </p:spTree>
    <p:extLst>
      <p:ext uri="{BB962C8B-B14F-4D97-AF65-F5344CB8AC3E}">
        <p14:creationId xmlns:p14="http://schemas.microsoft.com/office/powerpoint/2010/main" val="2256839518"/>
      </p:ext>
    </p:extLst>
  </p:cSld>
  <p:clrMapOvr>
    <a:masterClrMapping/>
  </p:clrMapOvr>
</p:sld>
</file>

<file path=ppt/theme/theme1.xml><?xml version="1.0" encoding="utf-8"?>
<a:theme xmlns:a="http://schemas.openxmlformats.org/drawingml/2006/main" name="Afterglow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5F5FE159905942AB89337F4E291CDB" ma:contentTypeVersion="2" ma:contentTypeDescription="Create a new document." ma:contentTypeScope="" ma:versionID="1bf0d06e89a7270f6bf5cd82c197120e">
  <xsd:schema xmlns:xsd="http://www.w3.org/2001/XMLSchema" xmlns:xs="http://www.w3.org/2001/XMLSchema" xmlns:p="http://schemas.microsoft.com/office/2006/metadata/properties" xmlns:ns3="eb2a4071-3802-436c-a50f-115a59f3edef" targetNamespace="http://schemas.microsoft.com/office/2006/metadata/properties" ma:root="true" ma:fieldsID="e129513cbe0e9ed94114ebfe46f783ac" ns3:_="">
    <xsd:import namespace="eb2a4071-3802-436c-a50f-115a59f3ed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a4071-3802-436c-a50f-115a59f3ed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C530B3-7637-4C1E-B0A5-67E4660DC4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2a4071-3802-436c-a50f-115a59f3ed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CBC4C2-D28E-4AE2-B7C4-08DD9EB82232}">
  <ds:schemaRefs>
    <ds:schemaRef ds:uri="http://schemas.microsoft.com/sharepoint/v3/contenttype/forms"/>
  </ds:schemaRefs>
</ds:datastoreItem>
</file>

<file path=customXml/itemProps3.xml><?xml version="1.0" encoding="utf-8"?>
<ds:datastoreItem xmlns:ds="http://schemas.openxmlformats.org/officeDocument/2006/customXml" ds:itemID="{FA3E503E-660B-42D9-9B47-B52706503611}">
  <ds:schemaRefs>
    <ds:schemaRef ds:uri="http://www.w3.org/XML/1998/namespace"/>
    <ds:schemaRef ds:uri="http://schemas.microsoft.com/office/2006/metadata/properties"/>
    <ds:schemaRef ds:uri="eb2a4071-3802-436c-a50f-115a59f3edef"/>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5996</TotalTime>
  <Words>907</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Roboto</vt:lpstr>
      <vt:lpstr>Trade Gothic Next Cond</vt:lpstr>
      <vt:lpstr>Trade Gothic Next Light</vt:lpstr>
      <vt:lpstr>AfterglowVTI</vt:lpstr>
      <vt:lpstr>Data analysis and visualization of Open data sets</vt:lpstr>
      <vt:lpstr>Problem statement</vt:lpstr>
      <vt:lpstr>INTRODUCTION</vt:lpstr>
      <vt:lpstr>                                             </vt:lpstr>
      <vt:lpstr>Graph of on street parking data</vt:lpstr>
      <vt:lpstr>AVAILABLE PARKING SPACE</vt:lpstr>
      <vt:lpstr>Vehicle PARKING BEHAVIOR</vt:lpstr>
      <vt:lpstr>parking area types</vt:lpstr>
      <vt:lpstr>PROJECT GOAL</vt:lpstr>
      <vt:lpstr>DATASET FIELDS</vt:lpstr>
      <vt:lpstr>DATASET</vt:lpstr>
      <vt:lpstr>PYTHON LIBRARIES</vt:lpstr>
      <vt:lpstr>UNDERSTANDING THE DATASET</vt:lpstr>
      <vt:lpstr>Reading the data</vt:lpstr>
      <vt:lpstr>CLEANING THE DATA</vt:lpstr>
      <vt:lpstr>MODELING THE DATA</vt:lpstr>
      <vt:lpstr>Violations percentage</vt:lpstr>
      <vt:lpstr>PRESENTATION OF DATA</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 of Open data sets</dc:title>
  <dc:creator>Pritesh Ponnaboina</dc:creator>
  <cp:lastModifiedBy>Pritesh Ponnaboina</cp:lastModifiedBy>
  <cp:revision>2</cp:revision>
  <dcterms:created xsi:type="dcterms:W3CDTF">2022-12-17T04:36:36Z</dcterms:created>
  <dcterms:modified xsi:type="dcterms:W3CDTF">2022-12-21T08:33:32Z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0x010100445F5FE159905942AB89337F4E291CDB</vt:lpwstr>
  </property>
</Properties>
</file>