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7" r:id="rId4"/>
    <p:sldId id="268" r:id="rId5"/>
    <p:sldId id="289" r:id="rId6"/>
    <p:sldId id="287" r:id="rId7"/>
    <p:sldId id="276" r:id="rId8"/>
    <p:sldId id="291" r:id="rId9"/>
    <p:sldId id="288" r:id="rId10"/>
    <p:sldId id="283" r:id="rId11"/>
    <p:sldId id="284"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D1A7B-75C3-47F6-B5A1-9F5DCDEE6FB4}" v="1898" dt="2024-05-29T18:58:15.384"/>
    <p1510:client id="{CBA82138-CB3F-4792-96FD-61C402A2C892}" v="127" dt="2024-05-29T15:35:19.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0F0D-920C-491E-2902-D51AAF141D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674EB7-C980-30AF-8FF4-52A5C6FB1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1FB4F4-0262-B124-37E9-8D3A75647B8A}"/>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5" name="Footer Placeholder 4">
            <a:extLst>
              <a:ext uri="{FF2B5EF4-FFF2-40B4-BE49-F238E27FC236}">
                <a16:creationId xmlns:a16="http://schemas.microsoft.com/office/drawing/2014/main" id="{E14D1F15-3237-AB8D-5AE3-EF672F09F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11755-2072-7F5A-BD2D-3380F37D2B85}"/>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109922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240C-B133-3629-6A54-9F8C51DCF2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BA729D-300C-43CC-7CEF-E2C7AB1E4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3B822-6E95-3711-EAF9-7293E855D30B}"/>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5" name="Footer Placeholder 4">
            <a:extLst>
              <a:ext uri="{FF2B5EF4-FFF2-40B4-BE49-F238E27FC236}">
                <a16:creationId xmlns:a16="http://schemas.microsoft.com/office/drawing/2014/main" id="{FCE29CA6-957C-D62E-0D1B-4AB8C8A31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F83B5-91E8-4684-EF4C-9B5959BBD134}"/>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257915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B88315-1140-6614-07DD-EE3A942EF9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CC1A93-5B8B-E1D4-6C1D-430183A8EC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0E137-675E-628F-0DC5-0D291539FA91}"/>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5" name="Footer Placeholder 4">
            <a:extLst>
              <a:ext uri="{FF2B5EF4-FFF2-40B4-BE49-F238E27FC236}">
                <a16:creationId xmlns:a16="http://schemas.microsoft.com/office/drawing/2014/main" id="{2FED50A7-7C06-F89E-9513-900EAEE12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3321C-9161-9066-69CE-10A6F4762C9A}"/>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326273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D95C-7727-01A7-C3EB-144100EED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A0B19-9593-2B07-195B-7FF1CEAB47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D1664-627C-3F37-E36B-3B8D3A4D0C19}"/>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5" name="Footer Placeholder 4">
            <a:extLst>
              <a:ext uri="{FF2B5EF4-FFF2-40B4-BE49-F238E27FC236}">
                <a16:creationId xmlns:a16="http://schemas.microsoft.com/office/drawing/2014/main" id="{16A619D9-2B0A-D30A-0780-05325CCC7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EFAA19-1144-DB3A-E2C4-AFDF23500E02}"/>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22120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8663-310C-3FA2-D14F-3F90A403C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A9C835-0EAF-A202-110E-9CF5DD1CC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71394-571D-13B6-AFD4-007AC15F3DA3}"/>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5" name="Footer Placeholder 4">
            <a:extLst>
              <a:ext uri="{FF2B5EF4-FFF2-40B4-BE49-F238E27FC236}">
                <a16:creationId xmlns:a16="http://schemas.microsoft.com/office/drawing/2014/main" id="{5DBECC27-88AB-DA80-B783-D0EB27D99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B78F4-F6A1-303D-9E8B-EC709B497A4C}"/>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50656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E213-DBB5-7C43-CD6A-8745D56BF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5DE39B-8AD4-2268-6201-1D4122CD7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5CB5AD-2654-60F4-989B-47A518953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D1745D-3952-E576-D4E6-CEBE5BF2E284}"/>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6" name="Footer Placeholder 5">
            <a:extLst>
              <a:ext uri="{FF2B5EF4-FFF2-40B4-BE49-F238E27FC236}">
                <a16:creationId xmlns:a16="http://schemas.microsoft.com/office/drawing/2014/main" id="{079E175B-E2C3-E3FB-26E4-5E0D6DD8B2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BCF67D-81DA-110D-EE50-3A438C9532BA}"/>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236842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254B-ED19-E8CB-4406-640F89B618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44DE6-0F7D-CB14-0227-31A36DA00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B2FBB6-2938-E5D6-813C-922C70065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718D5D-95C0-C7A4-B68F-F6419112E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E1957-C8A5-92DB-4541-C38AF8A823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CC5257-8FF8-683F-D4FA-1B43A98BF689}"/>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8" name="Footer Placeholder 7">
            <a:extLst>
              <a:ext uri="{FF2B5EF4-FFF2-40B4-BE49-F238E27FC236}">
                <a16:creationId xmlns:a16="http://schemas.microsoft.com/office/drawing/2014/main" id="{C13A18C4-BE14-C934-DB75-A63CFAF97C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F05D40-25F7-ECEE-C536-995549E8995C}"/>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72858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832F-FC29-94CF-A970-EA363010EE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3FCFEB-C238-0C79-A59C-C7E02551167E}"/>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4" name="Footer Placeholder 3">
            <a:extLst>
              <a:ext uri="{FF2B5EF4-FFF2-40B4-BE49-F238E27FC236}">
                <a16:creationId xmlns:a16="http://schemas.microsoft.com/office/drawing/2014/main" id="{8ED13CB4-37AD-1A91-00AF-8C67B1226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569EC3-A3E0-63E6-B33C-3C0E22D02044}"/>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181917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F85E0-2B61-C68D-A8D3-D7C7094EE0B9}"/>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3" name="Footer Placeholder 2">
            <a:extLst>
              <a:ext uri="{FF2B5EF4-FFF2-40B4-BE49-F238E27FC236}">
                <a16:creationId xmlns:a16="http://schemas.microsoft.com/office/drawing/2014/main" id="{F94AF784-DDA7-E136-A0D1-5150AA2804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11760F-E697-B517-AE88-F7E45CF4E8BA}"/>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59168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9B9C-6498-2EA7-87AE-15AE96BED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3C8E6D-E9AD-B747-7523-A68BB8B4B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4411DD-1FBF-6D1E-4382-360814063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D9BC3-FE54-12EC-84DB-741105D5D363}"/>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6" name="Footer Placeholder 5">
            <a:extLst>
              <a:ext uri="{FF2B5EF4-FFF2-40B4-BE49-F238E27FC236}">
                <a16:creationId xmlns:a16="http://schemas.microsoft.com/office/drawing/2014/main" id="{89853E3A-E108-5BDC-B621-59FB8C8562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A7DD27-DF2D-E9ED-42E7-267C81CE7574}"/>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201230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1634-D7AE-06CF-2FE1-98E7A0AFD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FC8969-C503-4AAC-5746-985A37510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B52557-7653-8363-8130-9A6545A09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D6CE4-1950-56FD-EFEC-25BD35225B4D}"/>
              </a:ext>
            </a:extLst>
          </p:cNvPr>
          <p:cNvSpPr>
            <a:spLocks noGrp="1"/>
          </p:cNvSpPr>
          <p:nvPr>
            <p:ph type="dt" sz="half" idx="10"/>
          </p:nvPr>
        </p:nvSpPr>
        <p:spPr/>
        <p:txBody>
          <a:bodyPr/>
          <a:lstStyle/>
          <a:p>
            <a:fld id="{210B1BAA-8A77-4893-87C5-3F10946FA8CE}" type="datetimeFigureOut">
              <a:rPr lang="en-IN" smtClean="0"/>
              <a:t>31-05-2024</a:t>
            </a:fld>
            <a:endParaRPr lang="en-IN"/>
          </a:p>
        </p:txBody>
      </p:sp>
      <p:sp>
        <p:nvSpPr>
          <p:cNvPr id="6" name="Footer Placeholder 5">
            <a:extLst>
              <a:ext uri="{FF2B5EF4-FFF2-40B4-BE49-F238E27FC236}">
                <a16:creationId xmlns:a16="http://schemas.microsoft.com/office/drawing/2014/main" id="{67F9504E-E93F-FE4A-1D1F-5CB0450109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29CED8-B74C-27A7-315E-BA8E0F5937B0}"/>
              </a:ext>
            </a:extLst>
          </p:cNvPr>
          <p:cNvSpPr>
            <a:spLocks noGrp="1"/>
          </p:cNvSpPr>
          <p:nvPr>
            <p:ph type="sldNum" sz="quarter" idx="12"/>
          </p:nvPr>
        </p:nvSpPr>
        <p:spPr/>
        <p:txBody>
          <a:bodyPr/>
          <a:lstStyle/>
          <a:p>
            <a:fld id="{A6839AA5-91FF-4400-B764-9CED4E293D3D}" type="slidenum">
              <a:rPr lang="en-IN" smtClean="0"/>
              <a:t>‹#›</a:t>
            </a:fld>
            <a:endParaRPr lang="en-IN"/>
          </a:p>
        </p:txBody>
      </p:sp>
    </p:spTree>
    <p:extLst>
      <p:ext uri="{BB962C8B-B14F-4D97-AF65-F5344CB8AC3E}">
        <p14:creationId xmlns:p14="http://schemas.microsoft.com/office/powerpoint/2010/main" val="367022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4FBA9-EF03-7E01-B105-8C4752C61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D2D056-AF68-A043-99DB-9D90D50CF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5F2A2-EE7E-582A-91CC-75051E354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B1BAA-8A77-4893-87C5-3F10946FA8CE}" type="datetimeFigureOut">
              <a:rPr lang="en-IN" smtClean="0"/>
              <a:t>31-05-2024</a:t>
            </a:fld>
            <a:endParaRPr lang="en-IN"/>
          </a:p>
        </p:txBody>
      </p:sp>
      <p:sp>
        <p:nvSpPr>
          <p:cNvPr id="5" name="Footer Placeholder 4">
            <a:extLst>
              <a:ext uri="{FF2B5EF4-FFF2-40B4-BE49-F238E27FC236}">
                <a16:creationId xmlns:a16="http://schemas.microsoft.com/office/drawing/2014/main" id="{77BE145A-4526-0919-249C-91FF6D870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833B5A-E378-11FF-1629-7F4F94DFF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839AA5-91FF-4400-B764-9CED4E293D3D}" type="slidenum">
              <a:rPr lang="en-IN" smtClean="0"/>
              <a:t>‹#›</a:t>
            </a:fld>
            <a:endParaRPr lang="en-IN"/>
          </a:p>
        </p:txBody>
      </p:sp>
    </p:spTree>
    <p:extLst>
      <p:ext uri="{BB962C8B-B14F-4D97-AF65-F5344CB8AC3E}">
        <p14:creationId xmlns:p14="http://schemas.microsoft.com/office/powerpoint/2010/main" val="165467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webp"/></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9.png"/><Relationship Id="rId7" Type="http://schemas.openxmlformats.org/officeDocument/2006/relationships/image" Target="../media/image6.web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4.jpe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jpeg"/><Relationship Id="rId7" Type="http://schemas.openxmlformats.org/officeDocument/2006/relationships/image" Target="../media/image7.webp"/><Relationship Id="rId2" Type="http://schemas.openxmlformats.org/officeDocument/2006/relationships/image" Target="../media/image29.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2.jpeg"/><Relationship Id="rId4" Type="http://schemas.openxmlformats.org/officeDocument/2006/relationships/image" Target="../media/image31.jpe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
            <a:ext cx="12237326" cy="6857999"/>
          </a:xfrm>
          <a:prstGeom prst="rect">
            <a:avLst/>
          </a:prstGeom>
        </p:spPr>
      </p:pic>
      <p:sp>
        <p:nvSpPr>
          <p:cNvPr id="10"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661815" y="1959428"/>
            <a:ext cx="5033795" cy="2779046"/>
          </a:xfrm>
        </p:spPr>
        <p:txBody>
          <a:bodyPr>
            <a:normAutofit/>
          </a:bodyPr>
          <a:lstStyle/>
          <a:p>
            <a:r>
              <a:rPr lang="en-US" b="1" dirty="0">
                <a:solidFill>
                  <a:schemeClr val="bg1"/>
                </a:solidFill>
              </a:rPr>
              <a:t>Datacore Consultants</a:t>
            </a:r>
          </a:p>
        </p:txBody>
      </p:sp>
      <p:sp>
        <p:nvSpPr>
          <p:cNvPr id="12"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661815" y="4876800"/>
            <a:ext cx="5033795" cy="1419087"/>
          </a:xfrm>
        </p:spPr>
        <p:txBody>
          <a:bodyPr/>
          <a:lstStyle/>
          <a:p>
            <a:r>
              <a:rPr lang="en-US" dirty="0">
                <a:solidFill>
                  <a:schemeClr val="bg1"/>
                </a:solidFill>
              </a:rPr>
              <a:t>Decoding Success with AI : </a:t>
            </a:r>
            <a:br>
              <a:rPr lang="en-US" dirty="0">
                <a:solidFill>
                  <a:schemeClr val="bg1"/>
                </a:solidFill>
              </a:rPr>
            </a:br>
            <a:r>
              <a:rPr lang="en-US" dirty="0">
                <a:solidFill>
                  <a:schemeClr val="bg1"/>
                </a:solidFill>
              </a:rPr>
              <a:t>Our Algorithms, Your Growth! </a:t>
            </a:r>
          </a:p>
        </p:txBody>
      </p:sp>
      <p:cxnSp>
        <p:nvCxnSpPr>
          <p:cNvPr id="11" name="Straight Connector 10">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7114903" y="4807131"/>
            <a:ext cx="4345577" cy="0"/>
          </a:xfrm>
          <a:prstGeom prst="line">
            <a:avLst/>
          </a:prstGeom>
          <a:ln w="19050">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9777655" y="110251"/>
            <a:ext cx="2261945" cy="1209562"/>
            <a:chOff x="7025746" y="305088"/>
            <a:chExt cx="2261945" cy="1209562"/>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5746" y="763420"/>
              <a:ext cx="2152966" cy="75123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2609" y="305088"/>
              <a:ext cx="785082" cy="855078"/>
            </a:xfrm>
            <a:prstGeom prst="rect">
              <a:avLst/>
            </a:prstGeom>
          </p:spPr>
        </p:pic>
      </p:grpSp>
    </p:spTree>
    <p:extLst>
      <p:ext uri="{BB962C8B-B14F-4D97-AF65-F5344CB8AC3E}">
        <p14:creationId xmlns:p14="http://schemas.microsoft.com/office/powerpoint/2010/main" val="3548161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73092-97CA-D010-0393-867225945D0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5706C66-9FE7-74C7-65A6-7EE022071292}"/>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6CC325A7-E326-19FF-705E-BD9B2B124A3E}"/>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Our Vision</a:t>
            </a:r>
          </a:p>
        </p:txBody>
      </p:sp>
      <p:sp>
        <p:nvSpPr>
          <p:cNvPr id="8" name="Slide Number Placeholder 5">
            <a:extLst>
              <a:ext uri="{FF2B5EF4-FFF2-40B4-BE49-F238E27FC236}">
                <a16:creationId xmlns:a16="http://schemas.microsoft.com/office/drawing/2014/main" id="{C7B99890-F0F9-8C95-8AA7-27FAFCEEBE9D}"/>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10</a:t>
            </a:r>
          </a:p>
        </p:txBody>
      </p:sp>
      <p:cxnSp>
        <p:nvCxnSpPr>
          <p:cNvPr id="10" name="Straight Connector 9">
            <a:extLst>
              <a:ext uri="{FF2B5EF4-FFF2-40B4-BE49-F238E27FC236}">
                <a16:creationId xmlns:a16="http://schemas.microsoft.com/office/drawing/2014/main" id="{C643A648-E1F8-2C0F-0C5B-13ED4A154766}"/>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7A358C1-8F24-52B7-EB6D-D4104315DC6E}"/>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2" name="TextBox 1">
            <a:extLst>
              <a:ext uri="{FF2B5EF4-FFF2-40B4-BE49-F238E27FC236}">
                <a16:creationId xmlns:a16="http://schemas.microsoft.com/office/drawing/2014/main" id="{7E70C519-78F0-45B1-0DA5-5D850870ECE8}"/>
              </a:ext>
            </a:extLst>
          </p:cNvPr>
          <p:cNvSpPr txBox="1"/>
          <p:nvPr/>
        </p:nvSpPr>
        <p:spPr>
          <a:xfrm>
            <a:off x="391485" y="1947409"/>
            <a:ext cx="11242766" cy="1569660"/>
          </a:xfrm>
          <a:prstGeom prst="rect">
            <a:avLst/>
          </a:prstGeom>
          <a:noFill/>
        </p:spPr>
        <p:txBody>
          <a:bodyPr wrap="square" rtlCol="0">
            <a:spAutoFit/>
          </a:bodyPr>
          <a:lstStyle/>
          <a:p>
            <a:pPr algn="ctr"/>
            <a:r>
              <a:rPr lang="en-US" sz="2400" dirty="0">
                <a:ln w="0"/>
                <a:effectLst>
                  <a:outerShdw blurRad="38100" dist="19050" dir="2700000" algn="tl" rotWithShape="0">
                    <a:schemeClr val="dk1">
                      <a:alpha val="40000"/>
                    </a:schemeClr>
                  </a:outerShdw>
                </a:effectLst>
              </a:rPr>
              <a:t>“In a world of limits, we see </a:t>
            </a:r>
            <a:r>
              <a:rPr lang="en-US" sz="2400" dirty="0">
                <a:ln w="0"/>
                <a:solidFill>
                  <a:srgbClr val="00B050"/>
                </a:solidFill>
                <a:effectLst>
                  <a:outerShdw blurRad="38100" dist="19050" dir="2700000" algn="tl" rotWithShape="0">
                    <a:schemeClr val="dk1">
                      <a:alpha val="40000"/>
                    </a:schemeClr>
                  </a:outerShdw>
                </a:effectLst>
              </a:rPr>
              <a:t>opportunities</a:t>
            </a:r>
            <a:r>
              <a:rPr lang="en-US" sz="2400" dirty="0">
                <a:ln w="0"/>
                <a:effectLst>
                  <a:outerShdw blurRad="38100" dist="19050" dir="2700000" algn="tl" rotWithShape="0">
                    <a:schemeClr val="dk1">
                      <a:alpha val="40000"/>
                    </a:schemeClr>
                  </a:outerShdw>
                </a:effectLst>
              </a:rPr>
              <a:t> where others see barriers” </a:t>
            </a:r>
          </a:p>
          <a:p>
            <a:pPr algn="ctr"/>
            <a:endParaRPr lang="en-US" sz="2400" dirty="0">
              <a:ln w="0"/>
              <a:effectLst>
                <a:outerShdw blurRad="38100" dist="19050" dir="2700000" algn="tl" rotWithShape="0">
                  <a:schemeClr val="dk1">
                    <a:alpha val="40000"/>
                  </a:schemeClr>
                </a:outerShdw>
              </a:effectLst>
            </a:endParaRPr>
          </a:p>
          <a:p>
            <a:pPr algn="ctr"/>
            <a:r>
              <a:rPr lang="en-US" sz="2400" dirty="0">
                <a:ln w="0"/>
                <a:effectLst>
                  <a:outerShdw blurRad="38100" dist="19050" dir="2700000" algn="tl" rotWithShape="0">
                    <a:schemeClr val="dk1">
                      <a:alpha val="40000"/>
                    </a:schemeClr>
                  </a:outerShdw>
                </a:effectLst>
              </a:rPr>
              <a:t>Our mission is to embrace challenges through unwavering </a:t>
            </a:r>
            <a:r>
              <a:rPr lang="en-US" sz="2400" dirty="0">
                <a:ln w="0"/>
                <a:solidFill>
                  <a:srgbClr val="00B050"/>
                </a:solidFill>
                <a:effectLst>
                  <a:outerShdw blurRad="38100" dist="19050" dir="2700000" algn="tl" rotWithShape="0">
                    <a:schemeClr val="dk1">
                      <a:alpha val="40000"/>
                    </a:schemeClr>
                  </a:outerShdw>
                </a:effectLst>
              </a:rPr>
              <a:t>commitment</a:t>
            </a:r>
            <a:r>
              <a:rPr lang="en-US" sz="2400" dirty="0">
                <a:ln w="0"/>
                <a:effectLst>
                  <a:outerShdw blurRad="38100" dist="19050" dir="2700000" algn="tl" rotWithShape="0">
                    <a:schemeClr val="dk1">
                      <a:alpha val="40000"/>
                    </a:schemeClr>
                  </a:outerShdw>
                </a:effectLst>
              </a:rPr>
              <a:t> and strategic </a:t>
            </a:r>
            <a:r>
              <a:rPr lang="en-US" sz="2400" dirty="0">
                <a:ln w="0"/>
                <a:solidFill>
                  <a:srgbClr val="00B050"/>
                </a:solidFill>
                <a:effectLst>
                  <a:outerShdw blurRad="38100" dist="19050" dir="2700000" algn="tl" rotWithShape="0">
                    <a:schemeClr val="dk1">
                      <a:alpha val="40000"/>
                    </a:schemeClr>
                  </a:outerShdw>
                </a:effectLst>
              </a:rPr>
              <a:t>innovation</a:t>
            </a:r>
            <a:r>
              <a:rPr lang="en-US" sz="2400" dirty="0">
                <a:ln w="0"/>
                <a:effectLst>
                  <a:outerShdw blurRad="38100" dist="19050" dir="2700000" algn="tl" rotWithShape="0">
                    <a:schemeClr val="dk1">
                      <a:alpha val="40000"/>
                    </a:schemeClr>
                  </a:outerShdw>
                </a:effectLst>
              </a:rPr>
              <a:t>, elevating the </a:t>
            </a:r>
            <a:r>
              <a:rPr lang="en-US" sz="2400" dirty="0">
                <a:ln w="0"/>
                <a:solidFill>
                  <a:srgbClr val="00B050"/>
                </a:solidFill>
                <a:effectLst>
                  <a:outerShdw blurRad="38100" dist="19050" dir="2700000" algn="tl" rotWithShape="0">
                    <a:schemeClr val="dk1">
                      <a:alpha val="40000"/>
                    </a:schemeClr>
                  </a:outerShdw>
                </a:effectLst>
              </a:rPr>
              <a:t>profitability</a:t>
            </a:r>
            <a:r>
              <a:rPr lang="en-US" sz="2400" dirty="0">
                <a:ln w="0"/>
                <a:effectLst>
                  <a:outerShdw blurRad="38100" dist="19050" dir="2700000" algn="tl" rotWithShape="0">
                    <a:schemeClr val="dk1">
                      <a:alpha val="40000"/>
                    </a:schemeClr>
                  </a:outerShdw>
                </a:effectLst>
              </a:rPr>
              <a:t> of our partners with humility and resolve.</a:t>
            </a:r>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9619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6EF46-A30A-D9F5-EDC7-DA1567D965C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9CAE2DA-637A-19FF-A226-5201D63BA5A8}"/>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C67BC4E6-81C3-AF6F-5FA2-E7E58FCDAF52}"/>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Contact Us</a:t>
            </a:r>
          </a:p>
        </p:txBody>
      </p:sp>
      <p:sp>
        <p:nvSpPr>
          <p:cNvPr id="8" name="Slide Number Placeholder 5">
            <a:extLst>
              <a:ext uri="{FF2B5EF4-FFF2-40B4-BE49-F238E27FC236}">
                <a16:creationId xmlns:a16="http://schemas.microsoft.com/office/drawing/2014/main" id="{E3E3E534-D920-48AE-D148-B458AC2788CE}"/>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11</a:t>
            </a:r>
          </a:p>
        </p:txBody>
      </p:sp>
      <p:cxnSp>
        <p:nvCxnSpPr>
          <p:cNvPr id="10" name="Straight Connector 9">
            <a:extLst>
              <a:ext uri="{FF2B5EF4-FFF2-40B4-BE49-F238E27FC236}">
                <a16:creationId xmlns:a16="http://schemas.microsoft.com/office/drawing/2014/main" id="{AE67FEAB-5603-2E15-1D71-3D46DB351271}"/>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ADD227C-2D47-3ED7-1778-E4CDA397167E}"/>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grpSp>
        <p:nvGrpSpPr>
          <p:cNvPr id="2" name="Group 1">
            <a:extLst>
              <a:ext uri="{FF2B5EF4-FFF2-40B4-BE49-F238E27FC236}">
                <a16:creationId xmlns:a16="http://schemas.microsoft.com/office/drawing/2014/main" id="{9BCD74BC-9085-E470-32C3-4E2B4232294F}"/>
              </a:ext>
            </a:extLst>
          </p:cNvPr>
          <p:cNvGrpSpPr/>
          <p:nvPr/>
        </p:nvGrpSpPr>
        <p:grpSpPr>
          <a:xfrm>
            <a:off x="6189195" y="1116061"/>
            <a:ext cx="4356671" cy="4521092"/>
            <a:chOff x="310579" y="1273622"/>
            <a:chExt cx="4356671" cy="4521092"/>
          </a:xfrm>
        </p:grpSpPr>
        <p:pic>
          <p:nvPicPr>
            <p:cNvPr id="3" name="Graphic 20" descr="User" title="Icon - Presenter Name">
              <a:extLst>
                <a:ext uri="{FF2B5EF4-FFF2-40B4-BE49-F238E27FC236}">
                  <a16:creationId xmlns:a16="http://schemas.microsoft.com/office/drawing/2014/main" id="{F30E2C77-A639-D806-8187-0824EFDA2F32}"/>
                </a:ext>
              </a:extLst>
            </p:cNvPr>
            <p:cNvPicPr>
              <a:picLocks noChangeAspect="1"/>
            </p:cNvPicPr>
            <p:nvPr/>
          </p:nvPicPr>
          <p:blipFill>
            <a:blip r:embed="rId3"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10579" y="1273622"/>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4" name="Subtitle 2">
              <a:extLst>
                <a:ext uri="{FF2B5EF4-FFF2-40B4-BE49-F238E27FC236}">
                  <a16:creationId xmlns:a16="http://schemas.microsoft.com/office/drawing/2014/main" id="{EFAB6493-F74F-A10C-D06E-F755A5972F6D}"/>
                </a:ext>
              </a:extLst>
            </p:cNvPr>
            <p:cNvSpPr txBox="1">
              <a:spLocks/>
            </p:cNvSpPr>
            <p:nvPr/>
          </p:nvSpPr>
          <p:spPr bwMode="gray">
            <a:xfrm>
              <a:off x="768679" y="1362229"/>
              <a:ext cx="3898571" cy="25130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Rahul Mishra</a:t>
              </a:r>
            </a:p>
          </p:txBody>
        </p:sp>
        <p:pic>
          <p:nvPicPr>
            <p:cNvPr id="5" name="Graphic 24" descr="Smart Phone" title="Icon - Presenter Phone Number">
              <a:extLst>
                <a:ext uri="{FF2B5EF4-FFF2-40B4-BE49-F238E27FC236}">
                  <a16:creationId xmlns:a16="http://schemas.microsoft.com/office/drawing/2014/main" id="{70FEA9A3-8D64-8DB6-8128-11A33F0E6A32}"/>
                </a:ext>
              </a:extLst>
            </p:cNvPr>
            <p:cNvPicPr>
              <a:picLocks noChangeAspect="1"/>
            </p:cNvPicPr>
            <p:nvPr/>
          </p:nvPicPr>
          <p:blipFill>
            <a:blip r:embed="rId5"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0579" y="1803539"/>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9" name="Subtitle 2">
              <a:extLst>
                <a:ext uri="{FF2B5EF4-FFF2-40B4-BE49-F238E27FC236}">
                  <a16:creationId xmlns:a16="http://schemas.microsoft.com/office/drawing/2014/main" id="{6A9851B5-5FF4-EC04-2DBF-31922DE2E921}"/>
                </a:ext>
              </a:extLst>
            </p:cNvPr>
            <p:cNvSpPr txBox="1">
              <a:spLocks/>
            </p:cNvSpPr>
            <p:nvPr/>
          </p:nvSpPr>
          <p:spPr bwMode="gray">
            <a:xfrm>
              <a:off x="768679" y="1856477"/>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a:r>
              <a:r>
                <a:rPr lang="en-IN" dirty="0"/>
                <a:t>91-897 667 0473</a:t>
              </a:r>
              <a:endParaRPr lang="en-US" dirty="0"/>
            </a:p>
          </p:txBody>
        </p:sp>
        <p:pic>
          <p:nvPicPr>
            <p:cNvPr id="11" name="Graphic 22" descr="Envelope" title="Icon Presenter Email">
              <a:extLst>
                <a:ext uri="{FF2B5EF4-FFF2-40B4-BE49-F238E27FC236}">
                  <a16:creationId xmlns:a16="http://schemas.microsoft.com/office/drawing/2014/main" id="{D14A2AED-E32B-AFC8-3697-F1837BD1C208}"/>
                </a:ext>
              </a:extLst>
            </p:cNvPr>
            <p:cNvPicPr>
              <a:picLocks noChangeAspect="1"/>
            </p:cNvPicPr>
            <p:nvPr/>
          </p:nvPicPr>
          <p:blipFill>
            <a:blip r:embed="rId7"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10579" y="2372831"/>
              <a:ext cx="343376" cy="343376"/>
            </a:xfrm>
            <a:prstGeom prst="rect">
              <a:avLst/>
            </a:prstGeom>
            <a:ln w="12700" cap="sq" cmpd="thickThin">
              <a:solidFill>
                <a:srgbClr val="000000"/>
              </a:solidFill>
              <a:prstDash val="solid"/>
              <a:miter lim="800000"/>
            </a:ln>
            <a:effectLst>
              <a:innerShdw blurRad="76200">
                <a:srgbClr val="000000"/>
              </a:innerShdw>
            </a:effectLst>
          </p:spPr>
        </p:pic>
        <p:sp>
          <p:nvSpPr>
            <p:cNvPr id="12" name="Subtitle 2">
              <a:extLst>
                <a:ext uri="{FF2B5EF4-FFF2-40B4-BE49-F238E27FC236}">
                  <a16:creationId xmlns:a16="http://schemas.microsoft.com/office/drawing/2014/main" id="{0361010C-B4EE-D26D-0B3A-2B2B75880312}"/>
                </a:ext>
              </a:extLst>
            </p:cNvPr>
            <p:cNvSpPr txBox="1">
              <a:spLocks/>
            </p:cNvSpPr>
            <p:nvPr/>
          </p:nvSpPr>
          <p:spPr bwMode="gray">
            <a:xfrm>
              <a:off x="758528" y="2420694"/>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rahul.mishra@datacoreconsultants.com</a:t>
              </a:r>
            </a:p>
          </p:txBody>
        </p:sp>
        <p:pic>
          <p:nvPicPr>
            <p:cNvPr id="25" name="Graphic 24" descr="Smart Phone" title="Icon - Presenter Phone Number">
              <a:extLst>
                <a:ext uri="{FF2B5EF4-FFF2-40B4-BE49-F238E27FC236}">
                  <a16:creationId xmlns:a16="http://schemas.microsoft.com/office/drawing/2014/main" id="{9CAF5C91-096A-37A7-7154-9B7E015C30D0}"/>
                </a:ext>
              </a:extLst>
            </p:cNvPr>
            <p:cNvPicPr>
              <a:picLocks noChangeAspect="1"/>
            </p:cNvPicPr>
            <p:nvPr/>
          </p:nvPicPr>
          <p:blipFill>
            <a:blip r:embed="rId5"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0579" y="5441187"/>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26" name="Subtitle 2">
              <a:extLst>
                <a:ext uri="{FF2B5EF4-FFF2-40B4-BE49-F238E27FC236}">
                  <a16:creationId xmlns:a16="http://schemas.microsoft.com/office/drawing/2014/main" id="{0373D853-7AFB-F592-10CD-CE6FE6FD02CA}"/>
                </a:ext>
              </a:extLst>
            </p:cNvPr>
            <p:cNvSpPr txBox="1">
              <a:spLocks/>
            </p:cNvSpPr>
            <p:nvPr/>
          </p:nvSpPr>
          <p:spPr bwMode="gray">
            <a:xfrm>
              <a:off x="768679" y="5494125"/>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a:r>
              <a:r>
                <a:rPr lang="en-IN" dirty="0"/>
                <a:t>91-897 658 1583</a:t>
              </a:r>
              <a:endParaRPr lang="en-US" dirty="0"/>
            </a:p>
          </p:txBody>
        </p:sp>
      </p:grpSp>
      <p:grpSp>
        <p:nvGrpSpPr>
          <p:cNvPr id="14" name="Group 13">
            <a:extLst>
              <a:ext uri="{FF2B5EF4-FFF2-40B4-BE49-F238E27FC236}">
                <a16:creationId xmlns:a16="http://schemas.microsoft.com/office/drawing/2014/main" id="{DBE2AD25-B390-10D0-30B8-200D5CDF06F2}"/>
              </a:ext>
            </a:extLst>
          </p:cNvPr>
          <p:cNvGrpSpPr/>
          <p:nvPr/>
        </p:nvGrpSpPr>
        <p:grpSpPr>
          <a:xfrm>
            <a:off x="504445" y="1165785"/>
            <a:ext cx="5141387" cy="1392861"/>
            <a:chOff x="6250513" y="1269967"/>
            <a:chExt cx="5141387" cy="1392861"/>
          </a:xfrm>
        </p:grpSpPr>
        <p:pic>
          <p:nvPicPr>
            <p:cNvPr id="15" name="Graphic 14" descr="User" title="Icon - Presenter Name">
              <a:extLst>
                <a:ext uri="{FF2B5EF4-FFF2-40B4-BE49-F238E27FC236}">
                  <a16:creationId xmlns:a16="http://schemas.microsoft.com/office/drawing/2014/main" id="{F2BE7EBA-89F4-DF7A-B705-01A855D51BE0}"/>
                </a:ext>
              </a:extLst>
            </p:cNvPr>
            <p:cNvPicPr>
              <a:picLocks noChangeAspect="1"/>
            </p:cNvPicPr>
            <p:nvPr/>
          </p:nvPicPr>
          <p:blipFill>
            <a:blip r:embed="rId3"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50513" y="1269967"/>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16" name="Subtitle 2">
              <a:extLst>
                <a:ext uri="{FF2B5EF4-FFF2-40B4-BE49-F238E27FC236}">
                  <a16:creationId xmlns:a16="http://schemas.microsoft.com/office/drawing/2014/main" id="{C26B7E1E-AA52-C582-C003-2B4583A2CE8B}"/>
                </a:ext>
              </a:extLst>
            </p:cNvPr>
            <p:cNvSpPr txBox="1">
              <a:spLocks/>
            </p:cNvSpPr>
            <p:nvPr/>
          </p:nvSpPr>
          <p:spPr bwMode="gray">
            <a:xfrm>
              <a:off x="6708613" y="1362228"/>
              <a:ext cx="4683287" cy="25130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Pritesh Jha </a:t>
              </a:r>
            </a:p>
          </p:txBody>
        </p:sp>
        <p:pic>
          <p:nvPicPr>
            <p:cNvPr id="17" name="Graphic 24" descr="Smart Phone" title="Icon - Presenter Phone Number">
              <a:extLst>
                <a:ext uri="{FF2B5EF4-FFF2-40B4-BE49-F238E27FC236}">
                  <a16:creationId xmlns:a16="http://schemas.microsoft.com/office/drawing/2014/main" id="{320EA68B-0170-3096-F864-8070AEC40C01}"/>
                </a:ext>
              </a:extLst>
            </p:cNvPr>
            <p:cNvPicPr>
              <a:picLocks noChangeAspect="1"/>
            </p:cNvPicPr>
            <p:nvPr/>
          </p:nvPicPr>
          <p:blipFill>
            <a:blip r:embed="rId5"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250513" y="1799884"/>
              <a:ext cx="353527" cy="353527"/>
            </a:xfrm>
            <a:prstGeom prst="rect">
              <a:avLst/>
            </a:prstGeom>
            <a:ln w="12700" cap="sq" cmpd="thickThin">
              <a:solidFill>
                <a:srgbClr val="000000"/>
              </a:solidFill>
              <a:prstDash val="solid"/>
              <a:miter lim="800000"/>
            </a:ln>
            <a:effectLst>
              <a:innerShdw blurRad="76200">
                <a:srgbClr val="000000"/>
              </a:innerShdw>
            </a:effectLst>
          </p:spPr>
        </p:pic>
        <p:sp>
          <p:nvSpPr>
            <p:cNvPr id="18" name="Subtitle 2">
              <a:extLst>
                <a:ext uri="{FF2B5EF4-FFF2-40B4-BE49-F238E27FC236}">
                  <a16:creationId xmlns:a16="http://schemas.microsoft.com/office/drawing/2014/main" id="{D45E4C2B-3334-34F5-47B6-27BAE2A7FF70}"/>
                </a:ext>
              </a:extLst>
            </p:cNvPr>
            <p:cNvSpPr txBox="1">
              <a:spLocks/>
            </p:cNvSpPr>
            <p:nvPr/>
          </p:nvSpPr>
          <p:spPr bwMode="gray">
            <a:xfrm>
              <a:off x="6708613" y="1852822"/>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+91-983 311 5874</a:t>
              </a:r>
            </a:p>
          </p:txBody>
        </p:sp>
        <p:pic>
          <p:nvPicPr>
            <p:cNvPr id="19" name="Graphic 22" descr="Envelope" title="Icon Presenter Email">
              <a:extLst>
                <a:ext uri="{FF2B5EF4-FFF2-40B4-BE49-F238E27FC236}">
                  <a16:creationId xmlns:a16="http://schemas.microsoft.com/office/drawing/2014/main" id="{0032CFB3-6BE0-B0FB-FA52-53298832BF13}"/>
                </a:ext>
              </a:extLst>
            </p:cNvPr>
            <p:cNvPicPr>
              <a:picLocks noChangeAspect="1"/>
            </p:cNvPicPr>
            <p:nvPr/>
          </p:nvPicPr>
          <p:blipFill>
            <a:blip r:embed="rId7"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260664" y="2319452"/>
              <a:ext cx="343376" cy="343376"/>
            </a:xfrm>
            <a:prstGeom prst="rect">
              <a:avLst/>
            </a:prstGeom>
            <a:ln w="12700" cap="sq" cmpd="thickThin">
              <a:solidFill>
                <a:srgbClr val="000000"/>
              </a:solidFill>
              <a:prstDash val="solid"/>
              <a:miter lim="800000"/>
            </a:ln>
            <a:effectLst>
              <a:innerShdw blurRad="76200">
                <a:srgbClr val="000000"/>
              </a:innerShdw>
            </a:effectLst>
          </p:spPr>
        </p:pic>
        <p:sp>
          <p:nvSpPr>
            <p:cNvPr id="20" name="Subtitle 2">
              <a:extLst>
                <a:ext uri="{FF2B5EF4-FFF2-40B4-BE49-F238E27FC236}">
                  <a16:creationId xmlns:a16="http://schemas.microsoft.com/office/drawing/2014/main" id="{592A516F-96CB-F919-761D-CDDC975C6278}"/>
                </a:ext>
              </a:extLst>
            </p:cNvPr>
            <p:cNvSpPr txBox="1">
              <a:spLocks/>
            </p:cNvSpPr>
            <p:nvPr/>
          </p:nvSpPr>
          <p:spPr bwMode="gray">
            <a:xfrm>
              <a:off x="6708613" y="2367315"/>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pritesh.jha@datacoreconsultants.com</a:t>
              </a:r>
            </a:p>
          </p:txBody>
        </p:sp>
      </p:grpSp>
      <p:grpSp>
        <p:nvGrpSpPr>
          <p:cNvPr id="21" name="Group 20">
            <a:extLst>
              <a:ext uri="{FF2B5EF4-FFF2-40B4-BE49-F238E27FC236}">
                <a16:creationId xmlns:a16="http://schemas.microsoft.com/office/drawing/2014/main" id="{D03ECEA3-D81B-2C77-7BE0-7CB9D2C5E00E}"/>
              </a:ext>
            </a:extLst>
          </p:cNvPr>
          <p:cNvGrpSpPr/>
          <p:nvPr/>
        </p:nvGrpSpPr>
        <p:grpSpPr>
          <a:xfrm>
            <a:off x="281551" y="5017659"/>
            <a:ext cx="6261171" cy="662281"/>
            <a:chOff x="310579" y="5724881"/>
            <a:chExt cx="6261171" cy="662281"/>
          </a:xfrm>
        </p:grpSpPr>
        <p:pic>
          <p:nvPicPr>
            <p:cNvPr id="22" name="Graphic 22" descr="Envelope" title="Icon Presenter Email">
              <a:extLst>
                <a:ext uri="{FF2B5EF4-FFF2-40B4-BE49-F238E27FC236}">
                  <a16:creationId xmlns:a16="http://schemas.microsoft.com/office/drawing/2014/main" id="{B4F7E3C1-1915-AC94-2F59-D8B01ED231F7}"/>
                </a:ext>
              </a:extLst>
            </p:cNvPr>
            <p:cNvPicPr>
              <a:picLocks noChangeAspect="1"/>
            </p:cNvPicPr>
            <p:nvPr/>
          </p:nvPicPr>
          <p:blipFill>
            <a:blip r:embed="rId7" cstate="screen">
              <a:duotone>
                <a:prstClr val="black"/>
                <a:schemeClr val="tx1">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82267" y="6043786"/>
              <a:ext cx="343376" cy="343376"/>
            </a:xfrm>
            <a:prstGeom prst="rect">
              <a:avLst/>
            </a:prstGeom>
            <a:ln w="12700" cap="sq" cmpd="thickThin">
              <a:solidFill>
                <a:srgbClr val="000000"/>
              </a:solidFill>
              <a:prstDash val="solid"/>
              <a:miter lim="800000"/>
            </a:ln>
            <a:effectLst>
              <a:innerShdw blurRad="76200">
                <a:srgbClr val="000000"/>
              </a:innerShdw>
            </a:effectLst>
          </p:spPr>
        </p:pic>
        <p:sp>
          <p:nvSpPr>
            <p:cNvPr id="23" name="Subtitle 2">
              <a:extLst>
                <a:ext uri="{FF2B5EF4-FFF2-40B4-BE49-F238E27FC236}">
                  <a16:creationId xmlns:a16="http://schemas.microsoft.com/office/drawing/2014/main" id="{33490779-6428-D745-CCD3-A4EB2CED6E0D}"/>
                </a:ext>
              </a:extLst>
            </p:cNvPr>
            <p:cNvSpPr txBox="1">
              <a:spLocks/>
            </p:cNvSpPr>
            <p:nvPr/>
          </p:nvSpPr>
          <p:spPr bwMode="gray">
            <a:xfrm>
              <a:off x="930216" y="6091649"/>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marketing@datacoreconsultants.com</a:t>
              </a:r>
            </a:p>
          </p:txBody>
        </p:sp>
        <p:sp>
          <p:nvSpPr>
            <p:cNvPr id="24" name="Subtitle 2">
              <a:extLst>
                <a:ext uri="{FF2B5EF4-FFF2-40B4-BE49-F238E27FC236}">
                  <a16:creationId xmlns:a16="http://schemas.microsoft.com/office/drawing/2014/main" id="{E2677C79-0A50-868C-B485-32252ACD4379}"/>
                </a:ext>
              </a:extLst>
            </p:cNvPr>
            <p:cNvSpPr txBox="1">
              <a:spLocks/>
            </p:cNvSpPr>
            <p:nvPr/>
          </p:nvSpPr>
          <p:spPr bwMode="gray">
            <a:xfrm>
              <a:off x="310579" y="5724881"/>
              <a:ext cx="6261171" cy="282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For further assistance, please reach out to our marketing team at the following:</a:t>
              </a:r>
            </a:p>
          </p:txBody>
        </p:sp>
      </p:grpSp>
      <p:grpSp>
        <p:nvGrpSpPr>
          <p:cNvPr id="31" name="Group 30">
            <a:extLst>
              <a:ext uri="{FF2B5EF4-FFF2-40B4-BE49-F238E27FC236}">
                <a16:creationId xmlns:a16="http://schemas.microsoft.com/office/drawing/2014/main" id="{28FB5A8E-87E2-4944-83E9-A266D0EF932F}"/>
              </a:ext>
            </a:extLst>
          </p:cNvPr>
          <p:cNvGrpSpPr/>
          <p:nvPr/>
        </p:nvGrpSpPr>
        <p:grpSpPr>
          <a:xfrm>
            <a:off x="448159" y="5799159"/>
            <a:ext cx="3720439" cy="409813"/>
            <a:chOff x="386802" y="4997028"/>
            <a:chExt cx="3720439" cy="409813"/>
          </a:xfrm>
        </p:grpSpPr>
        <p:sp>
          <p:nvSpPr>
            <p:cNvPr id="27" name="Subtitle 2">
              <a:extLst>
                <a:ext uri="{FF2B5EF4-FFF2-40B4-BE49-F238E27FC236}">
                  <a16:creationId xmlns:a16="http://schemas.microsoft.com/office/drawing/2014/main" id="{D4C06A3D-CB0A-5537-D7C4-EDCDB42E3013}"/>
                </a:ext>
              </a:extLst>
            </p:cNvPr>
            <p:cNvSpPr txBox="1">
              <a:spLocks/>
            </p:cNvSpPr>
            <p:nvPr/>
          </p:nvSpPr>
          <p:spPr bwMode="gray">
            <a:xfrm>
              <a:off x="901188" y="5107952"/>
              <a:ext cx="3206053" cy="24765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www.datacoreconsultants.com</a:t>
              </a:r>
            </a:p>
          </p:txBody>
        </p:sp>
        <p:pic>
          <p:nvPicPr>
            <p:cNvPr id="30" name="Picture 29">
              <a:extLst>
                <a:ext uri="{FF2B5EF4-FFF2-40B4-BE49-F238E27FC236}">
                  <a16:creationId xmlns:a16="http://schemas.microsoft.com/office/drawing/2014/main" id="{FF456234-73D5-27E1-D1E4-24BABA5C5150}"/>
                </a:ext>
              </a:extLst>
            </p:cNvPr>
            <p:cNvPicPr>
              <a:picLocks noChangeAspect="1"/>
            </p:cNvPicPr>
            <p:nvPr/>
          </p:nvPicPr>
          <p:blipFill>
            <a:blip r:embed="rId9"/>
            <a:stretch>
              <a:fillRect/>
            </a:stretch>
          </p:blipFill>
          <p:spPr>
            <a:xfrm>
              <a:off x="386802" y="4997028"/>
              <a:ext cx="409813" cy="409813"/>
            </a:xfrm>
            <a:prstGeom prst="rect">
              <a:avLst/>
            </a:prstGeom>
          </p:spPr>
        </p:pic>
      </p:grpSp>
    </p:spTree>
    <p:extLst>
      <p:ext uri="{BB962C8B-B14F-4D97-AF65-F5344CB8AC3E}">
        <p14:creationId xmlns:p14="http://schemas.microsoft.com/office/powerpoint/2010/main" val="329178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4498F-E8F1-F37E-88A3-3059D88BC3E8}"/>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77C48E-C5C3-8E34-F250-B13640C2E136}"/>
              </a:ext>
            </a:extLst>
          </p:cNvPr>
          <p:cNvSpPr txBox="1"/>
          <p:nvPr/>
        </p:nvSpPr>
        <p:spPr>
          <a:xfrm>
            <a:off x="-171855" y="2888610"/>
            <a:ext cx="12192000" cy="923330"/>
          </a:xfrm>
          <a:prstGeom prst="rect">
            <a:avLst/>
          </a:prstGeom>
          <a:noFill/>
        </p:spPr>
        <p:txBody>
          <a:bodyPr wrap="square" rtlCol="0" anchor="ctr">
            <a:spAutoFit/>
          </a:bodyPr>
          <a:lstStyle/>
          <a:p>
            <a:pPr algn="ctr"/>
            <a:r>
              <a:rPr lang="en-IN" sz="5400" b="1" dirty="0">
                <a:solidFill>
                  <a:schemeClr val="bg1"/>
                </a:solidFill>
                <a:latin typeface="Arial Black" panose="020B0A04020102020204" pitchFamily="34" charset="0"/>
              </a:rPr>
              <a:t>Thank you</a:t>
            </a:r>
          </a:p>
        </p:txBody>
      </p:sp>
      <p:grpSp>
        <p:nvGrpSpPr>
          <p:cNvPr id="6" name="Group 5">
            <a:extLst>
              <a:ext uri="{FF2B5EF4-FFF2-40B4-BE49-F238E27FC236}">
                <a16:creationId xmlns:a16="http://schemas.microsoft.com/office/drawing/2014/main" id="{CE3A6B71-FC90-8BA4-6507-A4B86F1C7609}"/>
              </a:ext>
            </a:extLst>
          </p:cNvPr>
          <p:cNvGrpSpPr/>
          <p:nvPr/>
        </p:nvGrpSpPr>
        <p:grpSpPr>
          <a:xfrm>
            <a:off x="10155677" y="149161"/>
            <a:ext cx="1864468" cy="969519"/>
            <a:chOff x="7025746" y="305088"/>
            <a:chExt cx="2261945" cy="1209562"/>
          </a:xfrm>
        </p:grpSpPr>
        <p:pic>
          <p:nvPicPr>
            <p:cNvPr id="7" name="Picture 6">
              <a:extLst>
                <a:ext uri="{FF2B5EF4-FFF2-40B4-BE49-F238E27FC236}">
                  <a16:creationId xmlns:a16="http://schemas.microsoft.com/office/drawing/2014/main" id="{18AC1131-3228-F8CE-D56E-90833B292C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5746" y="763420"/>
              <a:ext cx="2152966" cy="751230"/>
            </a:xfrm>
            <a:prstGeom prst="rect">
              <a:avLst/>
            </a:prstGeom>
          </p:spPr>
        </p:pic>
        <p:pic>
          <p:nvPicPr>
            <p:cNvPr id="8" name="Picture 7">
              <a:extLst>
                <a:ext uri="{FF2B5EF4-FFF2-40B4-BE49-F238E27FC236}">
                  <a16:creationId xmlns:a16="http://schemas.microsoft.com/office/drawing/2014/main" id="{B7B15624-A9C9-FFAF-022F-D61B41B79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2609" y="305088"/>
              <a:ext cx="785082" cy="855078"/>
            </a:xfrm>
            <a:prstGeom prst="rect">
              <a:avLst/>
            </a:prstGeom>
          </p:spPr>
        </p:pic>
      </p:grpSp>
    </p:spTree>
    <p:extLst>
      <p:ext uri="{BB962C8B-B14F-4D97-AF65-F5344CB8AC3E}">
        <p14:creationId xmlns:p14="http://schemas.microsoft.com/office/powerpoint/2010/main" val="328088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17D9B-5D45-A669-5795-063DB57B41E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5F3A16C-0D50-B191-5641-A03ECBB495AB}"/>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8DE80E83-8090-4B20-83E1-12A9C1B82243}"/>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About Us</a:t>
            </a:r>
          </a:p>
        </p:txBody>
      </p:sp>
      <p:sp>
        <p:nvSpPr>
          <p:cNvPr id="8" name="Slide Number Placeholder 5">
            <a:extLst>
              <a:ext uri="{FF2B5EF4-FFF2-40B4-BE49-F238E27FC236}">
                <a16:creationId xmlns:a16="http://schemas.microsoft.com/office/drawing/2014/main" id="{C514AF53-8BCC-F439-4162-C5E9AD40E716}"/>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a:t>2</a:t>
            </a:r>
            <a:endParaRPr lang="en-IN" dirty="0"/>
          </a:p>
        </p:txBody>
      </p:sp>
      <p:cxnSp>
        <p:nvCxnSpPr>
          <p:cNvPr id="10" name="Straight Connector 9">
            <a:extLst>
              <a:ext uri="{FF2B5EF4-FFF2-40B4-BE49-F238E27FC236}">
                <a16:creationId xmlns:a16="http://schemas.microsoft.com/office/drawing/2014/main" id="{FE9ABC13-8F01-E9F2-6A1F-C36C5E2FE5F3}"/>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5DDE639-5E73-3865-71A3-5EDD1D87F185}"/>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2" name="TextBox 1">
            <a:extLst>
              <a:ext uri="{FF2B5EF4-FFF2-40B4-BE49-F238E27FC236}">
                <a16:creationId xmlns:a16="http://schemas.microsoft.com/office/drawing/2014/main" id="{DF103548-6DFC-DA85-2F0B-818D483C059A}"/>
              </a:ext>
            </a:extLst>
          </p:cNvPr>
          <p:cNvSpPr txBox="1"/>
          <p:nvPr/>
        </p:nvSpPr>
        <p:spPr>
          <a:xfrm>
            <a:off x="687737" y="1775559"/>
            <a:ext cx="4368023" cy="1077218"/>
          </a:xfrm>
          <a:prstGeom prst="rect">
            <a:avLst/>
          </a:prstGeom>
          <a:noFill/>
        </p:spPr>
        <p:txBody>
          <a:bodyPr wrap="square" rtlCol="0">
            <a:spAutoFit/>
          </a:bodyPr>
          <a:lstStyle/>
          <a:p>
            <a:r>
              <a:rPr lang="en-US" sz="1600" dirty="0"/>
              <a:t>We are a result-driven consulting organization committed to continuous learning and improvement, staying abreast of industry trends, emerging technologies, and best practices.</a:t>
            </a:r>
            <a:endParaRPr lang="en-IN" sz="1600" dirty="0"/>
          </a:p>
        </p:txBody>
      </p:sp>
      <p:sp>
        <p:nvSpPr>
          <p:cNvPr id="3" name="TextBox 2">
            <a:extLst>
              <a:ext uri="{FF2B5EF4-FFF2-40B4-BE49-F238E27FC236}">
                <a16:creationId xmlns:a16="http://schemas.microsoft.com/office/drawing/2014/main" id="{5BBD3941-1901-0A32-BE7B-D25F6B186F78}"/>
              </a:ext>
            </a:extLst>
          </p:cNvPr>
          <p:cNvSpPr txBox="1"/>
          <p:nvPr/>
        </p:nvSpPr>
        <p:spPr>
          <a:xfrm>
            <a:off x="687737" y="2986474"/>
            <a:ext cx="4308430" cy="830997"/>
          </a:xfrm>
          <a:prstGeom prst="rect">
            <a:avLst/>
          </a:prstGeom>
          <a:noFill/>
        </p:spPr>
        <p:txBody>
          <a:bodyPr wrap="square" rtlCol="0">
            <a:spAutoFit/>
          </a:bodyPr>
          <a:lstStyle/>
          <a:p>
            <a:r>
              <a:rPr lang="en-US" sz="1600" dirty="0"/>
              <a:t>Our success lies in helping our clients achieve their goals while upholding the highest ethical standards.</a:t>
            </a:r>
            <a:endParaRPr lang="en-IN" sz="1600" dirty="0"/>
          </a:p>
        </p:txBody>
      </p:sp>
      <p:sp>
        <p:nvSpPr>
          <p:cNvPr id="12" name="TextBox 11">
            <a:extLst>
              <a:ext uri="{FF2B5EF4-FFF2-40B4-BE49-F238E27FC236}">
                <a16:creationId xmlns:a16="http://schemas.microsoft.com/office/drawing/2014/main" id="{11453CF1-B121-EE67-E4B1-50991A16B002}"/>
              </a:ext>
            </a:extLst>
          </p:cNvPr>
          <p:cNvSpPr txBox="1"/>
          <p:nvPr/>
        </p:nvSpPr>
        <p:spPr>
          <a:xfrm>
            <a:off x="687737" y="3928253"/>
            <a:ext cx="4308429" cy="1077218"/>
          </a:xfrm>
          <a:prstGeom prst="rect">
            <a:avLst/>
          </a:prstGeom>
          <a:noFill/>
        </p:spPr>
        <p:txBody>
          <a:bodyPr wrap="square" rtlCol="0">
            <a:spAutoFit/>
          </a:bodyPr>
          <a:lstStyle/>
          <a:p>
            <a:r>
              <a:rPr lang="en-US" sz="1600" dirty="0"/>
              <a:t>Our team of seasoned domain experts at </a:t>
            </a:r>
            <a:r>
              <a:rPr lang="en-US" sz="1600" dirty="0" err="1"/>
              <a:t>Datacore</a:t>
            </a:r>
            <a:r>
              <a:rPr lang="en-US" sz="1600" dirty="0"/>
              <a:t> Consultants brings a wealth of experience in data engineering, machine learning, and advanced analytics.</a:t>
            </a:r>
            <a:endParaRPr lang="en-IN" sz="1600" dirty="0"/>
          </a:p>
        </p:txBody>
      </p:sp>
      <p:pic>
        <p:nvPicPr>
          <p:cNvPr id="15" name="Picture 14">
            <a:extLst>
              <a:ext uri="{FF2B5EF4-FFF2-40B4-BE49-F238E27FC236}">
                <a16:creationId xmlns:a16="http://schemas.microsoft.com/office/drawing/2014/main" id="{85445408-D22F-3519-9331-25CE21109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190" y="974435"/>
            <a:ext cx="5622476" cy="5622476"/>
          </a:xfrm>
          <a:prstGeom prst="rect">
            <a:avLst/>
          </a:prstGeom>
        </p:spPr>
      </p:pic>
    </p:spTree>
    <p:extLst>
      <p:ext uri="{BB962C8B-B14F-4D97-AF65-F5344CB8AC3E}">
        <p14:creationId xmlns:p14="http://schemas.microsoft.com/office/powerpoint/2010/main" val="1912188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1FE65-F377-7E5E-48FF-64EFA696B96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036B406-1612-2037-BC07-4729D104609E}"/>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E0B9C6D6-CE12-BE8C-C49F-5F0D911286AC}"/>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Meet Our Speech Assistants</a:t>
            </a:r>
          </a:p>
        </p:txBody>
      </p:sp>
      <p:sp>
        <p:nvSpPr>
          <p:cNvPr id="8" name="Slide Number Placeholder 5">
            <a:extLst>
              <a:ext uri="{FF2B5EF4-FFF2-40B4-BE49-F238E27FC236}">
                <a16:creationId xmlns:a16="http://schemas.microsoft.com/office/drawing/2014/main" id="{E2CD3BC4-0106-2A9D-2013-A6D3C2A0E80A}"/>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3</a:t>
            </a:r>
          </a:p>
        </p:txBody>
      </p:sp>
      <p:cxnSp>
        <p:nvCxnSpPr>
          <p:cNvPr id="10" name="Straight Connector 9">
            <a:extLst>
              <a:ext uri="{FF2B5EF4-FFF2-40B4-BE49-F238E27FC236}">
                <a16:creationId xmlns:a16="http://schemas.microsoft.com/office/drawing/2014/main" id="{DFE3A8FA-1149-C550-30A0-4A0A1E917F7A}"/>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876BA5-454B-A15E-C8B0-DA5E7D928D0A}"/>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5" name="TextBox 4">
            <a:extLst>
              <a:ext uri="{FF2B5EF4-FFF2-40B4-BE49-F238E27FC236}">
                <a16:creationId xmlns:a16="http://schemas.microsoft.com/office/drawing/2014/main" id="{E234390E-4762-3776-C05B-01F448466F7F}"/>
              </a:ext>
            </a:extLst>
          </p:cNvPr>
          <p:cNvSpPr txBox="1"/>
          <p:nvPr/>
        </p:nvSpPr>
        <p:spPr>
          <a:xfrm>
            <a:off x="514905" y="1113130"/>
            <a:ext cx="5581095" cy="461665"/>
          </a:xfrm>
          <a:prstGeom prst="rect">
            <a:avLst/>
          </a:prstGeom>
          <a:noFill/>
        </p:spPr>
        <p:txBody>
          <a:bodyPr wrap="square" rtlCol="0">
            <a:spAutoFit/>
          </a:bodyPr>
          <a:lstStyle/>
          <a:p>
            <a:pPr algn="ctr"/>
            <a:r>
              <a:rPr lang="en-IN" sz="2400" b="1" dirty="0"/>
              <a:t>AI Auditor</a:t>
            </a:r>
          </a:p>
        </p:txBody>
      </p:sp>
      <p:sp>
        <p:nvSpPr>
          <p:cNvPr id="9" name="TextBox 8">
            <a:extLst>
              <a:ext uri="{FF2B5EF4-FFF2-40B4-BE49-F238E27FC236}">
                <a16:creationId xmlns:a16="http://schemas.microsoft.com/office/drawing/2014/main" id="{5195065E-495B-8152-EBAF-5109DB30F36D}"/>
              </a:ext>
            </a:extLst>
          </p:cNvPr>
          <p:cNvSpPr txBox="1"/>
          <p:nvPr/>
        </p:nvSpPr>
        <p:spPr>
          <a:xfrm>
            <a:off x="494435" y="1601883"/>
            <a:ext cx="5581095" cy="338554"/>
          </a:xfrm>
          <a:prstGeom prst="rect">
            <a:avLst/>
          </a:prstGeom>
          <a:noFill/>
        </p:spPr>
        <p:txBody>
          <a:bodyPr wrap="square" rtlCol="0">
            <a:spAutoFit/>
          </a:bodyPr>
          <a:lstStyle/>
          <a:p>
            <a:pPr algn="ctr"/>
            <a:r>
              <a:rPr lang="en-IN" sz="1600" b="1" dirty="0"/>
              <a:t>Revolutionize Audits with Generative AI</a:t>
            </a:r>
          </a:p>
        </p:txBody>
      </p:sp>
      <p:sp>
        <p:nvSpPr>
          <p:cNvPr id="25" name="TextBox 24">
            <a:extLst>
              <a:ext uri="{FF2B5EF4-FFF2-40B4-BE49-F238E27FC236}">
                <a16:creationId xmlns:a16="http://schemas.microsoft.com/office/drawing/2014/main" id="{66B3EEDF-5DFA-E4F6-D685-FAC0B392AE81}"/>
              </a:ext>
            </a:extLst>
          </p:cNvPr>
          <p:cNvSpPr txBox="1"/>
          <p:nvPr/>
        </p:nvSpPr>
        <p:spPr>
          <a:xfrm>
            <a:off x="6171461" y="1127414"/>
            <a:ext cx="5581095" cy="461665"/>
          </a:xfrm>
          <a:prstGeom prst="rect">
            <a:avLst/>
          </a:prstGeom>
          <a:noFill/>
        </p:spPr>
        <p:txBody>
          <a:bodyPr wrap="square" rtlCol="0">
            <a:spAutoFit/>
          </a:bodyPr>
          <a:lstStyle/>
          <a:p>
            <a:pPr algn="ctr"/>
            <a:r>
              <a:rPr lang="en-IN" sz="2400" b="1" dirty="0"/>
              <a:t>Vaani AI</a:t>
            </a:r>
          </a:p>
        </p:txBody>
      </p:sp>
      <p:sp>
        <p:nvSpPr>
          <p:cNvPr id="26" name="TextBox 25">
            <a:extLst>
              <a:ext uri="{FF2B5EF4-FFF2-40B4-BE49-F238E27FC236}">
                <a16:creationId xmlns:a16="http://schemas.microsoft.com/office/drawing/2014/main" id="{E3A45D37-F400-C798-F2BE-0891BCE685E1}"/>
              </a:ext>
            </a:extLst>
          </p:cNvPr>
          <p:cNvSpPr txBox="1"/>
          <p:nvPr/>
        </p:nvSpPr>
        <p:spPr>
          <a:xfrm>
            <a:off x="6171460" y="1601883"/>
            <a:ext cx="5581095" cy="338554"/>
          </a:xfrm>
          <a:prstGeom prst="rect">
            <a:avLst/>
          </a:prstGeom>
          <a:noFill/>
        </p:spPr>
        <p:txBody>
          <a:bodyPr wrap="square" rtlCol="0">
            <a:spAutoFit/>
          </a:bodyPr>
          <a:lstStyle/>
          <a:p>
            <a:pPr algn="ctr"/>
            <a:r>
              <a:rPr lang="en-IN" sz="1600" b="1" dirty="0"/>
              <a:t>An AI-Driven Excellence in Customer Service</a:t>
            </a:r>
          </a:p>
        </p:txBody>
      </p:sp>
      <p:pic>
        <p:nvPicPr>
          <p:cNvPr id="12" name="Picture 11">
            <a:extLst>
              <a:ext uri="{FF2B5EF4-FFF2-40B4-BE49-F238E27FC236}">
                <a16:creationId xmlns:a16="http://schemas.microsoft.com/office/drawing/2014/main" id="{19BCE1DA-2D0B-775B-BCE2-DB95226AB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81" y="2038942"/>
            <a:ext cx="4535972" cy="4535972"/>
          </a:xfrm>
          <a:prstGeom prst="rect">
            <a:avLst/>
          </a:prstGeom>
          <a:ln>
            <a:noFill/>
          </a:ln>
          <a:effectLst>
            <a:softEdge rad="112500"/>
          </a:effectLst>
        </p:spPr>
      </p:pic>
      <p:pic>
        <p:nvPicPr>
          <p:cNvPr id="14" name="Picture 13">
            <a:extLst>
              <a:ext uri="{FF2B5EF4-FFF2-40B4-BE49-F238E27FC236}">
                <a16:creationId xmlns:a16="http://schemas.microsoft.com/office/drawing/2014/main" id="{7A8C7B9F-F62C-BE5A-CF34-DCA817AB6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641" y="1995786"/>
            <a:ext cx="4626734" cy="4626734"/>
          </a:xfrm>
          <a:prstGeom prst="rect">
            <a:avLst/>
          </a:prstGeom>
          <a:ln>
            <a:noFill/>
          </a:ln>
          <a:effectLst>
            <a:softEdge rad="112500"/>
          </a:effectLst>
        </p:spPr>
      </p:pic>
    </p:spTree>
    <p:extLst>
      <p:ext uri="{BB962C8B-B14F-4D97-AF65-F5344CB8AC3E}">
        <p14:creationId xmlns:p14="http://schemas.microsoft.com/office/powerpoint/2010/main" val="200967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74BC6-CFF4-DEF1-BF43-BD9C6FABC15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E2F5900-CE7E-5A89-F1A0-41D62BABC813}"/>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A839F581-6CB9-540B-FB92-EAD774F5C503}"/>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Case Study</a:t>
            </a:r>
          </a:p>
        </p:txBody>
      </p:sp>
      <p:cxnSp>
        <p:nvCxnSpPr>
          <p:cNvPr id="10" name="Straight Connector 9">
            <a:extLst>
              <a:ext uri="{FF2B5EF4-FFF2-40B4-BE49-F238E27FC236}">
                <a16:creationId xmlns:a16="http://schemas.microsoft.com/office/drawing/2014/main" id="{5BFBCD73-CBE6-D213-F71D-7AF869A006F4}"/>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5E9294D-021B-51D7-1CEE-7DEE23532A5D}"/>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5" name="TextBox 4">
            <a:extLst>
              <a:ext uri="{FF2B5EF4-FFF2-40B4-BE49-F238E27FC236}">
                <a16:creationId xmlns:a16="http://schemas.microsoft.com/office/drawing/2014/main" id="{ADEB8C8B-943F-8A71-7C1E-FE1F03694187}"/>
              </a:ext>
            </a:extLst>
          </p:cNvPr>
          <p:cNvSpPr txBox="1"/>
          <p:nvPr/>
        </p:nvSpPr>
        <p:spPr>
          <a:xfrm>
            <a:off x="523783" y="999278"/>
            <a:ext cx="6081201" cy="707886"/>
          </a:xfrm>
          <a:prstGeom prst="rect">
            <a:avLst/>
          </a:prstGeom>
          <a:noFill/>
        </p:spPr>
        <p:txBody>
          <a:bodyPr wrap="square" lIns="91440" tIns="45720" rIns="91440" bIns="45720" rtlCol="0" anchor="t">
            <a:spAutoFit/>
          </a:bodyPr>
          <a:lstStyle/>
          <a:p>
            <a:r>
              <a:rPr lang="en-IN" sz="2000" b="1">
                <a:ea typeface="+mn-lt"/>
                <a:cs typeface="+mn-lt"/>
              </a:rPr>
              <a:t>Dependencies &amp; Challenges in Auditing and Rating Call Center Agent Performance</a:t>
            </a:r>
            <a:endParaRPr lang="en-US" b="1">
              <a:cs typeface="Calibri"/>
            </a:endParaRPr>
          </a:p>
        </p:txBody>
      </p:sp>
      <p:sp>
        <p:nvSpPr>
          <p:cNvPr id="9" name="TextBox 8">
            <a:extLst>
              <a:ext uri="{FF2B5EF4-FFF2-40B4-BE49-F238E27FC236}">
                <a16:creationId xmlns:a16="http://schemas.microsoft.com/office/drawing/2014/main" id="{047112D6-9BB9-5889-9E98-515CADA491BD}"/>
              </a:ext>
            </a:extLst>
          </p:cNvPr>
          <p:cNvSpPr txBox="1"/>
          <p:nvPr/>
        </p:nvSpPr>
        <p:spPr>
          <a:xfrm>
            <a:off x="523784" y="2016238"/>
            <a:ext cx="5825412" cy="954107"/>
          </a:xfrm>
          <a:prstGeom prst="rect">
            <a:avLst/>
          </a:prstGeom>
          <a:noFill/>
        </p:spPr>
        <p:txBody>
          <a:bodyPr wrap="square" lIns="91440" tIns="45720" rIns="91440" bIns="45720" rtlCol="0" anchor="t">
            <a:spAutoFit/>
          </a:bodyPr>
          <a:lstStyle/>
          <a:p>
            <a:r>
              <a:rPr lang="en-US" sz="1400" b="1" dirty="0"/>
              <a:t>Customer Satisfaction Challenges</a:t>
            </a:r>
            <a:r>
              <a:rPr lang="en-US" sz="1400" dirty="0"/>
              <a:t>: Call centers struggle to maintain high levels of customer satisfaction. Without monitoring tools, tracking KPIs like Net Promoter Score (NPS), Call Abandonment Rate, and Customer Satisfaction Score (CSAT) becomes difficult. This leads to suboptimal service quality.</a:t>
            </a:r>
          </a:p>
        </p:txBody>
      </p:sp>
      <p:sp>
        <p:nvSpPr>
          <p:cNvPr id="15" name="TextBox 14">
            <a:extLst>
              <a:ext uri="{FF2B5EF4-FFF2-40B4-BE49-F238E27FC236}">
                <a16:creationId xmlns:a16="http://schemas.microsoft.com/office/drawing/2014/main" id="{863E0978-A457-6C64-F829-A00CD42516E4}"/>
              </a:ext>
            </a:extLst>
          </p:cNvPr>
          <p:cNvSpPr txBox="1"/>
          <p:nvPr/>
        </p:nvSpPr>
        <p:spPr>
          <a:xfrm>
            <a:off x="523784" y="3302880"/>
            <a:ext cx="5825412" cy="1169551"/>
          </a:xfrm>
          <a:prstGeom prst="rect">
            <a:avLst/>
          </a:prstGeom>
          <a:noFill/>
        </p:spPr>
        <p:txBody>
          <a:bodyPr wrap="square" lIns="91440" tIns="45720" rIns="91440" bIns="45720" rtlCol="0" anchor="t">
            <a:spAutoFit/>
          </a:bodyPr>
          <a:lstStyle/>
          <a:p>
            <a:r>
              <a:rPr lang="en-US" sz="1400" b="1" dirty="0"/>
              <a:t>Operational Efficiency Goals</a:t>
            </a:r>
            <a:r>
              <a:rPr lang="en-US" sz="1400" dirty="0"/>
              <a:t>: Achieving operational efficiency is a key target for businesses. Without real-time data, managers cannot identify peak call times, leading to inadequate staffing during high-volume periods. This results in longer wait times, increased customer frustration, and negatively impacts NPS and overall service quality.</a:t>
            </a:r>
          </a:p>
        </p:txBody>
      </p:sp>
      <p:sp>
        <p:nvSpPr>
          <p:cNvPr id="16" name="TextBox 15">
            <a:extLst>
              <a:ext uri="{FF2B5EF4-FFF2-40B4-BE49-F238E27FC236}">
                <a16:creationId xmlns:a16="http://schemas.microsoft.com/office/drawing/2014/main" id="{3D6B6D74-1887-05E3-B9B6-2215C84DF530}"/>
              </a:ext>
            </a:extLst>
          </p:cNvPr>
          <p:cNvSpPr txBox="1"/>
          <p:nvPr/>
        </p:nvSpPr>
        <p:spPr>
          <a:xfrm>
            <a:off x="523783" y="4760024"/>
            <a:ext cx="5381861" cy="1384995"/>
          </a:xfrm>
          <a:prstGeom prst="rect">
            <a:avLst/>
          </a:prstGeom>
          <a:noFill/>
        </p:spPr>
        <p:txBody>
          <a:bodyPr wrap="square" lIns="91440" tIns="45720" rIns="91440" bIns="45720" rtlCol="0" anchor="t">
            <a:spAutoFit/>
          </a:bodyPr>
          <a:lstStyle/>
          <a:p>
            <a:r>
              <a:rPr lang="en-US" sz="1400" b="1" dirty="0"/>
              <a:t>Agent Performance Identification</a:t>
            </a:r>
            <a:r>
              <a:rPr lang="en-US" sz="1400" dirty="0"/>
              <a:t>: Identifying exceptional and underperforming agents is a key challenge for management. Without detailed analytics, there is a lack of insights, hampering targeted coaching efforts. This affects the Quality Score, Occupancy Rate, and compliance rates, ultimately impacting the effectiveness of the call center team.</a:t>
            </a:r>
          </a:p>
        </p:txBody>
      </p:sp>
      <p:sp>
        <p:nvSpPr>
          <p:cNvPr id="17" name="TextBox 16">
            <a:extLst>
              <a:ext uri="{FF2B5EF4-FFF2-40B4-BE49-F238E27FC236}">
                <a16:creationId xmlns:a16="http://schemas.microsoft.com/office/drawing/2014/main" id="{1B04D4DF-F36B-CDB2-7784-746BBF6092C1}"/>
              </a:ext>
            </a:extLst>
          </p:cNvPr>
          <p:cNvSpPr txBox="1"/>
          <p:nvPr/>
        </p:nvSpPr>
        <p:spPr>
          <a:xfrm>
            <a:off x="6604984" y="1932404"/>
            <a:ext cx="5381861" cy="1169551"/>
          </a:xfrm>
          <a:prstGeom prst="rect">
            <a:avLst/>
          </a:prstGeom>
          <a:noFill/>
        </p:spPr>
        <p:txBody>
          <a:bodyPr wrap="square" lIns="91440" tIns="45720" rIns="91440" bIns="45720" rtlCol="0" anchor="t">
            <a:spAutoFit/>
          </a:bodyPr>
          <a:lstStyle/>
          <a:p>
            <a:r>
              <a:rPr lang="en-US" sz="1400" b="1" dirty="0"/>
              <a:t>Cost Management Issues</a:t>
            </a:r>
            <a:r>
              <a:rPr lang="en-US" sz="1400" dirty="0"/>
              <a:t>: Inefficiencies and poor performance translate to higher operational costs. Inability to measure key metrics like Cost per Call (CPC) and Service Level (SL) leads to higher expenses and reduced profitability. This hinders business growth and customer retention.</a:t>
            </a:r>
          </a:p>
        </p:txBody>
      </p:sp>
      <p:sp>
        <p:nvSpPr>
          <p:cNvPr id="3" name="Slide Number Placeholder 5">
            <a:extLst>
              <a:ext uri="{FF2B5EF4-FFF2-40B4-BE49-F238E27FC236}">
                <a16:creationId xmlns:a16="http://schemas.microsoft.com/office/drawing/2014/main" id="{E84912D7-7BBE-DD43-DA1B-E3EB8BA9B031}"/>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4</a:t>
            </a:r>
          </a:p>
        </p:txBody>
      </p:sp>
      <p:sp>
        <p:nvSpPr>
          <p:cNvPr id="4" name="TextBox 3">
            <a:extLst>
              <a:ext uri="{FF2B5EF4-FFF2-40B4-BE49-F238E27FC236}">
                <a16:creationId xmlns:a16="http://schemas.microsoft.com/office/drawing/2014/main" id="{6AC5F7EA-9ABC-8A9F-7E6A-51BA1845838D}"/>
              </a:ext>
            </a:extLst>
          </p:cNvPr>
          <p:cNvSpPr txBox="1"/>
          <p:nvPr/>
        </p:nvSpPr>
        <p:spPr>
          <a:xfrm>
            <a:off x="6604983" y="4108891"/>
            <a:ext cx="5565997" cy="523220"/>
          </a:xfrm>
          <a:prstGeom prst="rect">
            <a:avLst/>
          </a:prstGeom>
          <a:noFill/>
        </p:spPr>
        <p:txBody>
          <a:bodyPr wrap="square" lIns="91440" tIns="45720" rIns="91440" bIns="45720" rtlCol="0" anchor="t">
            <a:spAutoFit/>
          </a:bodyPr>
          <a:lstStyle/>
          <a:p>
            <a:r>
              <a:rPr lang="en-US" sz="1400" b="1" dirty="0"/>
              <a:t>Inconsistent Audits: </a:t>
            </a:r>
            <a:r>
              <a:rPr lang="en-US" sz="1400" dirty="0"/>
              <a:t>Human auditors may have subjective biases, leading to inconsistent evaluation of agent performance.</a:t>
            </a:r>
            <a:endParaRPr lang="en-IN" sz="1400" dirty="0">
              <a:cs typeface="Calibri"/>
            </a:endParaRPr>
          </a:p>
        </p:txBody>
      </p:sp>
      <p:sp>
        <p:nvSpPr>
          <p:cNvPr id="8" name="TextBox 7">
            <a:extLst>
              <a:ext uri="{FF2B5EF4-FFF2-40B4-BE49-F238E27FC236}">
                <a16:creationId xmlns:a16="http://schemas.microsoft.com/office/drawing/2014/main" id="{EEB74FCB-C9D6-9765-DCEB-D310C2871DFC}"/>
              </a:ext>
            </a:extLst>
          </p:cNvPr>
          <p:cNvSpPr txBox="1"/>
          <p:nvPr/>
        </p:nvSpPr>
        <p:spPr>
          <a:xfrm>
            <a:off x="6604984" y="3330650"/>
            <a:ext cx="5565997" cy="523220"/>
          </a:xfrm>
          <a:prstGeom prst="rect">
            <a:avLst/>
          </a:prstGeom>
          <a:noFill/>
        </p:spPr>
        <p:txBody>
          <a:bodyPr wrap="square" lIns="91440" tIns="45720" rIns="91440" bIns="45720" rtlCol="0" anchor="t">
            <a:spAutoFit/>
          </a:bodyPr>
          <a:lstStyle/>
          <a:p>
            <a:r>
              <a:rPr lang="en-US" sz="1400" b="1" dirty="0"/>
              <a:t>Time-Consuming Process: </a:t>
            </a:r>
            <a:r>
              <a:rPr lang="en-US" sz="1400" dirty="0"/>
              <a:t>The manual review of calls is time-consuming, leading to delays in obtaining actionable insights.</a:t>
            </a:r>
            <a:endParaRPr lang="en-IN" sz="1400" dirty="0">
              <a:cs typeface="Calibri"/>
            </a:endParaRPr>
          </a:p>
        </p:txBody>
      </p:sp>
    </p:spTree>
    <p:extLst>
      <p:ext uri="{BB962C8B-B14F-4D97-AF65-F5344CB8AC3E}">
        <p14:creationId xmlns:p14="http://schemas.microsoft.com/office/powerpoint/2010/main" val="349708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1FE65-F377-7E5E-48FF-64EFA696B96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036B406-1612-2037-BC07-4729D104609E}"/>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E0B9C6D6-CE12-BE8C-C49F-5F0D911286AC}"/>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How does it work?</a:t>
            </a:r>
          </a:p>
        </p:txBody>
      </p:sp>
      <p:sp>
        <p:nvSpPr>
          <p:cNvPr id="8" name="Slide Number Placeholder 5">
            <a:extLst>
              <a:ext uri="{FF2B5EF4-FFF2-40B4-BE49-F238E27FC236}">
                <a16:creationId xmlns:a16="http://schemas.microsoft.com/office/drawing/2014/main" id="{E2CD3BC4-0106-2A9D-2013-A6D3C2A0E80A}"/>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5</a:t>
            </a:r>
          </a:p>
        </p:txBody>
      </p:sp>
      <p:cxnSp>
        <p:nvCxnSpPr>
          <p:cNvPr id="10" name="Straight Connector 9">
            <a:extLst>
              <a:ext uri="{FF2B5EF4-FFF2-40B4-BE49-F238E27FC236}">
                <a16:creationId xmlns:a16="http://schemas.microsoft.com/office/drawing/2014/main" id="{DFE3A8FA-1149-C550-30A0-4A0A1E917F7A}"/>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876BA5-454B-A15E-C8B0-DA5E7D928D0A}"/>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5" name="TextBox 4">
            <a:extLst>
              <a:ext uri="{FF2B5EF4-FFF2-40B4-BE49-F238E27FC236}">
                <a16:creationId xmlns:a16="http://schemas.microsoft.com/office/drawing/2014/main" id="{E234390E-4762-3776-C05B-01F448466F7F}"/>
              </a:ext>
            </a:extLst>
          </p:cNvPr>
          <p:cNvSpPr txBox="1"/>
          <p:nvPr/>
        </p:nvSpPr>
        <p:spPr>
          <a:xfrm>
            <a:off x="431773" y="1047816"/>
            <a:ext cx="5581095" cy="461665"/>
          </a:xfrm>
          <a:prstGeom prst="rect">
            <a:avLst/>
          </a:prstGeom>
          <a:noFill/>
        </p:spPr>
        <p:txBody>
          <a:bodyPr wrap="square" rtlCol="0">
            <a:spAutoFit/>
          </a:bodyPr>
          <a:lstStyle/>
          <a:p>
            <a:r>
              <a:rPr lang="en-IN" sz="2400" b="1" dirty="0"/>
              <a:t>AI Auditor</a:t>
            </a:r>
          </a:p>
        </p:txBody>
      </p:sp>
      <p:sp>
        <p:nvSpPr>
          <p:cNvPr id="9" name="TextBox 8">
            <a:extLst>
              <a:ext uri="{FF2B5EF4-FFF2-40B4-BE49-F238E27FC236}">
                <a16:creationId xmlns:a16="http://schemas.microsoft.com/office/drawing/2014/main" id="{5195065E-495B-8152-EBAF-5109DB30F36D}"/>
              </a:ext>
            </a:extLst>
          </p:cNvPr>
          <p:cNvSpPr txBox="1"/>
          <p:nvPr/>
        </p:nvSpPr>
        <p:spPr>
          <a:xfrm>
            <a:off x="431773" y="1457739"/>
            <a:ext cx="5581095" cy="338554"/>
          </a:xfrm>
          <a:prstGeom prst="rect">
            <a:avLst/>
          </a:prstGeom>
          <a:noFill/>
        </p:spPr>
        <p:txBody>
          <a:bodyPr wrap="square" rtlCol="0">
            <a:spAutoFit/>
          </a:bodyPr>
          <a:lstStyle/>
          <a:p>
            <a:r>
              <a:rPr lang="en-IN" sz="1600" b="1" dirty="0"/>
              <a:t>Revolutionize Audits Process with Generative AI</a:t>
            </a:r>
          </a:p>
        </p:txBody>
      </p:sp>
      <p:pic>
        <p:nvPicPr>
          <p:cNvPr id="3" name="Picture 2">
            <a:extLst>
              <a:ext uri="{FF2B5EF4-FFF2-40B4-BE49-F238E27FC236}">
                <a16:creationId xmlns:a16="http://schemas.microsoft.com/office/drawing/2014/main" id="{B3788A30-685E-EC82-6EBF-DB7B27EC4674}"/>
              </a:ext>
            </a:extLst>
          </p:cNvPr>
          <p:cNvPicPr>
            <a:picLocks noChangeAspect="1"/>
          </p:cNvPicPr>
          <p:nvPr/>
        </p:nvPicPr>
        <p:blipFill>
          <a:blip r:embed="rId3"/>
          <a:stretch>
            <a:fillRect/>
          </a:stretch>
        </p:blipFill>
        <p:spPr>
          <a:xfrm>
            <a:off x="1545131" y="4345436"/>
            <a:ext cx="819264" cy="781159"/>
          </a:xfrm>
          <a:prstGeom prst="rect">
            <a:avLst/>
          </a:prstGeom>
        </p:spPr>
      </p:pic>
      <p:pic>
        <p:nvPicPr>
          <p:cNvPr id="11" name="Picture 10">
            <a:extLst>
              <a:ext uri="{FF2B5EF4-FFF2-40B4-BE49-F238E27FC236}">
                <a16:creationId xmlns:a16="http://schemas.microsoft.com/office/drawing/2014/main" id="{7E305299-4B02-AB84-766D-183FB922C295}"/>
              </a:ext>
            </a:extLst>
          </p:cNvPr>
          <p:cNvPicPr>
            <a:picLocks noChangeAspect="1"/>
          </p:cNvPicPr>
          <p:nvPr/>
        </p:nvPicPr>
        <p:blipFill>
          <a:blip r:embed="rId4"/>
          <a:stretch>
            <a:fillRect/>
          </a:stretch>
        </p:blipFill>
        <p:spPr>
          <a:xfrm>
            <a:off x="1564184" y="3408790"/>
            <a:ext cx="781159" cy="771633"/>
          </a:xfrm>
          <a:prstGeom prst="rect">
            <a:avLst/>
          </a:prstGeom>
        </p:spPr>
      </p:pic>
      <p:pic>
        <p:nvPicPr>
          <p:cNvPr id="2052" name="Picture 4" descr="Customer service call center hotlineOnline technical supporttelemarketing agents flat vector cartoon illustration">
            <a:extLst>
              <a:ext uri="{FF2B5EF4-FFF2-40B4-BE49-F238E27FC236}">
                <a16:creationId xmlns:a16="http://schemas.microsoft.com/office/drawing/2014/main" id="{BDAD83EA-4A1B-326F-D23E-1348281FE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3765" y="3233577"/>
            <a:ext cx="1599969" cy="14415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usinessman makes presentation near report with graphs and charts Speaker leads workshop explains statistics Man office worker manager makes report pointing on diagrams on conference or seminar">
            <a:extLst>
              <a:ext uri="{FF2B5EF4-FFF2-40B4-BE49-F238E27FC236}">
                <a16:creationId xmlns:a16="http://schemas.microsoft.com/office/drawing/2014/main" id="{C0203FB4-8309-22A9-8470-156FBFEA2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9252" y="3772431"/>
            <a:ext cx="2981325" cy="1790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1C09C0F-6DBF-F16B-87EA-9F9DE9A66EDE}"/>
              </a:ext>
            </a:extLst>
          </p:cNvPr>
          <p:cNvSpPr/>
          <p:nvPr/>
        </p:nvSpPr>
        <p:spPr>
          <a:xfrm>
            <a:off x="1054359" y="2780522"/>
            <a:ext cx="1800808" cy="278429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5861FDA-5BF6-5F29-EBEF-C95CAAD4BD18}"/>
              </a:ext>
            </a:extLst>
          </p:cNvPr>
          <p:cNvSpPr txBox="1"/>
          <p:nvPr/>
        </p:nvSpPr>
        <p:spPr>
          <a:xfrm>
            <a:off x="1185668" y="3005177"/>
            <a:ext cx="1538191" cy="276999"/>
          </a:xfrm>
          <a:prstGeom prst="rect">
            <a:avLst/>
          </a:prstGeom>
          <a:noFill/>
        </p:spPr>
        <p:txBody>
          <a:bodyPr wrap="square" rtlCol="0">
            <a:spAutoFit/>
          </a:bodyPr>
          <a:lstStyle/>
          <a:p>
            <a:pPr algn="ctr"/>
            <a:r>
              <a:rPr lang="en-IN" sz="1200" b="1" dirty="0"/>
              <a:t>Multi-Channel</a:t>
            </a:r>
          </a:p>
        </p:txBody>
      </p:sp>
      <p:sp>
        <p:nvSpPr>
          <p:cNvPr id="12" name="Arrow: Right 11">
            <a:extLst>
              <a:ext uri="{FF2B5EF4-FFF2-40B4-BE49-F238E27FC236}">
                <a16:creationId xmlns:a16="http://schemas.microsoft.com/office/drawing/2014/main" id="{0E31FB0D-A701-1C04-40A8-B89C2AB16A56}"/>
              </a:ext>
            </a:extLst>
          </p:cNvPr>
          <p:cNvSpPr/>
          <p:nvPr/>
        </p:nvSpPr>
        <p:spPr>
          <a:xfrm>
            <a:off x="2986476" y="3495056"/>
            <a:ext cx="680455" cy="338554"/>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0C44F3B6-D0E5-0704-D427-E25CFB54A9B9}"/>
              </a:ext>
            </a:extLst>
          </p:cNvPr>
          <p:cNvSpPr/>
          <p:nvPr/>
        </p:nvSpPr>
        <p:spPr>
          <a:xfrm rot="10800000">
            <a:off x="2964239" y="4158794"/>
            <a:ext cx="680455" cy="338554"/>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C15CD99E-1F8B-5E88-A789-142809F283AE}"/>
              </a:ext>
            </a:extLst>
          </p:cNvPr>
          <p:cNvSpPr/>
          <p:nvPr/>
        </p:nvSpPr>
        <p:spPr>
          <a:xfrm>
            <a:off x="643688" y="2206217"/>
            <a:ext cx="6755488" cy="378403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A26263A6-67CD-AF28-82C6-1734BB6FA325}"/>
              </a:ext>
            </a:extLst>
          </p:cNvPr>
          <p:cNvSpPr txBox="1"/>
          <p:nvPr/>
        </p:nvSpPr>
        <p:spPr>
          <a:xfrm>
            <a:off x="2949775" y="2329874"/>
            <a:ext cx="3125755" cy="338554"/>
          </a:xfrm>
          <a:prstGeom prst="rect">
            <a:avLst/>
          </a:prstGeom>
          <a:noFill/>
        </p:spPr>
        <p:txBody>
          <a:bodyPr wrap="square" rtlCol="0">
            <a:spAutoFit/>
          </a:bodyPr>
          <a:lstStyle/>
          <a:p>
            <a:pPr algn="ctr"/>
            <a:r>
              <a:rPr lang="en-IN" sz="1600" b="1" dirty="0"/>
              <a:t>Existing Calling Process</a:t>
            </a:r>
          </a:p>
        </p:txBody>
      </p:sp>
      <p:sp>
        <p:nvSpPr>
          <p:cNvPr id="17" name="TextBox 16">
            <a:extLst>
              <a:ext uri="{FF2B5EF4-FFF2-40B4-BE49-F238E27FC236}">
                <a16:creationId xmlns:a16="http://schemas.microsoft.com/office/drawing/2014/main" id="{D6524C38-621F-C99A-DC84-7FDE1425EB53}"/>
              </a:ext>
            </a:extLst>
          </p:cNvPr>
          <p:cNvSpPr txBox="1"/>
          <p:nvPr/>
        </p:nvSpPr>
        <p:spPr>
          <a:xfrm>
            <a:off x="5695068" y="5285944"/>
            <a:ext cx="1538191" cy="461665"/>
          </a:xfrm>
          <a:prstGeom prst="rect">
            <a:avLst/>
          </a:prstGeom>
          <a:noFill/>
        </p:spPr>
        <p:txBody>
          <a:bodyPr wrap="square" rtlCol="0">
            <a:spAutoFit/>
          </a:bodyPr>
          <a:lstStyle/>
          <a:p>
            <a:pPr algn="ctr"/>
            <a:r>
              <a:rPr lang="en-IN" sz="1200" b="1" dirty="0"/>
              <a:t>Agent Comments or Call Notes</a:t>
            </a:r>
          </a:p>
        </p:txBody>
      </p:sp>
      <p:grpSp>
        <p:nvGrpSpPr>
          <p:cNvPr id="28" name="Group 27">
            <a:extLst>
              <a:ext uri="{FF2B5EF4-FFF2-40B4-BE49-F238E27FC236}">
                <a16:creationId xmlns:a16="http://schemas.microsoft.com/office/drawing/2014/main" id="{5E2A41E3-97D4-193F-A8AA-B375F711217D}"/>
              </a:ext>
            </a:extLst>
          </p:cNvPr>
          <p:cNvGrpSpPr/>
          <p:nvPr/>
        </p:nvGrpSpPr>
        <p:grpSpPr>
          <a:xfrm>
            <a:off x="6132105" y="4692986"/>
            <a:ext cx="560659" cy="567566"/>
            <a:chOff x="6102998" y="4248939"/>
            <a:chExt cx="560659" cy="567566"/>
          </a:xfrm>
        </p:grpSpPr>
        <p:pic>
          <p:nvPicPr>
            <p:cNvPr id="24" name="Graphic 23" descr="Paper">
              <a:extLst>
                <a:ext uri="{FF2B5EF4-FFF2-40B4-BE49-F238E27FC236}">
                  <a16:creationId xmlns:a16="http://schemas.microsoft.com/office/drawing/2014/main" id="{7F27F1FE-B43A-2BB0-FB0D-DEB680C9BC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02998" y="4359305"/>
              <a:ext cx="457200" cy="457200"/>
            </a:xfrm>
            <a:prstGeom prst="rect">
              <a:avLst/>
            </a:prstGeom>
          </p:spPr>
        </p:pic>
        <p:pic>
          <p:nvPicPr>
            <p:cNvPr id="27" name="Graphic 26" descr="Paper">
              <a:extLst>
                <a:ext uri="{FF2B5EF4-FFF2-40B4-BE49-F238E27FC236}">
                  <a16:creationId xmlns:a16="http://schemas.microsoft.com/office/drawing/2014/main" id="{7D141109-8A15-1412-B39A-F46E752D2A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06457" y="4248939"/>
              <a:ext cx="457200" cy="457200"/>
            </a:xfrm>
            <a:prstGeom prst="rect">
              <a:avLst/>
            </a:prstGeom>
          </p:spPr>
        </p:pic>
      </p:grpSp>
      <p:cxnSp>
        <p:nvCxnSpPr>
          <p:cNvPr id="30" name="Straight Arrow Connector 29">
            <a:extLst>
              <a:ext uri="{FF2B5EF4-FFF2-40B4-BE49-F238E27FC236}">
                <a16:creationId xmlns:a16="http://schemas.microsoft.com/office/drawing/2014/main" id="{048DAED9-F190-8D91-32C7-B4D8AAB52E15}"/>
              </a:ext>
            </a:extLst>
          </p:cNvPr>
          <p:cNvCxnSpPr>
            <a:cxnSpLocks/>
            <a:stCxn id="2052" idx="3"/>
          </p:cNvCxnSpPr>
          <p:nvPr/>
        </p:nvCxnSpPr>
        <p:spPr>
          <a:xfrm flipV="1">
            <a:off x="5353734" y="3951514"/>
            <a:ext cx="659134" cy="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3DE659DA-2D50-BC50-D27C-4C609969F7B7}"/>
              </a:ext>
            </a:extLst>
          </p:cNvPr>
          <p:cNvCxnSpPr>
            <a:cxnSpLocks/>
            <a:stCxn id="2052" idx="2"/>
          </p:cNvCxnSpPr>
          <p:nvPr/>
        </p:nvCxnSpPr>
        <p:spPr>
          <a:xfrm rot="16200000" flipH="1">
            <a:off x="5075860" y="4152972"/>
            <a:ext cx="368220" cy="14124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Podcast">
            <a:extLst>
              <a:ext uri="{FF2B5EF4-FFF2-40B4-BE49-F238E27FC236}">
                <a16:creationId xmlns:a16="http://schemas.microsoft.com/office/drawing/2014/main" id="{9FE5FADD-482B-DEC8-78A1-01722F1BADD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31283" y="3580293"/>
            <a:ext cx="737070" cy="737070"/>
          </a:xfrm>
          <a:prstGeom prst="rect">
            <a:avLst/>
          </a:prstGeom>
        </p:spPr>
      </p:pic>
      <p:sp>
        <p:nvSpPr>
          <p:cNvPr id="39" name="TextBox 38">
            <a:extLst>
              <a:ext uri="{FF2B5EF4-FFF2-40B4-BE49-F238E27FC236}">
                <a16:creationId xmlns:a16="http://schemas.microsoft.com/office/drawing/2014/main" id="{84007F59-B89D-B755-4AA3-E8710DB673A6}"/>
              </a:ext>
            </a:extLst>
          </p:cNvPr>
          <p:cNvSpPr txBox="1"/>
          <p:nvPr/>
        </p:nvSpPr>
        <p:spPr>
          <a:xfrm>
            <a:off x="5730722" y="3306443"/>
            <a:ext cx="1538191" cy="276999"/>
          </a:xfrm>
          <a:prstGeom prst="rect">
            <a:avLst/>
          </a:prstGeom>
          <a:noFill/>
        </p:spPr>
        <p:txBody>
          <a:bodyPr wrap="square" rtlCol="0">
            <a:spAutoFit/>
          </a:bodyPr>
          <a:lstStyle/>
          <a:p>
            <a:pPr algn="ctr"/>
            <a:r>
              <a:rPr lang="en-IN" sz="1200" b="1" dirty="0"/>
              <a:t>Call Recordings</a:t>
            </a:r>
          </a:p>
        </p:txBody>
      </p:sp>
      <p:pic>
        <p:nvPicPr>
          <p:cNvPr id="1028" name="Picture 4" descr="Auditor and Accounting Concept">
            <a:extLst>
              <a:ext uri="{FF2B5EF4-FFF2-40B4-BE49-F238E27FC236}">
                <a16:creationId xmlns:a16="http://schemas.microsoft.com/office/drawing/2014/main" id="{F2A30F72-2FD3-5B32-C03D-EE7AF7E8C4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6164" y="2174755"/>
            <a:ext cx="1568416" cy="1155015"/>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FA568539-F643-9104-1B12-4F97F9E5F97D}"/>
              </a:ext>
            </a:extLst>
          </p:cNvPr>
          <p:cNvGrpSpPr/>
          <p:nvPr/>
        </p:nvGrpSpPr>
        <p:grpSpPr>
          <a:xfrm>
            <a:off x="9747509" y="1115786"/>
            <a:ext cx="2239336" cy="1119314"/>
            <a:chOff x="9747509" y="1379759"/>
            <a:chExt cx="2239336" cy="1119314"/>
          </a:xfrm>
        </p:grpSpPr>
        <p:sp>
          <p:nvSpPr>
            <p:cNvPr id="40" name="TextBox 39">
              <a:extLst>
                <a:ext uri="{FF2B5EF4-FFF2-40B4-BE49-F238E27FC236}">
                  <a16:creationId xmlns:a16="http://schemas.microsoft.com/office/drawing/2014/main" id="{92E31942-39D9-0DAA-E3F4-7A1F4F9450BB}"/>
                </a:ext>
              </a:extLst>
            </p:cNvPr>
            <p:cNvSpPr txBox="1"/>
            <p:nvPr/>
          </p:nvSpPr>
          <p:spPr>
            <a:xfrm>
              <a:off x="10018959" y="1379759"/>
              <a:ext cx="1538191" cy="276999"/>
            </a:xfrm>
            <a:prstGeom prst="rect">
              <a:avLst/>
            </a:prstGeom>
            <a:noFill/>
          </p:spPr>
          <p:txBody>
            <a:bodyPr wrap="square" rtlCol="0">
              <a:spAutoFit/>
            </a:bodyPr>
            <a:lstStyle/>
            <a:p>
              <a:r>
                <a:rPr lang="en-IN" sz="1200" b="1" dirty="0"/>
                <a:t>Sentiment Analysis</a:t>
              </a:r>
            </a:p>
          </p:txBody>
        </p:sp>
        <p:sp>
          <p:nvSpPr>
            <p:cNvPr id="41" name="TextBox 40">
              <a:extLst>
                <a:ext uri="{FF2B5EF4-FFF2-40B4-BE49-F238E27FC236}">
                  <a16:creationId xmlns:a16="http://schemas.microsoft.com/office/drawing/2014/main" id="{9CD54C69-5BE9-B16C-A213-675939AA4440}"/>
                </a:ext>
              </a:extLst>
            </p:cNvPr>
            <p:cNvSpPr txBox="1"/>
            <p:nvPr/>
          </p:nvSpPr>
          <p:spPr>
            <a:xfrm>
              <a:off x="10018958" y="1667044"/>
              <a:ext cx="1538191" cy="276999"/>
            </a:xfrm>
            <a:prstGeom prst="rect">
              <a:avLst/>
            </a:prstGeom>
            <a:noFill/>
          </p:spPr>
          <p:txBody>
            <a:bodyPr wrap="square" rtlCol="0">
              <a:spAutoFit/>
            </a:bodyPr>
            <a:lstStyle/>
            <a:p>
              <a:r>
                <a:rPr lang="en-IN" sz="1200" b="1" dirty="0"/>
                <a:t>Topic Modelling</a:t>
              </a:r>
            </a:p>
          </p:txBody>
        </p:sp>
        <p:sp>
          <p:nvSpPr>
            <p:cNvPr id="42" name="TextBox 41">
              <a:extLst>
                <a:ext uri="{FF2B5EF4-FFF2-40B4-BE49-F238E27FC236}">
                  <a16:creationId xmlns:a16="http://schemas.microsoft.com/office/drawing/2014/main" id="{E82C6869-3F62-2A3D-17B0-B59581DF47A0}"/>
                </a:ext>
              </a:extLst>
            </p:cNvPr>
            <p:cNvSpPr txBox="1"/>
            <p:nvPr/>
          </p:nvSpPr>
          <p:spPr>
            <a:xfrm>
              <a:off x="9995328" y="1917783"/>
              <a:ext cx="1970746" cy="276999"/>
            </a:xfrm>
            <a:prstGeom prst="rect">
              <a:avLst/>
            </a:prstGeom>
            <a:noFill/>
          </p:spPr>
          <p:txBody>
            <a:bodyPr wrap="square" rtlCol="0">
              <a:spAutoFit/>
            </a:bodyPr>
            <a:lstStyle/>
            <a:p>
              <a:r>
                <a:rPr lang="en-IN" sz="1200" b="1" dirty="0"/>
                <a:t>Agent Performance Metrics</a:t>
              </a:r>
            </a:p>
          </p:txBody>
        </p:sp>
        <p:sp>
          <p:nvSpPr>
            <p:cNvPr id="43" name="TextBox 42">
              <a:extLst>
                <a:ext uri="{FF2B5EF4-FFF2-40B4-BE49-F238E27FC236}">
                  <a16:creationId xmlns:a16="http://schemas.microsoft.com/office/drawing/2014/main" id="{F9D8B3F4-0E2C-C00A-6F71-7DC95C525928}"/>
                </a:ext>
              </a:extLst>
            </p:cNvPr>
            <p:cNvSpPr txBox="1"/>
            <p:nvPr/>
          </p:nvSpPr>
          <p:spPr>
            <a:xfrm>
              <a:off x="10016099" y="2222074"/>
              <a:ext cx="1970746" cy="276999"/>
            </a:xfrm>
            <a:prstGeom prst="rect">
              <a:avLst/>
            </a:prstGeom>
            <a:noFill/>
          </p:spPr>
          <p:txBody>
            <a:bodyPr wrap="square" rtlCol="0">
              <a:spAutoFit/>
            </a:bodyPr>
            <a:lstStyle/>
            <a:p>
              <a:r>
                <a:rPr lang="en-IN" sz="1200" b="1" dirty="0"/>
                <a:t>Business SLA &amp; Insights</a:t>
              </a:r>
            </a:p>
          </p:txBody>
        </p:sp>
        <p:pic>
          <p:nvPicPr>
            <p:cNvPr id="45" name="Graphic 44" descr="Checkmark">
              <a:extLst>
                <a:ext uri="{FF2B5EF4-FFF2-40B4-BE49-F238E27FC236}">
                  <a16:creationId xmlns:a16="http://schemas.microsoft.com/office/drawing/2014/main" id="{91E9ABBD-8690-D065-6E5D-871B4E7059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71026" y="1436764"/>
              <a:ext cx="164812" cy="164812"/>
            </a:xfrm>
            <a:prstGeom prst="rect">
              <a:avLst/>
            </a:prstGeom>
          </p:spPr>
        </p:pic>
        <p:pic>
          <p:nvPicPr>
            <p:cNvPr id="46" name="Graphic 45" descr="Checkmark">
              <a:extLst>
                <a:ext uri="{FF2B5EF4-FFF2-40B4-BE49-F238E27FC236}">
                  <a16:creationId xmlns:a16="http://schemas.microsoft.com/office/drawing/2014/main" id="{1083BE54-7CA8-1E65-BD23-C1ABEA362D1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63187" y="1723138"/>
              <a:ext cx="164812" cy="164812"/>
            </a:xfrm>
            <a:prstGeom prst="rect">
              <a:avLst/>
            </a:prstGeom>
          </p:spPr>
        </p:pic>
        <p:pic>
          <p:nvPicPr>
            <p:cNvPr id="47" name="Graphic 46" descr="Checkmark">
              <a:extLst>
                <a:ext uri="{FF2B5EF4-FFF2-40B4-BE49-F238E27FC236}">
                  <a16:creationId xmlns:a16="http://schemas.microsoft.com/office/drawing/2014/main" id="{EF799843-0455-DF42-CD7E-D4A4B51D03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55348" y="2009512"/>
              <a:ext cx="164812" cy="164812"/>
            </a:xfrm>
            <a:prstGeom prst="rect">
              <a:avLst/>
            </a:prstGeom>
          </p:spPr>
        </p:pic>
        <p:pic>
          <p:nvPicPr>
            <p:cNvPr id="48" name="Graphic 47" descr="Checkmark">
              <a:extLst>
                <a:ext uri="{FF2B5EF4-FFF2-40B4-BE49-F238E27FC236}">
                  <a16:creationId xmlns:a16="http://schemas.microsoft.com/office/drawing/2014/main" id="{C6CAE097-085A-1C79-50D9-79AABF6A10F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7509" y="2295886"/>
              <a:ext cx="164812" cy="164812"/>
            </a:xfrm>
            <a:prstGeom prst="rect">
              <a:avLst/>
            </a:prstGeom>
          </p:spPr>
        </p:pic>
      </p:grpSp>
      <p:cxnSp>
        <p:nvCxnSpPr>
          <p:cNvPr id="49" name="Connector: Elbow 48">
            <a:extLst>
              <a:ext uri="{FF2B5EF4-FFF2-40B4-BE49-F238E27FC236}">
                <a16:creationId xmlns:a16="http://schemas.microsoft.com/office/drawing/2014/main" id="{540DBBE8-BBF4-890F-DBDE-08159D970102}"/>
              </a:ext>
            </a:extLst>
          </p:cNvPr>
          <p:cNvCxnSpPr>
            <a:cxnSpLocks/>
            <a:stCxn id="38" idx="3"/>
            <a:endCxn id="1028" idx="2"/>
          </p:cNvCxnSpPr>
          <p:nvPr/>
        </p:nvCxnSpPr>
        <p:spPr>
          <a:xfrm flipV="1">
            <a:off x="6868353" y="3329770"/>
            <a:ext cx="1692019" cy="6190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ACC9DB26-F0C5-A8E7-2336-7B54A7C09D4E}"/>
              </a:ext>
            </a:extLst>
          </p:cNvPr>
          <p:cNvCxnSpPr>
            <a:cxnSpLocks/>
            <a:stCxn id="1028" idx="3"/>
            <a:endCxn id="43" idx="2"/>
          </p:cNvCxnSpPr>
          <p:nvPr/>
        </p:nvCxnSpPr>
        <p:spPr>
          <a:xfrm flipV="1">
            <a:off x="9344580" y="2235100"/>
            <a:ext cx="1656892" cy="517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6A725C1-63BB-078C-AC80-5DBB6982D207}"/>
              </a:ext>
            </a:extLst>
          </p:cNvPr>
          <p:cNvCxnSpPr>
            <a:cxnSpLocks/>
            <a:stCxn id="1028" idx="3"/>
            <a:endCxn id="1027" idx="0"/>
          </p:cNvCxnSpPr>
          <p:nvPr/>
        </p:nvCxnSpPr>
        <p:spPr>
          <a:xfrm>
            <a:off x="9344580" y="2752263"/>
            <a:ext cx="426446" cy="1289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27" name="TextBox 1026">
            <a:extLst>
              <a:ext uri="{FF2B5EF4-FFF2-40B4-BE49-F238E27FC236}">
                <a16:creationId xmlns:a16="http://schemas.microsoft.com/office/drawing/2014/main" id="{A921EB4B-4167-E295-D512-8788FA3E954C}"/>
              </a:ext>
            </a:extLst>
          </p:cNvPr>
          <p:cNvSpPr txBox="1"/>
          <p:nvPr/>
        </p:nvSpPr>
        <p:spPr>
          <a:xfrm>
            <a:off x="9001930" y="4041923"/>
            <a:ext cx="1538191" cy="276999"/>
          </a:xfrm>
          <a:prstGeom prst="rect">
            <a:avLst/>
          </a:prstGeom>
          <a:noFill/>
        </p:spPr>
        <p:txBody>
          <a:bodyPr wrap="square" rtlCol="0">
            <a:spAutoFit/>
          </a:bodyPr>
          <a:lstStyle/>
          <a:p>
            <a:pPr algn="ctr"/>
            <a:r>
              <a:rPr lang="en-IN" sz="1200" b="1" dirty="0"/>
              <a:t>Dashboard</a:t>
            </a:r>
          </a:p>
        </p:txBody>
      </p:sp>
      <p:sp>
        <p:nvSpPr>
          <p:cNvPr id="1033" name="TextBox 1032">
            <a:extLst>
              <a:ext uri="{FF2B5EF4-FFF2-40B4-BE49-F238E27FC236}">
                <a16:creationId xmlns:a16="http://schemas.microsoft.com/office/drawing/2014/main" id="{05C0E04D-B47E-9821-B162-086A6C2D2354}"/>
              </a:ext>
            </a:extLst>
          </p:cNvPr>
          <p:cNvSpPr txBox="1"/>
          <p:nvPr/>
        </p:nvSpPr>
        <p:spPr>
          <a:xfrm>
            <a:off x="7791276" y="1889278"/>
            <a:ext cx="1538191" cy="276999"/>
          </a:xfrm>
          <a:prstGeom prst="rect">
            <a:avLst/>
          </a:prstGeom>
          <a:noFill/>
        </p:spPr>
        <p:txBody>
          <a:bodyPr wrap="square" rtlCol="0">
            <a:spAutoFit/>
          </a:bodyPr>
          <a:lstStyle/>
          <a:p>
            <a:pPr algn="ctr"/>
            <a:r>
              <a:rPr lang="en-IN" sz="1200" b="1" dirty="0"/>
              <a:t>AI AUDITOR</a:t>
            </a:r>
          </a:p>
        </p:txBody>
      </p:sp>
    </p:spTree>
    <p:extLst>
      <p:ext uri="{BB962C8B-B14F-4D97-AF65-F5344CB8AC3E}">
        <p14:creationId xmlns:p14="http://schemas.microsoft.com/office/powerpoint/2010/main" val="134605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FC081-005A-F047-DC9A-2AD2625AF89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BEE1EF2-BF6C-E68C-EBCC-1A2A042E6B37}"/>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9D61402E-B1F6-F68E-B42B-26E302C0B881}"/>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Key Features</a:t>
            </a:r>
          </a:p>
        </p:txBody>
      </p:sp>
      <p:sp>
        <p:nvSpPr>
          <p:cNvPr id="8" name="Slide Number Placeholder 5">
            <a:extLst>
              <a:ext uri="{FF2B5EF4-FFF2-40B4-BE49-F238E27FC236}">
                <a16:creationId xmlns:a16="http://schemas.microsoft.com/office/drawing/2014/main" id="{FB35AF65-09FC-97C7-8D7E-9F4479CA0474}"/>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6</a:t>
            </a:r>
          </a:p>
        </p:txBody>
      </p:sp>
      <p:cxnSp>
        <p:nvCxnSpPr>
          <p:cNvPr id="10" name="Straight Connector 9">
            <a:extLst>
              <a:ext uri="{FF2B5EF4-FFF2-40B4-BE49-F238E27FC236}">
                <a16:creationId xmlns:a16="http://schemas.microsoft.com/office/drawing/2014/main" id="{40FF2075-207E-9C6E-07A8-EC1E8E2310F8}"/>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35B16E2-B099-8843-6182-4C7ABD80CB6E}"/>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5" name="TextBox 4">
            <a:extLst>
              <a:ext uri="{FF2B5EF4-FFF2-40B4-BE49-F238E27FC236}">
                <a16:creationId xmlns:a16="http://schemas.microsoft.com/office/drawing/2014/main" id="{3310A1DB-3030-10D8-577A-E76025C7CACA}"/>
              </a:ext>
            </a:extLst>
          </p:cNvPr>
          <p:cNvSpPr txBox="1"/>
          <p:nvPr/>
        </p:nvSpPr>
        <p:spPr>
          <a:xfrm>
            <a:off x="514905" y="1113130"/>
            <a:ext cx="5877017" cy="461665"/>
          </a:xfrm>
          <a:prstGeom prst="rect">
            <a:avLst/>
          </a:prstGeom>
          <a:noFill/>
        </p:spPr>
        <p:txBody>
          <a:bodyPr wrap="square" rtlCol="0">
            <a:spAutoFit/>
          </a:bodyPr>
          <a:lstStyle/>
          <a:p>
            <a:r>
              <a:rPr lang="en-IN" sz="2400" b="1" dirty="0"/>
              <a:t>AI Auditor</a:t>
            </a:r>
          </a:p>
        </p:txBody>
      </p:sp>
      <p:sp>
        <p:nvSpPr>
          <p:cNvPr id="9" name="TextBox 8">
            <a:extLst>
              <a:ext uri="{FF2B5EF4-FFF2-40B4-BE49-F238E27FC236}">
                <a16:creationId xmlns:a16="http://schemas.microsoft.com/office/drawing/2014/main" id="{C137F626-29B4-6BC8-2509-3D26DA53B6BF}"/>
              </a:ext>
            </a:extLst>
          </p:cNvPr>
          <p:cNvSpPr txBox="1"/>
          <p:nvPr/>
        </p:nvSpPr>
        <p:spPr>
          <a:xfrm>
            <a:off x="514905" y="1612122"/>
            <a:ext cx="5877017" cy="307777"/>
          </a:xfrm>
          <a:prstGeom prst="rect">
            <a:avLst/>
          </a:prstGeom>
          <a:noFill/>
        </p:spPr>
        <p:txBody>
          <a:bodyPr wrap="square" lIns="91440" tIns="45720" rIns="91440" bIns="45720" rtlCol="0" anchor="t">
            <a:spAutoFit/>
          </a:bodyPr>
          <a:lstStyle/>
          <a:p>
            <a:r>
              <a:rPr lang="en-IN" sz="1400" b="1" dirty="0">
                <a:ea typeface="+mn-lt"/>
                <a:cs typeface="+mn-lt"/>
              </a:rPr>
              <a:t>Transform Business with Cutting-Edge LLM Capabilities </a:t>
            </a:r>
            <a:endParaRPr lang="en-US" b="1" dirty="0">
              <a:cs typeface="Calibri"/>
            </a:endParaRPr>
          </a:p>
        </p:txBody>
      </p:sp>
      <p:sp>
        <p:nvSpPr>
          <p:cNvPr id="11" name="TextBox 10">
            <a:extLst>
              <a:ext uri="{FF2B5EF4-FFF2-40B4-BE49-F238E27FC236}">
                <a16:creationId xmlns:a16="http://schemas.microsoft.com/office/drawing/2014/main" id="{C1F551CF-C5DF-638C-C32B-041104906B11}"/>
              </a:ext>
            </a:extLst>
          </p:cNvPr>
          <p:cNvSpPr txBox="1"/>
          <p:nvPr/>
        </p:nvSpPr>
        <p:spPr>
          <a:xfrm>
            <a:off x="1909201" y="2199714"/>
            <a:ext cx="4840554" cy="830997"/>
          </a:xfrm>
          <a:prstGeom prst="rect">
            <a:avLst/>
          </a:prstGeom>
          <a:noFill/>
        </p:spPr>
        <p:txBody>
          <a:bodyPr wrap="square" lIns="91440" tIns="45720" rIns="91440" bIns="45720" rtlCol="0" anchor="t">
            <a:spAutoFit/>
          </a:bodyPr>
          <a:lstStyle/>
          <a:p>
            <a:pPr algn="just"/>
            <a:r>
              <a:rPr lang="en-IN" sz="1200" b="1" u="sng" dirty="0">
                <a:ea typeface="+mn-lt"/>
                <a:cs typeface="+mn-lt"/>
              </a:rPr>
              <a:t>Holistic Interaction Analysis:</a:t>
            </a:r>
            <a:endParaRPr lang="en-US" b="1" u="sng" dirty="0">
              <a:cs typeface="Calibri" panose="020F0502020204030204"/>
            </a:endParaRPr>
          </a:p>
          <a:p>
            <a:pPr marL="171450" indent="-171450" algn="just">
              <a:buFont typeface="Arial"/>
              <a:buChar char="•"/>
            </a:pPr>
            <a:r>
              <a:rPr lang="en-US" sz="1200" dirty="0">
                <a:ea typeface="+mn-lt"/>
                <a:cs typeface="+mn-lt"/>
              </a:rPr>
              <a:t>100% comprehensive review of customer interactions across voice</a:t>
            </a:r>
          </a:p>
          <a:p>
            <a:pPr marL="171450" indent="-171450" algn="just">
              <a:buFont typeface="Arial"/>
              <a:buChar char="•"/>
            </a:pPr>
            <a:r>
              <a:rPr lang="en-US" sz="1200" dirty="0">
                <a:ea typeface="+mn-lt"/>
                <a:cs typeface="+mn-lt"/>
              </a:rPr>
              <a:t>Ensure no critical data is missed and gain comprehensive insights into customer experience</a:t>
            </a:r>
            <a:endParaRPr lang="en-US" sz="1200" dirty="0">
              <a:cs typeface="Calibri" panose="020F0502020204030204"/>
            </a:endParaRPr>
          </a:p>
        </p:txBody>
      </p:sp>
      <p:pic>
        <p:nvPicPr>
          <p:cNvPr id="14" name="Graphic 13">
            <a:extLst>
              <a:ext uri="{FF2B5EF4-FFF2-40B4-BE49-F238E27FC236}">
                <a16:creationId xmlns:a16="http://schemas.microsoft.com/office/drawing/2014/main" id="{3E0F0E98-710A-0793-FA3B-539EF42B80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0572" y="5471125"/>
            <a:ext cx="1215998" cy="883801"/>
          </a:xfrm>
          <a:prstGeom prst="rect">
            <a:avLst/>
          </a:prstGeom>
        </p:spPr>
      </p:pic>
      <p:sp>
        <p:nvSpPr>
          <p:cNvPr id="15" name="TextBox 14">
            <a:extLst>
              <a:ext uri="{FF2B5EF4-FFF2-40B4-BE49-F238E27FC236}">
                <a16:creationId xmlns:a16="http://schemas.microsoft.com/office/drawing/2014/main" id="{C2591A49-7373-55C3-BBA2-00312B043C16}"/>
              </a:ext>
            </a:extLst>
          </p:cNvPr>
          <p:cNvSpPr txBox="1"/>
          <p:nvPr/>
        </p:nvSpPr>
        <p:spPr>
          <a:xfrm>
            <a:off x="1888970" y="3246064"/>
            <a:ext cx="4816492" cy="830997"/>
          </a:xfrm>
          <a:prstGeom prst="rect">
            <a:avLst/>
          </a:prstGeom>
          <a:noFill/>
        </p:spPr>
        <p:txBody>
          <a:bodyPr wrap="square" lIns="91440" tIns="45720" rIns="91440" bIns="45720" rtlCol="0" anchor="t">
            <a:spAutoFit/>
          </a:bodyPr>
          <a:lstStyle/>
          <a:p>
            <a:pPr algn="just"/>
            <a:r>
              <a:rPr lang="en-IN" sz="1200" b="1" u="sng" dirty="0">
                <a:ea typeface="+mn-lt"/>
                <a:cs typeface="+mn-lt"/>
              </a:rPr>
              <a:t>Ensuring SLA Achievements:</a:t>
            </a:r>
            <a:endParaRPr lang="en-US" b="1" u="sng" dirty="0">
              <a:cs typeface="Calibri" panose="020F0502020204030204"/>
            </a:endParaRPr>
          </a:p>
          <a:p>
            <a:pPr marL="171450" indent="-171450" algn="just">
              <a:buFont typeface="Arial"/>
              <a:buChar char="•"/>
            </a:pPr>
            <a:r>
              <a:rPr lang="en-US" sz="1200" dirty="0">
                <a:ea typeface="+mn-lt"/>
                <a:cs typeface="+mn-lt"/>
              </a:rPr>
              <a:t>Identifying issues with soft skills, escalations, dead air, Zero Tolerance Policy (ZTP), and Average Handle Time (AHT).</a:t>
            </a:r>
          </a:p>
          <a:p>
            <a:pPr marL="171450" indent="-171450" algn="just">
              <a:buFont typeface="Arial"/>
              <a:buChar char="•"/>
            </a:pPr>
            <a:r>
              <a:rPr lang="en-US" sz="1200" dirty="0">
                <a:ea typeface="+mn-lt"/>
                <a:cs typeface="+mn-lt"/>
              </a:rPr>
              <a:t>Focus resources on the most impactful areas to enhance service quality.</a:t>
            </a:r>
          </a:p>
        </p:txBody>
      </p:sp>
      <p:sp>
        <p:nvSpPr>
          <p:cNvPr id="16" name="TextBox 15">
            <a:extLst>
              <a:ext uri="{FF2B5EF4-FFF2-40B4-BE49-F238E27FC236}">
                <a16:creationId xmlns:a16="http://schemas.microsoft.com/office/drawing/2014/main" id="{C41B162F-DDC5-0B12-C5D9-4495B20A1E8E}"/>
              </a:ext>
            </a:extLst>
          </p:cNvPr>
          <p:cNvSpPr txBox="1"/>
          <p:nvPr/>
        </p:nvSpPr>
        <p:spPr>
          <a:xfrm>
            <a:off x="1909201" y="4331808"/>
            <a:ext cx="4816491" cy="830997"/>
          </a:xfrm>
          <a:prstGeom prst="rect">
            <a:avLst/>
          </a:prstGeom>
          <a:noFill/>
        </p:spPr>
        <p:txBody>
          <a:bodyPr wrap="square" lIns="91440" tIns="45720" rIns="91440" bIns="45720" rtlCol="0" anchor="t">
            <a:spAutoFit/>
          </a:bodyPr>
          <a:lstStyle/>
          <a:p>
            <a:pPr algn="just"/>
            <a:r>
              <a:rPr lang="en-IN" sz="1200" b="1" u="sng" dirty="0">
                <a:cs typeface="Calibri"/>
              </a:rPr>
              <a:t>QA Evaluation and Performance dashboard:</a:t>
            </a:r>
            <a:endParaRPr lang="en-US" dirty="0"/>
          </a:p>
          <a:p>
            <a:pPr marL="171450" indent="-171450" algn="just">
              <a:buFont typeface="Arial"/>
              <a:buChar char="•"/>
            </a:pPr>
            <a:r>
              <a:rPr lang="en-US" sz="1200" dirty="0">
                <a:ea typeface="+mn-lt"/>
                <a:cs typeface="+mn-lt"/>
              </a:rPr>
              <a:t>Generate detailed reports effortlessly for QA evaluation</a:t>
            </a:r>
          </a:p>
          <a:p>
            <a:pPr marL="171450" indent="-171450" algn="just">
              <a:buFont typeface="Arial"/>
              <a:buChar char="•"/>
            </a:pPr>
            <a:r>
              <a:rPr lang="en-US" sz="1200" dirty="0">
                <a:ea typeface="+mn-lt"/>
                <a:cs typeface="+mn-lt"/>
              </a:rPr>
              <a:t>Pinpoint specific improvement areas and visualize performance trends to drive targeted coaching</a:t>
            </a:r>
            <a:endParaRPr lang="en-US" sz="1200" dirty="0">
              <a:cs typeface="Calibri"/>
            </a:endParaRPr>
          </a:p>
        </p:txBody>
      </p:sp>
      <p:sp>
        <p:nvSpPr>
          <p:cNvPr id="17" name="TextBox 16">
            <a:extLst>
              <a:ext uri="{FF2B5EF4-FFF2-40B4-BE49-F238E27FC236}">
                <a16:creationId xmlns:a16="http://schemas.microsoft.com/office/drawing/2014/main" id="{4D2C8F7B-52B7-9D60-88F2-AC617A8271B0}"/>
              </a:ext>
            </a:extLst>
          </p:cNvPr>
          <p:cNvSpPr txBox="1"/>
          <p:nvPr/>
        </p:nvSpPr>
        <p:spPr>
          <a:xfrm>
            <a:off x="1913211" y="5339263"/>
            <a:ext cx="4816491" cy="1015663"/>
          </a:xfrm>
          <a:prstGeom prst="rect">
            <a:avLst/>
          </a:prstGeom>
          <a:noFill/>
        </p:spPr>
        <p:txBody>
          <a:bodyPr wrap="square" lIns="91440" tIns="45720" rIns="91440" bIns="45720" rtlCol="0" anchor="t">
            <a:spAutoFit/>
          </a:bodyPr>
          <a:lstStyle/>
          <a:p>
            <a:pPr algn="just"/>
            <a:r>
              <a:rPr lang="en-IN" sz="1200" b="1" u="sng" dirty="0">
                <a:solidFill>
                  <a:srgbClr val="111111"/>
                </a:solidFill>
                <a:ea typeface="+mn-lt"/>
                <a:cs typeface="+mn-lt"/>
              </a:rPr>
              <a:t>Enhanced Communication &amp; Interaction Analytics:</a:t>
            </a:r>
            <a:endParaRPr lang="en-US" dirty="0">
              <a:cs typeface="Calibri" panose="020F0502020204030204"/>
            </a:endParaRPr>
          </a:p>
          <a:p>
            <a:pPr marL="171450" indent="-171450" algn="just">
              <a:buFont typeface="Arial"/>
              <a:buChar char="•"/>
            </a:pPr>
            <a:r>
              <a:rPr lang="en-IN" sz="1200" dirty="0">
                <a:solidFill>
                  <a:srgbClr val="111111"/>
                </a:solidFill>
                <a:cs typeface="Calibri"/>
              </a:rPr>
              <a:t>Asses and review agent soft skills during escalation calls and identify the improvement zone for training.</a:t>
            </a:r>
          </a:p>
          <a:p>
            <a:pPr marL="171450" indent="-171450" algn="just">
              <a:buFont typeface="Arial"/>
              <a:buChar char="•"/>
            </a:pPr>
            <a:r>
              <a:rPr lang="en-IN" sz="1200" dirty="0">
                <a:solidFill>
                  <a:srgbClr val="111111"/>
                </a:solidFill>
                <a:cs typeface="Calibri"/>
              </a:rPr>
              <a:t>Analyse the nuances of conversation, including interjection, response timing and objection handling to ensure effective solution to customer.</a:t>
            </a:r>
          </a:p>
        </p:txBody>
      </p:sp>
      <p:pic>
        <p:nvPicPr>
          <p:cNvPr id="23" name="Graphic 22">
            <a:extLst>
              <a:ext uri="{FF2B5EF4-FFF2-40B4-BE49-F238E27FC236}">
                <a16:creationId xmlns:a16="http://schemas.microsoft.com/office/drawing/2014/main" id="{82B4606B-F0B5-DF13-DB69-E486B2CB3A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8172" y="4411032"/>
            <a:ext cx="1320798" cy="883800"/>
          </a:xfrm>
          <a:prstGeom prst="rect">
            <a:avLst/>
          </a:prstGeom>
        </p:spPr>
      </p:pic>
      <p:pic>
        <p:nvPicPr>
          <p:cNvPr id="2" name="Picture 1">
            <a:extLst>
              <a:ext uri="{FF2B5EF4-FFF2-40B4-BE49-F238E27FC236}">
                <a16:creationId xmlns:a16="http://schemas.microsoft.com/office/drawing/2014/main" id="{41D39E18-C567-7CEF-9848-0104F7F73B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3008" y="1574795"/>
            <a:ext cx="4535972" cy="4535972"/>
          </a:xfrm>
          <a:prstGeom prst="rect">
            <a:avLst/>
          </a:prstGeom>
          <a:ln>
            <a:noFill/>
          </a:ln>
          <a:effectLst>
            <a:softEdge rad="112500"/>
          </a:effectLst>
        </p:spPr>
      </p:pic>
      <p:pic>
        <p:nvPicPr>
          <p:cNvPr id="1026" name="Picture 2" descr="Businessman holding pencil at big complete checklist with tick marks">
            <a:extLst>
              <a:ext uri="{FF2B5EF4-FFF2-40B4-BE49-F238E27FC236}">
                <a16:creationId xmlns:a16="http://schemas.microsoft.com/office/drawing/2014/main" id="{D40A103A-3AEB-38AC-8976-9F9B989D7A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907" y="3127332"/>
            <a:ext cx="1590294" cy="1059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n success laptop relieve work from home computer great">
            <a:extLst>
              <a:ext uri="{FF2B5EF4-FFF2-40B4-BE49-F238E27FC236}">
                <a16:creationId xmlns:a16="http://schemas.microsoft.com/office/drawing/2014/main" id="{9B5CE6ED-7A24-6064-9616-1A05DF4C5A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142" y="2087368"/>
            <a:ext cx="1287824" cy="110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6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143C1-7E7C-A56B-D00B-A4B73A0AD2C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1A0CC05-BF1C-A39B-1A26-CC60A994AAC1}"/>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DE11D1AE-4266-1E8F-55CF-D83FF2B73215}"/>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Case Study</a:t>
            </a:r>
          </a:p>
        </p:txBody>
      </p:sp>
      <p:sp>
        <p:nvSpPr>
          <p:cNvPr id="8" name="Slide Number Placeholder 5">
            <a:extLst>
              <a:ext uri="{FF2B5EF4-FFF2-40B4-BE49-F238E27FC236}">
                <a16:creationId xmlns:a16="http://schemas.microsoft.com/office/drawing/2014/main" id="{49973435-AD6F-EDC9-FE53-B35FA4440357}"/>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7</a:t>
            </a:r>
          </a:p>
        </p:txBody>
      </p:sp>
      <p:cxnSp>
        <p:nvCxnSpPr>
          <p:cNvPr id="10" name="Straight Connector 9">
            <a:extLst>
              <a:ext uri="{FF2B5EF4-FFF2-40B4-BE49-F238E27FC236}">
                <a16:creationId xmlns:a16="http://schemas.microsoft.com/office/drawing/2014/main" id="{B7C27D04-6B42-32D6-FBC5-8877EDA08C7C}"/>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83DEF84-F210-6271-22AA-EE5901AC98BF}"/>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5" name="TextBox 4">
            <a:extLst>
              <a:ext uri="{FF2B5EF4-FFF2-40B4-BE49-F238E27FC236}">
                <a16:creationId xmlns:a16="http://schemas.microsoft.com/office/drawing/2014/main" id="{D27BFA29-5FA1-E39F-D44A-FB6BFA56C3D3}"/>
              </a:ext>
            </a:extLst>
          </p:cNvPr>
          <p:cNvSpPr txBox="1"/>
          <p:nvPr/>
        </p:nvSpPr>
        <p:spPr>
          <a:xfrm>
            <a:off x="523783" y="1075478"/>
            <a:ext cx="5572217" cy="707886"/>
          </a:xfrm>
          <a:prstGeom prst="rect">
            <a:avLst/>
          </a:prstGeom>
          <a:noFill/>
        </p:spPr>
        <p:txBody>
          <a:bodyPr wrap="square" rtlCol="0">
            <a:spAutoFit/>
          </a:bodyPr>
          <a:lstStyle/>
          <a:p>
            <a:r>
              <a:rPr lang="en-IN" sz="2000" b="1" dirty="0"/>
              <a:t>Challenges faced by contact centres in maintaining Customer Satisfaction and Loyalty </a:t>
            </a:r>
          </a:p>
        </p:txBody>
      </p:sp>
      <p:sp>
        <p:nvSpPr>
          <p:cNvPr id="9" name="TextBox 8">
            <a:extLst>
              <a:ext uri="{FF2B5EF4-FFF2-40B4-BE49-F238E27FC236}">
                <a16:creationId xmlns:a16="http://schemas.microsoft.com/office/drawing/2014/main" id="{2AC46DEE-0601-4709-09FB-CBC2EDBC4AD4}"/>
              </a:ext>
            </a:extLst>
          </p:cNvPr>
          <p:cNvSpPr txBox="1"/>
          <p:nvPr/>
        </p:nvSpPr>
        <p:spPr>
          <a:xfrm>
            <a:off x="523783" y="2016238"/>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High Operational Costs</a:t>
            </a:r>
            <a:r>
              <a:rPr lang="en-US" sz="1400" dirty="0"/>
              <a:t>: Maintaining a large team of human agents is expensive, with costs including salaries, training, and infrastructure.</a:t>
            </a:r>
          </a:p>
        </p:txBody>
      </p:sp>
      <p:sp>
        <p:nvSpPr>
          <p:cNvPr id="15" name="TextBox 14">
            <a:extLst>
              <a:ext uri="{FF2B5EF4-FFF2-40B4-BE49-F238E27FC236}">
                <a16:creationId xmlns:a16="http://schemas.microsoft.com/office/drawing/2014/main" id="{008F5976-ED31-C961-F95F-999B402EA3D0}"/>
              </a:ext>
            </a:extLst>
          </p:cNvPr>
          <p:cNvSpPr txBox="1"/>
          <p:nvPr/>
        </p:nvSpPr>
        <p:spPr>
          <a:xfrm>
            <a:off x="543146" y="3405104"/>
            <a:ext cx="5469722"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Scalability Issues</a:t>
            </a:r>
            <a:r>
              <a:rPr lang="en-US" sz="1400" dirty="0"/>
              <a:t>: During peak times, it is challenging to scale human resources quickly to meet the increased call volumes.</a:t>
            </a:r>
            <a:endParaRPr lang="en-IN" sz="1400" dirty="0"/>
          </a:p>
        </p:txBody>
      </p:sp>
      <p:sp>
        <p:nvSpPr>
          <p:cNvPr id="16" name="TextBox 15">
            <a:extLst>
              <a:ext uri="{FF2B5EF4-FFF2-40B4-BE49-F238E27FC236}">
                <a16:creationId xmlns:a16="http://schemas.microsoft.com/office/drawing/2014/main" id="{B92D5307-B460-0B17-79B1-6FBB9E9CF522}"/>
              </a:ext>
            </a:extLst>
          </p:cNvPr>
          <p:cNvSpPr txBox="1"/>
          <p:nvPr/>
        </p:nvSpPr>
        <p:spPr>
          <a:xfrm>
            <a:off x="543146" y="4619136"/>
            <a:ext cx="5372071"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Negative ROI Processes</a:t>
            </a:r>
            <a:r>
              <a:rPr lang="en-US" sz="1400" dirty="0"/>
              <a:t>: Certain processes, such as handling frequent simple queries, often result in negative ROI due to their high handling costs and low revenue impact.</a:t>
            </a:r>
            <a:endParaRPr lang="en-IN" sz="1400" dirty="0"/>
          </a:p>
        </p:txBody>
      </p:sp>
      <p:sp>
        <p:nvSpPr>
          <p:cNvPr id="2" name="TextBox 1">
            <a:extLst>
              <a:ext uri="{FF2B5EF4-FFF2-40B4-BE49-F238E27FC236}">
                <a16:creationId xmlns:a16="http://schemas.microsoft.com/office/drawing/2014/main" id="{CD32045E-76A2-5B58-DA82-A3433EF3651A}"/>
              </a:ext>
            </a:extLst>
          </p:cNvPr>
          <p:cNvSpPr txBox="1"/>
          <p:nvPr/>
        </p:nvSpPr>
        <p:spPr>
          <a:xfrm>
            <a:off x="523782" y="2602949"/>
            <a:ext cx="5469721"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Agent Burnout</a:t>
            </a:r>
            <a:r>
              <a:rPr lang="en-US" sz="1400" dirty="0"/>
              <a:t>: Repetitive and monotonous tasks lead to high employee burnout, impacting productivity and service quality. It also leads to high agent attrition.</a:t>
            </a:r>
          </a:p>
        </p:txBody>
      </p:sp>
      <p:sp>
        <p:nvSpPr>
          <p:cNvPr id="4" name="TextBox 3">
            <a:extLst>
              <a:ext uri="{FF2B5EF4-FFF2-40B4-BE49-F238E27FC236}">
                <a16:creationId xmlns:a16="http://schemas.microsoft.com/office/drawing/2014/main" id="{79107AD0-DA0C-490A-91EB-C89A6F78A1E6}"/>
              </a:ext>
            </a:extLst>
          </p:cNvPr>
          <p:cNvSpPr txBox="1"/>
          <p:nvPr/>
        </p:nvSpPr>
        <p:spPr>
          <a:xfrm>
            <a:off x="543146" y="4009246"/>
            <a:ext cx="5469722"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Inconsistent Service Quality</a:t>
            </a:r>
            <a:r>
              <a:rPr lang="en-US" sz="1400" dirty="0"/>
              <a:t>: Variability in agent performance can lead to inconsistent customer experiences.</a:t>
            </a:r>
            <a:endParaRPr lang="en-IN" sz="1400" dirty="0"/>
          </a:p>
        </p:txBody>
      </p:sp>
      <p:sp>
        <p:nvSpPr>
          <p:cNvPr id="12" name="TextBox 11">
            <a:extLst>
              <a:ext uri="{FF2B5EF4-FFF2-40B4-BE49-F238E27FC236}">
                <a16:creationId xmlns:a16="http://schemas.microsoft.com/office/drawing/2014/main" id="{05C9AF77-D0AA-5FAB-E183-645010815D1C}"/>
              </a:ext>
            </a:extLst>
          </p:cNvPr>
          <p:cNvSpPr txBox="1"/>
          <p:nvPr/>
        </p:nvSpPr>
        <p:spPr>
          <a:xfrm>
            <a:off x="6371174" y="1075478"/>
            <a:ext cx="5572217" cy="707886"/>
          </a:xfrm>
          <a:prstGeom prst="rect">
            <a:avLst/>
          </a:prstGeom>
          <a:noFill/>
        </p:spPr>
        <p:txBody>
          <a:bodyPr wrap="square" rtlCol="0">
            <a:spAutoFit/>
          </a:bodyPr>
          <a:lstStyle/>
          <a:p>
            <a:r>
              <a:rPr lang="en-IN" sz="2000" b="1" dirty="0"/>
              <a:t>Opportunities with Vaani AI to improve Customer Satisfaction and Loyalty</a:t>
            </a:r>
          </a:p>
        </p:txBody>
      </p:sp>
      <p:sp>
        <p:nvSpPr>
          <p:cNvPr id="14" name="TextBox 13">
            <a:extLst>
              <a:ext uri="{FF2B5EF4-FFF2-40B4-BE49-F238E27FC236}">
                <a16:creationId xmlns:a16="http://schemas.microsoft.com/office/drawing/2014/main" id="{873487A4-E337-F1AD-99C7-2231D4904F43}"/>
              </a:ext>
            </a:extLst>
          </p:cNvPr>
          <p:cNvSpPr txBox="1"/>
          <p:nvPr/>
        </p:nvSpPr>
        <p:spPr>
          <a:xfrm>
            <a:off x="6371174" y="2016238"/>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Cost Reduction</a:t>
            </a:r>
            <a:r>
              <a:rPr lang="en-US" sz="1400" dirty="0"/>
              <a:t>: By automating repetitive and low-value tasks, Vaani AI significantly reduces operational costs.</a:t>
            </a:r>
          </a:p>
        </p:txBody>
      </p:sp>
      <p:sp>
        <p:nvSpPr>
          <p:cNvPr id="17" name="TextBox 16">
            <a:extLst>
              <a:ext uri="{FF2B5EF4-FFF2-40B4-BE49-F238E27FC236}">
                <a16:creationId xmlns:a16="http://schemas.microsoft.com/office/drawing/2014/main" id="{ABB71D37-1987-E51C-E170-10D7A6B98180}"/>
              </a:ext>
            </a:extLst>
          </p:cNvPr>
          <p:cNvSpPr txBox="1"/>
          <p:nvPr/>
        </p:nvSpPr>
        <p:spPr>
          <a:xfrm>
            <a:off x="6422420" y="3387977"/>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Enhanced Scalability</a:t>
            </a:r>
            <a:r>
              <a:rPr lang="en-US" sz="1400" dirty="0"/>
              <a:t>: Vaani AI can handle unlimited call volumes, ensuring seamless service during peak times.</a:t>
            </a:r>
          </a:p>
        </p:txBody>
      </p:sp>
      <p:sp>
        <p:nvSpPr>
          <p:cNvPr id="19" name="TextBox 18">
            <a:extLst>
              <a:ext uri="{FF2B5EF4-FFF2-40B4-BE49-F238E27FC236}">
                <a16:creationId xmlns:a16="http://schemas.microsoft.com/office/drawing/2014/main" id="{86578FFD-0B43-D1C4-4954-23963D1C3655}"/>
              </a:ext>
            </a:extLst>
          </p:cNvPr>
          <p:cNvSpPr txBox="1"/>
          <p:nvPr/>
        </p:nvSpPr>
        <p:spPr>
          <a:xfrm>
            <a:off x="6422420" y="2597431"/>
            <a:ext cx="5469721"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Improved Agent Satisfaction</a:t>
            </a:r>
            <a:r>
              <a:rPr lang="en-US" sz="1400" dirty="0"/>
              <a:t>: Offloading monotonous tasks to Vaani AI allows human agents to focus on more complex and rewarding interactions, reducing burnout and increases employee retention.</a:t>
            </a:r>
          </a:p>
        </p:txBody>
      </p:sp>
      <p:sp>
        <p:nvSpPr>
          <p:cNvPr id="20" name="TextBox 19">
            <a:extLst>
              <a:ext uri="{FF2B5EF4-FFF2-40B4-BE49-F238E27FC236}">
                <a16:creationId xmlns:a16="http://schemas.microsoft.com/office/drawing/2014/main" id="{DB3F596C-99F4-ACEA-5A41-E67513D847AE}"/>
              </a:ext>
            </a:extLst>
          </p:cNvPr>
          <p:cNvSpPr txBox="1"/>
          <p:nvPr/>
        </p:nvSpPr>
        <p:spPr>
          <a:xfrm>
            <a:off x="6422419" y="3982518"/>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Consistent Service Quality</a:t>
            </a:r>
            <a:r>
              <a:rPr lang="en-US" sz="1400" dirty="0"/>
              <a:t>: Vaani AI provides consistent and accurate responses, enhancing overall customer satisfaction.</a:t>
            </a:r>
          </a:p>
        </p:txBody>
      </p:sp>
      <p:sp>
        <p:nvSpPr>
          <p:cNvPr id="23" name="TextBox 22">
            <a:extLst>
              <a:ext uri="{FF2B5EF4-FFF2-40B4-BE49-F238E27FC236}">
                <a16:creationId xmlns:a16="http://schemas.microsoft.com/office/drawing/2014/main" id="{F1586963-66B0-005F-D8DE-A56D0D3AB78A}"/>
              </a:ext>
            </a:extLst>
          </p:cNvPr>
          <p:cNvSpPr txBox="1"/>
          <p:nvPr/>
        </p:nvSpPr>
        <p:spPr>
          <a:xfrm>
            <a:off x="6422419" y="4577059"/>
            <a:ext cx="5469721"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t>Positive ROI</a:t>
            </a:r>
            <a:r>
              <a:rPr lang="en-US" sz="1400" dirty="0"/>
              <a:t>: Automating processes with low ROI improves overall business profitability.</a:t>
            </a:r>
          </a:p>
        </p:txBody>
      </p:sp>
    </p:spTree>
    <p:extLst>
      <p:ext uri="{BB962C8B-B14F-4D97-AF65-F5344CB8AC3E}">
        <p14:creationId xmlns:p14="http://schemas.microsoft.com/office/powerpoint/2010/main" val="327273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1FE65-F377-7E5E-48FF-64EFA696B96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036B406-1612-2037-BC07-4729D104609E}"/>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E0B9C6D6-CE12-BE8C-C49F-5F0D911286AC}"/>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How does it work?</a:t>
            </a:r>
          </a:p>
        </p:txBody>
      </p:sp>
      <p:sp>
        <p:nvSpPr>
          <p:cNvPr id="8" name="Slide Number Placeholder 5">
            <a:extLst>
              <a:ext uri="{FF2B5EF4-FFF2-40B4-BE49-F238E27FC236}">
                <a16:creationId xmlns:a16="http://schemas.microsoft.com/office/drawing/2014/main" id="{E2CD3BC4-0106-2A9D-2013-A6D3C2A0E80A}"/>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8</a:t>
            </a:r>
          </a:p>
        </p:txBody>
      </p:sp>
      <p:cxnSp>
        <p:nvCxnSpPr>
          <p:cNvPr id="10" name="Straight Connector 9">
            <a:extLst>
              <a:ext uri="{FF2B5EF4-FFF2-40B4-BE49-F238E27FC236}">
                <a16:creationId xmlns:a16="http://schemas.microsoft.com/office/drawing/2014/main" id="{DFE3A8FA-1149-C550-30A0-4A0A1E917F7A}"/>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876BA5-454B-A15E-C8B0-DA5E7D928D0A}"/>
              </a:ext>
            </a:extLst>
          </p:cNvPr>
          <p:cNvPicPr>
            <a:picLocks noChangeAspect="1"/>
          </p:cNvPicPr>
          <p:nvPr/>
        </p:nvPicPr>
        <p:blipFill rotWithShape="1">
          <a:blip r:embed="rId2">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9" name="TextBox 8">
            <a:extLst>
              <a:ext uri="{FF2B5EF4-FFF2-40B4-BE49-F238E27FC236}">
                <a16:creationId xmlns:a16="http://schemas.microsoft.com/office/drawing/2014/main" id="{5195065E-495B-8152-EBAF-5109DB30F36D}"/>
              </a:ext>
            </a:extLst>
          </p:cNvPr>
          <p:cNvSpPr txBox="1"/>
          <p:nvPr/>
        </p:nvSpPr>
        <p:spPr>
          <a:xfrm>
            <a:off x="196757" y="894297"/>
            <a:ext cx="11718435" cy="769441"/>
          </a:xfrm>
          <a:prstGeom prst="rect">
            <a:avLst/>
          </a:prstGeom>
          <a:noFill/>
        </p:spPr>
        <p:txBody>
          <a:bodyPr wrap="square" rtlCol="0">
            <a:spAutoFit/>
          </a:bodyPr>
          <a:lstStyle/>
          <a:p>
            <a:r>
              <a:rPr lang="en-US" sz="1600" b="1" dirty="0"/>
              <a:t>Vaani AI </a:t>
            </a:r>
            <a:r>
              <a:rPr lang="en-US" sz="1400" dirty="0"/>
              <a:t>is an advanced AI-powered contact center representative designed to enhance customer service operations by automating call handling and providing </a:t>
            </a:r>
            <a:r>
              <a:rPr lang="en-US" sz="1400" u="sng" dirty="0"/>
              <a:t>real-time</a:t>
            </a:r>
            <a:r>
              <a:rPr lang="en-US" sz="1400" dirty="0"/>
              <a:t>, </a:t>
            </a:r>
            <a:r>
              <a:rPr lang="en-US" sz="1400" u="sng" dirty="0"/>
              <a:t>human-like interactions</a:t>
            </a:r>
            <a:r>
              <a:rPr lang="en-US" sz="1400" dirty="0"/>
              <a:t>. Unlike traditional automated systems, Vaani AI leverages state-of-the-art LLMs and Machine Learning algorithms to understand and respond to customer queries with high accuracy and empathy.</a:t>
            </a:r>
            <a:endParaRPr lang="en-IN" sz="1400" dirty="0"/>
          </a:p>
        </p:txBody>
      </p:sp>
      <p:grpSp>
        <p:nvGrpSpPr>
          <p:cNvPr id="5" name="Group 4">
            <a:extLst>
              <a:ext uri="{FF2B5EF4-FFF2-40B4-BE49-F238E27FC236}">
                <a16:creationId xmlns:a16="http://schemas.microsoft.com/office/drawing/2014/main" id="{01606B3C-565C-25DC-8E09-3495A015EAC5}"/>
              </a:ext>
            </a:extLst>
          </p:cNvPr>
          <p:cNvGrpSpPr/>
          <p:nvPr/>
        </p:nvGrpSpPr>
        <p:grpSpPr>
          <a:xfrm>
            <a:off x="655707" y="1928845"/>
            <a:ext cx="8359722" cy="4441372"/>
            <a:chOff x="478426" y="1928845"/>
            <a:chExt cx="8359722" cy="4441372"/>
          </a:xfrm>
        </p:grpSpPr>
        <p:pic>
          <p:nvPicPr>
            <p:cNvPr id="4098" name="Picture 2" descr="Men using smartphones young boy playing games on mobile phone and businessman talking vector flat">
              <a:extLst>
                <a:ext uri="{FF2B5EF4-FFF2-40B4-BE49-F238E27FC236}">
                  <a16:creationId xmlns:a16="http://schemas.microsoft.com/office/drawing/2014/main" id="{16030FD5-767A-D186-A142-B5AFF7AAB6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750" r="9210"/>
            <a:stretch/>
          </p:blipFill>
          <p:spPr bwMode="auto">
            <a:xfrm>
              <a:off x="478426" y="3906022"/>
              <a:ext cx="1529383" cy="2390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7EE3955-1363-0018-C5B1-B8AA041229D8}"/>
                </a:ext>
              </a:extLst>
            </p:cNvPr>
            <p:cNvSpPr/>
            <p:nvPr/>
          </p:nvSpPr>
          <p:spPr>
            <a:xfrm>
              <a:off x="2959863" y="1928845"/>
              <a:ext cx="5878285" cy="4441372"/>
            </a:xfrm>
            <a:prstGeom prst="rect">
              <a:avLst/>
            </a:prstGeom>
            <a:noFill/>
            <a:ln w="1905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096437CA-16C0-3E5B-722B-F08E780FBB11}"/>
                </a:ext>
              </a:extLst>
            </p:cNvPr>
            <p:cNvGrpSpPr/>
            <p:nvPr/>
          </p:nvGrpSpPr>
          <p:grpSpPr>
            <a:xfrm>
              <a:off x="2971040" y="4060675"/>
              <a:ext cx="2080727" cy="1194318"/>
              <a:chOff x="2667000" y="0"/>
              <a:chExt cx="6859555" cy="4945224"/>
            </a:xfrm>
          </p:grpSpPr>
          <p:pic>
            <p:nvPicPr>
              <p:cNvPr id="4100" name="Picture 4" descr="Personal assistant and voice recognition icon in black. Microphone with soundwave. Vector on isolated white background. EPS 10 Personal assistant and voice recognition icon in black. Microphone with soundwave. Vector on isolated white background. EPS 10. Speech Recognition stock vector">
                <a:extLst>
                  <a:ext uri="{FF2B5EF4-FFF2-40B4-BE49-F238E27FC236}">
                    <a16:creationId xmlns:a16="http://schemas.microsoft.com/office/drawing/2014/main" id="{D7BD4AF3-B10E-9909-3E21-FA76B9B396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7891"/>
              <a:stretch/>
            </p:blipFill>
            <p:spPr bwMode="auto">
              <a:xfrm>
                <a:off x="2667000" y="0"/>
                <a:ext cx="6858000" cy="4945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9E11614-590C-F7A6-CC2F-19623A414ACA}"/>
                  </a:ext>
                </a:extLst>
              </p:cNvPr>
              <p:cNvSpPr/>
              <p:nvPr/>
            </p:nvSpPr>
            <p:spPr>
              <a:xfrm>
                <a:off x="6755362" y="4286301"/>
                <a:ext cx="2771193" cy="5936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2" name="Straight Arrow Connector 11">
              <a:extLst>
                <a:ext uri="{FF2B5EF4-FFF2-40B4-BE49-F238E27FC236}">
                  <a16:creationId xmlns:a16="http://schemas.microsoft.com/office/drawing/2014/main" id="{5C058048-91DA-EC19-8510-800BBF3F6642}"/>
                </a:ext>
              </a:extLst>
            </p:cNvPr>
            <p:cNvCxnSpPr/>
            <p:nvPr/>
          </p:nvCxnSpPr>
          <p:spPr>
            <a:xfrm>
              <a:off x="2024364" y="4149531"/>
              <a:ext cx="1343608"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99302A4-0BA0-50DB-2239-CF84395B7F1C}"/>
                </a:ext>
              </a:extLst>
            </p:cNvPr>
            <p:cNvSpPr txBox="1"/>
            <p:nvPr/>
          </p:nvSpPr>
          <p:spPr>
            <a:xfrm>
              <a:off x="3267657" y="3979250"/>
              <a:ext cx="1539551" cy="261610"/>
            </a:xfrm>
            <a:prstGeom prst="rect">
              <a:avLst/>
            </a:prstGeom>
            <a:noFill/>
          </p:spPr>
          <p:txBody>
            <a:bodyPr wrap="square" rtlCol="0">
              <a:spAutoFit/>
            </a:bodyPr>
            <a:lstStyle/>
            <a:p>
              <a:pPr algn="ctr"/>
              <a:r>
                <a:rPr lang="en-IN" sz="1100" b="1" dirty="0"/>
                <a:t>Speech To Text</a:t>
              </a:r>
            </a:p>
          </p:txBody>
        </p:sp>
        <p:pic>
          <p:nvPicPr>
            <p:cNvPr id="4102" name="Picture 6" descr="Stack of colorful books vector illustration generated ai">
              <a:extLst>
                <a:ext uri="{FF2B5EF4-FFF2-40B4-BE49-F238E27FC236}">
                  <a16:creationId xmlns:a16="http://schemas.microsoft.com/office/drawing/2014/main" id="{790502BE-0CA1-738B-3AD0-62DBF6F06A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6972" y="2549171"/>
              <a:ext cx="1548828" cy="154882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9911AD0-D667-1AE0-F91F-5A4B0D1C7F86}"/>
                </a:ext>
              </a:extLst>
            </p:cNvPr>
            <p:cNvSpPr txBox="1"/>
            <p:nvPr/>
          </p:nvSpPr>
          <p:spPr>
            <a:xfrm>
              <a:off x="6483530" y="3923281"/>
              <a:ext cx="1539551" cy="430887"/>
            </a:xfrm>
            <a:prstGeom prst="rect">
              <a:avLst/>
            </a:prstGeom>
            <a:noFill/>
          </p:spPr>
          <p:txBody>
            <a:bodyPr wrap="square" rtlCol="0">
              <a:spAutoFit/>
            </a:bodyPr>
            <a:lstStyle/>
            <a:p>
              <a:pPr algn="ctr"/>
              <a:r>
                <a:rPr lang="en-IN" sz="1100" b="1" dirty="0"/>
                <a:t>Business Knowledge, SOP, Guidelines, etc.</a:t>
              </a:r>
            </a:p>
          </p:txBody>
        </p:sp>
        <p:cxnSp>
          <p:nvCxnSpPr>
            <p:cNvPr id="17" name="Connector: Elbow 16">
              <a:extLst>
                <a:ext uri="{FF2B5EF4-FFF2-40B4-BE49-F238E27FC236}">
                  <a16:creationId xmlns:a16="http://schemas.microsoft.com/office/drawing/2014/main" id="{DFE47620-C794-1577-5FA4-FFEFE9EE7853}"/>
                </a:ext>
              </a:extLst>
            </p:cNvPr>
            <p:cNvCxnSpPr>
              <a:cxnSpLocks/>
              <a:stCxn id="4100" idx="0"/>
              <a:endCxn id="4102" idx="1"/>
            </p:cNvCxnSpPr>
            <p:nvPr/>
          </p:nvCxnSpPr>
          <p:spPr>
            <a:xfrm rot="5400000" flipH="1" flipV="1">
              <a:off x="4850525" y="2484228"/>
              <a:ext cx="737090" cy="2415804"/>
            </a:xfrm>
            <a:prstGeom prst="bent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pic>
          <p:nvPicPr>
            <p:cNvPr id="4104" name="Picture 8" descr="Confectioner holding cake">
              <a:extLst>
                <a:ext uri="{FF2B5EF4-FFF2-40B4-BE49-F238E27FC236}">
                  <a16:creationId xmlns:a16="http://schemas.microsoft.com/office/drawing/2014/main" id="{E96C72F1-F7D9-0ACA-8EBD-8423F1A482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691614" y="4450120"/>
              <a:ext cx="2526047" cy="177564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nector: Elbow 21">
              <a:extLst>
                <a:ext uri="{FF2B5EF4-FFF2-40B4-BE49-F238E27FC236}">
                  <a16:creationId xmlns:a16="http://schemas.microsoft.com/office/drawing/2014/main" id="{56EBDBA2-3291-11A8-B3F1-BDE8AC972595}"/>
                </a:ext>
              </a:extLst>
            </p:cNvPr>
            <p:cNvCxnSpPr>
              <a:cxnSpLocks/>
              <a:stCxn id="15" idx="2"/>
            </p:cNvCxnSpPr>
            <p:nvPr/>
          </p:nvCxnSpPr>
          <p:spPr>
            <a:xfrm rot="5400000">
              <a:off x="6385490" y="4159232"/>
              <a:ext cx="672880" cy="1062753"/>
            </a:xfrm>
            <a:prstGeom prst="bent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11E85F0-5965-7A25-F5CA-A19B305ED258}"/>
                </a:ext>
              </a:extLst>
            </p:cNvPr>
            <p:cNvSpPr txBox="1"/>
            <p:nvPr/>
          </p:nvSpPr>
          <p:spPr>
            <a:xfrm>
              <a:off x="6238619" y="5027049"/>
              <a:ext cx="1539551" cy="261610"/>
            </a:xfrm>
            <a:prstGeom prst="rect">
              <a:avLst/>
            </a:prstGeom>
            <a:noFill/>
          </p:spPr>
          <p:txBody>
            <a:bodyPr wrap="square" rtlCol="0">
              <a:spAutoFit/>
            </a:bodyPr>
            <a:lstStyle/>
            <a:p>
              <a:pPr algn="ctr"/>
              <a:r>
                <a:rPr lang="en-IN" sz="1100" b="1" dirty="0"/>
                <a:t>Information Retrieval</a:t>
              </a:r>
            </a:p>
          </p:txBody>
        </p:sp>
        <p:sp>
          <p:nvSpPr>
            <p:cNvPr id="27" name="TextBox 26">
              <a:extLst>
                <a:ext uri="{FF2B5EF4-FFF2-40B4-BE49-F238E27FC236}">
                  <a16:creationId xmlns:a16="http://schemas.microsoft.com/office/drawing/2014/main" id="{A34A0F17-E361-28D0-5685-C21E7AB554E2}"/>
                </a:ext>
              </a:extLst>
            </p:cNvPr>
            <p:cNvSpPr txBox="1"/>
            <p:nvPr/>
          </p:nvSpPr>
          <p:spPr>
            <a:xfrm>
              <a:off x="3168395" y="5324629"/>
              <a:ext cx="1539551" cy="261610"/>
            </a:xfrm>
            <a:prstGeom prst="rect">
              <a:avLst/>
            </a:prstGeom>
            <a:noFill/>
          </p:spPr>
          <p:txBody>
            <a:bodyPr wrap="square" rtlCol="0">
              <a:spAutoFit/>
            </a:bodyPr>
            <a:lstStyle/>
            <a:p>
              <a:pPr algn="ctr"/>
              <a:r>
                <a:rPr lang="en-IN" sz="1100" b="1" dirty="0"/>
                <a:t>Text To Speech</a:t>
              </a:r>
            </a:p>
          </p:txBody>
        </p:sp>
        <p:cxnSp>
          <p:nvCxnSpPr>
            <p:cNvPr id="28" name="Straight Arrow Connector 27">
              <a:extLst>
                <a:ext uri="{FF2B5EF4-FFF2-40B4-BE49-F238E27FC236}">
                  <a16:creationId xmlns:a16="http://schemas.microsoft.com/office/drawing/2014/main" id="{464D48F5-D0EA-C9FC-5540-50230B8319C7}"/>
                </a:ext>
              </a:extLst>
            </p:cNvPr>
            <p:cNvCxnSpPr>
              <a:cxnSpLocks/>
            </p:cNvCxnSpPr>
            <p:nvPr/>
          </p:nvCxnSpPr>
          <p:spPr>
            <a:xfrm flipH="1" flipV="1">
              <a:off x="2068056" y="5414889"/>
              <a:ext cx="1256224" cy="399"/>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C206BD0-DE42-EF29-1100-A47184C4D5E9}"/>
                </a:ext>
              </a:extLst>
            </p:cNvPr>
            <p:cNvCxnSpPr>
              <a:cxnSpLocks/>
            </p:cNvCxnSpPr>
            <p:nvPr/>
          </p:nvCxnSpPr>
          <p:spPr>
            <a:xfrm flipH="1">
              <a:off x="4827851" y="5031402"/>
              <a:ext cx="679035" cy="12509"/>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DA301E61-29C1-5FCD-A476-F030D07490BD}"/>
                </a:ext>
              </a:extLst>
            </p:cNvPr>
            <p:cNvGrpSpPr/>
            <p:nvPr/>
          </p:nvGrpSpPr>
          <p:grpSpPr>
            <a:xfrm>
              <a:off x="3367972" y="3466713"/>
              <a:ext cx="432000" cy="432000"/>
              <a:chOff x="11986845" y="3163609"/>
              <a:chExt cx="432000" cy="432000"/>
            </a:xfrm>
          </p:grpSpPr>
          <p:sp>
            <p:nvSpPr>
              <p:cNvPr id="37" name="Oval 36">
                <a:extLst>
                  <a:ext uri="{FF2B5EF4-FFF2-40B4-BE49-F238E27FC236}">
                    <a16:creationId xmlns:a16="http://schemas.microsoft.com/office/drawing/2014/main" id="{71C20AEC-1DCC-1923-44F3-D22CA52BB2F8}"/>
                  </a:ext>
                </a:extLst>
              </p:cNvPr>
              <p:cNvSpPr/>
              <p:nvPr/>
            </p:nvSpPr>
            <p:spPr>
              <a:xfrm>
                <a:off x="11986845" y="3163609"/>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8A76260B-A670-6833-2008-55E7B097D649}"/>
                  </a:ext>
                </a:extLst>
              </p:cNvPr>
              <p:cNvSpPr/>
              <p:nvPr/>
            </p:nvSpPr>
            <p:spPr>
              <a:xfrm>
                <a:off x="12058845" y="3235609"/>
                <a:ext cx="288000" cy="288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rPr>
                  <a:t>1</a:t>
                </a:r>
              </a:p>
            </p:txBody>
          </p:sp>
        </p:grpSp>
        <p:grpSp>
          <p:nvGrpSpPr>
            <p:cNvPr id="41" name="Group 40">
              <a:extLst>
                <a:ext uri="{FF2B5EF4-FFF2-40B4-BE49-F238E27FC236}">
                  <a16:creationId xmlns:a16="http://schemas.microsoft.com/office/drawing/2014/main" id="{AB6F6A61-DB9D-0214-8361-3CBA2A271E5B}"/>
                </a:ext>
              </a:extLst>
            </p:cNvPr>
            <p:cNvGrpSpPr/>
            <p:nvPr/>
          </p:nvGrpSpPr>
          <p:grpSpPr>
            <a:xfrm>
              <a:off x="7543800" y="4379562"/>
              <a:ext cx="432000" cy="432000"/>
              <a:chOff x="11986845" y="3163609"/>
              <a:chExt cx="432000" cy="432000"/>
            </a:xfrm>
          </p:grpSpPr>
          <p:sp>
            <p:nvSpPr>
              <p:cNvPr id="42" name="Oval 41">
                <a:extLst>
                  <a:ext uri="{FF2B5EF4-FFF2-40B4-BE49-F238E27FC236}">
                    <a16:creationId xmlns:a16="http://schemas.microsoft.com/office/drawing/2014/main" id="{04F8464D-50BF-FFF9-8DE7-5917F2147594}"/>
                  </a:ext>
                </a:extLst>
              </p:cNvPr>
              <p:cNvSpPr/>
              <p:nvPr/>
            </p:nvSpPr>
            <p:spPr>
              <a:xfrm>
                <a:off x="11986845" y="3163609"/>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B6AB6CA8-38EC-5063-AF47-D345C8FB4AC3}"/>
                  </a:ext>
                </a:extLst>
              </p:cNvPr>
              <p:cNvSpPr/>
              <p:nvPr/>
            </p:nvSpPr>
            <p:spPr>
              <a:xfrm>
                <a:off x="12058845" y="3235609"/>
                <a:ext cx="288000" cy="288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rPr>
                  <a:t>2</a:t>
                </a:r>
              </a:p>
            </p:txBody>
          </p:sp>
        </p:grpSp>
        <p:grpSp>
          <p:nvGrpSpPr>
            <p:cNvPr id="44" name="Group 43">
              <a:extLst>
                <a:ext uri="{FF2B5EF4-FFF2-40B4-BE49-F238E27FC236}">
                  <a16:creationId xmlns:a16="http://schemas.microsoft.com/office/drawing/2014/main" id="{CAF1A319-F015-4760-FC57-F0ED0690F9A4}"/>
                </a:ext>
              </a:extLst>
            </p:cNvPr>
            <p:cNvGrpSpPr/>
            <p:nvPr/>
          </p:nvGrpSpPr>
          <p:grpSpPr>
            <a:xfrm>
              <a:off x="3347239" y="5678417"/>
              <a:ext cx="432000" cy="432000"/>
              <a:chOff x="11986845" y="3163609"/>
              <a:chExt cx="432000" cy="432000"/>
            </a:xfrm>
          </p:grpSpPr>
          <p:sp>
            <p:nvSpPr>
              <p:cNvPr id="45" name="Oval 44">
                <a:extLst>
                  <a:ext uri="{FF2B5EF4-FFF2-40B4-BE49-F238E27FC236}">
                    <a16:creationId xmlns:a16="http://schemas.microsoft.com/office/drawing/2014/main" id="{F959CDC5-07CA-252A-3F17-B4B5C12DC9C9}"/>
                  </a:ext>
                </a:extLst>
              </p:cNvPr>
              <p:cNvSpPr/>
              <p:nvPr/>
            </p:nvSpPr>
            <p:spPr>
              <a:xfrm>
                <a:off x="11986845" y="3163609"/>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DF4DE7EE-236A-20F8-D27A-F1564C6308D0}"/>
                  </a:ext>
                </a:extLst>
              </p:cNvPr>
              <p:cNvSpPr/>
              <p:nvPr/>
            </p:nvSpPr>
            <p:spPr>
              <a:xfrm>
                <a:off x="12058845" y="3235609"/>
                <a:ext cx="288000" cy="28800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400" b="1" dirty="0">
                    <a:ln w="0"/>
                    <a:solidFill>
                      <a:schemeClr val="tx1"/>
                    </a:solidFill>
                    <a:effectLst>
                      <a:outerShdw blurRad="38100" dist="19050" dir="2700000" algn="tl" rotWithShape="0">
                        <a:schemeClr val="dk1">
                          <a:alpha val="40000"/>
                        </a:schemeClr>
                      </a:outerShdw>
                    </a:effectLst>
                  </a:rPr>
                  <a:t>3</a:t>
                </a:r>
              </a:p>
            </p:txBody>
          </p:sp>
        </p:grpSp>
        <p:sp>
          <p:nvSpPr>
            <p:cNvPr id="47" name="TextBox 46">
              <a:extLst>
                <a:ext uri="{FF2B5EF4-FFF2-40B4-BE49-F238E27FC236}">
                  <a16:creationId xmlns:a16="http://schemas.microsoft.com/office/drawing/2014/main" id="{5D7530C7-F936-92F4-F41D-B921A1060C7F}"/>
                </a:ext>
              </a:extLst>
            </p:cNvPr>
            <p:cNvSpPr txBox="1"/>
            <p:nvPr/>
          </p:nvSpPr>
          <p:spPr>
            <a:xfrm>
              <a:off x="4505030" y="2056066"/>
              <a:ext cx="2787949" cy="461665"/>
            </a:xfrm>
            <a:prstGeom prst="rect">
              <a:avLst/>
            </a:prstGeom>
            <a:noFill/>
          </p:spPr>
          <p:txBody>
            <a:bodyPr wrap="square" rtlCol="0">
              <a:spAutoFit/>
            </a:bodyPr>
            <a:lstStyle/>
            <a:p>
              <a:pPr algn="ctr"/>
              <a:r>
                <a:rPr lang="en-IN" sz="2400" b="1" dirty="0"/>
                <a:t>Vaani AI - Workflow</a:t>
              </a:r>
            </a:p>
          </p:txBody>
        </p:sp>
      </p:grpSp>
    </p:spTree>
    <p:extLst>
      <p:ext uri="{BB962C8B-B14F-4D97-AF65-F5344CB8AC3E}">
        <p14:creationId xmlns:p14="http://schemas.microsoft.com/office/powerpoint/2010/main" val="175211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CED0D-E8DA-AB7C-59FD-3D57F3231888}"/>
            </a:ext>
          </a:extLst>
        </p:cNvPr>
        <p:cNvGrpSpPr/>
        <p:nvPr/>
      </p:nvGrpSpPr>
      <p:grpSpPr>
        <a:xfrm>
          <a:off x="0" y="0"/>
          <a:ext cx="0" cy="0"/>
          <a:chOff x="0" y="0"/>
          <a:chExt cx="0" cy="0"/>
        </a:xfrm>
      </p:grpSpPr>
      <p:pic>
        <p:nvPicPr>
          <p:cNvPr id="3088" name="Picture 16" descr="Product quality concept illustration">
            <a:extLst>
              <a:ext uri="{FF2B5EF4-FFF2-40B4-BE49-F238E27FC236}">
                <a16:creationId xmlns:a16="http://schemas.microsoft.com/office/drawing/2014/main" id="{71EB6584-1F83-E9A9-BC9A-06281FF35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74" y="5638150"/>
            <a:ext cx="966598" cy="96659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eople speaking different languages with flat design">
            <a:extLst>
              <a:ext uri="{FF2B5EF4-FFF2-40B4-BE49-F238E27FC236}">
                <a16:creationId xmlns:a16="http://schemas.microsoft.com/office/drawing/2014/main" id="{C3ED5BE2-0B12-F558-2143-BE911D9DE9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42" b="14509"/>
          <a:stretch/>
        </p:blipFill>
        <p:spPr bwMode="auto">
          <a:xfrm>
            <a:off x="646344" y="4654212"/>
            <a:ext cx="916588" cy="86492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Mobile Device Security with password">
            <a:extLst>
              <a:ext uri="{FF2B5EF4-FFF2-40B4-BE49-F238E27FC236}">
                <a16:creationId xmlns:a16="http://schemas.microsoft.com/office/drawing/2014/main" id="{BF579F9A-1537-1861-CEAD-D46BE196B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9" y="3578717"/>
            <a:ext cx="1338879" cy="99396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rendy color 24 x7 logo with clock">
            <a:extLst>
              <a:ext uri="{FF2B5EF4-FFF2-40B4-BE49-F238E27FC236}">
                <a16:creationId xmlns:a16="http://schemas.microsoft.com/office/drawing/2014/main" id="{211E2816-8E56-B72D-99E9-6A927B86F5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344" y="2739950"/>
            <a:ext cx="891070" cy="8910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A15A64B-7897-49DF-D505-031A36AD2353}"/>
              </a:ext>
            </a:extLst>
          </p:cNvPr>
          <p:cNvSpPr/>
          <p:nvPr/>
        </p:nvSpPr>
        <p:spPr>
          <a:xfrm>
            <a:off x="136800" y="6635324"/>
            <a:ext cx="11880000" cy="140677"/>
          </a:xfrm>
          <a:prstGeom prst="rect">
            <a:avLst/>
          </a:prstGeom>
          <a:solidFill>
            <a:srgbClr val="9B84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5749F162-34FB-FFAA-B46F-806652275853}"/>
              </a:ext>
            </a:extLst>
          </p:cNvPr>
          <p:cNvSpPr txBox="1">
            <a:spLocks/>
          </p:cNvSpPr>
          <p:nvPr/>
        </p:nvSpPr>
        <p:spPr>
          <a:xfrm>
            <a:off x="196757" y="153143"/>
            <a:ext cx="11632223" cy="5598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mn-lt"/>
              </a:rPr>
              <a:t>Key Features</a:t>
            </a:r>
          </a:p>
        </p:txBody>
      </p:sp>
      <p:sp>
        <p:nvSpPr>
          <p:cNvPr id="8" name="Slide Number Placeholder 5">
            <a:extLst>
              <a:ext uri="{FF2B5EF4-FFF2-40B4-BE49-F238E27FC236}">
                <a16:creationId xmlns:a16="http://schemas.microsoft.com/office/drawing/2014/main" id="{7B21EF3D-592A-D799-7630-C624B17357F7}"/>
              </a:ext>
            </a:extLst>
          </p:cNvPr>
          <p:cNvSpPr>
            <a:spLocks noGrp="1"/>
          </p:cNvSpPr>
          <p:nvPr>
            <p:ph type="sldNum" sz="quarter" idx="12"/>
          </p:nvPr>
        </p:nvSpPr>
        <p:spPr>
          <a:xfrm>
            <a:off x="9243645" y="6635324"/>
            <a:ext cx="2743200" cy="140677"/>
          </a:xfrm>
          <a:prstGeom prst="rect">
            <a:avLst/>
          </a:prstGeom>
          <a:ln>
            <a:noFill/>
          </a:ln>
        </p:spPr>
        <p:txBody>
          <a:bodyPr/>
          <a:lstStyle>
            <a:lvl1pPr>
              <a:defRPr>
                <a:solidFill>
                  <a:schemeClr val="tx1">
                    <a:lumMod val="75000"/>
                    <a:lumOff val="25000"/>
                  </a:schemeClr>
                </a:solidFill>
              </a:defRPr>
            </a:lvl1pPr>
          </a:lstStyle>
          <a:p>
            <a:r>
              <a:rPr lang="en-IN" dirty="0"/>
              <a:t>9</a:t>
            </a:r>
          </a:p>
        </p:txBody>
      </p:sp>
      <p:cxnSp>
        <p:nvCxnSpPr>
          <p:cNvPr id="10" name="Straight Connector 9">
            <a:extLst>
              <a:ext uri="{FF2B5EF4-FFF2-40B4-BE49-F238E27FC236}">
                <a16:creationId xmlns:a16="http://schemas.microsoft.com/office/drawing/2014/main" id="{89B3D463-4DC3-3623-829E-EBCAB8DB21F7}"/>
              </a:ext>
              <a:ext uri="{C183D7F6-B498-43B3-948B-1728B52AA6E4}">
                <adec:decorative xmlns:adec="http://schemas.microsoft.com/office/drawing/2017/decorative" val="1"/>
              </a:ext>
            </a:extLst>
          </p:cNvPr>
          <p:cNvCxnSpPr>
            <a:cxnSpLocks/>
          </p:cNvCxnSpPr>
          <p:nvPr/>
        </p:nvCxnSpPr>
        <p:spPr>
          <a:xfrm flipV="1">
            <a:off x="135530" y="712981"/>
            <a:ext cx="11880000" cy="12804"/>
          </a:xfrm>
          <a:prstGeom prst="line">
            <a:avLst/>
          </a:prstGeom>
          <a:ln w="28575">
            <a:solidFill>
              <a:srgbClr val="9B845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1CF5F13-456B-EBF2-5742-16926F05485E}"/>
              </a:ext>
            </a:extLst>
          </p:cNvPr>
          <p:cNvPicPr>
            <a:picLocks noChangeAspect="1"/>
          </p:cNvPicPr>
          <p:nvPr/>
        </p:nvPicPr>
        <p:blipFill rotWithShape="1">
          <a:blip r:embed="rId6">
            <a:extLst>
              <a:ext uri="{28A0092B-C50C-407E-A947-70E740481C1C}">
                <a14:useLocalDpi xmlns:a14="http://schemas.microsoft.com/office/drawing/2010/main" val="0"/>
              </a:ext>
            </a:extLst>
          </a:blip>
          <a:srcRect r="38960"/>
          <a:stretch/>
        </p:blipFill>
        <p:spPr>
          <a:xfrm>
            <a:off x="10120507" y="81999"/>
            <a:ext cx="1720388" cy="630982"/>
          </a:xfrm>
          <a:prstGeom prst="rect">
            <a:avLst/>
          </a:prstGeom>
        </p:spPr>
      </p:pic>
      <p:sp>
        <p:nvSpPr>
          <p:cNvPr id="5" name="TextBox 4">
            <a:extLst>
              <a:ext uri="{FF2B5EF4-FFF2-40B4-BE49-F238E27FC236}">
                <a16:creationId xmlns:a16="http://schemas.microsoft.com/office/drawing/2014/main" id="{0217E8E8-329B-BE95-D23A-71D585FD1F33}"/>
              </a:ext>
            </a:extLst>
          </p:cNvPr>
          <p:cNvSpPr txBox="1"/>
          <p:nvPr/>
        </p:nvSpPr>
        <p:spPr>
          <a:xfrm>
            <a:off x="496851" y="996401"/>
            <a:ext cx="5877017" cy="461665"/>
          </a:xfrm>
          <a:prstGeom prst="rect">
            <a:avLst/>
          </a:prstGeom>
          <a:noFill/>
        </p:spPr>
        <p:txBody>
          <a:bodyPr wrap="square" rtlCol="0">
            <a:spAutoFit/>
          </a:bodyPr>
          <a:lstStyle/>
          <a:p>
            <a:r>
              <a:rPr lang="en-IN" sz="2400" b="1" dirty="0"/>
              <a:t>Vaani AI</a:t>
            </a:r>
          </a:p>
        </p:txBody>
      </p:sp>
      <p:sp>
        <p:nvSpPr>
          <p:cNvPr id="9" name="TextBox 8">
            <a:extLst>
              <a:ext uri="{FF2B5EF4-FFF2-40B4-BE49-F238E27FC236}">
                <a16:creationId xmlns:a16="http://schemas.microsoft.com/office/drawing/2014/main" id="{4207D4A8-1B48-25B7-E0A2-B70817A834AB}"/>
              </a:ext>
            </a:extLst>
          </p:cNvPr>
          <p:cNvSpPr txBox="1"/>
          <p:nvPr/>
        </p:nvSpPr>
        <p:spPr>
          <a:xfrm>
            <a:off x="496851" y="1415182"/>
            <a:ext cx="5877017" cy="307777"/>
          </a:xfrm>
          <a:prstGeom prst="rect">
            <a:avLst/>
          </a:prstGeom>
          <a:noFill/>
        </p:spPr>
        <p:txBody>
          <a:bodyPr wrap="square" rtlCol="0">
            <a:spAutoFit/>
          </a:bodyPr>
          <a:lstStyle/>
          <a:p>
            <a:r>
              <a:rPr lang="en-IN" sz="1400" b="1" dirty="0"/>
              <a:t>AI-Driven Excellence in Customer Service</a:t>
            </a:r>
          </a:p>
        </p:txBody>
      </p:sp>
      <p:sp>
        <p:nvSpPr>
          <p:cNvPr id="12" name="TextBox 11">
            <a:extLst>
              <a:ext uri="{FF2B5EF4-FFF2-40B4-BE49-F238E27FC236}">
                <a16:creationId xmlns:a16="http://schemas.microsoft.com/office/drawing/2014/main" id="{3A469E79-31FA-F09F-59F1-BA074C2119B8}"/>
              </a:ext>
            </a:extLst>
          </p:cNvPr>
          <p:cNvSpPr txBox="1"/>
          <p:nvPr/>
        </p:nvSpPr>
        <p:spPr>
          <a:xfrm>
            <a:off x="1848693" y="2874380"/>
            <a:ext cx="4327207" cy="646331"/>
          </a:xfrm>
          <a:prstGeom prst="rect">
            <a:avLst/>
          </a:prstGeom>
          <a:noFill/>
        </p:spPr>
        <p:txBody>
          <a:bodyPr wrap="square" rtlCol="0">
            <a:spAutoFit/>
          </a:bodyPr>
          <a:lstStyle/>
          <a:p>
            <a:r>
              <a:rPr lang="en-IN" sz="1200" b="1" u="sng" dirty="0"/>
              <a:t>24/7 Availability</a:t>
            </a:r>
          </a:p>
          <a:p>
            <a:r>
              <a:rPr lang="en-US" sz="1200" dirty="0"/>
              <a:t>Unlike human agents, Vaani AI operates round-the-clock, providing uninterrupted customer support.</a:t>
            </a:r>
            <a:endParaRPr lang="en-IN" sz="1200" dirty="0"/>
          </a:p>
        </p:txBody>
      </p:sp>
      <p:sp>
        <p:nvSpPr>
          <p:cNvPr id="16" name="TextBox 15">
            <a:extLst>
              <a:ext uri="{FF2B5EF4-FFF2-40B4-BE49-F238E27FC236}">
                <a16:creationId xmlns:a16="http://schemas.microsoft.com/office/drawing/2014/main" id="{1A9D4783-398C-54CE-67D0-4E74D1EA2B3B}"/>
              </a:ext>
            </a:extLst>
          </p:cNvPr>
          <p:cNvSpPr txBox="1"/>
          <p:nvPr/>
        </p:nvSpPr>
        <p:spPr>
          <a:xfrm>
            <a:off x="1830937" y="1993576"/>
            <a:ext cx="4327207" cy="646331"/>
          </a:xfrm>
          <a:prstGeom prst="rect">
            <a:avLst/>
          </a:prstGeom>
          <a:noFill/>
        </p:spPr>
        <p:txBody>
          <a:bodyPr wrap="square" rtlCol="0">
            <a:spAutoFit/>
          </a:bodyPr>
          <a:lstStyle/>
          <a:p>
            <a:r>
              <a:rPr lang="en-IN" sz="1200" b="1" u="sng" dirty="0"/>
              <a:t>Automating Routine Queries</a:t>
            </a:r>
          </a:p>
          <a:p>
            <a:r>
              <a:rPr lang="en-US" sz="1200" dirty="0"/>
              <a:t>Vaani AI efficiently handles routine queries, freeing up human agents for more complex tasks.</a:t>
            </a:r>
            <a:endParaRPr lang="en-IN" sz="1200" dirty="0"/>
          </a:p>
        </p:txBody>
      </p:sp>
      <p:sp>
        <p:nvSpPr>
          <p:cNvPr id="19" name="TextBox 18">
            <a:extLst>
              <a:ext uri="{FF2B5EF4-FFF2-40B4-BE49-F238E27FC236}">
                <a16:creationId xmlns:a16="http://schemas.microsoft.com/office/drawing/2014/main" id="{CF67D570-3661-4B3E-C838-315C33D020C6}"/>
              </a:ext>
            </a:extLst>
          </p:cNvPr>
          <p:cNvSpPr txBox="1"/>
          <p:nvPr/>
        </p:nvSpPr>
        <p:spPr>
          <a:xfrm>
            <a:off x="1830936" y="3880210"/>
            <a:ext cx="4327207" cy="646331"/>
          </a:xfrm>
          <a:prstGeom prst="rect">
            <a:avLst/>
          </a:prstGeom>
          <a:noFill/>
        </p:spPr>
        <p:txBody>
          <a:bodyPr wrap="square" rtlCol="0">
            <a:spAutoFit/>
          </a:bodyPr>
          <a:lstStyle/>
          <a:p>
            <a:r>
              <a:rPr lang="en-IN" sz="1200" b="1" u="sng" dirty="0"/>
              <a:t>Real-Time Data Retrieval</a:t>
            </a:r>
          </a:p>
          <a:p>
            <a:r>
              <a:rPr lang="en-US" sz="1200" dirty="0"/>
              <a:t>Vaani AI can quickly access and retrieve information from business documents, ensuring accurate and timely responses.</a:t>
            </a:r>
            <a:endParaRPr lang="en-IN" sz="1200" dirty="0"/>
          </a:p>
        </p:txBody>
      </p:sp>
      <p:sp>
        <p:nvSpPr>
          <p:cNvPr id="21" name="TextBox 20">
            <a:extLst>
              <a:ext uri="{FF2B5EF4-FFF2-40B4-BE49-F238E27FC236}">
                <a16:creationId xmlns:a16="http://schemas.microsoft.com/office/drawing/2014/main" id="{FACD0015-9CB3-157D-E2F0-AF42470E9653}"/>
              </a:ext>
            </a:extLst>
          </p:cNvPr>
          <p:cNvSpPr txBox="1"/>
          <p:nvPr/>
        </p:nvSpPr>
        <p:spPr>
          <a:xfrm>
            <a:off x="1830936" y="4886040"/>
            <a:ext cx="4327207" cy="646331"/>
          </a:xfrm>
          <a:prstGeom prst="rect">
            <a:avLst/>
          </a:prstGeom>
          <a:noFill/>
        </p:spPr>
        <p:txBody>
          <a:bodyPr wrap="square" rtlCol="0">
            <a:spAutoFit/>
          </a:bodyPr>
          <a:lstStyle/>
          <a:p>
            <a:r>
              <a:rPr lang="en-IN" sz="1200" b="1" u="sng" dirty="0"/>
              <a:t>Language and Accent Adaptation</a:t>
            </a:r>
          </a:p>
          <a:p>
            <a:r>
              <a:rPr lang="en-US" sz="1200" dirty="0"/>
              <a:t>Vaani AI is trained to understand and respond in multiple languages and accents, catering to a diverse customer base.</a:t>
            </a:r>
            <a:endParaRPr lang="en-IN" sz="1200" dirty="0"/>
          </a:p>
        </p:txBody>
      </p:sp>
      <p:sp>
        <p:nvSpPr>
          <p:cNvPr id="3" name="TextBox 2">
            <a:extLst>
              <a:ext uri="{FF2B5EF4-FFF2-40B4-BE49-F238E27FC236}">
                <a16:creationId xmlns:a16="http://schemas.microsoft.com/office/drawing/2014/main" id="{7A2D0797-939D-9B16-96CA-6D8214A968BD}"/>
              </a:ext>
            </a:extLst>
          </p:cNvPr>
          <p:cNvSpPr txBox="1"/>
          <p:nvPr/>
        </p:nvSpPr>
        <p:spPr>
          <a:xfrm>
            <a:off x="1848693" y="5814270"/>
            <a:ext cx="4327207" cy="646331"/>
          </a:xfrm>
          <a:prstGeom prst="rect">
            <a:avLst/>
          </a:prstGeom>
          <a:noFill/>
        </p:spPr>
        <p:txBody>
          <a:bodyPr wrap="square" rtlCol="0">
            <a:spAutoFit/>
          </a:bodyPr>
          <a:lstStyle/>
          <a:p>
            <a:r>
              <a:rPr lang="en-IN" sz="1200" b="1" u="sng" dirty="0"/>
              <a:t>Scalable Solution</a:t>
            </a:r>
          </a:p>
          <a:p>
            <a:r>
              <a:rPr lang="en-US" sz="1200" dirty="0"/>
              <a:t>Whether it’s a sudden spike in calls or a need for long-term scalability, Vaani AI adjusts effortlessly to demand changes.</a:t>
            </a:r>
            <a:endParaRPr lang="en-IN" sz="1200" dirty="0"/>
          </a:p>
        </p:txBody>
      </p:sp>
      <p:pic>
        <p:nvPicPr>
          <p:cNvPr id="14" name="Picture 13">
            <a:extLst>
              <a:ext uri="{FF2B5EF4-FFF2-40B4-BE49-F238E27FC236}">
                <a16:creationId xmlns:a16="http://schemas.microsoft.com/office/drawing/2014/main" id="{051AF461-C1AB-0F2F-CC04-B68F7CA86E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6074" y="1274768"/>
            <a:ext cx="4747726" cy="4747726"/>
          </a:xfrm>
          <a:prstGeom prst="rect">
            <a:avLst/>
          </a:prstGeom>
          <a:ln>
            <a:noFill/>
          </a:ln>
          <a:effectLst>
            <a:softEdge rad="112500"/>
          </a:effectLst>
        </p:spPr>
      </p:pic>
      <p:pic>
        <p:nvPicPr>
          <p:cNvPr id="3078" name="Picture 6" descr="Colorful hand drawn productivity concept">
            <a:extLst>
              <a:ext uri="{FF2B5EF4-FFF2-40B4-BE49-F238E27FC236}">
                <a16:creationId xmlns:a16="http://schemas.microsoft.com/office/drawing/2014/main" id="{B46F1040-C9C3-58D1-5340-491C39D44AA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566408" y="1808325"/>
            <a:ext cx="1040563" cy="104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30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1082</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Datacore Consultants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Datacore Consultants</dc:title>
  <dc:creator>Pritesh Jha</dc:creator>
  <cp:lastModifiedBy>Pritesh Jha</cp:lastModifiedBy>
  <cp:revision>21</cp:revision>
  <dcterms:created xsi:type="dcterms:W3CDTF">2024-05-29T15:12:23Z</dcterms:created>
  <dcterms:modified xsi:type="dcterms:W3CDTF">2024-05-30T20:02:49Z</dcterms:modified>
</cp:coreProperties>
</file>