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62" r:id="rId3"/>
    <p:sldId id="297" r:id="rId4"/>
    <p:sldId id="296" r:id="rId5"/>
    <p:sldId id="298" r:id="rId6"/>
    <p:sldId id="293" r:id="rId7"/>
    <p:sldId id="294" r:id="rId8"/>
    <p:sldId id="292" r:id="rId9"/>
    <p:sldId id="284" r:id="rId10"/>
    <p:sldId id="28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E460-B5C6-F837-94DD-82801EC033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ACA065-0DE2-7AAD-ED2F-C81F5CA957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7B1A95-A1C4-555E-7C3B-374D7D3E97F7}"/>
              </a:ext>
            </a:extLst>
          </p:cNvPr>
          <p:cNvSpPr>
            <a:spLocks noGrp="1"/>
          </p:cNvSpPr>
          <p:nvPr>
            <p:ph type="dt" sz="half" idx="10"/>
          </p:nvPr>
        </p:nvSpPr>
        <p:spPr/>
        <p:txBody>
          <a:bodyPr/>
          <a:lstStyle/>
          <a:p>
            <a:fld id="{6AF0F201-2CA1-4622-AAF0-9FE34FA828F5}" type="datetimeFigureOut">
              <a:rPr lang="en-IN" smtClean="0"/>
              <a:t>29-07-2024</a:t>
            </a:fld>
            <a:endParaRPr lang="en-IN"/>
          </a:p>
        </p:txBody>
      </p:sp>
      <p:sp>
        <p:nvSpPr>
          <p:cNvPr id="5" name="Footer Placeholder 4">
            <a:extLst>
              <a:ext uri="{FF2B5EF4-FFF2-40B4-BE49-F238E27FC236}">
                <a16:creationId xmlns:a16="http://schemas.microsoft.com/office/drawing/2014/main" id="{040E48C7-90E2-6C5C-1E53-FB999F4E98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FD8DA2-DC71-E4AE-0F4D-26180A5A11B5}"/>
              </a:ext>
            </a:extLst>
          </p:cNvPr>
          <p:cNvSpPr>
            <a:spLocks noGrp="1"/>
          </p:cNvSpPr>
          <p:nvPr>
            <p:ph type="sldNum" sz="quarter" idx="12"/>
          </p:nvPr>
        </p:nvSpPr>
        <p:spPr/>
        <p:txBody>
          <a:bodyPr/>
          <a:lstStyle/>
          <a:p>
            <a:fld id="{ACB8FFB2-46C2-4C0D-80FE-3D1EAC5307F8}" type="slidenum">
              <a:rPr lang="en-IN" smtClean="0"/>
              <a:t>‹#›</a:t>
            </a:fld>
            <a:endParaRPr lang="en-IN"/>
          </a:p>
        </p:txBody>
      </p:sp>
    </p:spTree>
    <p:extLst>
      <p:ext uri="{BB962C8B-B14F-4D97-AF65-F5344CB8AC3E}">
        <p14:creationId xmlns:p14="http://schemas.microsoft.com/office/powerpoint/2010/main" val="146027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8931-4052-3B62-51E5-0A3000E8B0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856E64-DDC2-647B-3708-DB50BB4452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98330D-B08F-D5E4-C22E-C37A47412E3D}"/>
              </a:ext>
            </a:extLst>
          </p:cNvPr>
          <p:cNvSpPr>
            <a:spLocks noGrp="1"/>
          </p:cNvSpPr>
          <p:nvPr>
            <p:ph type="dt" sz="half" idx="10"/>
          </p:nvPr>
        </p:nvSpPr>
        <p:spPr/>
        <p:txBody>
          <a:bodyPr/>
          <a:lstStyle/>
          <a:p>
            <a:fld id="{6AF0F201-2CA1-4622-AAF0-9FE34FA828F5}" type="datetimeFigureOut">
              <a:rPr lang="en-IN" smtClean="0"/>
              <a:t>29-07-2024</a:t>
            </a:fld>
            <a:endParaRPr lang="en-IN"/>
          </a:p>
        </p:txBody>
      </p:sp>
      <p:sp>
        <p:nvSpPr>
          <p:cNvPr id="5" name="Footer Placeholder 4">
            <a:extLst>
              <a:ext uri="{FF2B5EF4-FFF2-40B4-BE49-F238E27FC236}">
                <a16:creationId xmlns:a16="http://schemas.microsoft.com/office/drawing/2014/main" id="{0860848A-0EE6-3C60-FED4-0DD27D2084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AFC522-C2BA-014D-621F-33DCE12E55CE}"/>
              </a:ext>
            </a:extLst>
          </p:cNvPr>
          <p:cNvSpPr>
            <a:spLocks noGrp="1"/>
          </p:cNvSpPr>
          <p:nvPr>
            <p:ph type="sldNum" sz="quarter" idx="12"/>
          </p:nvPr>
        </p:nvSpPr>
        <p:spPr/>
        <p:txBody>
          <a:bodyPr/>
          <a:lstStyle/>
          <a:p>
            <a:fld id="{ACB8FFB2-46C2-4C0D-80FE-3D1EAC5307F8}" type="slidenum">
              <a:rPr lang="en-IN" smtClean="0"/>
              <a:t>‹#›</a:t>
            </a:fld>
            <a:endParaRPr lang="en-IN"/>
          </a:p>
        </p:txBody>
      </p:sp>
    </p:spTree>
    <p:extLst>
      <p:ext uri="{BB962C8B-B14F-4D97-AF65-F5344CB8AC3E}">
        <p14:creationId xmlns:p14="http://schemas.microsoft.com/office/powerpoint/2010/main" val="1986932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B50398-56EC-76A6-F077-A3FFB0C04B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18DBDF-095B-A17F-6160-1BEB43769C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6B17D8-3457-14DA-22F7-18AB1E9532BF}"/>
              </a:ext>
            </a:extLst>
          </p:cNvPr>
          <p:cNvSpPr>
            <a:spLocks noGrp="1"/>
          </p:cNvSpPr>
          <p:nvPr>
            <p:ph type="dt" sz="half" idx="10"/>
          </p:nvPr>
        </p:nvSpPr>
        <p:spPr/>
        <p:txBody>
          <a:bodyPr/>
          <a:lstStyle/>
          <a:p>
            <a:fld id="{6AF0F201-2CA1-4622-AAF0-9FE34FA828F5}" type="datetimeFigureOut">
              <a:rPr lang="en-IN" smtClean="0"/>
              <a:t>29-07-2024</a:t>
            </a:fld>
            <a:endParaRPr lang="en-IN"/>
          </a:p>
        </p:txBody>
      </p:sp>
      <p:sp>
        <p:nvSpPr>
          <p:cNvPr id="5" name="Footer Placeholder 4">
            <a:extLst>
              <a:ext uri="{FF2B5EF4-FFF2-40B4-BE49-F238E27FC236}">
                <a16:creationId xmlns:a16="http://schemas.microsoft.com/office/drawing/2014/main" id="{82D27019-6706-9963-FE77-037F4AEB1A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7DECD-F743-F076-FE9D-B4F47B2CE484}"/>
              </a:ext>
            </a:extLst>
          </p:cNvPr>
          <p:cNvSpPr>
            <a:spLocks noGrp="1"/>
          </p:cNvSpPr>
          <p:nvPr>
            <p:ph type="sldNum" sz="quarter" idx="12"/>
          </p:nvPr>
        </p:nvSpPr>
        <p:spPr/>
        <p:txBody>
          <a:bodyPr/>
          <a:lstStyle/>
          <a:p>
            <a:fld id="{ACB8FFB2-46C2-4C0D-80FE-3D1EAC5307F8}" type="slidenum">
              <a:rPr lang="en-IN" smtClean="0"/>
              <a:t>‹#›</a:t>
            </a:fld>
            <a:endParaRPr lang="en-IN"/>
          </a:p>
        </p:txBody>
      </p:sp>
    </p:spTree>
    <p:extLst>
      <p:ext uri="{BB962C8B-B14F-4D97-AF65-F5344CB8AC3E}">
        <p14:creationId xmlns:p14="http://schemas.microsoft.com/office/powerpoint/2010/main" val="420597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9E29-74F2-14ED-58E9-216B20691D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A3C4B9-3531-E671-B873-F6421D08A2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B7B38A-9CBF-AC92-4AFC-71AC2CD0BB8E}"/>
              </a:ext>
            </a:extLst>
          </p:cNvPr>
          <p:cNvSpPr>
            <a:spLocks noGrp="1"/>
          </p:cNvSpPr>
          <p:nvPr>
            <p:ph type="dt" sz="half" idx="10"/>
          </p:nvPr>
        </p:nvSpPr>
        <p:spPr/>
        <p:txBody>
          <a:bodyPr/>
          <a:lstStyle/>
          <a:p>
            <a:fld id="{6AF0F201-2CA1-4622-AAF0-9FE34FA828F5}" type="datetimeFigureOut">
              <a:rPr lang="en-IN" smtClean="0"/>
              <a:t>29-07-2024</a:t>
            </a:fld>
            <a:endParaRPr lang="en-IN"/>
          </a:p>
        </p:txBody>
      </p:sp>
      <p:sp>
        <p:nvSpPr>
          <p:cNvPr id="5" name="Footer Placeholder 4">
            <a:extLst>
              <a:ext uri="{FF2B5EF4-FFF2-40B4-BE49-F238E27FC236}">
                <a16:creationId xmlns:a16="http://schemas.microsoft.com/office/drawing/2014/main" id="{AFC8545C-1C76-311E-806D-78F0891744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52A3D7-E070-E21E-005B-DECCA96964FE}"/>
              </a:ext>
            </a:extLst>
          </p:cNvPr>
          <p:cNvSpPr>
            <a:spLocks noGrp="1"/>
          </p:cNvSpPr>
          <p:nvPr>
            <p:ph type="sldNum" sz="quarter" idx="12"/>
          </p:nvPr>
        </p:nvSpPr>
        <p:spPr/>
        <p:txBody>
          <a:bodyPr/>
          <a:lstStyle/>
          <a:p>
            <a:fld id="{ACB8FFB2-46C2-4C0D-80FE-3D1EAC5307F8}" type="slidenum">
              <a:rPr lang="en-IN" smtClean="0"/>
              <a:t>‹#›</a:t>
            </a:fld>
            <a:endParaRPr lang="en-IN"/>
          </a:p>
        </p:txBody>
      </p:sp>
    </p:spTree>
    <p:extLst>
      <p:ext uri="{BB962C8B-B14F-4D97-AF65-F5344CB8AC3E}">
        <p14:creationId xmlns:p14="http://schemas.microsoft.com/office/powerpoint/2010/main" val="302414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609F-9139-D367-6924-84714C4290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1500AC-C3C6-FAC5-C0B2-0B19A8F69A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A623B4-2C52-A98D-72D3-3AC5867B1852}"/>
              </a:ext>
            </a:extLst>
          </p:cNvPr>
          <p:cNvSpPr>
            <a:spLocks noGrp="1"/>
          </p:cNvSpPr>
          <p:nvPr>
            <p:ph type="dt" sz="half" idx="10"/>
          </p:nvPr>
        </p:nvSpPr>
        <p:spPr/>
        <p:txBody>
          <a:bodyPr/>
          <a:lstStyle/>
          <a:p>
            <a:fld id="{6AF0F201-2CA1-4622-AAF0-9FE34FA828F5}" type="datetimeFigureOut">
              <a:rPr lang="en-IN" smtClean="0"/>
              <a:t>29-07-2024</a:t>
            </a:fld>
            <a:endParaRPr lang="en-IN"/>
          </a:p>
        </p:txBody>
      </p:sp>
      <p:sp>
        <p:nvSpPr>
          <p:cNvPr id="5" name="Footer Placeholder 4">
            <a:extLst>
              <a:ext uri="{FF2B5EF4-FFF2-40B4-BE49-F238E27FC236}">
                <a16:creationId xmlns:a16="http://schemas.microsoft.com/office/drawing/2014/main" id="{80BDED6A-EB10-C5E5-7931-6F74BCBEEF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4C89D1-FB13-64BA-FD1B-5371AAD95D55}"/>
              </a:ext>
            </a:extLst>
          </p:cNvPr>
          <p:cNvSpPr>
            <a:spLocks noGrp="1"/>
          </p:cNvSpPr>
          <p:nvPr>
            <p:ph type="sldNum" sz="quarter" idx="12"/>
          </p:nvPr>
        </p:nvSpPr>
        <p:spPr/>
        <p:txBody>
          <a:bodyPr/>
          <a:lstStyle/>
          <a:p>
            <a:fld id="{ACB8FFB2-46C2-4C0D-80FE-3D1EAC5307F8}" type="slidenum">
              <a:rPr lang="en-IN" smtClean="0"/>
              <a:t>‹#›</a:t>
            </a:fld>
            <a:endParaRPr lang="en-IN"/>
          </a:p>
        </p:txBody>
      </p:sp>
    </p:spTree>
    <p:extLst>
      <p:ext uri="{BB962C8B-B14F-4D97-AF65-F5344CB8AC3E}">
        <p14:creationId xmlns:p14="http://schemas.microsoft.com/office/powerpoint/2010/main" val="342243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B84C-92CB-C166-C65E-63BC73B346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8F6A59-EDC1-75FB-6472-467E44ABEE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B0D956-D1E6-EAE1-ADD2-2152D7C5D5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C9E3E6-D114-0735-D88A-33A150CAA58E}"/>
              </a:ext>
            </a:extLst>
          </p:cNvPr>
          <p:cNvSpPr>
            <a:spLocks noGrp="1"/>
          </p:cNvSpPr>
          <p:nvPr>
            <p:ph type="dt" sz="half" idx="10"/>
          </p:nvPr>
        </p:nvSpPr>
        <p:spPr/>
        <p:txBody>
          <a:bodyPr/>
          <a:lstStyle/>
          <a:p>
            <a:fld id="{6AF0F201-2CA1-4622-AAF0-9FE34FA828F5}" type="datetimeFigureOut">
              <a:rPr lang="en-IN" smtClean="0"/>
              <a:t>29-07-2024</a:t>
            </a:fld>
            <a:endParaRPr lang="en-IN"/>
          </a:p>
        </p:txBody>
      </p:sp>
      <p:sp>
        <p:nvSpPr>
          <p:cNvPr id="6" name="Footer Placeholder 5">
            <a:extLst>
              <a:ext uri="{FF2B5EF4-FFF2-40B4-BE49-F238E27FC236}">
                <a16:creationId xmlns:a16="http://schemas.microsoft.com/office/drawing/2014/main" id="{7A7C7EAE-A055-B08D-DE74-D401FF6005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07E556-2A4D-D7C2-E8AB-6738D28CE71A}"/>
              </a:ext>
            </a:extLst>
          </p:cNvPr>
          <p:cNvSpPr>
            <a:spLocks noGrp="1"/>
          </p:cNvSpPr>
          <p:nvPr>
            <p:ph type="sldNum" sz="quarter" idx="12"/>
          </p:nvPr>
        </p:nvSpPr>
        <p:spPr/>
        <p:txBody>
          <a:bodyPr/>
          <a:lstStyle/>
          <a:p>
            <a:fld id="{ACB8FFB2-46C2-4C0D-80FE-3D1EAC5307F8}" type="slidenum">
              <a:rPr lang="en-IN" smtClean="0"/>
              <a:t>‹#›</a:t>
            </a:fld>
            <a:endParaRPr lang="en-IN"/>
          </a:p>
        </p:txBody>
      </p:sp>
    </p:spTree>
    <p:extLst>
      <p:ext uri="{BB962C8B-B14F-4D97-AF65-F5344CB8AC3E}">
        <p14:creationId xmlns:p14="http://schemas.microsoft.com/office/powerpoint/2010/main" val="251861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6CB45-9669-7110-DC08-1F828AE442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2F65E2-577E-5504-A371-A392B0DB24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54FBF3-2AB0-A0AC-6D2A-34A859CB5A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6D9555-D37E-387E-9F53-6AE856B85D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AD2662-D77D-9901-697F-D1CB8EE883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22E227-27E3-9A46-C055-CCA8D9E8965A}"/>
              </a:ext>
            </a:extLst>
          </p:cNvPr>
          <p:cNvSpPr>
            <a:spLocks noGrp="1"/>
          </p:cNvSpPr>
          <p:nvPr>
            <p:ph type="dt" sz="half" idx="10"/>
          </p:nvPr>
        </p:nvSpPr>
        <p:spPr/>
        <p:txBody>
          <a:bodyPr/>
          <a:lstStyle/>
          <a:p>
            <a:fld id="{6AF0F201-2CA1-4622-AAF0-9FE34FA828F5}" type="datetimeFigureOut">
              <a:rPr lang="en-IN" smtClean="0"/>
              <a:t>29-07-2024</a:t>
            </a:fld>
            <a:endParaRPr lang="en-IN"/>
          </a:p>
        </p:txBody>
      </p:sp>
      <p:sp>
        <p:nvSpPr>
          <p:cNvPr id="8" name="Footer Placeholder 7">
            <a:extLst>
              <a:ext uri="{FF2B5EF4-FFF2-40B4-BE49-F238E27FC236}">
                <a16:creationId xmlns:a16="http://schemas.microsoft.com/office/drawing/2014/main" id="{8BECFE6F-170C-808D-931F-A256C9852A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A4AB657-4E5A-FFD4-DD04-1B5F5946048C}"/>
              </a:ext>
            </a:extLst>
          </p:cNvPr>
          <p:cNvSpPr>
            <a:spLocks noGrp="1"/>
          </p:cNvSpPr>
          <p:nvPr>
            <p:ph type="sldNum" sz="quarter" idx="12"/>
          </p:nvPr>
        </p:nvSpPr>
        <p:spPr/>
        <p:txBody>
          <a:bodyPr/>
          <a:lstStyle/>
          <a:p>
            <a:fld id="{ACB8FFB2-46C2-4C0D-80FE-3D1EAC5307F8}" type="slidenum">
              <a:rPr lang="en-IN" smtClean="0"/>
              <a:t>‹#›</a:t>
            </a:fld>
            <a:endParaRPr lang="en-IN"/>
          </a:p>
        </p:txBody>
      </p:sp>
    </p:spTree>
    <p:extLst>
      <p:ext uri="{BB962C8B-B14F-4D97-AF65-F5344CB8AC3E}">
        <p14:creationId xmlns:p14="http://schemas.microsoft.com/office/powerpoint/2010/main" val="1867139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1AE5-EB10-3284-A6B2-144394231E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A76DFF-48A9-896C-71C4-FEDCFDA69A1C}"/>
              </a:ext>
            </a:extLst>
          </p:cNvPr>
          <p:cNvSpPr>
            <a:spLocks noGrp="1"/>
          </p:cNvSpPr>
          <p:nvPr>
            <p:ph type="dt" sz="half" idx="10"/>
          </p:nvPr>
        </p:nvSpPr>
        <p:spPr/>
        <p:txBody>
          <a:bodyPr/>
          <a:lstStyle/>
          <a:p>
            <a:fld id="{6AF0F201-2CA1-4622-AAF0-9FE34FA828F5}" type="datetimeFigureOut">
              <a:rPr lang="en-IN" smtClean="0"/>
              <a:t>29-07-2024</a:t>
            </a:fld>
            <a:endParaRPr lang="en-IN"/>
          </a:p>
        </p:txBody>
      </p:sp>
      <p:sp>
        <p:nvSpPr>
          <p:cNvPr id="4" name="Footer Placeholder 3">
            <a:extLst>
              <a:ext uri="{FF2B5EF4-FFF2-40B4-BE49-F238E27FC236}">
                <a16:creationId xmlns:a16="http://schemas.microsoft.com/office/drawing/2014/main" id="{1D29927C-350B-802A-E91C-EE4DE78161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D54339-9E74-C164-4808-38F447318062}"/>
              </a:ext>
            </a:extLst>
          </p:cNvPr>
          <p:cNvSpPr>
            <a:spLocks noGrp="1"/>
          </p:cNvSpPr>
          <p:nvPr>
            <p:ph type="sldNum" sz="quarter" idx="12"/>
          </p:nvPr>
        </p:nvSpPr>
        <p:spPr/>
        <p:txBody>
          <a:bodyPr/>
          <a:lstStyle/>
          <a:p>
            <a:fld id="{ACB8FFB2-46C2-4C0D-80FE-3D1EAC5307F8}" type="slidenum">
              <a:rPr lang="en-IN" smtClean="0"/>
              <a:t>‹#›</a:t>
            </a:fld>
            <a:endParaRPr lang="en-IN"/>
          </a:p>
        </p:txBody>
      </p:sp>
    </p:spTree>
    <p:extLst>
      <p:ext uri="{BB962C8B-B14F-4D97-AF65-F5344CB8AC3E}">
        <p14:creationId xmlns:p14="http://schemas.microsoft.com/office/powerpoint/2010/main" val="216387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D7C831-0A2B-F7C4-5F78-534E7791BA89}"/>
              </a:ext>
            </a:extLst>
          </p:cNvPr>
          <p:cNvSpPr>
            <a:spLocks noGrp="1"/>
          </p:cNvSpPr>
          <p:nvPr>
            <p:ph type="dt" sz="half" idx="10"/>
          </p:nvPr>
        </p:nvSpPr>
        <p:spPr/>
        <p:txBody>
          <a:bodyPr/>
          <a:lstStyle/>
          <a:p>
            <a:fld id="{6AF0F201-2CA1-4622-AAF0-9FE34FA828F5}" type="datetimeFigureOut">
              <a:rPr lang="en-IN" smtClean="0"/>
              <a:t>29-07-2024</a:t>
            </a:fld>
            <a:endParaRPr lang="en-IN"/>
          </a:p>
        </p:txBody>
      </p:sp>
      <p:sp>
        <p:nvSpPr>
          <p:cNvPr id="3" name="Footer Placeholder 2">
            <a:extLst>
              <a:ext uri="{FF2B5EF4-FFF2-40B4-BE49-F238E27FC236}">
                <a16:creationId xmlns:a16="http://schemas.microsoft.com/office/drawing/2014/main" id="{77018BB8-88C1-A4A6-ACCD-37F564E66D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40AB55-E139-A947-0A02-BFAFAA96280B}"/>
              </a:ext>
            </a:extLst>
          </p:cNvPr>
          <p:cNvSpPr>
            <a:spLocks noGrp="1"/>
          </p:cNvSpPr>
          <p:nvPr>
            <p:ph type="sldNum" sz="quarter" idx="12"/>
          </p:nvPr>
        </p:nvSpPr>
        <p:spPr/>
        <p:txBody>
          <a:bodyPr/>
          <a:lstStyle/>
          <a:p>
            <a:fld id="{ACB8FFB2-46C2-4C0D-80FE-3D1EAC5307F8}" type="slidenum">
              <a:rPr lang="en-IN" smtClean="0"/>
              <a:t>‹#›</a:t>
            </a:fld>
            <a:endParaRPr lang="en-IN"/>
          </a:p>
        </p:txBody>
      </p:sp>
    </p:spTree>
    <p:extLst>
      <p:ext uri="{BB962C8B-B14F-4D97-AF65-F5344CB8AC3E}">
        <p14:creationId xmlns:p14="http://schemas.microsoft.com/office/powerpoint/2010/main" val="1572392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A983-02C6-070F-4981-8DED5AA41E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DECBD3-273A-926C-9E72-38724CB7D8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3B4EB3-2D48-8031-7CCE-1EA8A953B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2BBD03-594E-E677-5F4B-DDE0EA52732F}"/>
              </a:ext>
            </a:extLst>
          </p:cNvPr>
          <p:cNvSpPr>
            <a:spLocks noGrp="1"/>
          </p:cNvSpPr>
          <p:nvPr>
            <p:ph type="dt" sz="half" idx="10"/>
          </p:nvPr>
        </p:nvSpPr>
        <p:spPr/>
        <p:txBody>
          <a:bodyPr/>
          <a:lstStyle/>
          <a:p>
            <a:fld id="{6AF0F201-2CA1-4622-AAF0-9FE34FA828F5}" type="datetimeFigureOut">
              <a:rPr lang="en-IN" smtClean="0"/>
              <a:t>29-07-2024</a:t>
            </a:fld>
            <a:endParaRPr lang="en-IN"/>
          </a:p>
        </p:txBody>
      </p:sp>
      <p:sp>
        <p:nvSpPr>
          <p:cNvPr id="6" name="Footer Placeholder 5">
            <a:extLst>
              <a:ext uri="{FF2B5EF4-FFF2-40B4-BE49-F238E27FC236}">
                <a16:creationId xmlns:a16="http://schemas.microsoft.com/office/drawing/2014/main" id="{A4CD5B94-4A58-960E-A737-F70C2FC609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1E5E58-3008-1D24-CBDF-9C240CBF2158}"/>
              </a:ext>
            </a:extLst>
          </p:cNvPr>
          <p:cNvSpPr>
            <a:spLocks noGrp="1"/>
          </p:cNvSpPr>
          <p:nvPr>
            <p:ph type="sldNum" sz="quarter" idx="12"/>
          </p:nvPr>
        </p:nvSpPr>
        <p:spPr/>
        <p:txBody>
          <a:bodyPr/>
          <a:lstStyle/>
          <a:p>
            <a:fld id="{ACB8FFB2-46C2-4C0D-80FE-3D1EAC5307F8}" type="slidenum">
              <a:rPr lang="en-IN" smtClean="0"/>
              <a:t>‹#›</a:t>
            </a:fld>
            <a:endParaRPr lang="en-IN"/>
          </a:p>
        </p:txBody>
      </p:sp>
    </p:spTree>
    <p:extLst>
      <p:ext uri="{BB962C8B-B14F-4D97-AF65-F5344CB8AC3E}">
        <p14:creationId xmlns:p14="http://schemas.microsoft.com/office/powerpoint/2010/main" val="147848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D2B2-D992-DC3D-C352-6828BD1CEB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75C0E8-2D67-3E7F-C9A5-1B07663566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6F9109-BBBC-F089-48DC-C2ED387EC8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10B911-B9CC-2762-6C12-BD024EF428CC}"/>
              </a:ext>
            </a:extLst>
          </p:cNvPr>
          <p:cNvSpPr>
            <a:spLocks noGrp="1"/>
          </p:cNvSpPr>
          <p:nvPr>
            <p:ph type="dt" sz="half" idx="10"/>
          </p:nvPr>
        </p:nvSpPr>
        <p:spPr/>
        <p:txBody>
          <a:bodyPr/>
          <a:lstStyle/>
          <a:p>
            <a:fld id="{6AF0F201-2CA1-4622-AAF0-9FE34FA828F5}" type="datetimeFigureOut">
              <a:rPr lang="en-IN" smtClean="0"/>
              <a:t>29-07-2024</a:t>
            </a:fld>
            <a:endParaRPr lang="en-IN"/>
          </a:p>
        </p:txBody>
      </p:sp>
      <p:sp>
        <p:nvSpPr>
          <p:cNvPr id="6" name="Footer Placeholder 5">
            <a:extLst>
              <a:ext uri="{FF2B5EF4-FFF2-40B4-BE49-F238E27FC236}">
                <a16:creationId xmlns:a16="http://schemas.microsoft.com/office/drawing/2014/main" id="{A7A529FF-9D46-2C17-B11C-215605F06C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774BBF-568F-1F4F-56B3-77C45BC216B4}"/>
              </a:ext>
            </a:extLst>
          </p:cNvPr>
          <p:cNvSpPr>
            <a:spLocks noGrp="1"/>
          </p:cNvSpPr>
          <p:nvPr>
            <p:ph type="sldNum" sz="quarter" idx="12"/>
          </p:nvPr>
        </p:nvSpPr>
        <p:spPr/>
        <p:txBody>
          <a:bodyPr/>
          <a:lstStyle/>
          <a:p>
            <a:fld id="{ACB8FFB2-46C2-4C0D-80FE-3D1EAC5307F8}" type="slidenum">
              <a:rPr lang="en-IN" smtClean="0"/>
              <a:t>‹#›</a:t>
            </a:fld>
            <a:endParaRPr lang="en-IN"/>
          </a:p>
        </p:txBody>
      </p:sp>
    </p:spTree>
    <p:extLst>
      <p:ext uri="{BB962C8B-B14F-4D97-AF65-F5344CB8AC3E}">
        <p14:creationId xmlns:p14="http://schemas.microsoft.com/office/powerpoint/2010/main" val="158769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877A68-CB59-7119-6363-7E22C6344A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BB4604-22EB-DC13-25AB-2DA0AADE8D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581B9C-32B8-90E8-FDC8-58836C9CA5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F0F201-2CA1-4622-AAF0-9FE34FA828F5}" type="datetimeFigureOut">
              <a:rPr lang="en-IN" smtClean="0"/>
              <a:t>29-07-2024</a:t>
            </a:fld>
            <a:endParaRPr lang="en-IN"/>
          </a:p>
        </p:txBody>
      </p:sp>
      <p:sp>
        <p:nvSpPr>
          <p:cNvPr id="5" name="Footer Placeholder 4">
            <a:extLst>
              <a:ext uri="{FF2B5EF4-FFF2-40B4-BE49-F238E27FC236}">
                <a16:creationId xmlns:a16="http://schemas.microsoft.com/office/drawing/2014/main" id="{A3C508B2-076D-B06A-B46C-0707E90323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62DB95-A123-624F-0C90-4F9EE73584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8FFB2-46C2-4C0D-80FE-3D1EAC5307F8}" type="slidenum">
              <a:rPr lang="en-IN" smtClean="0"/>
              <a:t>‹#›</a:t>
            </a:fld>
            <a:endParaRPr lang="en-IN"/>
          </a:p>
        </p:txBody>
      </p:sp>
    </p:spTree>
    <p:extLst>
      <p:ext uri="{BB962C8B-B14F-4D97-AF65-F5344CB8AC3E}">
        <p14:creationId xmlns:p14="http://schemas.microsoft.com/office/powerpoint/2010/main" val="976483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webp"/><Relationship Id="rId7"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10" Type="http://schemas.openxmlformats.org/officeDocument/2006/relationships/image" Target="../media/image12.png"/><Relationship Id="rId4" Type="http://schemas.openxmlformats.org/officeDocument/2006/relationships/image" Target="../media/image7.jpeg"/><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1"/>
            <a:ext cx="12237326" cy="6857999"/>
          </a:xfrm>
          <a:prstGeom prst="rect">
            <a:avLst/>
          </a:prstGeom>
        </p:spPr>
      </p:pic>
      <p:sp>
        <p:nvSpPr>
          <p:cNvPr id="10" name="Title 1">
            <a:extLst>
              <a:ext uri="{FF2B5EF4-FFF2-40B4-BE49-F238E27FC236}">
                <a16:creationId xmlns:a16="http://schemas.microsoft.com/office/drawing/2014/main" id="{8468F2B1-EF8F-4772-ADA1-4195B20EBA74}"/>
              </a:ext>
            </a:extLst>
          </p:cNvPr>
          <p:cNvSpPr>
            <a:spLocks noGrp="1"/>
          </p:cNvSpPr>
          <p:nvPr>
            <p:ph type="ctrTitle"/>
          </p:nvPr>
        </p:nvSpPr>
        <p:spPr bwMode="gray">
          <a:xfrm>
            <a:off x="6661815" y="1959428"/>
            <a:ext cx="5033795" cy="2779046"/>
          </a:xfrm>
        </p:spPr>
        <p:txBody>
          <a:bodyPr>
            <a:normAutofit/>
          </a:bodyPr>
          <a:lstStyle/>
          <a:p>
            <a:r>
              <a:rPr lang="en-US" b="1" dirty="0">
                <a:solidFill>
                  <a:schemeClr val="bg1"/>
                </a:solidFill>
              </a:rPr>
              <a:t>Datacore Consultants</a:t>
            </a:r>
          </a:p>
        </p:txBody>
      </p:sp>
      <p:sp>
        <p:nvSpPr>
          <p:cNvPr id="12" name="Subtitle 2">
            <a:extLst>
              <a:ext uri="{FF2B5EF4-FFF2-40B4-BE49-F238E27FC236}">
                <a16:creationId xmlns:a16="http://schemas.microsoft.com/office/drawing/2014/main" id="{565124A8-7554-4DB8-896F-F9946B9CF1F9}"/>
              </a:ext>
            </a:extLst>
          </p:cNvPr>
          <p:cNvSpPr>
            <a:spLocks noGrp="1"/>
          </p:cNvSpPr>
          <p:nvPr>
            <p:ph type="subTitle" idx="1"/>
          </p:nvPr>
        </p:nvSpPr>
        <p:spPr bwMode="gray">
          <a:xfrm>
            <a:off x="6661815" y="4876800"/>
            <a:ext cx="5033795" cy="1419087"/>
          </a:xfrm>
        </p:spPr>
        <p:txBody>
          <a:bodyPr/>
          <a:lstStyle/>
          <a:p>
            <a:r>
              <a:rPr lang="en-US" dirty="0">
                <a:solidFill>
                  <a:schemeClr val="bg1"/>
                </a:solidFill>
              </a:rPr>
              <a:t>Decoding Success with AI : </a:t>
            </a:r>
            <a:br>
              <a:rPr lang="en-US" dirty="0">
                <a:solidFill>
                  <a:schemeClr val="bg1"/>
                </a:solidFill>
              </a:rPr>
            </a:br>
            <a:r>
              <a:rPr lang="en-US" dirty="0">
                <a:solidFill>
                  <a:schemeClr val="bg1"/>
                </a:solidFill>
              </a:rPr>
              <a:t>Our Algorithms, Your Growth! </a:t>
            </a:r>
          </a:p>
        </p:txBody>
      </p:sp>
      <p:cxnSp>
        <p:nvCxnSpPr>
          <p:cNvPr id="11" name="Straight Connector 10">
            <a:extLst>
              <a:ext uri="{FF2B5EF4-FFF2-40B4-BE49-F238E27FC236}">
                <a16:creationId xmlns:a16="http://schemas.microsoft.com/office/drawing/2014/main" id="{F3753AF9-461F-4049-BB9D-621E76A51470}"/>
              </a:ext>
              <a:ext uri="{C183D7F6-B498-43B3-948B-1728B52AA6E4}">
                <adec:decorative xmlns:adec="http://schemas.microsoft.com/office/drawing/2017/decorative" val="1"/>
              </a:ext>
            </a:extLst>
          </p:cNvPr>
          <p:cNvCxnSpPr>
            <a:cxnSpLocks/>
          </p:cNvCxnSpPr>
          <p:nvPr/>
        </p:nvCxnSpPr>
        <p:spPr>
          <a:xfrm>
            <a:off x="7114903" y="4807131"/>
            <a:ext cx="4345577" cy="0"/>
          </a:xfrm>
          <a:prstGeom prst="line">
            <a:avLst/>
          </a:prstGeom>
          <a:ln w="19050">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9777655" y="110251"/>
            <a:ext cx="2261945" cy="1209562"/>
            <a:chOff x="7025746" y="305088"/>
            <a:chExt cx="2261945" cy="1209562"/>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5746" y="763420"/>
              <a:ext cx="2152966" cy="751230"/>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2609" y="305088"/>
              <a:ext cx="785082" cy="855078"/>
            </a:xfrm>
            <a:prstGeom prst="rect">
              <a:avLst/>
            </a:prstGeom>
          </p:spPr>
        </p:pic>
      </p:grpSp>
    </p:spTree>
    <p:extLst>
      <p:ext uri="{BB962C8B-B14F-4D97-AF65-F5344CB8AC3E}">
        <p14:creationId xmlns:p14="http://schemas.microsoft.com/office/powerpoint/2010/main" val="3548161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F4498F-E8F1-F37E-88A3-3059D88BC3E8}"/>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6" name="Group 5">
            <a:extLst>
              <a:ext uri="{FF2B5EF4-FFF2-40B4-BE49-F238E27FC236}">
                <a16:creationId xmlns:a16="http://schemas.microsoft.com/office/drawing/2014/main" id="{CE3A6B71-FC90-8BA4-6507-A4B86F1C7609}"/>
              </a:ext>
            </a:extLst>
          </p:cNvPr>
          <p:cNvGrpSpPr/>
          <p:nvPr/>
        </p:nvGrpSpPr>
        <p:grpSpPr>
          <a:xfrm>
            <a:off x="10155677" y="149161"/>
            <a:ext cx="1864468" cy="969519"/>
            <a:chOff x="7025746" y="305088"/>
            <a:chExt cx="2261945" cy="1209562"/>
          </a:xfrm>
        </p:grpSpPr>
        <p:pic>
          <p:nvPicPr>
            <p:cNvPr id="7" name="Picture 6">
              <a:extLst>
                <a:ext uri="{FF2B5EF4-FFF2-40B4-BE49-F238E27FC236}">
                  <a16:creationId xmlns:a16="http://schemas.microsoft.com/office/drawing/2014/main" id="{18AC1131-3228-F8CE-D56E-90833B292C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25746" y="763420"/>
              <a:ext cx="2152966" cy="751230"/>
            </a:xfrm>
            <a:prstGeom prst="rect">
              <a:avLst/>
            </a:prstGeom>
          </p:spPr>
        </p:pic>
        <p:pic>
          <p:nvPicPr>
            <p:cNvPr id="8" name="Picture 7">
              <a:extLst>
                <a:ext uri="{FF2B5EF4-FFF2-40B4-BE49-F238E27FC236}">
                  <a16:creationId xmlns:a16="http://schemas.microsoft.com/office/drawing/2014/main" id="{B7B15624-A9C9-FFAF-022F-D61B41B79E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2609" y="305088"/>
              <a:ext cx="785082" cy="855078"/>
            </a:xfrm>
            <a:prstGeom prst="rect">
              <a:avLst/>
            </a:prstGeom>
          </p:spPr>
        </p:pic>
      </p:grpSp>
      <p:pic>
        <p:nvPicPr>
          <p:cNvPr id="3" name="Picture 2">
            <a:extLst>
              <a:ext uri="{FF2B5EF4-FFF2-40B4-BE49-F238E27FC236}">
                <a16:creationId xmlns:a16="http://schemas.microsoft.com/office/drawing/2014/main" id="{C3A1019D-749E-5D00-EE69-8AF04847FA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1581" y="1371374"/>
            <a:ext cx="4149527" cy="3536529"/>
          </a:xfrm>
          <a:prstGeom prst="rect">
            <a:avLst/>
          </a:prstGeom>
        </p:spPr>
      </p:pic>
    </p:spTree>
    <p:extLst>
      <p:ext uri="{BB962C8B-B14F-4D97-AF65-F5344CB8AC3E}">
        <p14:creationId xmlns:p14="http://schemas.microsoft.com/office/powerpoint/2010/main" val="3280885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17D9B-5D45-A669-5795-063DB57B41E5}"/>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5F3A16C-0D50-B191-5641-A03ECBB495AB}"/>
              </a:ext>
            </a:extLst>
          </p:cNvPr>
          <p:cNvSpPr/>
          <p:nvPr/>
        </p:nvSpPr>
        <p:spPr>
          <a:xfrm>
            <a:off x="136800" y="6635324"/>
            <a:ext cx="11880000" cy="140677"/>
          </a:xfrm>
          <a:prstGeom prst="rect">
            <a:avLst/>
          </a:prstGeom>
          <a:solidFill>
            <a:srgbClr val="9B84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8DE80E83-8090-4B20-83E1-12A9C1B82243}"/>
              </a:ext>
            </a:extLst>
          </p:cNvPr>
          <p:cNvSpPr txBox="1">
            <a:spLocks/>
          </p:cNvSpPr>
          <p:nvPr/>
        </p:nvSpPr>
        <p:spPr>
          <a:xfrm>
            <a:off x="196757" y="153143"/>
            <a:ext cx="11632223" cy="5598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mn-lt"/>
              </a:rPr>
              <a:t>About Us</a:t>
            </a:r>
          </a:p>
        </p:txBody>
      </p:sp>
      <p:sp>
        <p:nvSpPr>
          <p:cNvPr id="8" name="Slide Number Placeholder 5">
            <a:extLst>
              <a:ext uri="{FF2B5EF4-FFF2-40B4-BE49-F238E27FC236}">
                <a16:creationId xmlns:a16="http://schemas.microsoft.com/office/drawing/2014/main" id="{C514AF53-8BCC-F439-4162-C5E9AD40E716}"/>
              </a:ext>
            </a:extLst>
          </p:cNvPr>
          <p:cNvSpPr>
            <a:spLocks noGrp="1"/>
          </p:cNvSpPr>
          <p:nvPr>
            <p:ph type="sldNum" sz="quarter" idx="12"/>
          </p:nvPr>
        </p:nvSpPr>
        <p:spPr>
          <a:xfrm>
            <a:off x="9243645" y="6635324"/>
            <a:ext cx="2743200" cy="140677"/>
          </a:xfrm>
          <a:prstGeom prst="rect">
            <a:avLst/>
          </a:prstGeom>
          <a:ln>
            <a:noFill/>
          </a:ln>
        </p:spPr>
        <p:txBody>
          <a:bodyPr/>
          <a:lstStyle>
            <a:lvl1pPr>
              <a:defRPr>
                <a:solidFill>
                  <a:schemeClr val="tx1">
                    <a:lumMod val="75000"/>
                    <a:lumOff val="25000"/>
                  </a:schemeClr>
                </a:solidFill>
              </a:defRPr>
            </a:lvl1pPr>
          </a:lstStyle>
          <a:p>
            <a:r>
              <a:rPr lang="en-IN"/>
              <a:t>2</a:t>
            </a:r>
            <a:endParaRPr lang="en-IN" dirty="0"/>
          </a:p>
        </p:txBody>
      </p:sp>
      <p:cxnSp>
        <p:nvCxnSpPr>
          <p:cNvPr id="10" name="Straight Connector 9">
            <a:extLst>
              <a:ext uri="{FF2B5EF4-FFF2-40B4-BE49-F238E27FC236}">
                <a16:creationId xmlns:a16="http://schemas.microsoft.com/office/drawing/2014/main" id="{FE9ABC13-8F01-E9F2-6A1F-C36C5E2FE5F3}"/>
              </a:ext>
              <a:ext uri="{C183D7F6-B498-43B3-948B-1728B52AA6E4}">
                <adec:decorative xmlns:adec="http://schemas.microsoft.com/office/drawing/2017/decorative" val="1"/>
              </a:ext>
            </a:extLst>
          </p:cNvPr>
          <p:cNvCxnSpPr>
            <a:cxnSpLocks/>
          </p:cNvCxnSpPr>
          <p:nvPr/>
        </p:nvCxnSpPr>
        <p:spPr>
          <a:xfrm flipV="1">
            <a:off x="135530" y="712981"/>
            <a:ext cx="11880000" cy="12804"/>
          </a:xfrm>
          <a:prstGeom prst="line">
            <a:avLst/>
          </a:prstGeom>
          <a:ln w="28575">
            <a:solidFill>
              <a:srgbClr val="9B845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25DDE639-5E73-3865-71A3-5EDD1D87F185}"/>
              </a:ext>
            </a:extLst>
          </p:cNvPr>
          <p:cNvPicPr>
            <a:picLocks noChangeAspect="1"/>
          </p:cNvPicPr>
          <p:nvPr/>
        </p:nvPicPr>
        <p:blipFill rotWithShape="1">
          <a:blip r:embed="rId2">
            <a:extLst>
              <a:ext uri="{28A0092B-C50C-407E-A947-70E740481C1C}">
                <a14:useLocalDpi xmlns:a14="http://schemas.microsoft.com/office/drawing/2010/main" val="0"/>
              </a:ext>
            </a:extLst>
          </a:blip>
          <a:srcRect r="38960"/>
          <a:stretch/>
        </p:blipFill>
        <p:spPr>
          <a:xfrm>
            <a:off x="10120507" y="81999"/>
            <a:ext cx="1720388" cy="630982"/>
          </a:xfrm>
          <a:prstGeom prst="rect">
            <a:avLst/>
          </a:prstGeom>
        </p:spPr>
      </p:pic>
      <p:sp>
        <p:nvSpPr>
          <p:cNvPr id="2" name="TextBox 1">
            <a:extLst>
              <a:ext uri="{FF2B5EF4-FFF2-40B4-BE49-F238E27FC236}">
                <a16:creationId xmlns:a16="http://schemas.microsoft.com/office/drawing/2014/main" id="{DF103548-6DFC-DA85-2F0B-818D483C059A}"/>
              </a:ext>
            </a:extLst>
          </p:cNvPr>
          <p:cNvSpPr txBox="1"/>
          <p:nvPr/>
        </p:nvSpPr>
        <p:spPr>
          <a:xfrm>
            <a:off x="687737" y="1775559"/>
            <a:ext cx="4368023" cy="1077218"/>
          </a:xfrm>
          <a:prstGeom prst="rect">
            <a:avLst/>
          </a:prstGeom>
          <a:noFill/>
        </p:spPr>
        <p:txBody>
          <a:bodyPr wrap="square" rtlCol="0">
            <a:spAutoFit/>
          </a:bodyPr>
          <a:lstStyle/>
          <a:p>
            <a:r>
              <a:rPr lang="en-US" sz="1600" dirty="0"/>
              <a:t>We are a result-driven consulting organization committed to continuous learning and improvement, staying abreast of industry trends, emerging technologies, and best practices.</a:t>
            </a:r>
            <a:endParaRPr lang="en-IN" sz="1600" dirty="0"/>
          </a:p>
        </p:txBody>
      </p:sp>
      <p:sp>
        <p:nvSpPr>
          <p:cNvPr id="3" name="TextBox 2">
            <a:extLst>
              <a:ext uri="{FF2B5EF4-FFF2-40B4-BE49-F238E27FC236}">
                <a16:creationId xmlns:a16="http://schemas.microsoft.com/office/drawing/2014/main" id="{5BBD3941-1901-0A32-BE7B-D25F6B186F78}"/>
              </a:ext>
            </a:extLst>
          </p:cNvPr>
          <p:cNvSpPr txBox="1"/>
          <p:nvPr/>
        </p:nvSpPr>
        <p:spPr>
          <a:xfrm>
            <a:off x="687737" y="2986474"/>
            <a:ext cx="4308430" cy="830997"/>
          </a:xfrm>
          <a:prstGeom prst="rect">
            <a:avLst/>
          </a:prstGeom>
          <a:noFill/>
        </p:spPr>
        <p:txBody>
          <a:bodyPr wrap="square" rtlCol="0">
            <a:spAutoFit/>
          </a:bodyPr>
          <a:lstStyle/>
          <a:p>
            <a:r>
              <a:rPr lang="en-US" sz="1600" dirty="0"/>
              <a:t>Our success lies in helping our clients achieve their goals while upholding the highest ethical standards.</a:t>
            </a:r>
            <a:endParaRPr lang="en-IN" sz="1600" dirty="0"/>
          </a:p>
        </p:txBody>
      </p:sp>
      <p:sp>
        <p:nvSpPr>
          <p:cNvPr id="12" name="TextBox 11">
            <a:extLst>
              <a:ext uri="{FF2B5EF4-FFF2-40B4-BE49-F238E27FC236}">
                <a16:creationId xmlns:a16="http://schemas.microsoft.com/office/drawing/2014/main" id="{11453CF1-B121-EE67-E4B1-50991A16B002}"/>
              </a:ext>
            </a:extLst>
          </p:cNvPr>
          <p:cNvSpPr txBox="1"/>
          <p:nvPr/>
        </p:nvSpPr>
        <p:spPr>
          <a:xfrm>
            <a:off x="687737" y="3928253"/>
            <a:ext cx="4308429" cy="1077218"/>
          </a:xfrm>
          <a:prstGeom prst="rect">
            <a:avLst/>
          </a:prstGeom>
          <a:noFill/>
        </p:spPr>
        <p:txBody>
          <a:bodyPr wrap="square" rtlCol="0">
            <a:spAutoFit/>
          </a:bodyPr>
          <a:lstStyle/>
          <a:p>
            <a:r>
              <a:rPr lang="en-US" sz="1600" dirty="0"/>
              <a:t>Our team of seasoned domain experts at </a:t>
            </a:r>
            <a:r>
              <a:rPr lang="en-US" sz="1600" dirty="0" err="1"/>
              <a:t>Datacore</a:t>
            </a:r>
            <a:r>
              <a:rPr lang="en-US" sz="1600" dirty="0"/>
              <a:t> Consultants brings a wealth of experience in data engineering, machine learning, and advanced analytics.</a:t>
            </a:r>
            <a:endParaRPr lang="en-IN" sz="1600" dirty="0"/>
          </a:p>
        </p:txBody>
      </p:sp>
      <p:pic>
        <p:nvPicPr>
          <p:cNvPr id="15" name="Picture 14">
            <a:extLst>
              <a:ext uri="{FF2B5EF4-FFF2-40B4-BE49-F238E27FC236}">
                <a16:creationId xmlns:a16="http://schemas.microsoft.com/office/drawing/2014/main" id="{85445408-D22F-3519-9331-25CE21109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190" y="974435"/>
            <a:ext cx="5622476" cy="5622476"/>
          </a:xfrm>
          <a:prstGeom prst="rect">
            <a:avLst/>
          </a:prstGeom>
        </p:spPr>
      </p:pic>
    </p:spTree>
    <p:extLst>
      <p:ext uri="{BB962C8B-B14F-4D97-AF65-F5344CB8AC3E}">
        <p14:creationId xmlns:p14="http://schemas.microsoft.com/office/powerpoint/2010/main" val="1912188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143C1-7E7C-A56B-D00B-A4B73A0AD2C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1A0CC05-BF1C-A39B-1A26-CC60A994AAC1}"/>
              </a:ext>
            </a:extLst>
          </p:cNvPr>
          <p:cNvSpPr/>
          <p:nvPr/>
        </p:nvSpPr>
        <p:spPr>
          <a:xfrm>
            <a:off x="136800" y="6635324"/>
            <a:ext cx="11880000" cy="140677"/>
          </a:xfrm>
          <a:prstGeom prst="rect">
            <a:avLst/>
          </a:prstGeom>
          <a:solidFill>
            <a:srgbClr val="9B84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DE11D1AE-4266-1E8F-55CF-D83FF2B73215}"/>
              </a:ext>
            </a:extLst>
          </p:cNvPr>
          <p:cNvSpPr txBox="1">
            <a:spLocks/>
          </p:cNvSpPr>
          <p:nvPr/>
        </p:nvSpPr>
        <p:spPr>
          <a:xfrm>
            <a:off x="196757" y="153143"/>
            <a:ext cx="11632223" cy="5598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mn-lt"/>
              </a:rPr>
              <a:t>Case Study</a:t>
            </a:r>
          </a:p>
        </p:txBody>
      </p:sp>
      <p:sp>
        <p:nvSpPr>
          <p:cNvPr id="8" name="Slide Number Placeholder 5">
            <a:extLst>
              <a:ext uri="{FF2B5EF4-FFF2-40B4-BE49-F238E27FC236}">
                <a16:creationId xmlns:a16="http://schemas.microsoft.com/office/drawing/2014/main" id="{49973435-AD6F-EDC9-FE53-B35FA4440357}"/>
              </a:ext>
            </a:extLst>
          </p:cNvPr>
          <p:cNvSpPr>
            <a:spLocks noGrp="1"/>
          </p:cNvSpPr>
          <p:nvPr>
            <p:ph type="sldNum" sz="quarter" idx="12"/>
          </p:nvPr>
        </p:nvSpPr>
        <p:spPr>
          <a:xfrm>
            <a:off x="9243645" y="6635324"/>
            <a:ext cx="2743200" cy="140677"/>
          </a:xfrm>
          <a:prstGeom prst="rect">
            <a:avLst/>
          </a:prstGeom>
          <a:ln>
            <a:noFill/>
          </a:ln>
        </p:spPr>
        <p:txBody>
          <a:bodyPr/>
          <a:lstStyle>
            <a:lvl1pPr>
              <a:defRPr>
                <a:solidFill>
                  <a:schemeClr val="tx1">
                    <a:lumMod val="75000"/>
                    <a:lumOff val="25000"/>
                  </a:schemeClr>
                </a:solidFill>
              </a:defRPr>
            </a:lvl1pPr>
          </a:lstStyle>
          <a:p>
            <a:r>
              <a:rPr lang="en-IN" dirty="0"/>
              <a:t>7</a:t>
            </a:r>
          </a:p>
        </p:txBody>
      </p:sp>
      <p:cxnSp>
        <p:nvCxnSpPr>
          <p:cNvPr id="10" name="Straight Connector 9">
            <a:extLst>
              <a:ext uri="{FF2B5EF4-FFF2-40B4-BE49-F238E27FC236}">
                <a16:creationId xmlns:a16="http://schemas.microsoft.com/office/drawing/2014/main" id="{B7C27D04-6B42-32D6-FBC5-8877EDA08C7C}"/>
              </a:ext>
              <a:ext uri="{C183D7F6-B498-43B3-948B-1728B52AA6E4}">
                <adec:decorative xmlns:adec="http://schemas.microsoft.com/office/drawing/2017/decorative" val="1"/>
              </a:ext>
            </a:extLst>
          </p:cNvPr>
          <p:cNvCxnSpPr>
            <a:cxnSpLocks/>
          </p:cNvCxnSpPr>
          <p:nvPr/>
        </p:nvCxnSpPr>
        <p:spPr>
          <a:xfrm flipV="1">
            <a:off x="135530" y="712981"/>
            <a:ext cx="11880000" cy="12804"/>
          </a:xfrm>
          <a:prstGeom prst="line">
            <a:avLst/>
          </a:prstGeom>
          <a:ln w="28575">
            <a:solidFill>
              <a:srgbClr val="9B845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83DEF84-F210-6271-22AA-EE5901AC98BF}"/>
              </a:ext>
            </a:extLst>
          </p:cNvPr>
          <p:cNvPicPr>
            <a:picLocks noChangeAspect="1"/>
          </p:cNvPicPr>
          <p:nvPr/>
        </p:nvPicPr>
        <p:blipFill rotWithShape="1">
          <a:blip r:embed="rId2">
            <a:extLst>
              <a:ext uri="{28A0092B-C50C-407E-A947-70E740481C1C}">
                <a14:useLocalDpi xmlns:a14="http://schemas.microsoft.com/office/drawing/2010/main" val="0"/>
              </a:ext>
            </a:extLst>
          </a:blip>
          <a:srcRect r="38960"/>
          <a:stretch/>
        </p:blipFill>
        <p:spPr>
          <a:xfrm>
            <a:off x="10120507" y="81999"/>
            <a:ext cx="1720388" cy="630982"/>
          </a:xfrm>
          <a:prstGeom prst="rect">
            <a:avLst/>
          </a:prstGeom>
        </p:spPr>
      </p:pic>
      <p:sp>
        <p:nvSpPr>
          <p:cNvPr id="5" name="TextBox 4">
            <a:extLst>
              <a:ext uri="{FF2B5EF4-FFF2-40B4-BE49-F238E27FC236}">
                <a16:creationId xmlns:a16="http://schemas.microsoft.com/office/drawing/2014/main" id="{D27BFA29-5FA1-E39F-D44A-FB6BFA56C3D3}"/>
              </a:ext>
            </a:extLst>
          </p:cNvPr>
          <p:cNvSpPr txBox="1"/>
          <p:nvPr/>
        </p:nvSpPr>
        <p:spPr>
          <a:xfrm>
            <a:off x="523783" y="1075478"/>
            <a:ext cx="11463062" cy="400110"/>
          </a:xfrm>
          <a:prstGeom prst="rect">
            <a:avLst/>
          </a:prstGeom>
          <a:noFill/>
        </p:spPr>
        <p:txBody>
          <a:bodyPr wrap="square" rtlCol="0">
            <a:spAutoFit/>
          </a:bodyPr>
          <a:lstStyle/>
          <a:p>
            <a:r>
              <a:rPr lang="en-IN" sz="2000" b="1" dirty="0"/>
              <a:t>Challenges faced by contact centres in maintaining customer satisfaction and loyalty </a:t>
            </a:r>
          </a:p>
        </p:txBody>
      </p:sp>
      <p:sp>
        <p:nvSpPr>
          <p:cNvPr id="9" name="TextBox 8">
            <a:extLst>
              <a:ext uri="{FF2B5EF4-FFF2-40B4-BE49-F238E27FC236}">
                <a16:creationId xmlns:a16="http://schemas.microsoft.com/office/drawing/2014/main" id="{2AC46DEE-0601-4709-09FB-CBC2EDBC4AD4}"/>
              </a:ext>
            </a:extLst>
          </p:cNvPr>
          <p:cNvSpPr txBox="1"/>
          <p:nvPr/>
        </p:nvSpPr>
        <p:spPr>
          <a:xfrm>
            <a:off x="523782" y="1825281"/>
            <a:ext cx="11312754" cy="307777"/>
          </a:xfrm>
          <a:prstGeom prst="rect">
            <a:avLst/>
          </a:prstGeom>
          <a:noFill/>
        </p:spPr>
        <p:txBody>
          <a:bodyPr wrap="square" rtlCol="0">
            <a:spAutoFit/>
          </a:bodyPr>
          <a:lstStyle/>
          <a:p>
            <a:pPr marL="285750" indent="-285750">
              <a:buFont typeface="Arial" panose="020B0604020202020204" pitchFamily="34" charset="0"/>
              <a:buChar char="•"/>
            </a:pPr>
            <a:r>
              <a:rPr lang="en-US" sz="1400" b="1" dirty="0"/>
              <a:t>High Operational Costs</a:t>
            </a:r>
            <a:r>
              <a:rPr lang="en-US" sz="1400" dirty="0"/>
              <a:t>: Maintaining a large team of human agents is expensive, with costs including salaries, training, and infrastructure.</a:t>
            </a:r>
          </a:p>
        </p:txBody>
      </p:sp>
      <p:sp>
        <p:nvSpPr>
          <p:cNvPr id="15" name="TextBox 14">
            <a:extLst>
              <a:ext uri="{FF2B5EF4-FFF2-40B4-BE49-F238E27FC236}">
                <a16:creationId xmlns:a16="http://schemas.microsoft.com/office/drawing/2014/main" id="{008F5976-ED31-C961-F95F-999B402EA3D0}"/>
              </a:ext>
            </a:extLst>
          </p:cNvPr>
          <p:cNvSpPr txBox="1"/>
          <p:nvPr/>
        </p:nvSpPr>
        <p:spPr>
          <a:xfrm>
            <a:off x="543145" y="2954985"/>
            <a:ext cx="11312756" cy="307777"/>
          </a:xfrm>
          <a:prstGeom prst="rect">
            <a:avLst/>
          </a:prstGeom>
          <a:noFill/>
        </p:spPr>
        <p:txBody>
          <a:bodyPr wrap="square" rtlCol="0">
            <a:spAutoFit/>
          </a:bodyPr>
          <a:lstStyle/>
          <a:p>
            <a:pPr marL="285750" indent="-285750">
              <a:buFont typeface="Arial" panose="020B0604020202020204" pitchFamily="34" charset="0"/>
              <a:buChar char="•"/>
            </a:pPr>
            <a:r>
              <a:rPr lang="en-US" sz="1400" b="1" dirty="0"/>
              <a:t>Scalability Issues</a:t>
            </a:r>
            <a:r>
              <a:rPr lang="en-US" sz="1400" dirty="0"/>
              <a:t>: During peak times, it is challenging to scale human resources quickly to meet the increased call volumes.</a:t>
            </a:r>
            <a:endParaRPr lang="en-IN" sz="1400" dirty="0"/>
          </a:p>
        </p:txBody>
      </p:sp>
      <p:sp>
        <p:nvSpPr>
          <p:cNvPr id="16" name="TextBox 15">
            <a:extLst>
              <a:ext uri="{FF2B5EF4-FFF2-40B4-BE49-F238E27FC236}">
                <a16:creationId xmlns:a16="http://schemas.microsoft.com/office/drawing/2014/main" id="{B92D5307-B460-0B17-79B1-6FBB9E9CF522}"/>
              </a:ext>
            </a:extLst>
          </p:cNvPr>
          <p:cNvSpPr txBox="1"/>
          <p:nvPr/>
        </p:nvSpPr>
        <p:spPr>
          <a:xfrm>
            <a:off x="550702" y="3967297"/>
            <a:ext cx="11285834"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a:t>Negative ROI Processes</a:t>
            </a:r>
            <a:r>
              <a:rPr lang="en-US" sz="1400" dirty="0"/>
              <a:t>: Certain processes, such as handling frequent simple queries, often result in negative ROI due to their high handling costs and low revenue impact.</a:t>
            </a:r>
            <a:endParaRPr lang="en-IN" sz="1400" dirty="0"/>
          </a:p>
        </p:txBody>
      </p:sp>
      <p:sp>
        <p:nvSpPr>
          <p:cNvPr id="2" name="TextBox 1">
            <a:extLst>
              <a:ext uri="{FF2B5EF4-FFF2-40B4-BE49-F238E27FC236}">
                <a16:creationId xmlns:a16="http://schemas.microsoft.com/office/drawing/2014/main" id="{CD32045E-76A2-5B58-DA82-A3433EF3651A}"/>
              </a:ext>
            </a:extLst>
          </p:cNvPr>
          <p:cNvSpPr txBox="1"/>
          <p:nvPr/>
        </p:nvSpPr>
        <p:spPr>
          <a:xfrm>
            <a:off x="543147" y="2329440"/>
            <a:ext cx="11312754"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a:t>Agent Burnout</a:t>
            </a:r>
            <a:r>
              <a:rPr lang="en-US" sz="1400" dirty="0"/>
              <a:t>: Repetitive and monotonous tasks lead to high employee burnout, impacting productivity and service quality. It also leads to high agent attrition.</a:t>
            </a:r>
          </a:p>
        </p:txBody>
      </p:sp>
      <p:sp>
        <p:nvSpPr>
          <p:cNvPr id="4" name="TextBox 3">
            <a:extLst>
              <a:ext uri="{FF2B5EF4-FFF2-40B4-BE49-F238E27FC236}">
                <a16:creationId xmlns:a16="http://schemas.microsoft.com/office/drawing/2014/main" id="{79107AD0-DA0C-490A-91EB-C89A6F78A1E6}"/>
              </a:ext>
            </a:extLst>
          </p:cNvPr>
          <p:cNvSpPr txBox="1"/>
          <p:nvPr/>
        </p:nvSpPr>
        <p:spPr>
          <a:xfrm>
            <a:off x="537241" y="3441350"/>
            <a:ext cx="11312756" cy="307777"/>
          </a:xfrm>
          <a:prstGeom prst="rect">
            <a:avLst/>
          </a:prstGeom>
          <a:noFill/>
        </p:spPr>
        <p:txBody>
          <a:bodyPr wrap="square" rtlCol="0">
            <a:spAutoFit/>
          </a:bodyPr>
          <a:lstStyle/>
          <a:p>
            <a:pPr marL="285750" indent="-285750">
              <a:buFont typeface="Arial" panose="020B0604020202020204" pitchFamily="34" charset="0"/>
              <a:buChar char="•"/>
            </a:pPr>
            <a:r>
              <a:rPr lang="en-US" sz="1400" b="1" dirty="0"/>
              <a:t>Inconsistent Service Quality</a:t>
            </a:r>
            <a:r>
              <a:rPr lang="en-US" sz="1400" dirty="0"/>
              <a:t>: Variability in agent performance can lead to inconsistent customer experiences.</a:t>
            </a:r>
            <a:endParaRPr lang="en-IN" sz="1400" dirty="0"/>
          </a:p>
        </p:txBody>
      </p:sp>
    </p:spTree>
    <p:extLst>
      <p:ext uri="{BB962C8B-B14F-4D97-AF65-F5344CB8AC3E}">
        <p14:creationId xmlns:p14="http://schemas.microsoft.com/office/powerpoint/2010/main" val="2424949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1FE65-F377-7E5E-48FF-64EFA696B96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2036B406-1612-2037-BC07-4729D104609E}"/>
              </a:ext>
            </a:extLst>
          </p:cNvPr>
          <p:cNvSpPr/>
          <p:nvPr/>
        </p:nvSpPr>
        <p:spPr>
          <a:xfrm>
            <a:off x="136800" y="6635324"/>
            <a:ext cx="11880000" cy="140677"/>
          </a:xfrm>
          <a:prstGeom prst="rect">
            <a:avLst/>
          </a:prstGeom>
          <a:solidFill>
            <a:srgbClr val="9B84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E0B9C6D6-CE12-BE8C-C49F-5F0D911286AC}"/>
              </a:ext>
            </a:extLst>
          </p:cNvPr>
          <p:cNvSpPr txBox="1">
            <a:spLocks/>
          </p:cNvSpPr>
          <p:nvPr/>
        </p:nvSpPr>
        <p:spPr>
          <a:xfrm>
            <a:off x="196757" y="153143"/>
            <a:ext cx="11632223" cy="5598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mn-lt"/>
              </a:rPr>
              <a:t>Meet Vaani - Our Speech Assistant</a:t>
            </a:r>
          </a:p>
        </p:txBody>
      </p:sp>
      <p:sp>
        <p:nvSpPr>
          <p:cNvPr id="8" name="Slide Number Placeholder 5">
            <a:extLst>
              <a:ext uri="{FF2B5EF4-FFF2-40B4-BE49-F238E27FC236}">
                <a16:creationId xmlns:a16="http://schemas.microsoft.com/office/drawing/2014/main" id="{E2CD3BC4-0106-2A9D-2013-A6D3C2A0E80A}"/>
              </a:ext>
            </a:extLst>
          </p:cNvPr>
          <p:cNvSpPr>
            <a:spLocks noGrp="1"/>
          </p:cNvSpPr>
          <p:nvPr>
            <p:ph type="sldNum" sz="quarter" idx="12"/>
          </p:nvPr>
        </p:nvSpPr>
        <p:spPr>
          <a:xfrm>
            <a:off x="9243645" y="6635324"/>
            <a:ext cx="2743200" cy="140677"/>
          </a:xfrm>
          <a:prstGeom prst="rect">
            <a:avLst/>
          </a:prstGeom>
          <a:ln>
            <a:noFill/>
          </a:ln>
        </p:spPr>
        <p:txBody>
          <a:bodyPr/>
          <a:lstStyle>
            <a:lvl1pPr>
              <a:defRPr>
                <a:solidFill>
                  <a:schemeClr val="tx1">
                    <a:lumMod val="75000"/>
                    <a:lumOff val="25000"/>
                  </a:schemeClr>
                </a:solidFill>
              </a:defRPr>
            </a:lvl1pPr>
          </a:lstStyle>
          <a:p>
            <a:r>
              <a:rPr lang="en-IN" dirty="0"/>
              <a:t>3</a:t>
            </a:r>
          </a:p>
        </p:txBody>
      </p:sp>
      <p:cxnSp>
        <p:nvCxnSpPr>
          <p:cNvPr id="10" name="Straight Connector 9">
            <a:extLst>
              <a:ext uri="{FF2B5EF4-FFF2-40B4-BE49-F238E27FC236}">
                <a16:creationId xmlns:a16="http://schemas.microsoft.com/office/drawing/2014/main" id="{DFE3A8FA-1149-C550-30A0-4A0A1E917F7A}"/>
              </a:ext>
              <a:ext uri="{C183D7F6-B498-43B3-948B-1728B52AA6E4}">
                <adec:decorative xmlns:adec="http://schemas.microsoft.com/office/drawing/2017/decorative" val="1"/>
              </a:ext>
            </a:extLst>
          </p:cNvPr>
          <p:cNvCxnSpPr>
            <a:cxnSpLocks/>
          </p:cNvCxnSpPr>
          <p:nvPr/>
        </p:nvCxnSpPr>
        <p:spPr>
          <a:xfrm flipV="1">
            <a:off x="135530" y="712981"/>
            <a:ext cx="11880000" cy="12804"/>
          </a:xfrm>
          <a:prstGeom prst="line">
            <a:avLst/>
          </a:prstGeom>
          <a:ln w="28575">
            <a:solidFill>
              <a:srgbClr val="9B845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F876BA5-454B-A15E-C8B0-DA5E7D928D0A}"/>
              </a:ext>
            </a:extLst>
          </p:cNvPr>
          <p:cNvPicPr>
            <a:picLocks noChangeAspect="1"/>
          </p:cNvPicPr>
          <p:nvPr/>
        </p:nvPicPr>
        <p:blipFill rotWithShape="1">
          <a:blip r:embed="rId2">
            <a:extLst>
              <a:ext uri="{28A0092B-C50C-407E-A947-70E740481C1C}">
                <a14:useLocalDpi xmlns:a14="http://schemas.microsoft.com/office/drawing/2010/main" val="0"/>
              </a:ext>
            </a:extLst>
          </a:blip>
          <a:srcRect r="38960"/>
          <a:stretch/>
        </p:blipFill>
        <p:spPr>
          <a:xfrm>
            <a:off x="10120507" y="81999"/>
            <a:ext cx="1720388" cy="630982"/>
          </a:xfrm>
          <a:prstGeom prst="rect">
            <a:avLst/>
          </a:prstGeom>
        </p:spPr>
      </p:pic>
      <p:pic>
        <p:nvPicPr>
          <p:cNvPr id="14" name="Picture 13">
            <a:extLst>
              <a:ext uri="{FF2B5EF4-FFF2-40B4-BE49-F238E27FC236}">
                <a16:creationId xmlns:a16="http://schemas.microsoft.com/office/drawing/2014/main" id="{7A8C7B9F-F62C-BE5A-CF34-DCA817AB6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8769" y="784125"/>
            <a:ext cx="5740211" cy="5740211"/>
          </a:xfrm>
          <a:prstGeom prst="rect">
            <a:avLst/>
          </a:prstGeom>
          <a:ln>
            <a:noFill/>
          </a:ln>
          <a:effectLst>
            <a:softEdge rad="112500"/>
          </a:effectLst>
        </p:spPr>
      </p:pic>
      <p:pic>
        <p:nvPicPr>
          <p:cNvPr id="5" name="Picture 4" descr="trendy color 24 x7 logo with clock">
            <a:extLst>
              <a:ext uri="{FF2B5EF4-FFF2-40B4-BE49-F238E27FC236}">
                <a16:creationId xmlns:a16="http://schemas.microsoft.com/office/drawing/2014/main" id="{B2378408-8C39-8692-27DD-FE0BE985AA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2167" b="21981"/>
          <a:stretch/>
        </p:blipFill>
        <p:spPr bwMode="auto">
          <a:xfrm>
            <a:off x="506842" y="969046"/>
            <a:ext cx="898301" cy="50172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2BE7276-546F-F1C5-6FD5-0F0C71DB89A0}"/>
              </a:ext>
            </a:extLst>
          </p:cNvPr>
          <p:cNvSpPr txBox="1"/>
          <p:nvPr/>
        </p:nvSpPr>
        <p:spPr>
          <a:xfrm>
            <a:off x="1511440" y="980314"/>
            <a:ext cx="4327207" cy="646331"/>
          </a:xfrm>
          <a:prstGeom prst="rect">
            <a:avLst/>
          </a:prstGeom>
          <a:noFill/>
        </p:spPr>
        <p:txBody>
          <a:bodyPr wrap="square" rtlCol="0">
            <a:spAutoFit/>
          </a:bodyPr>
          <a:lstStyle/>
          <a:p>
            <a:r>
              <a:rPr lang="en-IN" sz="1200" b="1" u="sng" dirty="0"/>
              <a:t>24/7 Availability</a:t>
            </a:r>
          </a:p>
          <a:p>
            <a:r>
              <a:rPr lang="en-US" sz="1200" dirty="0"/>
              <a:t>Unlike human agents, Vaani operates round-the-clock, providing uninterrupted customer support.</a:t>
            </a:r>
            <a:endParaRPr lang="en-IN" sz="1200" dirty="0"/>
          </a:p>
        </p:txBody>
      </p:sp>
      <p:pic>
        <p:nvPicPr>
          <p:cNvPr id="12" name="Picture 14" descr="People speaking different languages with flat design">
            <a:extLst>
              <a:ext uri="{FF2B5EF4-FFF2-40B4-BE49-F238E27FC236}">
                <a16:creationId xmlns:a16="http://schemas.microsoft.com/office/drawing/2014/main" id="{67A8F787-7238-BF68-FFC7-898806DF971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142" b="14509"/>
          <a:stretch/>
        </p:blipFill>
        <p:spPr bwMode="auto">
          <a:xfrm>
            <a:off x="523035" y="3544814"/>
            <a:ext cx="807792" cy="74126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EE6EBD4-EBAE-5E04-9579-0DD2D5B9C869}"/>
              </a:ext>
            </a:extLst>
          </p:cNvPr>
          <p:cNvSpPr txBox="1"/>
          <p:nvPr/>
        </p:nvSpPr>
        <p:spPr>
          <a:xfrm>
            <a:off x="1474405" y="3551943"/>
            <a:ext cx="4327207" cy="830997"/>
          </a:xfrm>
          <a:prstGeom prst="rect">
            <a:avLst/>
          </a:prstGeom>
          <a:noFill/>
        </p:spPr>
        <p:txBody>
          <a:bodyPr wrap="square" rtlCol="0">
            <a:spAutoFit/>
          </a:bodyPr>
          <a:lstStyle/>
          <a:p>
            <a:r>
              <a:rPr lang="en-IN" sz="1200" b="1" u="sng" dirty="0"/>
              <a:t>Custom Voice Integration with Language and Accent Adaptation</a:t>
            </a:r>
          </a:p>
          <a:p>
            <a:r>
              <a:rPr lang="en-US" sz="1200" dirty="0"/>
              <a:t>Vaani is trained on human voices to understand and respond in multiple languages and accents, catering to a diverse customer base.</a:t>
            </a:r>
            <a:endParaRPr lang="en-IN" sz="1200" dirty="0"/>
          </a:p>
        </p:txBody>
      </p:sp>
      <p:pic>
        <p:nvPicPr>
          <p:cNvPr id="22" name="Picture 16" descr="Product quality concept illustration">
            <a:extLst>
              <a:ext uri="{FF2B5EF4-FFF2-40B4-BE49-F238E27FC236}">
                <a16:creationId xmlns:a16="http://schemas.microsoft.com/office/drawing/2014/main" id="{348037EA-D2DB-38FB-F0D5-8FF5078319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163" y="5619760"/>
            <a:ext cx="747083" cy="747083"/>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E70D537A-F6A8-3338-162F-794C615EAAF8}"/>
              </a:ext>
            </a:extLst>
          </p:cNvPr>
          <p:cNvSpPr txBox="1"/>
          <p:nvPr/>
        </p:nvSpPr>
        <p:spPr>
          <a:xfrm>
            <a:off x="1474405" y="1753470"/>
            <a:ext cx="4327207" cy="646331"/>
          </a:xfrm>
          <a:prstGeom prst="rect">
            <a:avLst/>
          </a:prstGeom>
          <a:noFill/>
        </p:spPr>
        <p:txBody>
          <a:bodyPr wrap="square" rtlCol="0">
            <a:spAutoFit/>
          </a:bodyPr>
          <a:lstStyle/>
          <a:p>
            <a:r>
              <a:rPr lang="en-IN" sz="1200" b="1" u="sng" dirty="0"/>
              <a:t>Scalable Solution</a:t>
            </a:r>
          </a:p>
          <a:p>
            <a:r>
              <a:rPr lang="en-US" sz="1200" dirty="0"/>
              <a:t>Whether it’s a sudden spike in calls or a need for long-term scalability, Vaani adjusts effortlessly to demand changes.</a:t>
            </a:r>
            <a:endParaRPr lang="en-IN" sz="1200" dirty="0"/>
          </a:p>
        </p:txBody>
      </p:sp>
      <p:pic>
        <p:nvPicPr>
          <p:cNvPr id="24" name="Picture 12" descr="Mobile Device Security with password">
            <a:extLst>
              <a:ext uri="{FF2B5EF4-FFF2-40B4-BE49-F238E27FC236}">
                <a16:creationId xmlns:a16="http://schemas.microsoft.com/office/drawing/2014/main" id="{BC08C33E-26F8-B517-CE55-AFB4EAB684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519" y="2517641"/>
            <a:ext cx="1136885" cy="844005"/>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8FC2D84E-A8EB-CEEE-F3F3-74397A5F4C6E}"/>
              </a:ext>
            </a:extLst>
          </p:cNvPr>
          <p:cNvSpPr txBox="1"/>
          <p:nvPr/>
        </p:nvSpPr>
        <p:spPr>
          <a:xfrm>
            <a:off x="1474408" y="2659726"/>
            <a:ext cx="4327207" cy="646331"/>
          </a:xfrm>
          <a:prstGeom prst="rect">
            <a:avLst/>
          </a:prstGeom>
          <a:noFill/>
        </p:spPr>
        <p:txBody>
          <a:bodyPr wrap="square" rtlCol="0">
            <a:spAutoFit/>
          </a:bodyPr>
          <a:lstStyle/>
          <a:p>
            <a:r>
              <a:rPr lang="en-IN" sz="1200" b="1" u="sng" dirty="0"/>
              <a:t>Real-Time Data Retrieval and Responses</a:t>
            </a:r>
          </a:p>
          <a:p>
            <a:r>
              <a:rPr lang="en-US" sz="1200" dirty="0"/>
              <a:t>Vaani can quickly access and retrieve information from business documents, ensuring accurate and quick responses.</a:t>
            </a:r>
            <a:endParaRPr lang="en-IN" sz="1200" dirty="0"/>
          </a:p>
        </p:txBody>
      </p:sp>
      <p:sp>
        <p:nvSpPr>
          <p:cNvPr id="27" name="TextBox 26">
            <a:extLst>
              <a:ext uri="{FF2B5EF4-FFF2-40B4-BE49-F238E27FC236}">
                <a16:creationId xmlns:a16="http://schemas.microsoft.com/office/drawing/2014/main" id="{18DDCB49-E228-4DCF-526A-D5A7B02A6FD7}"/>
              </a:ext>
            </a:extLst>
          </p:cNvPr>
          <p:cNvSpPr txBox="1"/>
          <p:nvPr/>
        </p:nvSpPr>
        <p:spPr>
          <a:xfrm>
            <a:off x="1511440" y="5582335"/>
            <a:ext cx="4327207" cy="646331"/>
          </a:xfrm>
          <a:prstGeom prst="rect">
            <a:avLst/>
          </a:prstGeom>
          <a:noFill/>
        </p:spPr>
        <p:txBody>
          <a:bodyPr wrap="square" rtlCol="0">
            <a:spAutoFit/>
          </a:bodyPr>
          <a:lstStyle/>
          <a:p>
            <a:r>
              <a:rPr lang="en-IN" sz="1200" b="1" u="sng" dirty="0"/>
              <a:t>Data Security and Privacy</a:t>
            </a:r>
          </a:p>
          <a:p>
            <a:r>
              <a:rPr lang="en-US" sz="1200" dirty="0"/>
              <a:t>Data processing with utmost data security standards and compliances including HIPAA, GDPR, etc.</a:t>
            </a:r>
            <a:endParaRPr lang="en-IN" sz="1200" dirty="0"/>
          </a:p>
        </p:txBody>
      </p:sp>
      <p:sp>
        <p:nvSpPr>
          <p:cNvPr id="28" name="TextBox 27">
            <a:extLst>
              <a:ext uri="{FF2B5EF4-FFF2-40B4-BE49-F238E27FC236}">
                <a16:creationId xmlns:a16="http://schemas.microsoft.com/office/drawing/2014/main" id="{6E414569-D915-9288-D27B-FD955AE6C0E9}"/>
              </a:ext>
            </a:extLst>
          </p:cNvPr>
          <p:cNvSpPr txBox="1"/>
          <p:nvPr/>
        </p:nvSpPr>
        <p:spPr>
          <a:xfrm>
            <a:off x="1474408" y="4660631"/>
            <a:ext cx="4327207" cy="646331"/>
          </a:xfrm>
          <a:prstGeom prst="rect">
            <a:avLst/>
          </a:prstGeom>
          <a:noFill/>
        </p:spPr>
        <p:txBody>
          <a:bodyPr wrap="square" rtlCol="0">
            <a:spAutoFit/>
          </a:bodyPr>
          <a:lstStyle/>
          <a:p>
            <a:r>
              <a:rPr lang="en-IN" sz="1200" b="1" u="sng" dirty="0"/>
              <a:t>Automating Routine Queries</a:t>
            </a:r>
          </a:p>
          <a:p>
            <a:r>
              <a:rPr lang="en-US" sz="1200" dirty="0"/>
              <a:t>Vaani efficiently handles routine queries, freeing up human agents for more complex tasks.</a:t>
            </a:r>
            <a:endParaRPr lang="en-IN" sz="1200" dirty="0"/>
          </a:p>
        </p:txBody>
      </p:sp>
      <p:pic>
        <p:nvPicPr>
          <p:cNvPr id="29" name="Picture 6" descr="Colorful hand drawn productivity concept">
            <a:extLst>
              <a:ext uri="{FF2B5EF4-FFF2-40B4-BE49-F238E27FC236}">
                <a16:creationId xmlns:a16="http://schemas.microsoft.com/office/drawing/2014/main" id="{3299D0A8-A7FD-24F8-3D36-690E789F8023}"/>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518979" y="4575983"/>
            <a:ext cx="898301" cy="8983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nference call icon">
            <a:extLst>
              <a:ext uri="{FF2B5EF4-FFF2-40B4-BE49-F238E27FC236}">
                <a16:creationId xmlns:a16="http://schemas.microsoft.com/office/drawing/2014/main" id="{E7A7BC98-43B5-D47E-A6AF-6FB37DA02E9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162" y="1670001"/>
            <a:ext cx="676081" cy="676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415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143C1-7E7C-A56B-D00B-A4B73A0AD2C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1A0CC05-BF1C-A39B-1A26-CC60A994AAC1}"/>
              </a:ext>
            </a:extLst>
          </p:cNvPr>
          <p:cNvSpPr/>
          <p:nvPr/>
        </p:nvSpPr>
        <p:spPr>
          <a:xfrm>
            <a:off x="136800" y="6635324"/>
            <a:ext cx="11880000" cy="140677"/>
          </a:xfrm>
          <a:prstGeom prst="rect">
            <a:avLst/>
          </a:prstGeom>
          <a:solidFill>
            <a:srgbClr val="9B84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DE11D1AE-4266-1E8F-55CF-D83FF2B73215}"/>
              </a:ext>
            </a:extLst>
          </p:cNvPr>
          <p:cNvSpPr txBox="1">
            <a:spLocks/>
          </p:cNvSpPr>
          <p:nvPr/>
        </p:nvSpPr>
        <p:spPr>
          <a:xfrm>
            <a:off x="196757" y="153143"/>
            <a:ext cx="11632223" cy="5598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mn-lt"/>
              </a:rPr>
              <a:t>Ideation of Vaani</a:t>
            </a:r>
          </a:p>
        </p:txBody>
      </p:sp>
      <p:sp>
        <p:nvSpPr>
          <p:cNvPr id="8" name="Slide Number Placeholder 5">
            <a:extLst>
              <a:ext uri="{FF2B5EF4-FFF2-40B4-BE49-F238E27FC236}">
                <a16:creationId xmlns:a16="http://schemas.microsoft.com/office/drawing/2014/main" id="{49973435-AD6F-EDC9-FE53-B35FA4440357}"/>
              </a:ext>
            </a:extLst>
          </p:cNvPr>
          <p:cNvSpPr>
            <a:spLocks noGrp="1"/>
          </p:cNvSpPr>
          <p:nvPr>
            <p:ph type="sldNum" sz="quarter" idx="12"/>
          </p:nvPr>
        </p:nvSpPr>
        <p:spPr>
          <a:xfrm>
            <a:off x="9243645" y="6635324"/>
            <a:ext cx="2743200" cy="140677"/>
          </a:xfrm>
          <a:prstGeom prst="rect">
            <a:avLst/>
          </a:prstGeom>
          <a:ln>
            <a:noFill/>
          </a:ln>
        </p:spPr>
        <p:txBody>
          <a:bodyPr/>
          <a:lstStyle>
            <a:lvl1pPr>
              <a:defRPr>
                <a:solidFill>
                  <a:schemeClr val="tx1">
                    <a:lumMod val="75000"/>
                    <a:lumOff val="25000"/>
                  </a:schemeClr>
                </a:solidFill>
              </a:defRPr>
            </a:lvl1pPr>
          </a:lstStyle>
          <a:p>
            <a:r>
              <a:rPr lang="en-IN" dirty="0"/>
              <a:t>7</a:t>
            </a:r>
          </a:p>
        </p:txBody>
      </p:sp>
      <p:cxnSp>
        <p:nvCxnSpPr>
          <p:cNvPr id="10" name="Straight Connector 9">
            <a:extLst>
              <a:ext uri="{FF2B5EF4-FFF2-40B4-BE49-F238E27FC236}">
                <a16:creationId xmlns:a16="http://schemas.microsoft.com/office/drawing/2014/main" id="{B7C27D04-6B42-32D6-FBC5-8877EDA08C7C}"/>
              </a:ext>
              <a:ext uri="{C183D7F6-B498-43B3-948B-1728B52AA6E4}">
                <adec:decorative xmlns:adec="http://schemas.microsoft.com/office/drawing/2017/decorative" val="1"/>
              </a:ext>
            </a:extLst>
          </p:cNvPr>
          <p:cNvCxnSpPr>
            <a:cxnSpLocks/>
          </p:cNvCxnSpPr>
          <p:nvPr/>
        </p:nvCxnSpPr>
        <p:spPr>
          <a:xfrm flipV="1">
            <a:off x="135530" y="712981"/>
            <a:ext cx="11880000" cy="12804"/>
          </a:xfrm>
          <a:prstGeom prst="line">
            <a:avLst/>
          </a:prstGeom>
          <a:ln w="28575">
            <a:solidFill>
              <a:srgbClr val="9B845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83DEF84-F210-6271-22AA-EE5901AC98BF}"/>
              </a:ext>
            </a:extLst>
          </p:cNvPr>
          <p:cNvPicPr>
            <a:picLocks noChangeAspect="1"/>
          </p:cNvPicPr>
          <p:nvPr/>
        </p:nvPicPr>
        <p:blipFill rotWithShape="1">
          <a:blip r:embed="rId2">
            <a:extLst>
              <a:ext uri="{28A0092B-C50C-407E-A947-70E740481C1C}">
                <a14:useLocalDpi xmlns:a14="http://schemas.microsoft.com/office/drawing/2010/main" val="0"/>
              </a:ext>
            </a:extLst>
          </a:blip>
          <a:srcRect r="38960"/>
          <a:stretch/>
        </p:blipFill>
        <p:spPr>
          <a:xfrm>
            <a:off x="10120507" y="81999"/>
            <a:ext cx="1720388" cy="630982"/>
          </a:xfrm>
          <a:prstGeom prst="rect">
            <a:avLst/>
          </a:prstGeom>
        </p:spPr>
      </p:pic>
      <p:sp>
        <p:nvSpPr>
          <p:cNvPr id="3" name="TextBox 2">
            <a:extLst>
              <a:ext uri="{FF2B5EF4-FFF2-40B4-BE49-F238E27FC236}">
                <a16:creationId xmlns:a16="http://schemas.microsoft.com/office/drawing/2014/main" id="{B97D1F3D-1084-31C9-19DA-07CD534F613C}"/>
              </a:ext>
            </a:extLst>
          </p:cNvPr>
          <p:cNvSpPr txBox="1"/>
          <p:nvPr/>
        </p:nvSpPr>
        <p:spPr>
          <a:xfrm>
            <a:off x="297095" y="1092479"/>
            <a:ext cx="11718435" cy="338554"/>
          </a:xfrm>
          <a:prstGeom prst="rect">
            <a:avLst/>
          </a:prstGeom>
          <a:noFill/>
        </p:spPr>
        <p:txBody>
          <a:bodyPr wrap="square" rtlCol="0">
            <a:spAutoFit/>
          </a:bodyPr>
          <a:lstStyle/>
          <a:p>
            <a:r>
              <a:rPr lang="en-US" sz="1600" b="1" dirty="0"/>
              <a:t>How do we define a “human-like’ conversation?</a:t>
            </a:r>
            <a:endParaRPr lang="en-IN" sz="1400" dirty="0"/>
          </a:p>
        </p:txBody>
      </p:sp>
      <p:sp>
        <p:nvSpPr>
          <p:cNvPr id="11" name="TextBox 10">
            <a:extLst>
              <a:ext uri="{FF2B5EF4-FFF2-40B4-BE49-F238E27FC236}">
                <a16:creationId xmlns:a16="http://schemas.microsoft.com/office/drawing/2014/main" id="{BCB98ECE-8FAB-70E8-79CE-83BE712B881B}"/>
              </a:ext>
            </a:extLst>
          </p:cNvPr>
          <p:cNvSpPr txBox="1"/>
          <p:nvPr/>
        </p:nvSpPr>
        <p:spPr>
          <a:xfrm>
            <a:off x="297095" y="1561662"/>
            <a:ext cx="11718435" cy="954107"/>
          </a:xfrm>
          <a:prstGeom prst="rect">
            <a:avLst/>
          </a:prstGeom>
          <a:noFill/>
        </p:spPr>
        <p:txBody>
          <a:bodyPr wrap="square" rtlCol="0">
            <a:spAutoFit/>
          </a:bodyPr>
          <a:lstStyle/>
          <a:p>
            <a:r>
              <a:rPr lang="en-US" sz="1400" dirty="0"/>
              <a:t>All human conversations can be broken down into 3 steps:</a:t>
            </a:r>
          </a:p>
          <a:p>
            <a:pPr marL="342900" indent="-342900">
              <a:buFont typeface="+mj-lt"/>
              <a:buAutoNum type="arabicPeriod"/>
            </a:pPr>
            <a:r>
              <a:rPr lang="en-US" sz="1400" b="1" dirty="0"/>
              <a:t>Listen</a:t>
            </a:r>
            <a:r>
              <a:rPr lang="en-US" sz="1400" dirty="0"/>
              <a:t> to what the other person is saying</a:t>
            </a:r>
          </a:p>
          <a:p>
            <a:pPr marL="342900" indent="-342900">
              <a:buFont typeface="+mj-lt"/>
              <a:buAutoNum type="arabicPeriod"/>
            </a:pPr>
            <a:r>
              <a:rPr lang="en-US" sz="1400" dirty="0"/>
              <a:t>Understand the context of what the other person has asked and </a:t>
            </a:r>
            <a:r>
              <a:rPr lang="en-US" sz="1400" b="1" dirty="0"/>
              <a:t>think</a:t>
            </a:r>
            <a:r>
              <a:rPr lang="en-US" sz="1400" dirty="0"/>
              <a:t> of an appropriate response to be spoken</a:t>
            </a:r>
          </a:p>
          <a:p>
            <a:pPr marL="342900" indent="-342900">
              <a:buFont typeface="+mj-lt"/>
              <a:buAutoNum type="arabicPeriod"/>
            </a:pPr>
            <a:r>
              <a:rPr lang="en-US" sz="1400" b="1" dirty="0"/>
              <a:t>Speak</a:t>
            </a:r>
            <a:r>
              <a:rPr lang="en-US" sz="1400" dirty="0"/>
              <a:t> the response to the other person</a:t>
            </a:r>
            <a:endParaRPr lang="en-IN" sz="1400" dirty="0"/>
          </a:p>
        </p:txBody>
      </p:sp>
      <p:sp>
        <p:nvSpPr>
          <p:cNvPr id="14" name="TextBox 13">
            <a:extLst>
              <a:ext uri="{FF2B5EF4-FFF2-40B4-BE49-F238E27FC236}">
                <a16:creationId xmlns:a16="http://schemas.microsoft.com/office/drawing/2014/main" id="{C87D1B7C-7206-7898-1869-95914B131FB5}"/>
              </a:ext>
            </a:extLst>
          </p:cNvPr>
          <p:cNvSpPr txBox="1"/>
          <p:nvPr/>
        </p:nvSpPr>
        <p:spPr>
          <a:xfrm>
            <a:off x="297094" y="2833735"/>
            <a:ext cx="11718435" cy="1169551"/>
          </a:xfrm>
          <a:prstGeom prst="rect">
            <a:avLst/>
          </a:prstGeom>
          <a:noFill/>
        </p:spPr>
        <p:txBody>
          <a:bodyPr wrap="square" rtlCol="0">
            <a:spAutoFit/>
          </a:bodyPr>
          <a:lstStyle/>
          <a:p>
            <a:r>
              <a:rPr lang="en-US" sz="1400" dirty="0"/>
              <a:t>All the above processes have been integrated into Vaani’s core, including additional features like :</a:t>
            </a:r>
          </a:p>
          <a:p>
            <a:pPr marL="285750" indent="-285750">
              <a:buFont typeface="Arial" panose="020B0604020202020204" pitchFamily="34" charset="0"/>
              <a:buChar char="•"/>
            </a:pPr>
            <a:r>
              <a:rPr lang="en-US" sz="1400" b="1" dirty="0"/>
              <a:t>Multiple voices </a:t>
            </a:r>
            <a:r>
              <a:rPr lang="en-US" sz="1400" dirty="0"/>
              <a:t>: Vaani already has a wide range of 60+ voices including different accents. </a:t>
            </a:r>
          </a:p>
          <a:p>
            <a:pPr marL="285750" indent="-285750">
              <a:buFont typeface="Arial" panose="020B0604020202020204" pitchFamily="34" charset="0"/>
              <a:buChar char="•"/>
            </a:pPr>
            <a:r>
              <a:rPr lang="en-US" sz="1400" b="1" dirty="0"/>
              <a:t>Voice Cloning and Modulation </a:t>
            </a:r>
            <a:r>
              <a:rPr lang="en-US" sz="1400" dirty="0"/>
              <a:t>: It is also possible to clone, modulate and train Vaani on custom or user voices.</a:t>
            </a:r>
          </a:p>
          <a:p>
            <a:pPr marL="285750" indent="-285750">
              <a:buFont typeface="Arial" panose="020B0604020202020204" pitchFamily="34" charset="0"/>
              <a:buChar char="•"/>
            </a:pPr>
            <a:r>
              <a:rPr lang="en-US" sz="1400" b="1" dirty="0"/>
              <a:t>Emotions</a:t>
            </a:r>
            <a:r>
              <a:rPr lang="en-US" sz="1400" dirty="0"/>
              <a:t> : Vaani has been trained to respond based on different emotions to tackle different scenarios and industry specific challenges.</a:t>
            </a:r>
          </a:p>
          <a:p>
            <a:pPr marL="285750" indent="-285750">
              <a:buFont typeface="Arial" panose="020B0604020202020204" pitchFamily="34" charset="0"/>
              <a:buChar char="•"/>
            </a:pPr>
            <a:endParaRPr lang="en-IN" sz="1400" dirty="0"/>
          </a:p>
        </p:txBody>
      </p:sp>
    </p:spTree>
    <p:extLst>
      <p:ext uri="{BB962C8B-B14F-4D97-AF65-F5344CB8AC3E}">
        <p14:creationId xmlns:p14="http://schemas.microsoft.com/office/powerpoint/2010/main" val="287513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1FE65-F377-7E5E-48FF-64EFA696B96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2036B406-1612-2037-BC07-4729D104609E}"/>
              </a:ext>
            </a:extLst>
          </p:cNvPr>
          <p:cNvSpPr/>
          <p:nvPr/>
        </p:nvSpPr>
        <p:spPr>
          <a:xfrm>
            <a:off x="136800" y="6635324"/>
            <a:ext cx="11880000" cy="140677"/>
          </a:xfrm>
          <a:prstGeom prst="rect">
            <a:avLst/>
          </a:prstGeom>
          <a:solidFill>
            <a:srgbClr val="9B84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E0B9C6D6-CE12-BE8C-C49F-5F0D911286AC}"/>
              </a:ext>
            </a:extLst>
          </p:cNvPr>
          <p:cNvSpPr txBox="1">
            <a:spLocks/>
          </p:cNvSpPr>
          <p:nvPr/>
        </p:nvSpPr>
        <p:spPr>
          <a:xfrm>
            <a:off x="196757" y="153143"/>
            <a:ext cx="11632223" cy="5598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mn-lt"/>
              </a:rPr>
              <a:t>How does it work?</a:t>
            </a:r>
          </a:p>
        </p:txBody>
      </p:sp>
      <p:sp>
        <p:nvSpPr>
          <p:cNvPr id="8" name="Slide Number Placeholder 5">
            <a:extLst>
              <a:ext uri="{FF2B5EF4-FFF2-40B4-BE49-F238E27FC236}">
                <a16:creationId xmlns:a16="http://schemas.microsoft.com/office/drawing/2014/main" id="{E2CD3BC4-0106-2A9D-2013-A6D3C2A0E80A}"/>
              </a:ext>
            </a:extLst>
          </p:cNvPr>
          <p:cNvSpPr>
            <a:spLocks noGrp="1"/>
          </p:cNvSpPr>
          <p:nvPr>
            <p:ph type="sldNum" sz="quarter" idx="12"/>
          </p:nvPr>
        </p:nvSpPr>
        <p:spPr>
          <a:xfrm>
            <a:off x="9243645" y="6635324"/>
            <a:ext cx="2743200" cy="140677"/>
          </a:xfrm>
          <a:prstGeom prst="rect">
            <a:avLst/>
          </a:prstGeom>
          <a:ln>
            <a:noFill/>
          </a:ln>
        </p:spPr>
        <p:txBody>
          <a:bodyPr/>
          <a:lstStyle>
            <a:lvl1pPr>
              <a:defRPr>
                <a:solidFill>
                  <a:schemeClr val="tx1">
                    <a:lumMod val="75000"/>
                    <a:lumOff val="25000"/>
                  </a:schemeClr>
                </a:solidFill>
              </a:defRPr>
            </a:lvl1pPr>
          </a:lstStyle>
          <a:p>
            <a:r>
              <a:rPr lang="en-IN" dirty="0"/>
              <a:t>8</a:t>
            </a:r>
          </a:p>
        </p:txBody>
      </p:sp>
      <p:cxnSp>
        <p:nvCxnSpPr>
          <p:cNvPr id="10" name="Straight Connector 9">
            <a:extLst>
              <a:ext uri="{FF2B5EF4-FFF2-40B4-BE49-F238E27FC236}">
                <a16:creationId xmlns:a16="http://schemas.microsoft.com/office/drawing/2014/main" id="{DFE3A8FA-1149-C550-30A0-4A0A1E917F7A}"/>
              </a:ext>
              <a:ext uri="{C183D7F6-B498-43B3-948B-1728B52AA6E4}">
                <adec:decorative xmlns:adec="http://schemas.microsoft.com/office/drawing/2017/decorative" val="1"/>
              </a:ext>
            </a:extLst>
          </p:cNvPr>
          <p:cNvCxnSpPr>
            <a:cxnSpLocks/>
          </p:cNvCxnSpPr>
          <p:nvPr/>
        </p:nvCxnSpPr>
        <p:spPr>
          <a:xfrm flipV="1">
            <a:off x="135530" y="712981"/>
            <a:ext cx="11880000" cy="12804"/>
          </a:xfrm>
          <a:prstGeom prst="line">
            <a:avLst/>
          </a:prstGeom>
          <a:ln w="28575">
            <a:solidFill>
              <a:srgbClr val="9B845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F876BA5-454B-A15E-C8B0-DA5E7D928D0A}"/>
              </a:ext>
            </a:extLst>
          </p:cNvPr>
          <p:cNvPicPr>
            <a:picLocks noChangeAspect="1"/>
          </p:cNvPicPr>
          <p:nvPr/>
        </p:nvPicPr>
        <p:blipFill rotWithShape="1">
          <a:blip r:embed="rId2">
            <a:extLst>
              <a:ext uri="{28A0092B-C50C-407E-A947-70E740481C1C}">
                <a14:useLocalDpi xmlns:a14="http://schemas.microsoft.com/office/drawing/2010/main" val="0"/>
              </a:ext>
            </a:extLst>
          </a:blip>
          <a:srcRect r="38960"/>
          <a:stretch/>
        </p:blipFill>
        <p:spPr>
          <a:xfrm>
            <a:off x="10120507" y="81999"/>
            <a:ext cx="1720388" cy="630982"/>
          </a:xfrm>
          <a:prstGeom prst="rect">
            <a:avLst/>
          </a:prstGeom>
        </p:spPr>
      </p:pic>
      <p:sp>
        <p:nvSpPr>
          <p:cNvPr id="9" name="TextBox 8">
            <a:extLst>
              <a:ext uri="{FF2B5EF4-FFF2-40B4-BE49-F238E27FC236}">
                <a16:creationId xmlns:a16="http://schemas.microsoft.com/office/drawing/2014/main" id="{5195065E-495B-8152-EBAF-5109DB30F36D}"/>
              </a:ext>
            </a:extLst>
          </p:cNvPr>
          <p:cNvSpPr txBox="1"/>
          <p:nvPr/>
        </p:nvSpPr>
        <p:spPr>
          <a:xfrm>
            <a:off x="196757" y="894297"/>
            <a:ext cx="11718435" cy="769441"/>
          </a:xfrm>
          <a:prstGeom prst="rect">
            <a:avLst/>
          </a:prstGeom>
          <a:noFill/>
        </p:spPr>
        <p:txBody>
          <a:bodyPr wrap="square" rtlCol="0">
            <a:spAutoFit/>
          </a:bodyPr>
          <a:lstStyle/>
          <a:p>
            <a:r>
              <a:rPr lang="en-US" sz="1600" b="1" dirty="0"/>
              <a:t>Vaani </a:t>
            </a:r>
            <a:r>
              <a:rPr lang="en-US" sz="1400" dirty="0"/>
              <a:t>is an advanced AI-powered contact center representative designed to enhance customer service operations by automating call handling and providing </a:t>
            </a:r>
            <a:r>
              <a:rPr lang="en-US" sz="1400" u="sng" dirty="0"/>
              <a:t>real-time</a:t>
            </a:r>
            <a:r>
              <a:rPr lang="en-US" sz="1400" dirty="0"/>
              <a:t>, </a:t>
            </a:r>
            <a:r>
              <a:rPr lang="en-US" sz="1400" u="sng" dirty="0"/>
              <a:t>human-like interactions</a:t>
            </a:r>
            <a:r>
              <a:rPr lang="en-US" sz="1400" dirty="0"/>
              <a:t>. Unlike traditional automated systems, Vaani leverages state-of-the-art LLMs and Machine Learning algorithms to understand and respond to customer queries with high accuracy and empathy.</a:t>
            </a:r>
            <a:endParaRPr lang="en-IN" sz="1400" dirty="0"/>
          </a:p>
        </p:txBody>
      </p:sp>
      <p:grpSp>
        <p:nvGrpSpPr>
          <p:cNvPr id="5" name="Group 4">
            <a:extLst>
              <a:ext uri="{FF2B5EF4-FFF2-40B4-BE49-F238E27FC236}">
                <a16:creationId xmlns:a16="http://schemas.microsoft.com/office/drawing/2014/main" id="{01606B3C-565C-25DC-8E09-3495A015EAC5}"/>
              </a:ext>
            </a:extLst>
          </p:cNvPr>
          <p:cNvGrpSpPr/>
          <p:nvPr/>
        </p:nvGrpSpPr>
        <p:grpSpPr>
          <a:xfrm>
            <a:off x="655707" y="1928845"/>
            <a:ext cx="8359722" cy="4441372"/>
            <a:chOff x="478426" y="1928845"/>
            <a:chExt cx="8359722" cy="4441372"/>
          </a:xfrm>
        </p:grpSpPr>
        <p:pic>
          <p:nvPicPr>
            <p:cNvPr id="4098" name="Picture 2" descr="Men using smartphones young boy playing games on mobile phone and businessman talking vector flat">
              <a:extLst>
                <a:ext uri="{FF2B5EF4-FFF2-40B4-BE49-F238E27FC236}">
                  <a16:creationId xmlns:a16="http://schemas.microsoft.com/office/drawing/2014/main" id="{16030FD5-767A-D186-A142-B5AFF7AAB6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750" r="9210"/>
            <a:stretch/>
          </p:blipFill>
          <p:spPr bwMode="auto">
            <a:xfrm>
              <a:off x="478426" y="3906022"/>
              <a:ext cx="1529383" cy="2390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7EE3955-1363-0018-C5B1-B8AA041229D8}"/>
                </a:ext>
              </a:extLst>
            </p:cNvPr>
            <p:cNvSpPr/>
            <p:nvPr/>
          </p:nvSpPr>
          <p:spPr>
            <a:xfrm>
              <a:off x="2959863" y="1928845"/>
              <a:ext cx="5878285" cy="4441372"/>
            </a:xfrm>
            <a:prstGeom prst="rect">
              <a:avLst/>
            </a:prstGeom>
            <a:noFill/>
            <a:ln w="1905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096437CA-16C0-3E5B-722B-F08E780FBB11}"/>
                </a:ext>
              </a:extLst>
            </p:cNvPr>
            <p:cNvGrpSpPr/>
            <p:nvPr/>
          </p:nvGrpSpPr>
          <p:grpSpPr>
            <a:xfrm>
              <a:off x="2971040" y="4060675"/>
              <a:ext cx="2080727" cy="1194318"/>
              <a:chOff x="2667000" y="0"/>
              <a:chExt cx="6859555" cy="4945224"/>
            </a:xfrm>
          </p:grpSpPr>
          <p:pic>
            <p:nvPicPr>
              <p:cNvPr id="4100" name="Picture 4" descr="Personal assistant and voice recognition icon in black. Microphone with soundwave. Vector on isolated white background. EPS 10 Personal assistant and voice recognition icon in black. Microphone with soundwave. Vector on isolated white background. EPS 10. Speech Recognition stock vector">
                <a:extLst>
                  <a:ext uri="{FF2B5EF4-FFF2-40B4-BE49-F238E27FC236}">
                    <a16:creationId xmlns:a16="http://schemas.microsoft.com/office/drawing/2014/main" id="{D7BD4AF3-B10E-9909-3E21-FA76B9B396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7891"/>
              <a:stretch/>
            </p:blipFill>
            <p:spPr bwMode="auto">
              <a:xfrm>
                <a:off x="2667000" y="0"/>
                <a:ext cx="6858000" cy="49452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9E11614-590C-F7A6-CC2F-19623A414ACA}"/>
                  </a:ext>
                </a:extLst>
              </p:cNvPr>
              <p:cNvSpPr/>
              <p:nvPr/>
            </p:nvSpPr>
            <p:spPr>
              <a:xfrm>
                <a:off x="6755362" y="4286301"/>
                <a:ext cx="2771193" cy="5936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2" name="Straight Arrow Connector 11">
              <a:extLst>
                <a:ext uri="{FF2B5EF4-FFF2-40B4-BE49-F238E27FC236}">
                  <a16:creationId xmlns:a16="http://schemas.microsoft.com/office/drawing/2014/main" id="{5C058048-91DA-EC19-8510-800BBF3F6642}"/>
                </a:ext>
              </a:extLst>
            </p:cNvPr>
            <p:cNvCxnSpPr/>
            <p:nvPr/>
          </p:nvCxnSpPr>
          <p:spPr>
            <a:xfrm>
              <a:off x="2024364" y="4149531"/>
              <a:ext cx="1343608"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99302A4-0BA0-50DB-2239-CF84395B7F1C}"/>
                </a:ext>
              </a:extLst>
            </p:cNvPr>
            <p:cNvSpPr txBox="1"/>
            <p:nvPr/>
          </p:nvSpPr>
          <p:spPr>
            <a:xfrm>
              <a:off x="3267657" y="3979250"/>
              <a:ext cx="1539551" cy="261610"/>
            </a:xfrm>
            <a:prstGeom prst="rect">
              <a:avLst/>
            </a:prstGeom>
            <a:noFill/>
          </p:spPr>
          <p:txBody>
            <a:bodyPr wrap="square" rtlCol="0">
              <a:spAutoFit/>
            </a:bodyPr>
            <a:lstStyle/>
            <a:p>
              <a:pPr algn="ctr"/>
              <a:r>
                <a:rPr lang="en-IN" sz="1100" b="1" dirty="0"/>
                <a:t>Speech To Text</a:t>
              </a:r>
            </a:p>
          </p:txBody>
        </p:sp>
        <p:pic>
          <p:nvPicPr>
            <p:cNvPr id="4102" name="Picture 6" descr="Stack of colorful books vector illustration generated ai">
              <a:extLst>
                <a:ext uri="{FF2B5EF4-FFF2-40B4-BE49-F238E27FC236}">
                  <a16:creationId xmlns:a16="http://schemas.microsoft.com/office/drawing/2014/main" id="{790502BE-0CA1-738B-3AD0-62DBF6F06A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6972" y="2549171"/>
              <a:ext cx="1548828" cy="154882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9911AD0-D667-1AE0-F91F-5A4B0D1C7F86}"/>
                </a:ext>
              </a:extLst>
            </p:cNvPr>
            <p:cNvSpPr txBox="1"/>
            <p:nvPr/>
          </p:nvSpPr>
          <p:spPr>
            <a:xfrm>
              <a:off x="6483530" y="3923281"/>
              <a:ext cx="1539551" cy="430887"/>
            </a:xfrm>
            <a:prstGeom prst="rect">
              <a:avLst/>
            </a:prstGeom>
            <a:noFill/>
          </p:spPr>
          <p:txBody>
            <a:bodyPr wrap="square" rtlCol="0">
              <a:spAutoFit/>
            </a:bodyPr>
            <a:lstStyle/>
            <a:p>
              <a:pPr algn="ctr"/>
              <a:r>
                <a:rPr lang="en-IN" sz="1100" b="1" dirty="0"/>
                <a:t>Business Knowledge, SOP, Guidelines, etc.</a:t>
              </a:r>
            </a:p>
          </p:txBody>
        </p:sp>
        <p:cxnSp>
          <p:nvCxnSpPr>
            <p:cNvPr id="17" name="Connector: Elbow 16">
              <a:extLst>
                <a:ext uri="{FF2B5EF4-FFF2-40B4-BE49-F238E27FC236}">
                  <a16:creationId xmlns:a16="http://schemas.microsoft.com/office/drawing/2014/main" id="{DFE47620-C794-1577-5FA4-FFEFE9EE7853}"/>
                </a:ext>
              </a:extLst>
            </p:cNvPr>
            <p:cNvCxnSpPr>
              <a:cxnSpLocks/>
              <a:stCxn id="4100" idx="0"/>
              <a:endCxn id="4102" idx="1"/>
            </p:cNvCxnSpPr>
            <p:nvPr/>
          </p:nvCxnSpPr>
          <p:spPr>
            <a:xfrm rot="5400000" flipH="1" flipV="1">
              <a:off x="4850525" y="2484228"/>
              <a:ext cx="737090" cy="2415804"/>
            </a:xfrm>
            <a:prstGeom prst="bentConnector2">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pic>
          <p:nvPicPr>
            <p:cNvPr id="4104" name="Picture 8" descr="Confectioner holding cake">
              <a:extLst>
                <a:ext uri="{FF2B5EF4-FFF2-40B4-BE49-F238E27FC236}">
                  <a16:creationId xmlns:a16="http://schemas.microsoft.com/office/drawing/2014/main" id="{E96C72F1-F7D9-0ACA-8EBD-8423F1A482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691614" y="4450120"/>
              <a:ext cx="2526047" cy="1775644"/>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Connector: Elbow 21">
              <a:extLst>
                <a:ext uri="{FF2B5EF4-FFF2-40B4-BE49-F238E27FC236}">
                  <a16:creationId xmlns:a16="http://schemas.microsoft.com/office/drawing/2014/main" id="{56EBDBA2-3291-11A8-B3F1-BDE8AC972595}"/>
                </a:ext>
              </a:extLst>
            </p:cNvPr>
            <p:cNvCxnSpPr>
              <a:cxnSpLocks/>
              <a:stCxn id="15" idx="2"/>
            </p:cNvCxnSpPr>
            <p:nvPr/>
          </p:nvCxnSpPr>
          <p:spPr>
            <a:xfrm rot="5400000">
              <a:off x="6385490" y="4159232"/>
              <a:ext cx="672880" cy="1062753"/>
            </a:xfrm>
            <a:prstGeom prst="bentConnector2">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11E85F0-5965-7A25-F5CA-A19B305ED258}"/>
                </a:ext>
              </a:extLst>
            </p:cNvPr>
            <p:cNvSpPr txBox="1"/>
            <p:nvPr/>
          </p:nvSpPr>
          <p:spPr>
            <a:xfrm>
              <a:off x="6238619" y="5027049"/>
              <a:ext cx="1539551" cy="261610"/>
            </a:xfrm>
            <a:prstGeom prst="rect">
              <a:avLst/>
            </a:prstGeom>
            <a:noFill/>
          </p:spPr>
          <p:txBody>
            <a:bodyPr wrap="square" rtlCol="0">
              <a:spAutoFit/>
            </a:bodyPr>
            <a:lstStyle/>
            <a:p>
              <a:pPr algn="ctr"/>
              <a:r>
                <a:rPr lang="en-IN" sz="1100" b="1" dirty="0"/>
                <a:t>Information Retrieval</a:t>
              </a:r>
            </a:p>
          </p:txBody>
        </p:sp>
        <p:sp>
          <p:nvSpPr>
            <p:cNvPr id="27" name="TextBox 26">
              <a:extLst>
                <a:ext uri="{FF2B5EF4-FFF2-40B4-BE49-F238E27FC236}">
                  <a16:creationId xmlns:a16="http://schemas.microsoft.com/office/drawing/2014/main" id="{A34A0F17-E361-28D0-5685-C21E7AB554E2}"/>
                </a:ext>
              </a:extLst>
            </p:cNvPr>
            <p:cNvSpPr txBox="1"/>
            <p:nvPr/>
          </p:nvSpPr>
          <p:spPr>
            <a:xfrm>
              <a:off x="3168395" y="5324629"/>
              <a:ext cx="1539551" cy="261610"/>
            </a:xfrm>
            <a:prstGeom prst="rect">
              <a:avLst/>
            </a:prstGeom>
            <a:noFill/>
          </p:spPr>
          <p:txBody>
            <a:bodyPr wrap="square" rtlCol="0">
              <a:spAutoFit/>
            </a:bodyPr>
            <a:lstStyle/>
            <a:p>
              <a:pPr algn="ctr"/>
              <a:r>
                <a:rPr lang="en-IN" sz="1100" b="1" dirty="0"/>
                <a:t>Text To Speech</a:t>
              </a:r>
            </a:p>
          </p:txBody>
        </p:sp>
        <p:cxnSp>
          <p:nvCxnSpPr>
            <p:cNvPr id="28" name="Straight Arrow Connector 27">
              <a:extLst>
                <a:ext uri="{FF2B5EF4-FFF2-40B4-BE49-F238E27FC236}">
                  <a16:creationId xmlns:a16="http://schemas.microsoft.com/office/drawing/2014/main" id="{464D48F5-D0EA-C9FC-5540-50230B8319C7}"/>
                </a:ext>
              </a:extLst>
            </p:cNvPr>
            <p:cNvCxnSpPr>
              <a:cxnSpLocks/>
            </p:cNvCxnSpPr>
            <p:nvPr/>
          </p:nvCxnSpPr>
          <p:spPr>
            <a:xfrm flipH="1" flipV="1">
              <a:off x="2068056" y="5414889"/>
              <a:ext cx="1256224" cy="399"/>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C206BD0-DE42-EF29-1100-A47184C4D5E9}"/>
                </a:ext>
              </a:extLst>
            </p:cNvPr>
            <p:cNvCxnSpPr>
              <a:cxnSpLocks/>
            </p:cNvCxnSpPr>
            <p:nvPr/>
          </p:nvCxnSpPr>
          <p:spPr>
            <a:xfrm flipH="1">
              <a:off x="4827851" y="5031402"/>
              <a:ext cx="679035" cy="12509"/>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DA301E61-29C1-5FCD-A476-F030D07490BD}"/>
                </a:ext>
              </a:extLst>
            </p:cNvPr>
            <p:cNvGrpSpPr/>
            <p:nvPr/>
          </p:nvGrpSpPr>
          <p:grpSpPr>
            <a:xfrm>
              <a:off x="3367972" y="3466713"/>
              <a:ext cx="432000" cy="432000"/>
              <a:chOff x="11986845" y="3163609"/>
              <a:chExt cx="432000" cy="432000"/>
            </a:xfrm>
          </p:grpSpPr>
          <p:sp>
            <p:nvSpPr>
              <p:cNvPr id="37" name="Oval 36">
                <a:extLst>
                  <a:ext uri="{FF2B5EF4-FFF2-40B4-BE49-F238E27FC236}">
                    <a16:creationId xmlns:a16="http://schemas.microsoft.com/office/drawing/2014/main" id="{71C20AEC-1DCC-1923-44F3-D22CA52BB2F8}"/>
                  </a:ext>
                </a:extLst>
              </p:cNvPr>
              <p:cNvSpPr/>
              <p:nvPr/>
            </p:nvSpPr>
            <p:spPr>
              <a:xfrm>
                <a:off x="11986845" y="3163609"/>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8A76260B-A670-6833-2008-55E7B097D649}"/>
                  </a:ext>
                </a:extLst>
              </p:cNvPr>
              <p:cNvSpPr/>
              <p:nvPr/>
            </p:nvSpPr>
            <p:spPr>
              <a:xfrm>
                <a:off x="12058845" y="3235609"/>
                <a:ext cx="288000" cy="288000"/>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1400" b="1" dirty="0">
                    <a:ln w="0"/>
                    <a:solidFill>
                      <a:schemeClr val="tx1"/>
                    </a:solidFill>
                    <a:effectLst>
                      <a:outerShdw blurRad="38100" dist="19050" dir="2700000" algn="tl" rotWithShape="0">
                        <a:schemeClr val="dk1">
                          <a:alpha val="40000"/>
                        </a:schemeClr>
                      </a:outerShdw>
                    </a:effectLst>
                  </a:rPr>
                  <a:t>1</a:t>
                </a:r>
              </a:p>
            </p:txBody>
          </p:sp>
        </p:grpSp>
        <p:grpSp>
          <p:nvGrpSpPr>
            <p:cNvPr id="41" name="Group 40">
              <a:extLst>
                <a:ext uri="{FF2B5EF4-FFF2-40B4-BE49-F238E27FC236}">
                  <a16:creationId xmlns:a16="http://schemas.microsoft.com/office/drawing/2014/main" id="{AB6F6A61-DB9D-0214-8361-3CBA2A271E5B}"/>
                </a:ext>
              </a:extLst>
            </p:cNvPr>
            <p:cNvGrpSpPr/>
            <p:nvPr/>
          </p:nvGrpSpPr>
          <p:grpSpPr>
            <a:xfrm>
              <a:off x="7543800" y="4379562"/>
              <a:ext cx="432000" cy="432000"/>
              <a:chOff x="11986845" y="3163609"/>
              <a:chExt cx="432000" cy="432000"/>
            </a:xfrm>
          </p:grpSpPr>
          <p:sp>
            <p:nvSpPr>
              <p:cNvPr id="42" name="Oval 41">
                <a:extLst>
                  <a:ext uri="{FF2B5EF4-FFF2-40B4-BE49-F238E27FC236}">
                    <a16:creationId xmlns:a16="http://schemas.microsoft.com/office/drawing/2014/main" id="{04F8464D-50BF-FFF9-8DE7-5917F2147594}"/>
                  </a:ext>
                </a:extLst>
              </p:cNvPr>
              <p:cNvSpPr/>
              <p:nvPr/>
            </p:nvSpPr>
            <p:spPr>
              <a:xfrm>
                <a:off x="11986845" y="3163609"/>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B6AB6CA8-38EC-5063-AF47-D345C8FB4AC3}"/>
                  </a:ext>
                </a:extLst>
              </p:cNvPr>
              <p:cNvSpPr/>
              <p:nvPr/>
            </p:nvSpPr>
            <p:spPr>
              <a:xfrm>
                <a:off x="12058845" y="3235609"/>
                <a:ext cx="288000" cy="288000"/>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1400" b="1" dirty="0">
                    <a:ln w="0"/>
                    <a:solidFill>
                      <a:schemeClr val="tx1"/>
                    </a:solidFill>
                    <a:effectLst>
                      <a:outerShdw blurRad="38100" dist="19050" dir="2700000" algn="tl" rotWithShape="0">
                        <a:schemeClr val="dk1">
                          <a:alpha val="40000"/>
                        </a:schemeClr>
                      </a:outerShdw>
                    </a:effectLst>
                  </a:rPr>
                  <a:t>2</a:t>
                </a:r>
              </a:p>
            </p:txBody>
          </p:sp>
        </p:grpSp>
        <p:grpSp>
          <p:nvGrpSpPr>
            <p:cNvPr id="44" name="Group 43">
              <a:extLst>
                <a:ext uri="{FF2B5EF4-FFF2-40B4-BE49-F238E27FC236}">
                  <a16:creationId xmlns:a16="http://schemas.microsoft.com/office/drawing/2014/main" id="{CAF1A319-F015-4760-FC57-F0ED0690F9A4}"/>
                </a:ext>
              </a:extLst>
            </p:cNvPr>
            <p:cNvGrpSpPr/>
            <p:nvPr/>
          </p:nvGrpSpPr>
          <p:grpSpPr>
            <a:xfrm>
              <a:off x="3347239" y="5678417"/>
              <a:ext cx="432000" cy="432000"/>
              <a:chOff x="11986845" y="3163609"/>
              <a:chExt cx="432000" cy="432000"/>
            </a:xfrm>
          </p:grpSpPr>
          <p:sp>
            <p:nvSpPr>
              <p:cNvPr id="45" name="Oval 44">
                <a:extLst>
                  <a:ext uri="{FF2B5EF4-FFF2-40B4-BE49-F238E27FC236}">
                    <a16:creationId xmlns:a16="http://schemas.microsoft.com/office/drawing/2014/main" id="{F959CDC5-07CA-252A-3F17-B4B5C12DC9C9}"/>
                  </a:ext>
                </a:extLst>
              </p:cNvPr>
              <p:cNvSpPr/>
              <p:nvPr/>
            </p:nvSpPr>
            <p:spPr>
              <a:xfrm>
                <a:off x="11986845" y="3163609"/>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DF4DE7EE-236A-20F8-D27A-F1564C6308D0}"/>
                  </a:ext>
                </a:extLst>
              </p:cNvPr>
              <p:cNvSpPr/>
              <p:nvPr/>
            </p:nvSpPr>
            <p:spPr>
              <a:xfrm>
                <a:off x="12058845" y="3235609"/>
                <a:ext cx="288000" cy="288000"/>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1400" b="1" dirty="0">
                    <a:ln w="0"/>
                    <a:solidFill>
                      <a:schemeClr val="tx1"/>
                    </a:solidFill>
                    <a:effectLst>
                      <a:outerShdw blurRad="38100" dist="19050" dir="2700000" algn="tl" rotWithShape="0">
                        <a:schemeClr val="dk1">
                          <a:alpha val="40000"/>
                        </a:schemeClr>
                      </a:outerShdw>
                    </a:effectLst>
                  </a:rPr>
                  <a:t>3</a:t>
                </a:r>
              </a:p>
            </p:txBody>
          </p:sp>
        </p:grpSp>
        <p:sp>
          <p:nvSpPr>
            <p:cNvPr id="47" name="TextBox 46">
              <a:extLst>
                <a:ext uri="{FF2B5EF4-FFF2-40B4-BE49-F238E27FC236}">
                  <a16:creationId xmlns:a16="http://schemas.microsoft.com/office/drawing/2014/main" id="{5D7530C7-F936-92F4-F41D-B921A1060C7F}"/>
                </a:ext>
              </a:extLst>
            </p:cNvPr>
            <p:cNvSpPr txBox="1"/>
            <p:nvPr/>
          </p:nvSpPr>
          <p:spPr>
            <a:xfrm>
              <a:off x="4505030" y="2056066"/>
              <a:ext cx="2787949" cy="461665"/>
            </a:xfrm>
            <a:prstGeom prst="rect">
              <a:avLst/>
            </a:prstGeom>
            <a:noFill/>
          </p:spPr>
          <p:txBody>
            <a:bodyPr wrap="square" rtlCol="0">
              <a:spAutoFit/>
            </a:bodyPr>
            <a:lstStyle/>
            <a:p>
              <a:pPr algn="ctr"/>
              <a:r>
                <a:rPr lang="en-IN" sz="2400" b="1" dirty="0"/>
                <a:t>Vaani - Workflow</a:t>
              </a:r>
            </a:p>
          </p:txBody>
        </p:sp>
      </p:grpSp>
    </p:spTree>
    <p:extLst>
      <p:ext uri="{BB962C8B-B14F-4D97-AF65-F5344CB8AC3E}">
        <p14:creationId xmlns:p14="http://schemas.microsoft.com/office/powerpoint/2010/main" val="1752113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1FE65-F377-7E5E-48FF-64EFA696B96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2036B406-1612-2037-BC07-4729D104609E}"/>
              </a:ext>
            </a:extLst>
          </p:cNvPr>
          <p:cNvSpPr/>
          <p:nvPr/>
        </p:nvSpPr>
        <p:spPr>
          <a:xfrm>
            <a:off x="136800" y="6635324"/>
            <a:ext cx="11880000" cy="140677"/>
          </a:xfrm>
          <a:prstGeom prst="rect">
            <a:avLst/>
          </a:prstGeom>
          <a:solidFill>
            <a:srgbClr val="9B84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E0B9C6D6-CE12-BE8C-C49F-5F0D911286AC}"/>
              </a:ext>
            </a:extLst>
          </p:cNvPr>
          <p:cNvSpPr txBox="1">
            <a:spLocks/>
          </p:cNvSpPr>
          <p:nvPr/>
        </p:nvSpPr>
        <p:spPr>
          <a:xfrm>
            <a:off x="196757" y="153143"/>
            <a:ext cx="11632223" cy="5598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mn-lt"/>
              </a:rPr>
              <a:t>Why pick Vaani over manual operations?</a:t>
            </a:r>
          </a:p>
        </p:txBody>
      </p:sp>
      <p:sp>
        <p:nvSpPr>
          <p:cNvPr id="8" name="Slide Number Placeholder 5">
            <a:extLst>
              <a:ext uri="{FF2B5EF4-FFF2-40B4-BE49-F238E27FC236}">
                <a16:creationId xmlns:a16="http://schemas.microsoft.com/office/drawing/2014/main" id="{E2CD3BC4-0106-2A9D-2013-A6D3C2A0E80A}"/>
              </a:ext>
            </a:extLst>
          </p:cNvPr>
          <p:cNvSpPr>
            <a:spLocks noGrp="1"/>
          </p:cNvSpPr>
          <p:nvPr>
            <p:ph type="sldNum" sz="quarter" idx="12"/>
          </p:nvPr>
        </p:nvSpPr>
        <p:spPr>
          <a:xfrm>
            <a:off x="9243645" y="6635324"/>
            <a:ext cx="2743200" cy="140677"/>
          </a:xfrm>
          <a:prstGeom prst="rect">
            <a:avLst/>
          </a:prstGeom>
          <a:ln>
            <a:noFill/>
          </a:ln>
        </p:spPr>
        <p:txBody>
          <a:bodyPr/>
          <a:lstStyle>
            <a:lvl1pPr>
              <a:defRPr>
                <a:solidFill>
                  <a:schemeClr val="tx1">
                    <a:lumMod val="75000"/>
                    <a:lumOff val="25000"/>
                  </a:schemeClr>
                </a:solidFill>
              </a:defRPr>
            </a:lvl1pPr>
          </a:lstStyle>
          <a:p>
            <a:r>
              <a:rPr lang="en-IN" dirty="0"/>
              <a:t>8</a:t>
            </a:r>
          </a:p>
        </p:txBody>
      </p:sp>
      <p:cxnSp>
        <p:nvCxnSpPr>
          <p:cNvPr id="10" name="Straight Connector 9">
            <a:extLst>
              <a:ext uri="{FF2B5EF4-FFF2-40B4-BE49-F238E27FC236}">
                <a16:creationId xmlns:a16="http://schemas.microsoft.com/office/drawing/2014/main" id="{DFE3A8FA-1149-C550-30A0-4A0A1E917F7A}"/>
              </a:ext>
              <a:ext uri="{C183D7F6-B498-43B3-948B-1728B52AA6E4}">
                <adec:decorative xmlns:adec="http://schemas.microsoft.com/office/drawing/2017/decorative" val="1"/>
              </a:ext>
            </a:extLst>
          </p:cNvPr>
          <p:cNvCxnSpPr>
            <a:cxnSpLocks/>
          </p:cNvCxnSpPr>
          <p:nvPr/>
        </p:nvCxnSpPr>
        <p:spPr>
          <a:xfrm flipV="1">
            <a:off x="135530" y="712981"/>
            <a:ext cx="11880000" cy="12804"/>
          </a:xfrm>
          <a:prstGeom prst="line">
            <a:avLst/>
          </a:prstGeom>
          <a:ln w="28575">
            <a:solidFill>
              <a:srgbClr val="9B845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F876BA5-454B-A15E-C8B0-DA5E7D928D0A}"/>
              </a:ext>
            </a:extLst>
          </p:cNvPr>
          <p:cNvPicPr>
            <a:picLocks noChangeAspect="1"/>
          </p:cNvPicPr>
          <p:nvPr/>
        </p:nvPicPr>
        <p:blipFill rotWithShape="1">
          <a:blip r:embed="rId2">
            <a:extLst>
              <a:ext uri="{28A0092B-C50C-407E-A947-70E740481C1C}">
                <a14:useLocalDpi xmlns:a14="http://schemas.microsoft.com/office/drawing/2010/main" val="0"/>
              </a:ext>
            </a:extLst>
          </a:blip>
          <a:srcRect r="38960"/>
          <a:stretch/>
        </p:blipFill>
        <p:spPr>
          <a:xfrm>
            <a:off x="10120507" y="81999"/>
            <a:ext cx="1720388" cy="630982"/>
          </a:xfrm>
          <a:prstGeom prst="rect">
            <a:avLst/>
          </a:prstGeom>
        </p:spPr>
      </p:pic>
      <p:sp>
        <p:nvSpPr>
          <p:cNvPr id="11" name="Rectangle: Diagonal Corners Rounded 10">
            <a:extLst>
              <a:ext uri="{FF2B5EF4-FFF2-40B4-BE49-F238E27FC236}">
                <a16:creationId xmlns:a16="http://schemas.microsoft.com/office/drawing/2014/main" id="{48937F21-C72F-BE0A-B8AE-52CB5245E817}"/>
              </a:ext>
            </a:extLst>
          </p:cNvPr>
          <p:cNvSpPr/>
          <p:nvPr/>
        </p:nvSpPr>
        <p:spPr>
          <a:xfrm>
            <a:off x="7354881" y="1453752"/>
            <a:ext cx="3294083" cy="546250"/>
          </a:xfrm>
          <a:prstGeom prst="round2Diag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Challenging to scale human resources quickly to meet the increased call volumes during peak times</a:t>
            </a:r>
          </a:p>
        </p:txBody>
      </p:sp>
      <p:sp>
        <p:nvSpPr>
          <p:cNvPr id="16" name="Rectangle: Diagonal Corners Rounded 15">
            <a:extLst>
              <a:ext uri="{FF2B5EF4-FFF2-40B4-BE49-F238E27FC236}">
                <a16:creationId xmlns:a16="http://schemas.microsoft.com/office/drawing/2014/main" id="{31A9D79D-15F3-6E5D-F29E-F8B23D749AFE}"/>
              </a:ext>
            </a:extLst>
          </p:cNvPr>
          <p:cNvSpPr/>
          <p:nvPr/>
        </p:nvSpPr>
        <p:spPr>
          <a:xfrm>
            <a:off x="8115363" y="2000002"/>
            <a:ext cx="3294083" cy="546250"/>
          </a:xfrm>
          <a:prstGeom prst="round2Diag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100000" b="100000"/>
            </a:path>
            <a:tileRect t="-100000" r="-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"Vaani adapts to call spikes, so your service never skips a beat."</a:t>
            </a:r>
          </a:p>
        </p:txBody>
      </p:sp>
      <p:sp>
        <p:nvSpPr>
          <p:cNvPr id="18" name="Rectangle: Diagonal Corners Rounded 17">
            <a:extLst>
              <a:ext uri="{FF2B5EF4-FFF2-40B4-BE49-F238E27FC236}">
                <a16:creationId xmlns:a16="http://schemas.microsoft.com/office/drawing/2014/main" id="{1F9E7A5E-E5EB-2879-4047-D8A7E48786E4}"/>
              </a:ext>
            </a:extLst>
          </p:cNvPr>
          <p:cNvSpPr/>
          <p:nvPr/>
        </p:nvSpPr>
        <p:spPr>
          <a:xfrm>
            <a:off x="7799995" y="3851759"/>
            <a:ext cx="3294083" cy="546250"/>
          </a:xfrm>
          <a:prstGeom prst="round2Diag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Agent unavailability during holidays as well as after office hours</a:t>
            </a:r>
          </a:p>
        </p:txBody>
      </p:sp>
      <p:sp>
        <p:nvSpPr>
          <p:cNvPr id="19" name="Rectangle: Diagonal Corners Rounded 18">
            <a:extLst>
              <a:ext uri="{FF2B5EF4-FFF2-40B4-BE49-F238E27FC236}">
                <a16:creationId xmlns:a16="http://schemas.microsoft.com/office/drawing/2014/main" id="{F9A6DF68-FDE5-CFF9-A2F7-2872BAF48013}"/>
              </a:ext>
            </a:extLst>
          </p:cNvPr>
          <p:cNvSpPr/>
          <p:nvPr/>
        </p:nvSpPr>
        <p:spPr>
          <a:xfrm>
            <a:off x="8546812" y="4398009"/>
            <a:ext cx="3294083" cy="546250"/>
          </a:xfrm>
          <a:prstGeom prst="round2Diag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100000" b="100000"/>
            </a:path>
            <a:tileRect t="-100000" r="-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After hours or Holidays? No problem. Vaani’s here to ensure continuous support!</a:t>
            </a:r>
          </a:p>
        </p:txBody>
      </p:sp>
      <p:sp>
        <p:nvSpPr>
          <p:cNvPr id="20" name="Rectangle: Diagonal Corners Rounded 19">
            <a:extLst>
              <a:ext uri="{FF2B5EF4-FFF2-40B4-BE49-F238E27FC236}">
                <a16:creationId xmlns:a16="http://schemas.microsoft.com/office/drawing/2014/main" id="{AB8E8B90-F10A-F79C-FE91-4902F8E831FD}"/>
              </a:ext>
            </a:extLst>
          </p:cNvPr>
          <p:cNvSpPr/>
          <p:nvPr/>
        </p:nvSpPr>
        <p:spPr>
          <a:xfrm>
            <a:off x="4228636" y="5240444"/>
            <a:ext cx="3294083" cy="546250"/>
          </a:xfrm>
          <a:prstGeom prst="round2Diag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Infrastructure blackout halts even the emergency and urgent customer services</a:t>
            </a:r>
          </a:p>
        </p:txBody>
      </p:sp>
      <p:sp>
        <p:nvSpPr>
          <p:cNvPr id="21" name="Rectangle: Diagonal Corners Rounded 20">
            <a:extLst>
              <a:ext uri="{FF2B5EF4-FFF2-40B4-BE49-F238E27FC236}">
                <a16:creationId xmlns:a16="http://schemas.microsoft.com/office/drawing/2014/main" id="{F9E37732-402A-4B4F-2927-2A3DF9E31218}"/>
              </a:ext>
            </a:extLst>
          </p:cNvPr>
          <p:cNvSpPr/>
          <p:nvPr/>
        </p:nvSpPr>
        <p:spPr>
          <a:xfrm>
            <a:off x="4989118" y="5786694"/>
            <a:ext cx="3294083" cy="546250"/>
          </a:xfrm>
          <a:prstGeom prst="round2Diag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100000" b="100000"/>
            </a:path>
            <a:tileRect t="-100000" r="-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Vaani keeps the lights on—no blackout can stop your emergency services!</a:t>
            </a:r>
            <a:endParaRPr lang="en-IN" sz="1100" dirty="0">
              <a:solidFill>
                <a:schemeClr val="tx1"/>
              </a:solidFill>
            </a:endParaRPr>
          </a:p>
        </p:txBody>
      </p:sp>
      <p:sp>
        <p:nvSpPr>
          <p:cNvPr id="23" name="Rectangle: Diagonal Corners Rounded 22">
            <a:extLst>
              <a:ext uri="{FF2B5EF4-FFF2-40B4-BE49-F238E27FC236}">
                <a16:creationId xmlns:a16="http://schemas.microsoft.com/office/drawing/2014/main" id="{49F124C1-8B36-D422-E1AF-66B7F9FEDD02}"/>
              </a:ext>
            </a:extLst>
          </p:cNvPr>
          <p:cNvSpPr/>
          <p:nvPr/>
        </p:nvSpPr>
        <p:spPr>
          <a:xfrm>
            <a:off x="1543038" y="1455194"/>
            <a:ext cx="3294083" cy="546250"/>
          </a:xfrm>
          <a:prstGeom prst="round2Diag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High attrition mandates recruitment and training process to compensate the manpower</a:t>
            </a:r>
          </a:p>
        </p:txBody>
      </p:sp>
      <p:sp>
        <p:nvSpPr>
          <p:cNvPr id="24" name="Rectangle: Diagonal Corners Rounded 23">
            <a:extLst>
              <a:ext uri="{FF2B5EF4-FFF2-40B4-BE49-F238E27FC236}">
                <a16:creationId xmlns:a16="http://schemas.microsoft.com/office/drawing/2014/main" id="{5A0B5479-C808-DC77-059A-0116B97AD5CD}"/>
              </a:ext>
            </a:extLst>
          </p:cNvPr>
          <p:cNvSpPr/>
          <p:nvPr/>
        </p:nvSpPr>
        <p:spPr>
          <a:xfrm>
            <a:off x="782556" y="1985338"/>
            <a:ext cx="3294083" cy="546250"/>
          </a:xfrm>
          <a:prstGeom prst="round2Diag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100000" b="100000"/>
            </a:path>
            <a:tileRect t="-100000" r="-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Cut down on training time—Vaani’s here to keep your team running smoothly!</a:t>
            </a:r>
            <a:endParaRPr lang="en-IN" sz="1100" dirty="0">
              <a:solidFill>
                <a:schemeClr val="tx1"/>
              </a:solidFill>
            </a:endParaRPr>
          </a:p>
        </p:txBody>
      </p:sp>
      <p:sp>
        <p:nvSpPr>
          <p:cNvPr id="26" name="Rectangle: Diagonal Corners Rounded 25">
            <a:extLst>
              <a:ext uri="{FF2B5EF4-FFF2-40B4-BE49-F238E27FC236}">
                <a16:creationId xmlns:a16="http://schemas.microsoft.com/office/drawing/2014/main" id="{1F89750A-BD06-B90E-C020-69CE69A3F151}"/>
              </a:ext>
            </a:extLst>
          </p:cNvPr>
          <p:cNvSpPr/>
          <p:nvPr/>
        </p:nvSpPr>
        <p:spPr>
          <a:xfrm>
            <a:off x="973683" y="3820470"/>
            <a:ext cx="3294083" cy="546250"/>
          </a:xfrm>
          <a:prstGeom prst="round2Diag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Repetitive and monotonous tasks lead to </a:t>
            </a:r>
          </a:p>
          <a:p>
            <a:pPr algn="ctr"/>
            <a:r>
              <a:rPr lang="en-US" sz="1100" dirty="0">
                <a:solidFill>
                  <a:schemeClr val="tx1"/>
                </a:solidFill>
              </a:rPr>
              <a:t>high employee burnout</a:t>
            </a:r>
          </a:p>
        </p:txBody>
      </p:sp>
      <p:sp>
        <p:nvSpPr>
          <p:cNvPr id="29" name="Rectangle: Diagonal Corners Rounded 28">
            <a:extLst>
              <a:ext uri="{FF2B5EF4-FFF2-40B4-BE49-F238E27FC236}">
                <a16:creationId xmlns:a16="http://schemas.microsoft.com/office/drawing/2014/main" id="{3A28043D-E299-EB11-E458-C06FD0798B75}"/>
              </a:ext>
            </a:extLst>
          </p:cNvPr>
          <p:cNvSpPr/>
          <p:nvPr/>
        </p:nvSpPr>
        <p:spPr>
          <a:xfrm>
            <a:off x="213201" y="4366720"/>
            <a:ext cx="3294083" cy="546250"/>
          </a:xfrm>
          <a:prstGeom prst="round2Diag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100000" b="100000"/>
            </a:path>
            <a:tileRect t="-100000" r="-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Wave goodbye to burnout—Vaani handles the boring stuff so your team can excel!</a:t>
            </a:r>
            <a:endParaRPr lang="en-IN" sz="1100" dirty="0">
              <a:solidFill>
                <a:schemeClr val="tx1"/>
              </a:solidFill>
            </a:endParaRPr>
          </a:p>
        </p:txBody>
      </p:sp>
      <p:grpSp>
        <p:nvGrpSpPr>
          <p:cNvPr id="32" name="Group 31">
            <a:extLst>
              <a:ext uri="{FF2B5EF4-FFF2-40B4-BE49-F238E27FC236}">
                <a16:creationId xmlns:a16="http://schemas.microsoft.com/office/drawing/2014/main" id="{73B39730-CA0C-C6AC-9904-7A5C7FBA50F5}"/>
              </a:ext>
            </a:extLst>
          </p:cNvPr>
          <p:cNvGrpSpPr/>
          <p:nvPr/>
        </p:nvGrpSpPr>
        <p:grpSpPr>
          <a:xfrm>
            <a:off x="4746171" y="2125622"/>
            <a:ext cx="2699658" cy="2442952"/>
            <a:chOff x="4915792" y="2040287"/>
            <a:chExt cx="2340000" cy="2340000"/>
          </a:xfrm>
        </p:grpSpPr>
        <p:sp>
          <p:nvSpPr>
            <p:cNvPr id="33" name="Oval 32">
              <a:extLst>
                <a:ext uri="{FF2B5EF4-FFF2-40B4-BE49-F238E27FC236}">
                  <a16:creationId xmlns:a16="http://schemas.microsoft.com/office/drawing/2014/main" id="{E8A7589B-748E-EE09-8662-BDDBAED6FF77}"/>
                </a:ext>
              </a:extLst>
            </p:cNvPr>
            <p:cNvSpPr/>
            <p:nvPr/>
          </p:nvSpPr>
          <p:spPr>
            <a:xfrm>
              <a:off x="4915792" y="2040287"/>
              <a:ext cx="2340000" cy="2340000"/>
            </a:xfrm>
            <a:prstGeom prst="ellipse">
              <a:avLst/>
            </a:prstGeom>
            <a:solidFill>
              <a:schemeClr val="accent1">
                <a:lumMod val="60000"/>
                <a:lumOff val="40000"/>
              </a:schemeClr>
            </a:solidFill>
            <a:ln>
              <a:noFill/>
            </a:ln>
            <a:effectLst>
              <a:glow rad="101600">
                <a:schemeClr val="accent1">
                  <a:lumMod val="40000"/>
                  <a:lumOff val="60000"/>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100">
                <a:solidFill>
                  <a:schemeClr val="tx1"/>
                </a:solidFill>
              </a:endParaRPr>
            </a:p>
          </p:txBody>
        </p:sp>
        <p:sp>
          <p:nvSpPr>
            <p:cNvPr id="35" name="Oval 34">
              <a:extLst>
                <a:ext uri="{FF2B5EF4-FFF2-40B4-BE49-F238E27FC236}">
                  <a16:creationId xmlns:a16="http://schemas.microsoft.com/office/drawing/2014/main" id="{6CA8CF26-0CDF-E2BC-55E5-BFA7DFF04504}"/>
                </a:ext>
              </a:extLst>
            </p:cNvPr>
            <p:cNvSpPr/>
            <p:nvPr/>
          </p:nvSpPr>
          <p:spPr>
            <a:xfrm>
              <a:off x="5089915" y="2214410"/>
              <a:ext cx="1991754" cy="1991754"/>
            </a:xfrm>
            <a:prstGeom prst="ellipse">
              <a:avLst/>
            </a:prstGeom>
            <a:solidFill>
              <a:schemeClr val="accent1">
                <a:lumMod val="50000"/>
              </a:schemeClr>
            </a:solidFill>
            <a:ln>
              <a:no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bg1"/>
                  </a:solidFill>
                </a:rPr>
                <a:t>REASONS FOR AGENT UNAVAILABILITY</a:t>
              </a:r>
            </a:p>
          </p:txBody>
        </p:sp>
      </p:grpSp>
      <p:cxnSp>
        <p:nvCxnSpPr>
          <p:cNvPr id="22" name="Connector: Elbow 21">
            <a:extLst>
              <a:ext uri="{FF2B5EF4-FFF2-40B4-BE49-F238E27FC236}">
                <a16:creationId xmlns:a16="http://schemas.microsoft.com/office/drawing/2014/main" id="{1B323DB3-6FD2-1956-831B-29563046BB2D}"/>
              </a:ext>
            </a:extLst>
          </p:cNvPr>
          <p:cNvCxnSpPr>
            <a:stCxn id="33" idx="2"/>
            <a:endCxn id="26" idx="3"/>
          </p:cNvCxnSpPr>
          <p:nvPr/>
        </p:nvCxnSpPr>
        <p:spPr>
          <a:xfrm rot="10800000" flipV="1">
            <a:off x="2620725" y="3347098"/>
            <a:ext cx="2125446" cy="473372"/>
          </a:xfrm>
          <a:prstGeom prst="bentConnector2">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524699FC-A4D7-1DAC-CC7D-2DA2AD128BC8}"/>
              </a:ext>
            </a:extLst>
          </p:cNvPr>
          <p:cNvCxnSpPr>
            <a:cxnSpLocks/>
            <a:stCxn id="33" idx="6"/>
            <a:endCxn id="18" idx="3"/>
          </p:cNvCxnSpPr>
          <p:nvPr/>
        </p:nvCxnSpPr>
        <p:spPr>
          <a:xfrm>
            <a:off x="7445829" y="3347098"/>
            <a:ext cx="2001208" cy="504661"/>
          </a:xfrm>
          <a:prstGeom prst="bentConnector2">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7BCCF9B-5872-547D-89DE-3DF59F39989A}"/>
              </a:ext>
            </a:extLst>
          </p:cNvPr>
          <p:cNvCxnSpPr>
            <a:cxnSpLocks/>
            <a:stCxn id="33" idx="0"/>
            <a:endCxn id="11" idx="3"/>
          </p:cNvCxnSpPr>
          <p:nvPr/>
        </p:nvCxnSpPr>
        <p:spPr>
          <a:xfrm rot="5400000" flipH="1" flipV="1">
            <a:off x="7213026" y="336726"/>
            <a:ext cx="671870" cy="2905923"/>
          </a:xfrm>
          <a:prstGeom prst="bentConnector3">
            <a:avLst>
              <a:gd name="adj1" fmla="val 134024"/>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46C57F45-06AB-02DD-6910-EDE6B595ADAC}"/>
              </a:ext>
            </a:extLst>
          </p:cNvPr>
          <p:cNvCxnSpPr>
            <a:cxnSpLocks/>
            <a:stCxn id="33" idx="0"/>
            <a:endCxn id="23" idx="3"/>
          </p:cNvCxnSpPr>
          <p:nvPr/>
        </p:nvCxnSpPr>
        <p:spPr>
          <a:xfrm rot="16200000" flipV="1">
            <a:off x="4307826" y="337448"/>
            <a:ext cx="670428" cy="2905920"/>
          </a:xfrm>
          <a:prstGeom prst="bentConnector3">
            <a:avLst>
              <a:gd name="adj1" fmla="val 134098"/>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B47A7E8-04CE-B1F6-6834-9D4FBB03E906}"/>
              </a:ext>
            </a:extLst>
          </p:cNvPr>
          <p:cNvCxnSpPr>
            <a:stCxn id="33" idx="4"/>
          </p:cNvCxnSpPr>
          <p:nvPr/>
        </p:nvCxnSpPr>
        <p:spPr>
          <a:xfrm flipH="1">
            <a:off x="6095999" y="4568574"/>
            <a:ext cx="1" cy="671870"/>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370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2E143C1-7E7C-A56B-D00B-A4B73A0AD2C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1A0CC05-BF1C-A39B-1A26-CC60A994AAC1}"/>
              </a:ext>
            </a:extLst>
          </p:cNvPr>
          <p:cNvSpPr/>
          <p:nvPr/>
        </p:nvSpPr>
        <p:spPr>
          <a:xfrm>
            <a:off x="136800" y="6635324"/>
            <a:ext cx="11880000" cy="140677"/>
          </a:xfrm>
          <a:prstGeom prst="rect">
            <a:avLst/>
          </a:prstGeom>
          <a:solidFill>
            <a:srgbClr val="9B84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DE11D1AE-4266-1E8F-55CF-D83FF2B73215}"/>
              </a:ext>
            </a:extLst>
          </p:cNvPr>
          <p:cNvSpPr txBox="1">
            <a:spLocks/>
          </p:cNvSpPr>
          <p:nvPr/>
        </p:nvSpPr>
        <p:spPr>
          <a:xfrm>
            <a:off x="196757" y="153143"/>
            <a:ext cx="11632223" cy="5598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mn-lt"/>
              </a:rPr>
              <a:t>Case Study</a:t>
            </a:r>
          </a:p>
        </p:txBody>
      </p:sp>
      <p:sp>
        <p:nvSpPr>
          <p:cNvPr id="8" name="Slide Number Placeholder 5">
            <a:extLst>
              <a:ext uri="{FF2B5EF4-FFF2-40B4-BE49-F238E27FC236}">
                <a16:creationId xmlns:a16="http://schemas.microsoft.com/office/drawing/2014/main" id="{49973435-AD6F-EDC9-FE53-B35FA4440357}"/>
              </a:ext>
            </a:extLst>
          </p:cNvPr>
          <p:cNvSpPr>
            <a:spLocks noGrp="1"/>
          </p:cNvSpPr>
          <p:nvPr>
            <p:ph type="sldNum" sz="quarter" idx="12"/>
          </p:nvPr>
        </p:nvSpPr>
        <p:spPr>
          <a:xfrm>
            <a:off x="9243645" y="6635324"/>
            <a:ext cx="2743200" cy="140677"/>
          </a:xfrm>
          <a:prstGeom prst="rect">
            <a:avLst/>
          </a:prstGeom>
          <a:ln>
            <a:noFill/>
          </a:ln>
        </p:spPr>
        <p:txBody>
          <a:bodyPr/>
          <a:lstStyle>
            <a:lvl1pPr>
              <a:defRPr>
                <a:solidFill>
                  <a:schemeClr val="tx1">
                    <a:lumMod val="75000"/>
                    <a:lumOff val="25000"/>
                  </a:schemeClr>
                </a:solidFill>
              </a:defRPr>
            </a:lvl1pPr>
          </a:lstStyle>
          <a:p>
            <a:r>
              <a:rPr lang="en-IN" dirty="0"/>
              <a:t>7</a:t>
            </a:r>
          </a:p>
        </p:txBody>
      </p:sp>
      <p:cxnSp>
        <p:nvCxnSpPr>
          <p:cNvPr id="10" name="Straight Connector 9">
            <a:extLst>
              <a:ext uri="{FF2B5EF4-FFF2-40B4-BE49-F238E27FC236}">
                <a16:creationId xmlns:a16="http://schemas.microsoft.com/office/drawing/2014/main" id="{B7C27D04-6B42-32D6-FBC5-8877EDA08C7C}"/>
              </a:ext>
              <a:ext uri="{C183D7F6-B498-43B3-948B-1728B52AA6E4}">
                <adec:decorative xmlns:adec="http://schemas.microsoft.com/office/drawing/2017/decorative" val="1"/>
              </a:ext>
            </a:extLst>
          </p:cNvPr>
          <p:cNvCxnSpPr>
            <a:cxnSpLocks/>
          </p:cNvCxnSpPr>
          <p:nvPr/>
        </p:nvCxnSpPr>
        <p:spPr>
          <a:xfrm flipV="1">
            <a:off x="135530" y="712981"/>
            <a:ext cx="11880000" cy="12804"/>
          </a:xfrm>
          <a:prstGeom prst="line">
            <a:avLst/>
          </a:prstGeom>
          <a:ln w="28575">
            <a:solidFill>
              <a:srgbClr val="9B845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83DEF84-F210-6271-22AA-EE5901AC98BF}"/>
              </a:ext>
            </a:extLst>
          </p:cNvPr>
          <p:cNvPicPr>
            <a:picLocks noChangeAspect="1"/>
          </p:cNvPicPr>
          <p:nvPr/>
        </p:nvPicPr>
        <p:blipFill rotWithShape="1">
          <a:blip r:embed="rId2">
            <a:extLst>
              <a:ext uri="{28A0092B-C50C-407E-A947-70E740481C1C}">
                <a14:useLocalDpi xmlns:a14="http://schemas.microsoft.com/office/drawing/2010/main" val="0"/>
              </a:ext>
            </a:extLst>
          </a:blip>
          <a:srcRect r="38960"/>
          <a:stretch/>
        </p:blipFill>
        <p:spPr>
          <a:xfrm>
            <a:off x="10120507" y="81999"/>
            <a:ext cx="1720388" cy="630982"/>
          </a:xfrm>
          <a:prstGeom prst="rect">
            <a:avLst/>
          </a:prstGeom>
        </p:spPr>
      </p:pic>
      <p:sp>
        <p:nvSpPr>
          <p:cNvPr id="5" name="TextBox 4">
            <a:extLst>
              <a:ext uri="{FF2B5EF4-FFF2-40B4-BE49-F238E27FC236}">
                <a16:creationId xmlns:a16="http://schemas.microsoft.com/office/drawing/2014/main" id="{D27BFA29-5FA1-E39F-D44A-FB6BFA56C3D3}"/>
              </a:ext>
            </a:extLst>
          </p:cNvPr>
          <p:cNvSpPr txBox="1"/>
          <p:nvPr/>
        </p:nvSpPr>
        <p:spPr>
          <a:xfrm>
            <a:off x="523783" y="1075478"/>
            <a:ext cx="5572217" cy="707886"/>
          </a:xfrm>
          <a:prstGeom prst="rect">
            <a:avLst/>
          </a:prstGeom>
          <a:noFill/>
        </p:spPr>
        <p:txBody>
          <a:bodyPr wrap="square" rtlCol="0">
            <a:spAutoFit/>
          </a:bodyPr>
          <a:lstStyle/>
          <a:p>
            <a:r>
              <a:rPr lang="en-IN" sz="2000" b="1" dirty="0"/>
              <a:t>Challenges faced by contact centres in maintaining Customer Satisfaction and Loyalty </a:t>
            </a:r>
          </a:p>
        </p:txBody>
      </p:sp>
      <p:sp>
        <p:nvSpPr>
          <p:cNvPr id="9" name="TextBox 8">
            <a:extLst>
              <a:ext uri="{FF2B5EF4-FFF2-40B4-BE49-F238E27FC236}">
                <a16:creationId xmlns:a16="http://schemas.microsoft.com/office/drawing/2014/main" id="{2AC46DEE-0601-4709-09FB-CBC2EDBC4AD4}"/>
              </a:ext>
            </a:extLst>
          </p:cNvPr>
          <p:cNvSpPr txBox="1"/>
          <p:nvPr/>
        </p:nvSpPr>
        <p:spPr>
          <a:xfrm>
            <a:off x="523783" y="2016238"/>
            <a:ext cx="5469721"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a:t>High Operational Costs</a:t>
            </a:r>
            <a:r>
              <a:rPr lang="en-US" sz="1400" dirty="0"/>
              <a:t>: Maintaining a large team of human agents is expensive, with costs including salaries, training, and infrastructure.</a:t>
            </a:r>
          </a:p>
        </p:txBody>
      </p:sp>
      <p:sp>
        <p:nvSpPr>
          <p:cNvPr id="15" name="TextBox 14">
            <a:extLst>
              <a:ext uri="{FF2B5EF4-FFF2-40B4-BE49-F238E27FC236}">
                <a16:creationId xmlns:a16="http://schemas.microsoft.com/office/drawing/2014/main" id="{008F5976-ED31-C961-F95F-999B402EA3D0}"/>
              </a:ext>
            </a:extLst>
          </p:cNvPr>
          <p:cNvSpPr txBox="1"/>
          <p:nvPr/>
        </p:nvSpPr>
        <p:spPr>
          <a:xfrm>
            <a:off x="543146" y="3405104"/>
            <a:ext cx="5469722"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a:t>Scalability Issues</a:t>
            </a:r>
            <a:r>
              <a:rPr lang="en-US" sz="1400" dirty="0"/>
              <a:t>: During peak times, it is challenging to scale human resources quickly to meet the increased call volumes.</a:t>
            </a:r>
            <a:endParaRPr lang="en-IN" sz="1400" dirty="0"/>
          </a:p>
        </p:txBody>
      </p:sp>
      <p:sp>
        <p:nvSpPr>
          <p:cNvPr id="16" name="TextBox 15">
            <a:extLst>
              <a:ext uri="{FF2B5EF4-FFF2-40B4-BE49-F238E27FC236}">
                <a16:creationId xmlns:a16="http://schemas.microsoft.com/office/drawing/2014/main" id="{B92D5307-B460-0B17-79B1-6FBB9E9CF522}"/>
              </a:ext>
            </a:extLst>
          </p:cNvPr>
          <p:cNvSpPr txBox="1"/>
          <p:nvPr/>
        </p:nvSpPr>
        <p:spPr>
          <a:xfrm>
            <a:off x="543146" y="4619136"/>
            <a:ext cx="5372071" cy="738664"/>
          </a:xfrm>
          <a:prstGeom prst="rect">
            <a:avLst/>
          </a:prstGeom>
          <a:noFill/>
        </p:spPr>
        <p:txBody>
          <a:bodyPr wrap="square" rtlCol="0">
            <a:spAutoFit/>
          </a:bodyPr>
          <a:lstStyle/>
          <a:p>
            <a:pPr marL="285750" indent="-285750">
              <a:buFont typeface="Arial" panose="020B0604020202020204" pitchFamily="34" charset="0"/>
              <a:buChar char="•"/>
            </a:pPr>
            <a:r>
              <a:rPr lang="en-US" sz="1400" b="1" dirty="0"/>
              <a:t>Negative ROI Processes</a:t>
            </a:r>
            <a:r>
              <a:rPr lang="en-US" sz="1400" dirty="0"/>
              <a:t>: Certain processes, such as handling frequent simple queries, often result in negative ROI due to their high handling costs and low revenue impact.</a:t>
            </a:r>
            <a:endParaRPr lang="en-IN" sz="1400" dirty="0"/>
          </a:p>
        </p:txBody>
      </p:sp>
      <p:sp>
        <p:nvSpPr>
          <p:cNvPr id="2" name="TextBox 1">
            <a:extLst>
              <a:ext uri="{FF2B5EF4-FFF2-40B4-BE49-F238E27FC236}">
                <a16:creationId xmlns:a16="http://schemas.microsoft.com/office/drawing/2014/main" id="{CD32045E-76A2-5B58-DA82-A3433EF3651A}"/>
              </a:ext>
            </a:extLst>
          </p:cNvPr>
          <p:cNvSpPr txBox="1"/>
          <p:nvPr/>
        </p:nvSpPr>
        <p:spPr>
          <a:xfrm>
            <a:off x="523782" y="2602949"/>
            <a:ext cx="5469721" cy="738664"/>
          </a:xfrm>
          <a:prstGeom prst="rect">
            <a:avLst/>
          </a:prstGeom>
          <a:noFill/>
        </p:spPr>
        <p:txBody>
          <a:bodyPr wrap="square" rtlCol="0">
            <a:spAutoFit/>
          </a:bodyPr>
          <a:lstStyle/>
          <a:p>
            <a:pPr marL="285750" indent="-285750">
              <a:buFont typeface="Arial" panose="020B0604020202020204" pitchFamily="34" charset="0"/>
              <a:buChar char="•"/>
            </a:pPr>
            <a:r>
              <a:rPr lang="en-US" sz="1400" b="1" dirty="0"/>
              <a:t>Agent Burnout</a:t>
            </a:r>
            <a:r>
              <a:rPr lang="en-US" sz="1400" dirty="0"/>
              <a:t>: Repetitive and monotonous tasks lead to high employee burnout, impacting productivity and service quality. It also leads to high agent attrition.</a:t>
            </a:r>
          </a:p>
        </p:txBody>
      </p:sp>
      <p:sp>
        <p:nvSpPr>
          <p:cNvPr id="4" name="TextBox 3">
            <a:extLst>
              <a:ext uri="{FF2B5EF4-FFF2-40B4-BE49-F238E27FC236}">
                <a16:creationId xmlns:a16="http://schemas.microsoft.com/office/drawing/2014/main" id="{79107AD0-DA0C-490A-91EB-C89A6F78A1E6}"/>
              </a:ext>
            </a:extLst>
          </p:cNvPr>
          <p:cNvSpPr txBox="1"/>
          <p:nvPr/>
        </p:nvSpPr>
        <p:spPr>
          <a:xfrm>
            <a:off x="543146" y="4009246"/>
            <a:ext cx="5469722"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a:t>Inconsistent Service Quality</a:t>
            </a:r>
            <a:r>
              <a:rPr lang="en-US" sz="1400" dirty="0"/>
              <a:t>: Variability in agent performance can lead to inconsistent customer experiences.</a:t>
            </a:r>
            <a:endParaRPr lang="en-IN" sz="1400" dirty="0"/>
          </a:p>
        </p:txBody>
      </p:sp>
      <p:sp>
        <p:nvSpPr>
          <p:cNvPr id="12" name="TextBox 11">
            <a:extLst>
              <a:ext uri="{FF2B5EF4-FFF2-40B4-BE49-F238E27FC236}">
                <a16:creationId xmlns:a16="http://schemas.microsoft.com/office/drawing/2014/main" id="{05C9AF77-D0AA-5FAB-E183-645010815D1C}"/>
              </a:ext>
            </a:extLst>
          </p:cNvPr>
          <p:cNvSpPr txBox="1"/>
          <p:nvPr/>
        </p:nvSpPr>
        <p:spPr>
          <a:xfrm>
            <a:off x="6371174" y="1075478"/>
            <a:ext cx="5572217" cy="707886"/>
          </a:xfrm>
          <a:prstGeom prst="rect">
            <a:avLst/>
          </a:prstGeom>
          <a:noFill/>
        </p:spPr>
        <p:txBody>
          <a:bodyPr wrap="square" rtlCol="0">
            <a:spAutoFit/>
          </a:bodyPr>
          <a:lstStyle/>
          <a:p>
            <a:r>
              <a:rPr lang="en-IN" sz="2000" b="1" dirty="0"/>
              <a:t>Opportunities with Vaani to improve Customer Satisfaction and Loyalty</a:t>
            </a:r>
          </a:p>
        </p:txBody>
      </p:sp>
      <p:sp>
        <p:nvSpPr>
          <p:cNvPr id="14" name="TextBox 13">
            <a:extLst>
              <a:ext uri="{FF2B5EF4-FFF2-40B4-BE49-F238E27FC236}">
                <a16:creationId xmlns:a16="http://schemas.microsoft.com/office/drawing/2014/main" id="{873487A4-E337-F1AD-99C7-2231D4904F43}"/>
              </a:ext>
            </a:extLst>
          </p:cNvPr>
          <p:cNvSpPr txBox="1"/>
          <p:nvPr/>
        </p:nvSpPr>
        <p:spPr>
          <a:xfrm>
            <a:off x="6371174" y="2016238"/>
            <a:ext cx="5469721"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a:t>Cost Reduction</a:t>
            </a:r>
            <a:r>
              <a:rPr lang="en-US" sz="1400" dirty="0"/>
              <a:t>: By automating repetitive and low-value tasks, Vaani significantly reduces operational costs.</a:t>
            </a:r>
          </a:p>
        </p:txBody>
      </p:sp>
      <p:sp>
        <p:nvSpPr>
          <p:cNvPr id="17" name="TextBox 16">
            <a:extLst>
              <a:ext uri="{FF2B5EF4-FFF2-40B4-BE49-F238E27FC236}">
                <a16:creationId xmlns:a16="http://schemas.microsoft.com/office/drawing/2014/main" id="{ABB71D37-1987-E51C-E170-10D7A6B98180}"/>
              </a:ext>
            </a:extLst>
          </p:cNvPr>
          <p:cNvSpPr txBox="1"/>
          <p:nvPr/>
        </p:nvSpPr>
        <p:spPr>
          <a:xfrm>
            <a:off x="6422420" y="3387977"/>
            <a:ext cx="5469721"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a:t>Enhanced Scalability</a:t>
            </a:r>
            <a:r>
              <a:rPr lang="en-US" sz="1400" dirty="0"/>
              <a:t>: Vaani can handle unlimited call volumes, ensuring seamless service during peak times.</a:t>
            </a:r>
          </a:p>
        </p:txBody>
      </p:sp>
      <p:sp>
        <p:nvSpPr>
          <p:cNvPr id="19" name="TextBox 18">
            <a:extLst>
              <a:ext uri="{FF2B5EF4-FFF2-40B4-BE49-F238E27FC236}">
                <a16:creationId xmlns:a16="http://schemas.microsoft.com/office/drawing/2014/main" id="{86578FFD-0B43-D1C4-4954-23963D1C3655}"/>
              </a:ext>
            </a:extLst>
          </p:cNvPr>
          <p:cNvSpPr txBox="1"/>
          <p:nvPr/>
        </p:nvSpPr>
        <p:spPr>
          <a:xfrm>
            <a:off x="6422420" y="2597431"/>
            <a:ext cx="5469721" cy="738664"/>
          </a:xfrm>
          <a:prstGeom prst="rect">
            <a:avLst/>
          </a:prstGeom>
          <a:noFill/>
        </p:spPr>
        <p:txBody>
          <a:bodyPr wrap="square" rtlCol="0">
            <a:spAutoFit/>
          </a:bodyPr>
          <a:lstStyle/>
          <a:p>
            <a:pPr marL="285750" indent="-285750">
              <a:buFont typeface="Arial" panose="020B0604020202020204" pitchFamily="34" charset="0"/>
              <a:buChar char="•"/>
            </a:pPr>
            <a:r>
              <a:rPr lang="en-US" sz="1400" b="1" dirty="0"/>
              <a:t>Improved Agent Satisfaction</a:t>
            </a:r>
            <a:r>
              <a:rPr lang="en-US" sz="1400" dirty="0"/>
              <a:t>: Offloading monotonous tasks to Vaani  allows human agents to focus on more complex and rewarding interactions, reducing burnout and increases employee retention.</a:t>
            </a:r>
          </a:p>
        </p:txBody>
      </p:sp>
      <p:sp>
        <p:nvSpPr>
          <p:cNvPr id="20" name="TextBox 19">
            <a:extLst>
              <a:ext uri="{FF2B5EF4-FFF2-40B4-BE49-F238E27FC236}">
                <a16:creationId xmlns:a16="http://schemas.microsoft.com/office/drawing/2014/main" id="{DB3F596C-99F4-ACEA-5A41-E67513D847AE}"/>
              </a:ext>
            </a:extLst>
          </p:cNvPr>
          <p:cNvSpPr txBox="1"/>
          <p:nvPr/>
        </p:nvSpPr>
        <p:spPr>
          <a:xfrm>
            <a:off x="6422419" y="3982518"/>
            <a:ext cx="5469721"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a:t>Consistent Service Quality</a:t>
            </a:r>
            <a:r>
              <a:rPr lang="en-US" sz="1400" dirty="0"/>
              <a:t>: Vaani provides consistent and accurate responses, enhancing overall customer satisfaction.</a:t>
            </a:r>
          </a:p>
        </p:txBody>
      </p:sp>
      <p:sp>
        <p:nvSpPr>
          <p:cNvPr id="23" name="TextBox 22">
            <a:extLst>
              <a:ext uri="{FF2B5EF4-FFF2-40B4-BE49-F238E27FC236}">
                <a16:creationId xmlns:a16="http://schemas.microsoft.com/office/drawing/2014/main" id="{F1586963-66B0-005F-D8DE-A56D0D3AB78A}"/>
              </a:ext>
            </a:extLst>
          </p:cNvPr>
          <p:cNvSpPr txBox="1"/>
          <p:nvPr/>
        </p:nvSpPr>
        <p:spPr>
          <a:xfrm>
            <a:off x="6422419" y="4577059"/>
            <a:ext cx="5469721"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a:t>Positive ROI</a:t>
            </a:r>
            <a:r>
              <a:rPr lang="en-US" sz="1400" dirty="0"/>
              <a:t>: Automating processes with low ROI improves overall business profitability.</a:t>
            </a:r>
          </a:p>
        </p:txBody>
      </p:sp>
    </p:spTree>
    <p:extLst>
      <p:ext uri="{BB962C8B-B14F-4D97-AF65-F5344CB8AC3E}">
        <p14:creationId xmlns:p14="http://schemas.microsoft.com/office/powerpoint/2010/main" val="1193284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6EF46-A30A-D9F5-EDC7-DA1567D965C9}"/>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9CAE2DA-637A-19FF-A226-5201D63BA5A8}"/>
              </a:ext>
            </a:extLst>
          </p:cNvPr>
          <p:cNvSpPr/>
          <p:nvPr/>
        </p:nvSpPr>
        <p:spPr>
          <a:xfrm>
            <a:off x="136800" y="6635324"/>
            <a:ext cx="11880000" cy="140677"/>
          </a:xfrm>
          <a:prstGeom prst="rect">
            <a:avLst/>
          </a:prstGeom>
          <a:solidFill>
            <a:srgbClr val="9B84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C67BC4E6-81C3-AF6F-5FA2-E7E58FCDAF52}"/>
              </a:ext>
            </a:extLst>
          </p:cNvPr>
          <p:cNvSpPr txBox="1">
            <a:spLocks/>
          </p:cNvSpPr>
          <p:nvPr/>
        </p:nvSpPr>
        <p:spPr>
          <a:xfrm>
            <a:off x="196757" y="153143"/>
            <a:ext cx="11632223" cy="5598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mn-lt"/>
              </a:rPr>
              <a:t>Contact Us</a:t>
            </a:r>
          </a:p>
        </p:txBody>
      </p:sp>
      <p:sp>
        <p:nvSpPr>
          <p:cNvPr id="8" name="Slide Number Placeholder 5">
            <a:extLst>
              <a:ext uri="{FF2B5EF4-FFF2-40B4-BE49-F238E27FC236}">
                <a16:creationId xmlns:a16="http://schemas.microsoft.com/office/drawing/2014/main" id="{E3E3E534-D920-48AE-D148-B458AC2788CE}"/>
              </a:ext>
            </a:extLst>
          </p:cNvPr>
          <p:cNvSpPr>
            <a:spLocks noGrp="1"/>
          </p:cNvSpPr>
          <p:nvPr>
            <p:ph type="sldNum" sz="quarter" idx="12"/>
          </p:nvPr>
        </p:nvSpPr>
        <p:spPr>
          <a:xfrm>
            <a:off x="9243645" y="6635324"/>
            <a:ext cx="2743200" cy="140677"/>
          </a:xfrm>
          <a:prstGeom prst="rect">
            <a:avLst/>
          </a:prstGeom>
          <a:ln>
            <a:noFill/>
          </a:ln>
        </p:spPr>
        <p:txBody>
          <a:bodyPr/>
          <a:lstStyle>
            <a:lvl1pPr>
              <a:defRPr>
                <a:solidFill>
                  <a:schemeClr val="tx1">
                    <a:lumMod val="75000"/>
                    <a:lumOff val="25000"/>
                  </a:schemeClr>
                </a:solidFill>
              </a:defRPr>
            </a:lvl1pPr>
          </a:lstStyle>
          <a:p>
            <a:r>
              <a:rPr lang="en-IN" dirty="0"/>
              <a:t>22</a:t>
            </a:r>
          </a:p>
        </p:txBody>
      </p:sp>
      <p:cxnSp>
        <p:nvCxnSpPr>
          <p:cNvPr id="10" name="Straight Connector 9">
            <a:extLst>
              <a:ext uri="{FF2B5EF4-FFF2-40B4-BE49-F238E27FC236}">
                <a16:creationId xmlns:a16="http://schemas.microsoft.com/office/drawing/2014/main" id="{AE67FEAB-5603-2E15-1D71-3D46DB351271}"/>
              </a:ext>
              <a:ext uri="{C183D7F6-B498-43B3-948B-1728B52AA6E4}">
                <adec:decorative xmlns:adec="http://schemas.microsoft.com/office/drawing/2017/decorative" val="1"/>
              </a:ext>
            </a:extLst>
          </p:cNvPr>
          <p:cNvCxnSpPr>
            <a:cxnSpLocks/>
          </p:cNvCxnSpPr>
          <p:nvPr/>
        </p:nvCxnSpPr>
        <p:spPr>
          <a:xfrm flipV="1">
            <a:off x="135530" y="712981"/>
            <a:ext cx="11880000" cy="12804"/>
          </a:xfrm>
          <a:prstGeom prst="line">
            <a:avLst/>
          </a:prstGeom>
          <a:ln w="28575">
            <a:solidFill>
              <a:srgbClr val="9B845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FADD227C-2D47-3ED7-1778-E4CDA397167E}"/>
              </a:ext>
            </a:extLst>
          </p:cNvPr>
          <p:cNvPicPr>
            <a:picLocks noChangeAspect="1"/>
          </p:cNvPicPr>
          <p:nvPr/>
        </p:nvPicPr>
        <p:blipFill rotWithShape="1">
          <a:blip r:embed="rId2">
            <a:extLst>
              <a:ext uri="{28A0092B-C50C-407E-A947-70E740481C1C}">
                <a14:useLocalDpi xmlns:a14="http://schemas.microsoft.com/office/drawing/2010/main" val="0"/>
              </a:ext>
            </a:extLst>
          </a:blip>
          <a:srcRect r="38960"/>
          <a:stretch/>
        </p:blipFill>
        <p:spPr>
          <a:xfrm>
            <a:off x="10120507" y="81999"/>
            <a:ext cx="1720388" cy="630982"/>
          </a:xfrm>
          <a:prstGeom prst="rect">
            <a:avLst/>
          </a:prstGeom>
        </p:spPr>
      </p:pic>
      <p:grpSp>
        <p:nvGrpSpPr>
          <p:cNvPr id="2" name="Group 1">
            <a:extLst>
              <a:ext uri="{FF2B5EF4-FFF2-40B4-BE49-F238E27FC236}">
                <a16:creationId xmlns:a16="http://schemas.microsoft.com/office/drawing/2014/main" id="{9BCD74BC-9085-E470-32C3-4E2B4232294F}"/>
              </a:ext>
            </a:extLst>
          </p:cNvPr>
          <p:cNvGrpSpPr/>
          <p:nvPr/>
        </p:nvGrpSpPr>
        <p:grpSpPr>
          <a:xfrm>
            <a:off x="6189195" y="1116061"/>
            <a:ext cx="4356671" cy="4521092"/>
            <a:chOff x="310579" y="1273622"/>
            <a:chExt cx="4356671" cy="4521092"/>
          </a:xfrm>
        </p:grpSpPr>
        <p:pic>
          <p:nvPicPr>
            <p:cNvPr id="3" name="Graphic 20" descr="User" title="Icon - Presenter Name">
              <a:extLst>
                <a:ext uri="{FF2B5EF4-FFF2-40B4-BE49-F238E27FC236}">
                  <a16:creationId xmlns:a16="http://schemas.microsoft.com/office/drawing/2014/main" id="{F30E2C77-A639-D806-8187-0824EFDA2F32}"/>
                </a:ext>
              </a:extLst>
            </p:cNvPr>
            <p:cNvPicPr>
              <a:picLocks noChangeAspect="1"/>
            </p:cNvPicPr>
            <p:nvPr/>
          </p:nvPicPr>
          <p:blipFill>
            <a:blip r:embed="rId3" cstate="screen">
              <a:duotone>
                <a:prstClr val="black"/>
                <a:schemeClr val="tx1">
                  <a:tint val="45000"/>
                  <a:satMod val="400000"/>
                </a:schemeClr>
              </a:duotone>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10579" y="1273622"/>
              <a:ext cx="353527" cy="353527"/>
            </a:xfrm>
            <a:prstGeom prst="rect">
              <a:avLst/>
            </a:prstGeom>
            <a:ln w="12700" cap="sq" cmpd="thickThin">
              <a:solidFill>
                <a:srgbClr val="000000"/>
              </a:solidFill>
              <a:prstDash val="solid"/>
              <a:miter lim="800000"/>
            </a:ln>
            <a:effectLst>
              <a:innerShdw blurRad="76200">
                <a:srgbClr val="000000"/>
              </a:innerShdw>
            </a:effectLst>
          </p:spPr>
        </p:pic>
        <p:sp>
          <p:nvSpPr>
            <p:cNvPr id="4" name="Subtitle 2">
              <a:extLst>
                <a:ext uri="{FF2B5EF4-FFF2-40B4-BE49-F238E27FC236}">
                  <a16:creationId xmlns:a16="http://schemas.microsoft.com/office/drawing/2014/main" id="{EFAB6493-F74F-A10C-D06E-F755A5972F6D}"/>
                </a:ext>
              </a:extLst>
            </p:cNvPr>
            <p:cNvSpPr txBox="1">
              <a:spLocks/>
            </p:cNvSpPr>
            <p:nvPr/>
          </p:nvSpPr>
          <p:spPr bwMode="gray">
            <a:xfrm>
              <a:off x="768679" y="1362229"/>
              <a:ext cx="3898571" cy="251305"/>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Rahul Mishra</a:t>
              </a:r>
            </a:p>
          </p:txBody>
        </p:sp>
        <p:pic>
          <p:nvPicPr>
            <p:cNvPr id="5" name="Graphic 24" descr="Smart Phone" title="Icon - Presenter Phone Number">
              <a:extLst>
                <a:ext uri="{FF2B5EF4-FFF2-40B4-BE49-F238E27FC236}">
                  <a16:creationId xmlns:a16="http://schemas.microsoft.com/office/drawing/2014/main" id="{70FEA9A3-8D64-8DB6-8128-11A33F0E6A32}"/>
                </a:ext>
              </a:extLst>
            </p:cNvPr>
            <p:cNvPicPr>
              <a:picLocks noChangeAspect="1"/>
            </p:cNvPicPr>
            <p:nvPr/>
          </p:nvPicPr>
          <p:blipFill>
            <a:blip r:embed="rId5" cstate="screen">
              <a:duotone>
                <a:prstClr val="black"/>
                <a:schemeClr val="tx1">
                  <a:tint val="45000"/>
                  <a:satMod val="400000"/>
                </a:schemeClr>
              </a:duotone>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10579" y="1803539"/>
              <a:ext cx="353527" cy="353527"/>
            </a:xfrm>
            <a:prstGeom prst="rect">
              <a:avLst/>
            </a:prstGeom>
            <a:ln w="12700" cap="sq" cmpd="thickThin">
              <a:solidFill>
                <a:srgbClr val="000000"/>
              </a:solidFill>
              <a:prstDash val="solid"/>
              <a:miter lim="800000"/>
            </a:ln>
            <a:effectLst>
              <a:innerShdw blurRad="76200">
                <a:srgbClr val="000000"/>
              </a:innerShdw>
            </a:effectLst>
          </p:spPr>
        </p:pic>
        <p:sp>
          <p:nvSpPr>
            <p:cNvPr id="9" name="Subtitle 2">
              <a:extLst>
                <a:ext uri="{FF2B5EF4-FFF2-40B4-BE49-F238E27FC236}">
                  <a16:creationId xmlns:a16="http://schemas.microsoft.com/office/drawing/2014/main" id="{6A9851B5-5FF4-EC04-2DBF-31922DE2E921}"/>
                </a:ext>
              </a:extLst>
            </p:cNvPr>
            <p:cNvSpPr txBox="1">
              <a:spLocks/>
            </p:cNvSpPr>
            <p:nvPr/>
          </p:nvSpPr>
          <p:spPr bwMode="gray">
            <a:xfrm>
              <a:off x="768679" y="1856477"/>
              <a:ext cx="3206053" cy="247650"/>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t>
              </a:r>
              <a:r>
                <a:rPr lang="en-IN" dirty="0"/>
                <a:t>91-897 667 0473</a:t>
              </a:r>
              <a:endParaRPr lang="en-US" dirty="0"/>
            </a:p>
          </p:txBody>
        </p:sp>
        <p:pic>
          <p:nvPicPr>
            <p:cNvPr id="11" name="Graphic 22" descr="Envelope" title="Icon Presenter Email">
              <a:extLst>
                <a:ext uri="{FF2B5EF4-FFF2-40B4-BE49-F238E27FC236}">
                  <a16:creationId xmlns:a16="http://schemas.microsoft.com/office/drawing/2014/main" id="{D14A2AED-E32B-AFC8-3697-F1837BD1C208}"/>
                </a:ext>
              </a:extLst>
            </p:cNvPr>
            <p:cNvPicPr>
              <a:picLocks noChangeAspect="1"/>
            </p:cNvPicPr>
            <p:nvPr/>
          </p:nvPicPr>
          <p:blipFill>
            <a:blip r:embed="rId7" cstate="screen">
              <a:duotone>
                <a:prstClr val="black"/>
                <a:schemeClr val="tx1">
                  <a:tint val="45000"/>
                  <a:satMod val="400000"/>
                </a:schemeClr>
              </a:duotone>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310579" y="2372831"/>
              <a:ext cx="343376" cy="343376"/>
            </a:xfrm>
            <a:prstGeom prst="rect">
              <a:avLst/>
            </a:prstGeom>
            <a:ln w="12700" cap="sq" cmpd="thickThin">
              <a:solidFill>
                <a:srgbClr val="000000"/>
              </a:solidFill>
              <a:prstDash val="solid"/>
              <a:miter lim="800000"/>
            </a:ln>
            <a:effectLst>
              <a:innerShdw blurRad="76200">
                <a:srgbClr val="000000"/>
              </a:innerShdw>
            </a:effectLst>
          </p:spPr>
        </p:pic>
        <p:sp>
          <p:nvSpPr>
            <p:cNvPr id="12" name="Subtitle 2">
              <a:extLst>
                <a:ext uri="{FF2B5EF4-FFF2-40B4-BE49-F238E27FC236}">
                  <a16:creationId xmlns:a16="http://schemas.microsoft.com/office/drawing/2014/main" id="{0361010C-B4EE-D26D-0B3A-2B2B75880312}"/>
                </a:ext>
              </a:extLst>
            </p:cNvPr>
            <p:cNvSpPr txBox="1">
              <a:spLocks/>
            </p:cNvSpPr>
            <p:nvPr/>
          </p:nvSpPr>
          <p:spPr bwMode="gray">
            <a:xfrm>
              <a:off x="758528" y="2420694"/>
              <a:ext cx="3206053" cy="247650"/>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rahul.mishra@datacoreconsultants.com</a:t>
              </a:r>
            </a:p>
          </p:txBody>
        </p:sp>
        <p:pic>
          <p:nvPicPr>
            <p:cNvPr id="25" name="Graphic 24" descr="Smart Phone" title="Icon - Presenter Phone Number">
              <a:extLst>
                <a:ext uri="{FF2B5EF4-FFF2-40B4-BE49-F238E27FC236}">
                  <a16:creationId xmlns:a16="http://schemas.microsoft.com/office/drawing/2014/main" id="{9CAF5C91-096A-37A7-7154-9B7E015C30D0}"/>
                </a:ext>
              </a:extLst>
            </p:cNvPr>
            <p:cNvPicPr>
              <a:picLocks noChangeAspect="1"/>
            </p:cNvPicPr>
            <p:nvPr/>
          </p:nvPicPr>
          <p:blipFill>
            <a:blip r:embed="rId5" cstate="screen">
              <a:duotone>
                <a:prstClr val="black"/>
                <a:schemeClr val="tx1">
                  <a:tint val="45000"/>
                  <a:satMod val="400000"/>
                </a:schemeClr>
              </a:duotone>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10579" y="5441187"/>
              <a:ext cx="353527" cy="353527"/>
            </a:xfrm>
            <a:prstGeom prst="rect">
              <a:avLst/>
            </a:prstGeom>
            <a:ln w="12700" cap="sq" cmpd="thickThin">
              <a:solidFill>
                <a:srgbClr val="000000"/>
              </a:solidFill>
              <a:prstDash val="solid"/>
              <a:miter lim="800000"/>
            </a:ln>
            <a:effectLst>
              <a:innerShdw blurRad="76200">
                <a:srgbClr val="000000"/>
              </a:innerShdw>
            </a:effectLst>
          </p:spPr>
        </p:pic>
        <p:sp>
          <p:nvSpPr>
            <p:cNvPr id="26" name="Subtitle 2">
              <a:extLst>
                <a:ext uri="{FF2B5EF4-FFF2-40B4-BE49-F238E27FC236}">
                  <a16:creationId xmlns:a16="http://schemas.microsoft.com/office/drawing/2014/main" id="{0373D853-7AFB-F592-10CD-CE6FE6FD02CA}"/>
                </a:ext>
              </a:extLst>
            </p:cNvPr>
            <p:cNvSpPr txBox="1">
              <a:spLocks/>
            </p:cNvSpPr>
            <p:nvPr/>
          </p:nvSpPr>
          <p:spPr bwMode="gray">
            <a:xfrm>
              <a:off x="768679" y="5494125"/>
              <a:ext cx="3206053" cy="247650"/>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t>
              </a:r>
              <a:r>
                <a:rPr lang="en-IN" dirty="0"/>
                <a:t>91-897 658 1583</a:t>
              </a:r>
              <a:endParaRPr lang="en-US" dirty="0"/>
            </a:p>
          </p:txBody>
        </p:sp>
      </p:grpSp>
      <p:grpSp>
        <p:nvGrpSpPr>
          <p:cNvPr id="14" name="Group 13">
            <a:extLst>
              <a:ext uri="{FF2B5EF4-FFF2-40B4-BE49-F238E27FC236}">
                <a16:creationId xmlns:a16="http://schemas.microsoft.com/office/drawing/2014/main" id="{DBE2AD25-B390-10D0-30B8-200D5CDF06F2}"/>
              </a:ext>
            </a:extLst>
          </p:cNvPr>
          <p:cNvGrpSpPr/>
          <p:nvPr/>
        </p:nvGrpSpPr>
        <p:grpSpPr>
          <a:xfrm>
            <a:off x="504445" y="1165785"/>
            <a:ext cx="5141387" cy="1392861"/>
            <a:chOff x="6250513" y="1269967"/>
            <a:chExt cx="5141387" cy="1392861"/>
          </a:xfrm>
        </p:grpSpPr>
        <p:pic>
          <p:nvPicPr>
            <p:cNvPr id="15" name="Graphic 14" descr="User" title="Icon - Presenter Name">
              <a:extLst>
                <a:ext uri="{FF2B5EF4-FFF2-40B4-BE49-F238E27FC236}">
                  <a16:creationId xmlns:a16="http://schemas.microsoft.com/office/drawing/2014/main" id="{F2BE7EBA-89F4-DF7A-B705-01A855D51BE0}"/>
                </a:ext>
              </a:extLst>
            </p:cNvPr>
            <p:cNvPicPr>
              <a:picLocks noChangeAspect="1"/>
            </p:cNvPicPr>
            <p:nvPr/>
          </p:nvPicPr>
          <p:blipFill>
            <a:blip r:embed="rId3" cstate="screen">
              <a:duotone>
                <a:prstClr val="black"/>
                <a:schemeClr val="tx1">
                  <a:tint val="45000"/>
                  <a:satMod val="400000"/>
                </a:schemeClr>
              </a:duotone>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250513" y="1269967"/>
              <a:ext cx="353527" cy="353527"/>
            </a:xfrm>
            <a:prstGeom prst="rect">
              <a:avLst/>
            </a:prstGeom>
            <a:ln w="12700" cap="sq" cmpd="thickThin">
              <a:solidFill>
                <a:srgbClr val="000000"/>
              </a:solidFill>
              <a:prstDash val="solid"/>
              <a:miter lim="800000"/>
            </a:ln>
            <a:effectLst>
              <a:innerShdw blurRad="76200">
                <a:srgbClr val="000000"/>
              </a:innerShdw>
            </a:effectLst>
          </p:spPr>
        </p:pic>
        <p:sp>
          <p:nvSpPr>
            <p:cNvPr id="16" name="Subtitle 2">
              <a:extLst>
                <a:ext uri="{FF2B5EF4-FFF2-40B4-BE49-F238E27FC236}">
                  <a16:creationId xmlns:a16="http://schemas.microsoft.com/office/drawing/2014/main" id="{C26B7E1E-AA52-C582-C003-2B4583A2CE8B}"/>
                </a:ext>
              </a:extLst>
            </p:cNvPr>
            <p:cNvSpPr txBox="1">
              <a:spLocks/>
            </p:cNvSpPr>
            <p:nvPr/>
          </p:nvSpPr>
          <p:spPr bwMode="gray">
            <a:xfrm>
              <a:off x="6708613" y="1362228"/>
              <a:ext cx="4683287" cy="251305"/>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Pritesh Jha </a:t>
              </a:r>
            </a:p>
          </p:txBody>
        </p:sp>
        <p:pic>
          <p:nvPicPr>
            <p:cNvPr id="17" name="Graphic 24" descr="Smart Phone" title="Icon - Presenter Phone Number">
              <a:extLst>
                <a:ext uri="{FF2B5EF4-FFF2-40B4-BE49-F238E27FC236}">
                  <a16:creationId xmlns:a16="http://schemas.microsoft.com/office/drawing/2014/main" id="{320EA68B-0170-3096-F864-8070AEC40C01}"/>
                </a:ext>
              </a:extLst>
            </p:cNvPr>
            <p:cNvPicPr>
              <a:picLocks noChangeAspect="1"/>
            </p:cNvPicPr>
            <p:nvPr/>
          </p:nvPicPr>
          <p:blipFill>
            <a:blip r:embed="rId5" cstate="screen">
              <a:duotone>
                <a:prstClr val="black"/>
                <a:schemeClr val="tx1">
                  <a:tint val="45000"/>
                  <a:satMod val="400000"/>
                </a:schemeClr>
              </a:duotone>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250513" y="1799884"/>
              <a:ext cx="353527" cy="353527"/>
            </a:xfrm>
            <a:prstGeom prst="rect">
              <a:avLst/>
            </a:prstGeom>
            <a:ln w="12700" cap="sq" cmpd="thickThin">
              <a:solidFill>
                <a:srgbClr val="000000"/>
              </a:solidFill>
              <a:prstDash val="solid"/>
              <a:miter lim="800000"/>
            </a:ln>
            <a:effectLst>
              <a:innerShdw blurRad="76200">
                <a:srgbClr val="000000"/>
              </a:innerShdw>
            </a:effectLst>
          </p:spPr>
        </p:pic>
        <p:sp>
          <p:nvSpPr>
            <p:cNvPr id="18" name="Subtitle 2">
              <a:extLst>
                <a:ext uri="{FF2B5EF4-FFF2-40B4-BE49-F238E27FC236}">
                  <a16:creationId xmlns:a16="http://schemas.microsoft.com/office/drawing/2014/main" id="{D45E4C2B-3334-34F5-47B6-27BAE2A7FF70}"/>
                </a:ext>
              </a:extLst>
            </p:cNvPr>
            <p:cNvSpPr txBox="1">
              <a:spLocks/>
            </p:cNvSpPr>
            <p:nvPr/>
          </p:nvSpPr>
          <p:spPr bwMode="gray">
            <a:xfrm>
              <a:off x="6708613" y="1852822"/>
              <a:ext cx="3206053" cy="247650"/>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+91-983 311 5874</a:t>
              </a:r>
            </a:p>
          </p:txBody>
        </p:sp>
        <p:pic>
          <p:nvPicPr>
            <p:cNvPr id="19" name="Graphic 22" descr="Envelope" title="Icon Presenter Email">
              <a:extLst>
                <a:ext uri="{FF2B5EF4-FFF2-40B4-BE49-F238E27FC236}">
                  <a16:creationId xmlns:a16="http://schemas.microsoft.com/office/drawing/2014/main" id="{0032CFB3-6BE0-B0FB-FA52-53298832BF13}"/>
                </a:ext>
              </a:extLst>
            </p:cNvPr>
            <p:cNvPicPr>
              <a:picLocks noChangeAspect="1"/>
            </p:cNvPicPr>
            <p:nvPr/>
          </p:nvPicPr>
          <p:blipFill>
            <a:blip r:embed="rId7" cstate="screen">
              <a:duotone>
                <a:prstClr val="black"/>
                <a:schemeClr val="tx1">
                  <a:tint val="45000"/>
                  <a:satMod val="400000"/>
                </a:schemeClr>
              </a:duotone>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6260664" y="2319452"/>
              <a:ext cx="343376" cy="343376"/>
            </a:xfrm>
            <a:prstGeom prst="rect">
              <a:avLst/>
            </a:prstGeom>
            <a:ln w="12700" cap="sq" cmpd="thickThin">
              <a:solidFill>
                <a:srgbClr val="000000"/>
              </a:solidFill>
              <a:prstDash val="solid"/>
              <a:miter lim="800000"/>
            </a:ln>
            <a:effectLst>
              <a:innerShdw blurRad="76200">
                <a:srgbClr val="000000"/>
              </a:innerShdw>
            </a:effectLst>
          </p:spPr>
        </p:pic>
        <p:sp>
          <p:nvSpPr>
            <p:cNvPr id="20" name="Subtitle 2">
              <a:extLst>
                <a:ext uri="{FF2B5EF4-FFF2-40B4-BE49-F238E27FC236}">
                  <a16:creationId xmlns:a16="http://schemas.microsoft.com/office/drawing/2014/main" id="{592A516F-96CB-F919-761D-CDDC975C6278}"/>
                </a:ext>
              </a:extLst>
            </p:cNvPr>
            <p:cNvSpPr txBox="1">
              <a:spLocks/>
            </p:cNvSpPr>
            <p:nvPr/>
          </p:nvSpPr>
          <p:spPr bwMode="gray">
            <a:xfrm>
              <a:off x="6708613" y="2367315"/>
              <a:ext cx="3206053" cy="247650"/>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pritesh.jha@datacoreconsultants.com</a:t>
              </a:r>
            </a:p>
          </p:txBody>
        </p:sp>
      </p:grpSp>
      <p:grpSp>
        <p:nvGrpSpPr>
          <p:cNvPr id="21" name="Group 20">
            <a:extLst>
              <a:ext uri="{FF2B5EF4-FFF2-40B4-BE49-F238E27FC236}">
                <a16:creationId xmlns:a16="http://schemas.microsoft.com/office/drawing/2014/main" id="{D03ECEA3-D81B-2C77-7BE0-7CB9D2C5E00E}"/>
              </a:ext>
            </a:extLst>
          </p:cNvPr>
          <p:cNvGrpSpPr/>
          <p:nvPr/>
        </p:nvGrpSpPr>
        <p:grpSpPr>
          <a:xfrm>
            <a:off x="281551" y="5017659"/>
            <a:ext cx="6261171" cy="662281"/>
            <a:chOff x="310579" y="5724881"/>
            <a:chExt cx="6261171" cy="662281"/>
          </a:xfrm>
        </p:grpSpPr>
        <p:pic>
          <p:nvPicPr>
            <p:cNvPr id="22" name="Graphic 22" descr="Envelope" title="Icon Presenter Email">
              <a:extLst>
                <a:ext uri="{FF2B5EF4-FFF2-40B4-BE49-F238E27FC236}">
                  <a16:creationId xmlns:a16="http://schemas.microsoft.com/office/drawing/2014/main" id="{B4F7E3C1-1915-AC94-2F59-D8B01ED231F7}"/>
                </a:ext>
              </a:extLst>
            </p:cNvPr>
            <p:cNvPicPr>
              <a:picLocks noChangeAspect="1"/>
            </p:cNvPicPr>
            <p:nvPr/>
          </p:nvPicPr>
          <p:blipFill>
            <a:blip r:embed="rId7" cstate="screen">
              <a:duotone>
                <a:prstClr val="black"/>
                <a:schemeClr val="tx1">
                  <a:tint val="45000"/>
                  <a:satMod val="400000"/>
                </a:schemeClr>
              </a:duotone>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482267" y="6043786"/>
              <a:ext cx="343376" cy="343376"/>
            </a:xfrm>
            <a:prstGeom prst="rect">
              <a:avLst/>
            </a:prstGeom>
            <a:ln w="12700" cap="sq" cmpd="thickThin">
              <a:solidFill>
                <a:srgbClr val="000000"/>
              </a:solidFill>
              <a:prstDash val="solid"/>
              <a:miter lim="800000"/>
            </a:ln>
            <a:effectLst>
              <a:innerShdw blurRad="76200">
                <a:srgbClr val="000000"/>
              </a:innerShdw>
            </a:effectLst>
          </p:spPr>
        </p:pic>
        <p:sp>
          <p:nvSpPr>
            <p:cNvPr id="23" name="Subtitle 2">
              <a:extLst>
                <a:ext uri="{FF2B5EF4-FFF2-40B4-BE49-F238E27FC236}">
                  <a16:creationId xmlns:a16="http://schemas.microsoft.com/office/drawing/2014/main" id="{33490779-6428-D745-CCD3-A4EB2CED6E0D}"/>
                </a:ext>
              </a:extLst>
            </p:cNvPr>
            <p:cNvSpPr txBox="1">
              <a:spLocks/>
            </p:cNvSpPr>
            <p:nvPr/>
          </p:nvSpPr>
          <p:spPr bwMode="gray">
            <a:xfrm>
              <a:off x="930216" y="6091649"/>
              <a:ext cx="3206053" cy="247650"/>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marketing@datacoreconsultants.com</a:t>
              </a:r>
            </a:p>
          </p:txBody>
        </p:sp>
        <p:sp>
          <p:nvSpPr>
            <p:cNvPr id="24" name="Subtitle 2">
              <a:extLst>
                <a:ext uri="{FF2B5EF4-FFF2-40B4-BE49-F238E27FC236}">
                  <a16:creationId xmlns:a16="http://schemas.microsoft.com/office/drawing/2014/main" id="{E2677C79-0A50-868C-B485-32252ACD4379}"/>
                </a:ext>
              </a:extLst>
            </p:cNvPr>
            <p:cNvSpPr txBox="1">
              <a:spLocks/>
            </p:cNvSpPr>
            <p:nvPr/>
          </p:nvSpPr>
          <p:spPr bwMode="gray">
            <a:xfrm>
              <a:off x="310579" y="5724881"/>
              <a:ext cx="6261171" cy="2822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t>For further assistance, please reach out to our marketing team at the following:</a:t>
              </a:r>
            </a:p>
          </p:txBody>
        </p:sp>
      </p:grpSp>
      <p:grpSp>
        <p:nvGrpSpPr>
          <p:cNvPr id="31" name="Group 30">
            <a:extLst>
              <a:ext uri="{FF2B5EF4-FFF2-40B4-BE49-F238E27FC236}">
                <a16:creationId xmlns:a16="http://schemas.microsoft.com/office/drawing/2014/main" id="{28FB5A8E-87E2-4944-83E9-A266D0EF932F}"/>
              </a:ext>
            </a:extLst>
          </p:cNvPr>
          <p:cNvGrpSpPr/>
          <p:nvPr/>
        </p:nvGrpSpPr>
        <p:grpSpPr>
          <a:xfrm>
            <a:off x="448159" y="5799159"/>
            <a:ext cx="3720439" cy="409813"/>
            <a:chOff x="386802" y="4997028"/>
            <a:chExt cx="3720439" cy="409813"/>
          </a:xfrm>
        </p:grpSpPr>
        <p:sp>
          <p:nvSpPr>
            <p:cNvPr id="27" name="Subtitle 2">
              <a:extLst>
                <a:ext uri="{FF2B5EF4-FFF2-40B4-BE49-F238E27FC236}">
                  <a16:creationId xmlns:a16="http://schemas.microsoft.com/office/drawing/2014/main" id="{D4C06A3D-CB0A-5537-D7C4-EDCDB42E3013}"/>
                </a:ext>
              </a:extLst>
            </p:cNvPr>
            <p:cNvSpPr txBox="1">
              <a:spLocks/>
            </p:cNvSpPr>
            <p:nvPr/>
          </p:nvSpPr>
          <p:spPr bwMode="gray">
            <a:xfrm>
              <a:off x="901188" y="5107952"/>
              <a:ext cx="3206053" cy="247650"/>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www.datacoreconsultants.com</a:t>
              </a:r>
            </a:p>
          </p:txBody>
        </p:sp>
        <p:pic>
          <p:nvPicPr>
            <p:cNvPr id="30" name="Picture 29">
              <a:extLst>
                <a:ext uri="{FF2B5EF4-FFF2-40B4-BE49-F238E27FC236}">
                  <a16:creationId xmlns:a16="http://schemas.microsoft.com/office/drawing/2014/main" id="{FF456234-73D5-27E1-D1E4-24BABA5C5150}"/>
                </a:ext>
              </a:extLst>
            </p:cNvPr>
            <p:cNvPicPr>
              <a:picLocks noChangeAspect="1"/>
            </p:cNvPicPr>
            <p:nvPr/>
          </p:nvPicPr>
          <p:blipFill>
            <a:blip r:embed="rId9"/>
            <a:stretch>
              <a:fillRect/>
            </a:stretch>
          </p:blipFill>
          <p:spPr>
            <a:xfrm>
              <a:off x="386802" y="4997028"/>
              <a:ext cx="409813" cy="409813"/>
            </a:xfrm>
            <a:prstGeom prst="rect">
              <a:avLst/>
            </a:prstGeom>
          </p:spPr>
        </p:pic>
      </p:grpSp>
    </p:spTree>
    <p:extLst>
      <p:ext uri="{BB962C8B-B14F-4D97-AF65-F5344CB8AC3E}">
        <p14:creationId xmlns:p14="http://schemas.microsoft.com/office/powerpoint/2010/main" val="3291788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TotalTime>
  <Words>999</Words>
  <Application>Microsoft Office PowerPoint</Application>
  <PresentationFormat>Widescreen</PresentationFormat>
  <Paragraphs>91</Paragraphs>
  <Slides>10</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Datacore Consultants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Pritesh Jha</dc:creator>
  <cp:lastModifiedBy>Pritesh Jha</cp:lastModifiedBy>
  <cp:revision>23</cp:revision>
  <dcterms:created xsi:type="dcterms:W3CDTF">2024-07-26T11:31:24Z</dcterms:created>
  <dcterms:modified xsi:type="dcterms:W3CDTF">2024-07-29T17:47:49Z</dcterms:modified>
</cp:coreProperties>
</file>