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8" r:id="rId3"/>
    <p:sldId id="259" r:id="rId4"/>
    <p:sldId id="260" r:id="rId5"/>
    <p:sldId id="263" r:id="rId6"/>
    <p:sldId id="261" r:id="rId7"/>
    <p:sldId id="262" r:id="rId8"/>
  </p:sldIdLst>
  <p:sldSz cx="18288000" cy="10287000"/>
  <p:notesSz cx="6858000" cy="9144000"/>
  <p:embeddedFontLst>
    <p:embeddedFont>
      <p:font typeface="Body Text Bold" panose="020B0604020202020204" charset="0"/>
      <p:regular r:id="rId9"/>
    </p:embeddedFont>
    <p:embeddedFont>
      <p:font typeface="Canva Sans Bold" panose="020B0604020202020204" charset="0"/>
      <p:regular r:id="rId10"/>
    </p:embeddedFont>
    <p:embeddedFont>
      <p:font typeface="Ouhod" panose="020B0604020202020204" charset="-78"/>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1042"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3.sv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1.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D2357C-CE69-5540-B49A-5E0D9B3C7A09}"/>
              </a:ext>
            </a:extLst>
          </p:cNvPr>
          <p:cNvSpPr/>
          <p:nvPr/>
        </p:nvSpPr>
        <p:spPr>
          <a:xfrm>
            <a:off x="0" y="9545817"/>
            <a:ext cx="18288000" cy="7692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AutoShape 2"/>
          <p:cNvSpPr/>
          <p:nvPr/>
        </p:nvSpPr>
        <p:spPr>
          <a:xfrm>
            <a:off x="514350" y="1677404"/>
            <a:ext cx="17259300" cy="0"/>
          </a:xfrm>
          <a:prstGeom prst="line">
            <a:avLst/>
          </a:prstGeom>
          <a:ln w="38100" cap="flat">
            <a:solidFill>
              <a:srgbClr val="0F46B2"/>
            </a:solidFill>
            <a:prstDash val="solid"/>
            <a:headEnd type="none" w="sm" len="sm"/>
            <a:tailEnd type="none" w="sm" len="sm"/>
          </a:ln>
        </p:spPr>
      </p:sp>
      <p:sp>
        <p:nvSpPr>
          <p:cNvPr id="5" name="TextBox 5"/>
          <p:cNvSpPr txBox="1"/>
          <p:nvPr/>
        </p:nvSpPr>
        <p:spPr>
          <a:xfrm>
            <a:off x="3381374" y="445430"/>
            <a:ext cx="11525250" cy="1140697"/>
          </a:xfrm>
          <a:prstGeom prst="rect">
            <a:avLst/>
          </a:prstGeom>
        </p:spPr>
        <p:txBody>
          <a:bodyPr wrap="square" lIns="0" tIns="0" rIns="0" bIns="0" rtlCol="0" anchor="t">
            <a:spAutoFit/>
          </a:bodyPr>
          <a:lstStyle/>
          <a:p>
            <a:pPr algn="ctr">
              <a:lnSpc>
                <a:spcPts val="8690"/>
              </a:lnSpc>
            </a:pPr>
            <a:r>
              <a:rPr lang="en-US" sz="7900" dirty="0">
                <a:solidFill>
                  <a:srgbClr val="0F46B2"/>
                </a:solidFill>
                <a:latin typeface="Ouhod"/>
                <a:ea typeface="Ouhod"/>
                <a:cs typeface="Ouhod"/>
                <a:sym typeface="Ouhod"/>
              </a:rPr>
              <a:t>PHARMA BRIDGE</a:t>
            </a:r>
          </a:p>
        </p:txBody>
      </p:sp>
      <p:sp>
        <p:nvSpPr>
          <p:cNvPr id="7" name="TextBox 7"/>
          <p:cNvSpPr txBox="1"/>
          <p:nvPr/>
        </p:nvSpPr>
        <p:spPr>
          <a:xfrm>
            <a:off x="5400674" y="2628900"/>
            <a:ext cx="7486650" cy="4616648"/>
          </a:xfrm>
          <a:prstGeom prst="rect">
            <a:avLst/>
          </a:prstGeom>
        </p:spPr>
        <p:txBody>
          <a:bodyPr wrap="square" lIns="0" tIns="0" rIns="0" bIns="0" rtlCol="0" anchor="t">
            <a:spAutoFit/>
          </a:bodyPr>
          <a:lstStyle/>
          <a:p>
            <a:pPr marL="561334" lvl="1" indent="-280667" algn="ctr">
              <a:lnSpc>
                <a:spcPts val="3639"/>
              </a:lnSpc>
              <a:buFont typeface="Arial"/>
              <a:buChar char="•"/>
            </a:pPr>
            <a:r>
              <a:rPr lang="en-US" sz="2599" b="1" dirty="0">
                <a:solidFill>
                  <a:srgbClr val="0F46B2"/>
                </a:solidFill>
                <a:latin typeface="Body Text Bold"/>
                <a:ea typeface="Body Text Bold"/>
                <a:cs typeface="Body Text Bold"/>
                <a:sym typeface="Body Text Bold"/>
              </a:rPr>
              <a:t>Project Title:  Pharma Bridge </a:t>
            </a:r>
          </a:p>
          <a:p>
            <a:pPr algn="ctr">
              <a:lnSpc>
                <a:spcPts val="3639"/>
              </a:lnSpc>
            </a:pPr>
            <a:endParaRPr lang="en-US" sz="2599" b="1" dirty="0">
              <a:solidFill>
                <a:srgbClr val="0F46B2"/>
              </a:solidFill>
              <a:latin typeface="Body Text Bold"/>
              <a:ea typeface="Body Text Bold"/>
              <a:cs typeface="Body Text Bold"/>
              <a:sym typeface="Body Text Bold"/>
            </a:endParaRPr>
          </a:p>
          <a:p>
            <a:pPr marL="561334" lvl="1" indent="-280667" algn="ctr">
              <a:lnSpc>
                <a:spcPts val="3639"/>
              </a:lnSpc>
              <a:buFont typeface="Arial"/>
              <a:buChar char="•"/>
            </a:pPr>
            <a:r>
              <a:rPr lang="en-US" sz="2599" b="1" dirty="0">
                <a:solidFill>
                  <a:srgbClr val="0F46B2"/>
                </a:solidFill>
                <a:latin typeface="Body Text Bold"/>
                <a:ea typeface="Body Text Bold"/>
                <a:cs typeface="Body Text Bold"/>
                <a:sym typeface="Body Text Bold"/>
              </a:rPr>
              <a:t>Domain: Healthcare</a:t>
            </a:r>
          </a:p>
          <a:p>
            <a:pPr algn="ctr">
              <a:lnSpc>
                <a:spcPts val="3639"/>
              </a:lnSpc>
            </a:pPr>
            <a:endParaRPr lang="en-US" sz="2599" b="1" dirty="0">
              <a:solidFill>
                <a:srgbClr val="0F46B2"/>
              </a:solidFill>
              <a:latin typeface="Body Text Bold"/>
              <a:ea typeface="Body Text Bold"/>
              <a:cs typeface="Body Text Bold"/>
              <a:sym typeface="Body Text Bold"/>
            </a:endParaRPr>
          </a:p>
          <a:p>
            <a:pPr marL="561334" lvl="1" indent="-280667" algn="ctr">
              <a:lnSpc>
                <a:spcPts val="3639"/>
              </a:lnSpc>
              <a:buFont typeface="Arial"/>
              <a:buChar char="•"/>
            </a:pPr>
            <a:r>
              <a:rPr lang="en-US" sz="2599" b="1" dirty="0">
                <a:solidFill>
                  <a:srgbClr val="0F46B2"/>
                </a:solidFill>
                <a:latin typeface="Body Text Bold"/>
                <a:ea typeface="Body Text Bold"/>
                <a:cs typeface="Body Text Bold"/>
                <a:sym typeface="Body Text Bold"/>
              </a:rPr>
              <a:t>Team Name: BlockBusters</a:t>
            </a:r>
          </a:p>
          <a:p>
            <a:pPr algn="ctr">
              <a:lnSpc>
                <a:spcPts val="3639"/>
              </a:lnSpc>
            </a:pPr>
            <a:endParaRPr lang="en-US" sz="2599" b="1" dirty="0">
              <a:solidFill>
                <a:srgbClr val="0F46B2"/>
              </a:solidFill>
              <a:latin typeface="Body Text Bold"/>
              <a:ea typeface="Body Text Bold"/>
              <a:cs typeface="Body Text Bold"/>
              <a:sym typeface="Body Text Bold"/>
            </a:endParaRPr>
          </a:p>
          <a:p>
            <a:pPr marL="737867" lvl="1" indent="-457200" algn="ctr">
              <a:lnSpc>
                <a:spcPts val="3639"/>
              </a:lnSpc>
              <a:buFont typeface="Arial" panose="020B0604020202020204" pitchFamily="34" charset="0"/>
              <a:buChar char="•"/>
            </a:pPr>
            <a:r>
              <a:rPr lang="en-US" sz="2599" b="1" dirty="0">
                <a:solidFill>
                  <a:srgbClr val="0F46B2"/>
                </a:solidFill>
                <a:latin typeface="Body Text Bold"/>
                <a:ea typeface="Body Text Bold"/>
                <a:cs typeface="Body Text Bold"/>
                <a:sym typeface="Body Text Bold"/>
              </a:rPr>
              <a:t>Team Members: </a:t>
            </a:r>
          </a:p>
          <a:p>
            <a:pPr marL="280667" lvl="1" algn="ctr">
              <a:lnSpc>
                <a:spcPts val="3639"/>
              </a:lnSpc>
            </a:pPr>
            <a:r>
              <a:rPr lang="en-US" sz="2599" b="1" dirty="0">
                <a:solidFill>
                  <a:srgbClr val="0F46B2"/>
                </a:solidFill>
                <a:latin typeface="Body Text Bold"/>
                <a:ea typeface="Body Text Bold"/>
                <a:cs typeface="Body Text Bold"/>
                <a:sym typeface="Body Text Bold"/>
              </a:rPr>
              <a:t>  Pritesh Mantri</a:t>
            </a:r>
          </a:p>
          <a:p>
            <a:pPr marL="280667" lvl="1" algn="ctr">
              <a:lnSpc>
                <a:spcPts val="3639"/>
              </a:lnSpc>
            </a:pPr>
            <a:r>
              <a:rPr lang="en-US" sz="2599" b="1" dirty="0">
                <a:solidFill>
                  <a:srgbClr val="0F46B2"/>
                </a:solidFill>
                <a:latin typeface="Body Text Bold"/>
                <a:ea typeface="Body Text Bold"/>
                <a:cs typeface="Body Text Bold"/>
                <a:sym typeface="Body Text Bold"/>
              </a:rPr>
              <a:t>Yash Ladda</a:t>
            </a:r>
          </a:p>
          <a:p>
            <a:pPr marL="280667" lvl="1" algn="ctr">
              <a:lnSpc>
                <a:spcPts val="3639"/>
              </a:lnSpc>
            </a:pPr>
            <a:r>
              <a:rPr lang="en-US" sz="2599" b="1" dirty="0">
                <a:solidFill>
                  <a:srgbClr val="0F46B2"/>
                </a:solidFill>
                <a:latin typeface="Body Text Bold"/>
                <a:ea typeface="Body Text Bold"/>
                <a:cs typeface="Body Text Bold"/>
                <a:sym typeface="Body Text Bold"/>
              </a:rPr>
              <a:t>    Samiksha Deshpande                       </a:t>
            </a:r>
          </a:p>
        </p:txBody>
      </p:sp>
      <p:sp>
        <p:nvSpPr>
          <p:cNvPr id="8" name="Freeform 8"/>
          <p:cNvSpPr/>
          <p:nvPr/>
        </p:nvSpPr>
        <p:spPr>
          <a:xfrm>
            <a:off x="16941919" y="221949"/>
            <a:ext cx="1192257" cy="1213934"/>
          </a:xfrm>
          <a:custGeom>
            <a:avLst/>
            <a:gdLst/>
            <a:ahLst/>
            <a:cxnLst/>
            <a:rect l="l" t="t" r="r" b="b"/>
            <a:pathLst>
              <a:path w="1192257" h="1213934">
                <a:moveTo>
                  <a:pt x="0" y="0"/>
                </a:moveTo>
                <a:lnTo>
                  <a:pt x="1192256" y="0"/>
                </a:lnTo>
                <a:lnTo>
                  <a:pt x="1192256" y="1213934"/>
                </a:lnTo>
                <a:lnTo>
                  <a:pt x="0" y="1213934"/>
                </a:lnTo>
                <a:lnTo>
                  <a:pt x="0" y="0"/>
                </a:lnTo>
                <a:close/>
              </a:path>
            </a:pathLst>
          </a:custGeom>
          <a:blipFill>
            <a:blip r:embed="rId2"/>
            <a:stretch>
              <a:fillRect l="-28377" t="-25610" r="-31238" b="-31155"/>
            </a:stretch>
          </a:blipFill>
        </p:spPr>
      </p:sp>
      <p:sp>
        <p:nvSpPr>
          <p:cNvPr id="9" name="TextBox 9"/>
          <p:cNvSpPr txBox="1"/>
          <p:nvPr/>
        </p:nvSpPr>
        <p:spPr>
          <a:xfrm>
            <a:off x="4467759" y="9517774"/>
            <a:ext cx="9352481" cy="497826"/>
          </a:xfrm>
          <a:prstGeom prst="rect">
            <a:avLst/>
          </a:prstGeom>
        </p:spPr>
        <p:txBody>
          <a:bodyPr lIns="0" tIns="0" rIns="0" bIns="0" rtlCol="0" anchor="t">
            <a:spAutoFit/>
          </a:bodyPr>
          <a:lstStyle/>
          <a:p>
            <a:pPr algn="ctr">
              <a:lnSpc>
                <a:spcPts val="4060"/>
              </a:lnSpc>
            </a:pPr>
            <a:r>
              <a:rPr lang="en-US" sz="2900" b="1" dirty="0">
                <a:solidFill>
                  <a:srgbClr val="EDEEF4"/>
                </a:solidFill>
                <a:latin typeface="Canva Sans Bold"/>
                <a:ea typeface="Canva Sans Bold"/>
                <a:cs typeface="Canva Sans Bold"/>
                <a:sym typeface="Canva Sans Bold"/>
              </a:rPr>
              <a:t>Dept. Hackathon: CS-SE and IOT Edition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14350" y="1677404"/>
            <a:ext cx="17259300" cy="0"/>
          </a:xfrm>
          <a:prstGeom prst="line">
            <a:avLst/>
          </a:prstGeom>
          <a:ln w="38100" cap="flat">
            <a:solidFill>
              <a:srgbClr val="0F46B2"/>
            </a:solidFill>
            <a:prstDash val="solid"/>
            <a:headEnd type="none" w="sm" len="sm"/>
            <a:tailEnd type="none" w="sm" len="sm"/>
          </a:ln>
        </p:spPr>
      </p:sp>
      <p:sp>
        <p:nvSpPr>
          <p:cNvPr id="3" name="Freeform 3"/>
          <p:cNvSpPr/>
          <p:nvPr/>
        </p:nvSpPr>
        <p:spPr>
          <a:xfrm>
            <a:off x="-1033560" y="9258300"/>
            <a:ext cx="20355121" cy="3384039"/>
          </a:xfrm>
          <a:custGeom>
            <a:avLst/>
            <a:gdLst/>
            <a:ahLst/>
            <a:cxnLst/>
            <a:rect l="l" t="t" r="r" b="b"/>
            <a:pathLst>
              <a:path w="20355121" h="3384039">
                <a:moveTo>
                  <a:pt x="0" y="0"/>
                </a:moveTo>
                <a:lnTo>
                  <a:pt x="20355120" y="0"/>
                </a:lnTo>
                <a:lnTo>
                  <a:pt x="20355120" y="3384039"/>
                </a:lnTo>
                <a:lnTo>
                  <a:pt x="0" y="33840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14350" y="354647"/>
            <a:ext cx="10247177" cy="1271907"/>
          </a:xfrm>
          <a:prstGeom prst="rect">
            <a:avLst/>
          </a:prstGeom>
        </p:spPr>
        <p:txBody>
          <a:bodyPr lIns="0" tIns="0" rIns="0" bIns="0" rtlCol="0" anchor="t">
            <a:spAutoFit/>
          </a:bodyPr>
          <a:lstStyle/>
          <a:p>
            <a:pPr algn="l">
              <a:lnSpc>
                <a:spcPts val="8690"/>
              </a:lnSpc>
            </a:pPr>
            <a:r>
              <a:rPr lang="en-US" sz="7900">
                <a:solidFill>
                  <a:srgbClr val="0F46B2"/>
                </a:solidFill>
                <a:latin typeface="Ouhod"/>
                <a:ea typeface="Ouhod"/>
                <a:cs typeface="Ouhod"/>
                <a:sym typeface="Ouhod"/>
              </a:rPr>
              <a:t>Problem Statement</a:t>
            </a:r>
          </a:p>
        </p:txBody>
      </p:sp>
      <p:sp>
        <p:nvSpPr>
          <p:cNvPr id="7" name="Freeform 7"/>
          <p:cNvSpPr/>
          <p:nvPr/>
        </p:nvSpPr>
        <p:spPr>
          <a:xfrm>
            <a:off x="16941919" y="221949"/>
            <a:ext cx="1192257" cy="1213934"/>
          </a:xfrm>
          <a:custGeom>
            <a:avLst/>
            <a:gdLst/>
            <a:ahLst/>
            <a:cxnLst/>
            <a:rect l="l" t="t" r="r" b="b"/>
            <a:pathLst>
              <a:path w="1192257" h="1213934">
                <a:moveTo>
                  <a:pt x="0" y="0"/>
                </a:moveTo>
                <a:lnTo>
                  <a:pt x="1192256" y="0"/>
                </a:lnTo>
                <a:lnTo>
                  <a:pt x="1192256" y="1213934"/>
                </a:lnTo>
                <a:lnTo>
                  <a:pt x="0" y="1213934"/>
                </a:lnTo>
                <a:lnTo>
                  <a:pt x="0" y="0"/>
                </a:lnTo>
                <a:close/>
              </a:path>
            </a:pathLst>
          </a:custGeom>
          <a:blipFill>
            <a:blip r:embed="rId4"/>
            <a:stretch>
              <a:fillRect l="-28377" t="-25610" r="-31238" b="-31155"/>
            </a:stretch>
          </a:blipFill>
        </p:spPr>
      </p:sp>
      <p:sp>
        <p:nvSpPr>
          <p:cNvPr id="8" name="TextBox 8"/>
          <p:cNvSpPr txBox="1"/>
          <p:nvPr/>
        </p:nvSpPr>
        <p:spPr>
          <a:xfrm>
            <a:off x="4467759" y="9517774"/>
            <a:ext cx="9352481" cy="497826"/>
          </a:xfrm>
          <a:prstGeom prst="rect">
            <a:avLst/>
          </a:prstGeom>
        </p:spPr>
        <p:txBody>
          <a:bodyPr lIns="0" tIns="0" rIns="0" bIns="0" rtlCol="0" anchor="t">
            <a:spAutoFit/>
          </a:bodyPr>
          <a:lstStyle/>
          <a:p>
            <a:pPr algn="ctr">
              <a:lnSpc>
                <a:spcPts val="4060"/>
              </a:lnSpc>
            </a:pPr>
            <a:r>
              <a:rPr lang="en-US" sz="2900" b="1" dirty="0">
                <a:solidFill>
                  <a:srgbClr val="EDEEF4"/>
                </a:solidFill>
                <a:latin typeface="Canva Sans Bold"/>
                <a:ea typeface="Canva Sans Bold"/>
                <a:cs typeface="Canva Sans Bold"/>
                <a:sym typeface="Canva Sans Bold"/>
              </a:rPr>
              <a:t>Dept. Hackathon: CS-SE and IOT Edition</a:t>
            </a:r>
          </a:p>
        </p:txBody>
      </p:sp>
      <p:sp>
        <p:nvSpPr>
          <p:cNvPr id="9" name="TextBox 9"/>
          <p:cNvSpPr txBox="1"/>
          <p:nvPr/>
        </p:nvSpPr>
        <p:spPr>
          <a:xfrm>
            <a:off x="514350" y="2067695"/>
            <a:ext cx="8435221" cy="3014287"/>
          </a:xfrm>
          <a:prstGeom prst="rect">
            <a:avLst/>
          </a:prstGeom>
        </p:spPr>
        <p:txBody>
          <a:bodyPr wrap="square" lIns="0" tIns="0" rIns="0" bIns="0" rtlCol="0" anchor="t">
            <a:spAutoFit/>
          </a:bodyPr>
          <a:lstStyle/>
          <a:p>
            <a:pPr algn="l">
              <a:lnSpc>
                <a:spcPts val="3919"/>
              </a:lnSpc>
            </a:pPr>
            <a:r>
              <a:rPr lang="en-US" sz="4400" b="1" u="sng" dirty="0"/>
              <a:t>Healthcare - Problem Statement 2: </a:t>
            </a:r>
          </a:p>
          <a:p>
            <a:pPr algn="l">
              <a:lnSpc>
                <a:spcPts val="3919"/>
              </a:lnSpc>
            </a:pPr>
            <a:r>
              <a:rPr lang="en-US" sz="3600" b="1" dirty="0"/>
              <a:t>Medicine Redistribution System</a:t>
            </a:r>
          </a:p>
          <a:p>
            <a:pPr algn="l">
              <a:lnSpc>
                <a:spcPts val="3919"/>
              </a:lnSpc>
            </a:pPr>
            <a:endParaRPr lang="en-US" sz="3600" b="1" dirty="0"/>
          </a:p>
          <a:p>
            <a:pPr algn="l">
              <a:lnSpc>
                <a:spcPts val="3919"/>
              </a:lnSpc>
            </a:pPr>
            <a:r>
              <a:rPr lang="en-US" sz="3600" b="1" dirty="0"/>
              <a:t>Description: </a:t>
            </a:r>
            <a:r>
              <a:rPr lang="en-US" sz="3200" dirty="0"/>
              <a:t>How can we create a system to collect unused, non-expired medicines and redistribute them to those in need?</a:t>
            </a:r>
            <a:endParaRPr lang="en-US" sz="2800" dirty="0">
              <a:solidFill>
                <a:srgbClr val="000000"/>
              </a:solidFill>
              <a:latin typeface="Body Text Bold"/>
              <a:ea typeface="Body Text Bold"/>
              <a:cs typeface="Body Text Bold"/>
              <a:sym typeface="Body Text Bold"/>
            </a:endParaRPr>
          </a:p>
        </p:txBody>
      </p:sp>
      <p:pic>
        <p:nvPicPr>
          <p:cNvPr id="13" name="Picture 12">
            <a:extLst>
              <a:ext uri="{FF2B5EF4-FFF2-40B4-BE49-F238E27FC236}">
                <a16:creationId xmlns:a16="http://schemas.microsoft.com/office/drawing/2014/main" id="{8F80F17E-ACBE-E9FC-4C7C-0EDC3E3006A3}"/>
              </a:ext>
            </a:extLst>
          </p:cNvPr>
          <p:cNvPicPr>
            <a:picLocks noChangeAspect="1"/>
          </p:cNvPicPr>
          <p:nvPr/>
        </p:nvPicPr>
        <p:blipFill>
          <a:blip r:embed="rId5">
            <a:extLst>
              <a:ext uri="{28A0092B-C50C-407E-A947-70E740481C1C}">
                <a14:useLocalDpi xmlns:a14="http://schemas.microsoft.com/office/drawing/2010/main" val="0"/>
              </a:ext>
            </a:extLst>
          </a:blip>
          <a:srcRect r="4551"/>
          <a:stretch/>
        </p:blipFill>
        <p:spPr>
          <a:xfrm>
            <a:off x="9296402" y="2067695"/>
            <a:ext cx="8782050" cy="7022794"/>
          </a:xfrm>
          <a:prstGeom prst="rect">
            <a:avLst/>
          </a:prstGeom>
        </p:spPr>
      </p:pic>
      <p:sp>
        <p:nvSpPr>
          <p:cNvPr id="16" name="Rectangle 1">
            <a:extLst>
              <a:ext uri="{FF2B5EF4-FFF2-40B4-BE49-F238E27FC236}">
                <a16:creationId xmlns:a16="http://schemas.microsoft.com/office/drawing/2014/main" id="{9AE01772-AA6A-0F06-30EA-2399F3415855}"/>
              </a:ext>
            </a:extLst>
          </p:cNvPr>
          <p:cNvSpPr>
            <a:spLocks noChangeArrowheads="1"/>
          </p:cNvSpPr>
          <p:nvPr/>
        </p:nvSpPr>
        <p:spPr bwMode="auto">
          <a:xfrm>
            <a:off x="-185332" y="-49539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India generates 5-10% pharmaceutical waste annually due to expiry and improper storage, while 65% of the population lacks access to essential medicines. Despite 70% of pharmaceutical companies engaging in CSR, structured medicine donation remains low. A platform is needed to redistribute near-expiry medicines efficiently.</a:t>
            </a:r>
          </a:p>
        </p:txBody>
      </p:sp>
      <p:sp>
        <p:nvSpPr>
          <p:cNvPr id="19" name="TextBox 18">
            <a:extLst>
              <a:ext uri="{FF2B5EF4-FFF2-40B4-BE49-F238E27FC236}">
                <a16:creationId xmlns:a16="http://schemas.microsoft.com/office/drawing/2014/main" id="{08AC7B7D-20AD-7C92-FA49-B5F8607A9966}"/>
              </a:ext>
            </a:extLst>
          </p:cNvPr>
          <p:cNvSpPr txBox="1"/>
          <p:nvPr/>
        </p:nvSpPr>
        <p:spPr>
          <a:xfrm>
            <a:off x="432472" y="5341456"/>
            <a:ext cx="8486619" cy="3600986"/>
          </a:xfrm>
          <a:prstGeom prst="rect">
            <a:avLst/>
          </a:prstGeom>
          <a:noFill/>
        </p:spPr>
        <p:txBody>
          <a:bodyPr wrap="none" rtlCol="0">
            <a:spAutoFit/>
          </a:bodyPr>
          <a:lstStyle/>
          <a:p>
            <a:r>
              <a:rPr lang="en-IN" sz="3600" b="1" dirty="0"/>
              <a:t>Objectives:</a:t>
            </a:r>
          </a:p>
          <a:p>
            <a:pPr marL="342900" indent="-342900">
              <a:buAutoNum type="arabicPeriod"/>
            </a:pPr>
            <a:r>
              <a:rPr lang="en-IN" sz="3200" dirty="0"/>
              <a:t>Efficient Medicine Collection &amp; Redistribution</a:t>
            </a:r>
          </a:p>
          <a:p>
            <a:pPr marL="342900" indent="-342900">
              <a:buAutoNum type="arabicPeriod"/>
            </a:pPr>
            <a:r>
              <a:rPr lang="en-US" sz="3200" dirty="0"/>
              <a:t>Smart Matching &amp; AI-Based Optimization</a:t>
            </a:r>
          </a:p>
          <a:p>
            <a:pPr marL="342900" indent="-342900">
              <a:buAutoNum type="arabicPeriod"/>
            </a:pPr>
            <a:r>
              <a:rPr lang="en-US" sz="3200" dirty="0"/>
              <a:t>Transparency &amp; Trust in the System</a:t>
            </a:r>
          </a:p>
          <a:p>
            <a:pPr marL="342900" indent="-342900">
              <a:buAutoNum type="arabicPeriod"/>
            </a:pPr>
            <a:r>
              <a:rPr lang="en-IN" sz="3200" dirty="0"/>
              <a:t>User-Friendly &amp; Scalable Digital Platform</a:t>
            </a:r>
            <a:endParaRPr lang="en-US" sz="3200" dirty="0"/>
          </a:p>
          <a:p>
            <a:pPr marL="342900" indent="-342900">
              <a:buAutoNum type="arabicPeriod"/>
            </a:pPr>
            <a:r>
              <a:rPr lang="en-US" sz="3200" dirty="0"/>
              <a:t>Improve Healthcare Access &amp; Reduce Medicine </a:t>
            </a:r>
          </a:p>
          <a:p>
            <a:r>
              <a:rPr lang="en-US" sz="3200" dirty="0"/>
              <a:t>    Wastage</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14350" y="1677404"/>
            <a:ext cx="17259300" cy="0"/>
          </a:xfrm>
          <a:prstGeom prst="line">
            <a:avLst/>
          </a:prstGeom>
          <a:ln w="38100" cap="flat">
            <a:solidFill>
              <a:srgbClr val="0F46B2"/>
            </a:solidFill>
            <a:prstDash val="solid"/>
            <a:headEnd type="none" w="sm" len="sm"/>
            <a:tailEnd type="none" w="sm" len="sm"/>
          </a:ln>
        </p:spPr>
      </p:sp>
      <p:sp>
        <p:nvSpPr>
          <p:cNvPr id="3" name="Freeform 3"/>
          <p:cNvSpPr/>
          <p:nvPr/>
        </p:nvSpPr>
        <p:spPr>
          <a:xfrm>
            <a:off x="-1033560" y="9258300"/>
            <a:ext cx="20355121" cy="3384039"/>
          </a:xfrm>
          <a:custGeom>
            <a:avLst/>
            <a:gdLst/>
            <a:ahLst/>
            <a:cxnLst/>
            <a:rect l="l" t="t" r="r" b="b"/>
            <a:pathLst>
              <a:path w="20355121" h="3384039">
                <a:moveTo>
                  <a:pt x="0" y="0"/>
                </a:moveTo>
                <a:lnTo>
                  <a:pt x="20355120" y="0"/>
                </a:lnTo>
                <a:lnTo>
                  <a:pt x="20355120" y="3384039"/>
                </a:lnTo>
                <a:lnTo>
                  <a:pt x="0" y="33840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14350" y="354647"/>
            <a:ext cx="5521978" cy="1271907"/>
          </a:xfrm>
          <a:prstGeom prst="rect">
            <a:avLst/>
          </a:prstGeom>
        </p:spPr>
        <p:txBody>
          <a:bodyPr lIns="0" tIns="0" rIns="0" bIns="0" rtlCol="0" anchor="t">
            <a:spAutoFit/>
          </a:bodyPr>
          <a:lstStyle/>
          <a:p>
            <a:pPr algn="l">
              <a:lnSpc>
                <a:spcPts val="8690"/>
              </a:lnSpc>
            </a:pPr>
            <a:r>
              <a:rPr lang="en-US" sz="7900">
                <a:solidFill>
                  <a:srgbClr val="0F46B2"/>
                </a:solidFill>
                <a:latin typeface="Ouhod"/>
                <a:ea typeface="Ouhod"/>
                <a:cs typeface="Ouhod"/>
                <a:sym typeface="Ouhod"/>
              </a:rPr>
              <a:t>Ideation</a:t>
            </a:r>
          </a:p>
        </p:txBody>
      </p:sp>
      <p:sp>
        <p:nvSpPr>
          <p:cNvPr id="7" name="Freeform 7"/>
          <p:cNvSpPr/>
          <p:nvPr/>
        </p:nvSpPr>
        <p:spPr>
          <a:xfrm>
            <a:off x="16941919" y="221949"/>
            <a:ext cx="1192257" cy="1213934"/>
          </a:xfrm>
          <a:custGeom>
            <a:avLst/>
            <a:gdLst/>
            <a:ahLst/>
            <a:cxnLst/>
            <a:rect l="l" t="t" r="r" b="b"/>
            <a:pathLst>
              <a:path w="1192257" h="1213934">
                <a:moveTo>
                  <a:pt x="0" y="0"/>
                </a:moveTo>
                <a:lnTo>
                  <a:pt x="1192256" y="0"/>
                </a:lnTo>
                <a:lnTo>
                  <a:pt x="1192256" y="1213934"/>
                </a:lnTo>
                <a:lnTo>
                  <a:pt x="0" y="1213934"/>
                </a:lnTo>
                <a:lnTo>
                  <a:pt x="0" y="0"/>
                </a:lnTo>
                <a:close/>
              </a:path>
            </a:pathLst>
          </a:custGeom>
          <a:blipFill>
            <a:blip r:embed="rId4"/>
            <a:stretch>
              <a:fillRect l="-28377" t="-25610" r="-31238" b="-31155"/>
            </a:stretch>
          </a:blipFill>
        </p:spPr>
      </p:sp>
      <p:sp>
        <p:nvSpPr>
          <p:cNvPr id="8" name="TextBox 8"/>
          <p:cNvSpPr txBox="1"/>
          <p:nvPr/>
        </p:nvSpPr>
        <p:spPr>
          <a:xfrm>
            <a:off x="4467759" y="9517774"/>
            <a:ext cx="9352481" cy="497826"/>
          </a:xfrm>
          <a:prstGeom prst="rect">
            <a:avLst/>
          </a:prstGeom>
        </p:spPr>
        <p:txBody>
          <a:bodyPr lIns="0" tIns="0" rIns="0" bIns="0" rtlCol="0" anchor="t">
            <a:spAutoFit/>
          </a:bodyPr>
          <a:lstStyle/>
          <a:p>
            <a:pPr algn="ctr">
              <a:lnSpc>
                <a:spcPts val="4060"/>
              </a:lnSpc>
            </a:pPr>
            <a:r>
              <a:rPr lang="en-US" sz="2900" b="1" dirty="0">
                <a:solidFill>
                  <a:srgbClr val="EDEEF4"/>
                </a:solidFill>
                <a:latin typeface="Canva Sans Bold"/>
                <a:ea typeface="Canva Sans Bold"/>
                <a:cs typeface="Canva Sans Bold"/>
                <a:sym typeface="Canva Sans Bold"/>
              </a:rPr>
              <a:t>Dept. Hackathon: CS-SE and IOT Edition</a:t>
            </a:r>
          </a:p>
        </p:txBody>
      </p:sp>
      <p:sp>
        <p:nvSpPr>
          <p:cNvPr id="9" name="TextBox 9"/>
          <p:cNvSpPr txBox="1"/>
          <p:nvPr/>
        </p:nvSpPr>
        <p:spPr>
          <a:xfrm>
            <a:off x="914400" y="2231953"/>
            <a:ext cx="7712463" cy="6967292"/>
          </a:xfrm>
          <a:prstGeom prst="rect">
            <a:avLst/>
          </a:prstGeom>
        </p:spPr>
        <p:txBody>
          <a:bodyPr wrap="square" lIns="0" tIns="0" rIns="0" bIns="0" rtlCol="0" anchor="t">
            <a:spAutoFit/>
          </a:bodyPr>
          <a:lstStyle/>
          <a:p>
            <a:pPr algn="just">
              <a:lnSpc>
                <a:spcPts val="4199"/>
              </a:lnSpc>
            </a:pPr>
            <a:r>
              <a:rPr lang="en-US" sz="3200" dirty="0"/>
              <a:t>Every year, </a:t>
            </a:r>
            <a:r>
              <a:rPr lang="en-US" sz="3200" b="1" dirty="0"/>
              <a:t>millions of medicines</a:t>
            </a:r>
            <a:r>
              <a:rPr lang="en-US" sz="3200" dirty="0"/>
              <a:t> from pharmaceutical companies and healthcare centers </a:t>
            </a:r>
            <a:r>
              <a:rPr lang="en-US" sz="3200" b="1" dirty="0"/>
              <a:t>go to waste due to expiry</a:t>
            </a:r>
            <a:r>
              <a:rPr lang="en-US" sz="3200" dirty="0"/>
              <a:t>, while thousands of NGOs struggle to access essential medicines for underprivileged communities. </a:t>
            </a:r>
          </a:p>
          <a:p>
            <a:pPr algn="just">
              <a:lnSpc>
                <a:spcPts val="4199"/>
              </a:lnSpc>
            </a:pPr>
            <a:r>
              <a:rPr lang="en-US" sz="3200" dirty="0"/>
              <a:t>A dedicated </a:t>
            </a:r>
            <a:r>
              <a:rPr lang="en-US" sz="3200" b="1" dirty="0"/>
              <a:t>connector</a:t>
            </a:r>
            <a:r>
              <a:rPr lang="en-US" sz="3200" dirty="0"/>
              <a:t> platform is required to bridge the gap between large pharmaceutical companies and NGOs, ensuring that near-expiry </a:t>
            </a:r>
            <a:r>
              <a:rPr lang="en-US" sz="3200" b="1" dirty="0"/>
              <a:t>medicines are donated</a:t>
            </a:r>
            <a:r>
              <a:rPr lang="en-US" sz="3200" dirty="0"/>
              <a:t> and utilized efficiently in </a:t>
            </a:r>
            <a:r>
              <a:rPr lang="en-US" sz="3200" b="1" dirty="0"/>
              <a:t>transparent and secured manner </a:t>
            </a:r>
            <a:r>
              <a:rPr lang="en-US" sz="3200" dirty="0"/>
              <a:t>resulting in reducing waste, saving lives. </a:t>
            </a:r>
          </a:p>
          <a:p>
            <a:pPr algn="just">
              <a:lnSpc>
                <a:spcPts val="4199"/>
              </a:lnSpc>
            </a:pPr>
            <a:endParaRPr lang="en-US" sz="2599" b="1" dirty="0">
              <a:solidFill>
                <a:srgbClr val="000000"/>
              </a:solidFill>
              <a:latin typeface="Body Text Bold"/>
              <a:ea typeface="Body Text Bold"/>
              <a:cs typeface="Body Text Bold"/>
              <a:sym typeface="Body Text Bold"/>
            </a:endParaRPr>
          </a:p>
        </p:txBody>
      </p:sp>
      <p:pic>
        <p:nvPicPr>
          <p:cNvPr id="14" name="Picture 13">
            <a:extLst>
              <a:ext uri="{FF2B5EF4-FFF2-40B4-BE49-F238E27FC236}">
                <a16:creationId xmlns:a16="http://schemas.microsoft.com/office/drawing/2014/main" id="{0FD04BE5-E39E-182D-B6A4-9A09D6A8F008}"/>
              </a:ext>
            </a:extLst>
          </p:cNvPr>
          <p:cNvPicPr>
            <a:picLocks noChangeAspect="1"/>
          </p:cNvPicPr>
          <p:nvPr/>
        </p:nvPicPr>
        <p:blipFill>
          <a:blip r:embed="rId5">
            <a:extLst>
              <a:ext uri="{28A0092B-C50C-407E-A947-70E740481C1C}">
                <a14:useLocalDpi xmlns:a14="http://schemas.microsoft.com/office/drawing/2010/main" val="0"/>
              </a:ext>
            </a:extLst>
          </a:blip>
          <a:srcRect t="11110" b="6297"/>
          <a:stretch/>
        </p:blipFill>
        <p:spPr>
          <a:xfrm>
            <a:off x="10045321" y="1761173"/>
            <a:ext cx="7462246" cy="7306456"/>
          </a:xfrm>
          <a:prstGeom prst="rect">
            <a:avLst/>
          </a:prstGeom>
        </p:spPr>
      </p:pic>
      <p:cxnSp>
        <p:nvCxnSpPr>
          <p:cNvPr id="16" name="Straight Connector 15">
            <a:extLst>
              <a:ext uri="{FF2B5EF4-FFF2-40B4-BE49-F238E27FC236}">
                <a16:creationId xmlns:a16="http://schemas.microsoft.com/office/drawing/2014/main" id="{9B57A30B-84A4-C031-84CA-618A3F002AC6}"/>
              </a:ext>
            </a:extLst>
          </p:cNvPr>
          <p:cNvCxnSpPr/>
          <p:nvPr/>
        </p:nvCxnSpPr>
        <p:spPr>
          <a:xfrm>
            <a:off x="9448800" y="2137801"/>
            <a:ext cx="0" cy="655320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14350" y="1677404"/>
            <a:ext cx="17259300" cy="0"/>
          </a:xfrm>
          <a:prstGeom prst="line">
            <a:avLst/>
          </a:prstGeom>
          <a:ln w="38100" cap="flat">
            <a:solidFill>
              <a:srgbClr val="0F46B2"/>
            </a:solidFill>
            <a:prstDash val="solid"/>
            <a:headEnd type="none" w="sm" len="sm"/>
            <a:tailEnd type="none" w="sm" len="sm"/>
          </a:ln>
        </p:spPr>
      </p:sp>
      <p:sp>
        <p:nvSpPr>
          <p:cNvPr id="3" name="Freeform 3"/>
          <p:cNvSpPr/>
          <p:nvPr/>
        </p:nvSpPr>
        <p:spPr>
          <a:xfrm>
            <a:off x="-1033560" y="9258300"/>
            <a:ext cx="20355121" cy="3384039"/>
          </a:xfrm>
          <a:custGeom>
            <a:avLst/>
            <a:gdLst/>
            <a:ahLst/>
            <a:cxnLst/>
            <a:rect l="l" t="t" r="r" b="b"/>
            <a:pathLst>
              <a:path w="20355121" h="3384039">
                <a:moveTo>
                  <a:pt x="0" y="0"/>
                </a:moveTo>
                <a:lnTo>
                  <a:pt x="20355120" y="0"/>
                </a:lnTo>
                <a:lnTo>
                  <a:pt x="20355120" y="3384039"/>
                </a:lnTo>
                <a:lnTo>
                  <a:pt x="0" y="33840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14350" y="354647"/>
            <a:ext cx="5300484" cy="1271907"/>
          </a:xfrm>
          <a:prstGeom prst="rect">
            <a:avLst/>
          </a:prstGeom>
        </p:spPr>
        <p:txBody>
          <a:bodyPr lIns="0" tIns="0" rIns="0" bIns="0" rtlCol="0" anchor="t">
            <a:spAutoFit/>
          </a:bodyPr>
          <a:lstStyle/>
          <a:p>
            <a:pPr algn="l">
              <a:lnSpc>
                <a:spcPts val="8690"/>
              </a:lnSpc>
            </a:pPr>
            <a:r>
              <a:rPr lang="en-US" sz="7900">
                <a:solidFill>
                  <a:srgbClr val="0F46B2"/>
                </a:solidFill>
                <a:latin typeface="Ouhod"/>
                <a:ea typeface="Ouhod"/>
                <a:cs typeface="Ouhod"/>
                <a:sym typeface="Ouhod"/>
              </a:rPr>
              <a:t>Innovation</a:t>
            </a:r>
          </a:p>
        </p:txBody>
      </p:sp>
      <p:sp>
        <p:nvSpPr>
          <p:cNvPr id="7" name="Freeform 7"/>
          <p:cNvSpPr/>
          <p:nvPr/>
        </p:nvSpPr>
        <p:spPr>
          <a:xfrm>
            <a:off x="16941919" y="221949"/>
            <a:ext cx="1192257" cy="1213934"/>
          </a:xfrm>
          <a:custGeom>
            <a:avLst/>
            <a:gdLst/>
            <a:ahLst/>
            <a:cxnLst/>
            <a:rect l="l" t="t" r="r" b="b"/>
            <a:pathLst>
              <a:path w="1192257" h="1213934">
                <a:moveTo>
                  <a:pt x="0" y="0"/>
                </a:moveTo>
                <a:lnTo>
                  <a:pt x="1192256" y="0"/>
                </a:lnTo>
                <a:lnTo>
                  <a:pt x="1192256" y="1213934"/>
                </a:lnTo>
                <a:lnTo>
                  <a:pt x="0" y="1213934"/>
                </a:lnTo>
                <a:lnTo>
                  <a:pt x="0" y="0"/>
                </a:lnTo>
                <a:close/>
              </a:path>
            </a:pathLst>
          </a:custGeom>
          <a:blipFill>
            <a:blip r:embed="rId4"/>
            <a:stretch>
              <a:fillRect l="-28377" t="-25610" r="-31238" b="-31155"/>
            </a:stretch>
          </a:blipFill>
        </p:spPr>
      </p:sp>
      <p:sp>
        <p:nvSpPr>
          <p:cNvPr id="8" name="TextBox 8"/>
          <p:cNvSpPr txBox="1"/>
          <p:nvPr/>
        </p:nvSpPr>
        <p:spPr>
          <a:xfrm>
            <a:off x="4467759" y="9517774"/>
            <a:ext cx="9352481" cy="497826"/>
          </a:xfrm>
          <a:prstGeom prst="rect">
            <a:avLst/>
          </a:prstGeom>
        </p:spPr>
        <p:txBody>
          <a:bodyPr lIns="0" tIns="0" rIns="0" bIns="0" rtlCol="0" anchor="t">
            <a:spAutoFit/>
          </a:bodyPr>
          <a:lstStyle/>
          <a:p>
            <a:pPr algn="ctr">
              <a:lnSpc>
                <a:spcPts val="4060"/>
              </a:lnSpc>
            </a:pPr>
            <a:r>
              <a:rPr lang="en-US" sz="2900" b="1" dirty="0">
                <a:solidFill>
                  <a:srgbClr val="EDEEF4"/>
                </a:solidFill>
                <a:latin typeface="Canva Sans Bold"/>
                <a:ea typeface="Canva Sans Bold"/>
                <a:cs typeface="Canva Sans Bold"/>
                <a:sym typeface="Canva Sans Bold"/>
              </a:rPr>
              <a:t>Dept. Hackathon: CS-SE and IOT Edition</a:t>
            </a:r>
          </a:p>
        </p:txBody>
      </p:sp>
      <p:sp>
        <p:nvSpPr>
          <p:cNvPr id="9" name="TextBox 9"/>
          <p:cNvSpPr txBox="1"/>
          <p:nvPr/>
        </p:nvSpPr>
        <p:spPr>
          <a:xfrm>
            <a:off x="609600" y="1916043"/>
            <a:ext cx="17068800" cy="7001917"/>
          </a:xfrm>
          <a:prstGeom prst="rect">
            <a:avLst/>
          </a:prstGeom>
        </p:spPr>
        <p:txBody>
          <a:bodyPr wrap="square" lIns="0" tIns="0" rIns="0" bIns="0" rtlCol="0" anchor="t">
            <a:spAutoFit/>
          </a:bodyPr>
          <a:lstStyle/>
          <a:p>
            <a:pPr marL="457200" indent="-457200" algn="just">
              <a:lnSpc>
                <a:spcPts val="4199"/>
              </a:lnSpc>
              <a:buFont typeface="Arial" panose="020B0604020202020204" pitchFamily="34" charset="0"/>
              <a:buChar char="•"/>
            </a:pPr>
            <a:r>
              <a:rPr lang="en-US" sz="3200" dirty="0"/>
              <a:t>We are developing a groundbreaking platform that unites pharmaceutical companies and NGOs with a view to facilitating near-expiry drug donation.</a:t>
            </a:r>
          </a:p>
          <a:p>
            <a:pPr marL="457200" indent="-457200" algn="just">
              <a:lnSpc>
                <a:spcPts val="4199"/>
              </a:lnSpc>
              <a:buFont typeface="Arial" panose="020B0604020202020204" pitchFamily="34" charset="0"/>
              <a:buChar char="•"/>
            </a:pPr>
            <a:endParaRPr lang="en-US" sz="3200" dirty="0"/>
          </a:p>
          <a:p>
            <a:pPr marL="457200" indent="-457200" algn="just">
              <a:lnSpc>
                <a:spcPts val="4199"/>
              </a:lnSpc>
              <a:buFont typeface="Arial" panose="020B0604020202020204" pitchFamily="34" charset="0"/>
              <a:buChar char="•"/>
            </a:pPr>
            <a:r>
              <a:rPr lang="en-US" sz="3200" dirty="0"/>
              <a:t>Millions of drugs go to waste annually while there are thousands of NGOs that cannot access vital supplies. Our platform bridges this gap by allowing companies to post excess drugs and NGOs to request or claim them.</a:t>
            </a:r>
          </a:p>
          <a:p>
            <a:pPr marL="457200" indent="-457200" algn="just">
              <a:lnSpc>
                <a:spcPts val="4199"/>
              </a:lnSpc>
              <a:buFont typeface="Arial" panose="020B0604020202020204" pitchFamily="34" charset="0"/>
              <a:buChar char="•"/>
            </a:pPr>
            <a:endParaRPr lang="en-US" sz="3200" dirty="0"/>
          </a:p>
          <a:p>
            <a:pPr marL="457200" indent="-457200" algn="just">
              <a:lnSpc>
                <a:spcPts val="4199"/>
              </a:lnSpc>
              <a:buFont typeface="Arial" panose="020B0604020202020204" pitchFamily="34" charset="0"/>
              <a:buChar char="•"/>
            </a:pPr>
            <a:r>
              <a:rPr lang="en-US" sz="3200" dirty="0"/>
              <a:t>Through AI-enabled matching, expiry tracking on automatic, and secured logistics, we ensure efficient and timely delivery. Blockchain authentication assures greater transparency and accountability to rule out any malpractices. </a:t>
            </a:r>
          </a:p>
          <a:p>
            <a:pPr marL="457200" indent="-457200" algn="just">
              <a:lnSpc>
                <a:spcPts val="4199"/>
              </a:lnSpc>
              <a:buFont typeface="Arial" panose="020B0604020202020204" pitchFamily="34" charset="0"/>
              <a:buChar char="•"/>
            </a:pPr>
            <a:endParaRPr lang="en-US" sz="3200" dirty="0"/>
          </a:p>
          <a:p>
            <a:pPr marL="457200" indent="-457200" algn="just">
              <a:lnSpc>
                <a:spcPts val="4199"/>
              </a:lnSpc>
              <a:buFont typeface="Arial" panose="020B0604020202020204" pitchFamily="34" charset="0"/>
              <a:buChar char="•"/>
            </a:pPr>
            <a:r>
              <a:rPr lang="en-US" sz="3200" dirty="0"/>
              <a:t>By making use of technology and CSR partnerships, we seek to reduce wastage of pharmaceuticals and raise access to medicine for the vulnerable.</a:t>
            </a:r>
            <a:endParaRPr lang="en-US" sz="2599" dirty="0">
              <a:solidFill>
                <a:srgbClr val="000000"/>
              </a:solidFill>
              <a:latin typeface="Body Text Bold"/>
              <a:ea typeface="Body Text Bold"/>
              <a:cs typeface="Body Text Bold"/>
              <a:sym typeface="Body Text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60A74-A6D3-2E9C-E501-BA580272B597}"/>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E16AC2B6-366E-6134-E87F-49A8500B806B}"/>
              </a:ext>
            </a:extLst>
          </p:cNvPr>
          <p:cNvSpPr/>
          <p:nvPr/>
        </p:nvSpPr>
        <p:spPr>
          <a:xfrm>
            <a:off x="514350" y="1677404"/>
            <a:ext cx="17259300" cy="0"/>
          </a:xfrm>
          <a:prstGeom prst="line">
            <a:avLst/>
          </a:prstGeom>
          <a:ln w="38100" cap="flat">
            <a:solidFill>
              <a:srgbClr val="0F46B2"/>
            </a:solidFill>
            <a:prstDash val="solid"/>
            <a:headEnd type="none" w="sm" len="sm"/>
            <a:tailEnd type="none" w="sm" len="sm"/>
          </a:ln>
        </p:spPr>
      </p:sp>
      <p:sp>
        <p:nvSpPr>
          <p:cNvPr id="3" name="Freeform 3">
            <a:extLst>
              <a:ext uri="{FF2B5EF4-FFF2-40B4-BE49-F238E27FC236}">
                <a16:creationId xmlns:a16="http://schemas.microsoft.com/office/drawing/2014/main" id="{5FD7AAB2-FA80-A424-F012-1E2B5BDA3BB8}"/>
              </a:ext>
            </a:extLst>
          </p:cNvPr>
          <p:cNvSpPr/>
          <p:nvPr/>
        </p:nvSpPr>
        <p:spPr>
          <a:xfrm>
            <a:off x="-1033560" y="9258300"/>
            <a:ext cx="20355121" cy="3384039"/>
          </a:xfrm>
          <a:custGeom>
            <a:avLst/>
            <a:gdLst/>
            <a:ahLst/>
            <a:cxnLst/>
            <a:rect l="l" t="t" r="r" b="b"/>
            <a:pathLst>
              <a:path w="20355121" h="3384039">
                <a:moveTo>
                  <a:pt x="0" y="0"/>
                </a:moveTo>
                <a:lnTo>
                  <a:pt x="20355120" y="0"/>
                </a:lnTo>
                <a:lnTo>
                  <a:pt x="20355120" y="3384039"/>
                </a:lnTo>
                <a:lnTo>
                  <a:pt x="0" y="33840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a:extLst>
              <a:ext uri="{FF2B5EF4-FFF2-40B4-BE49-F238E27FC236}">
                <a16:creationId xmlns:a16="http://schemas.microsoft.com/office/drawing/2014/main" id="{B34B79C7-307A-3801-C1D2-AE607AFF24CC}"/>
              </a:ext>
            </a:extLst>
          </p:cNvPr>
          <p:cNvSpPr txBox="1"/>
          <p:nvPr/>
        </p:nvSpPr>
        <p:spPr>
          <a:xfrm>
            <a:off x="514350" y="354647"/>
            <a:ext cx="6800850" cy="1140697"/>
          </a:xfrm>
          <a:prstGeom prst="rect">
            <a:avLst/>
          </a:prstGeom>
        </p:spPr>
        <p:txBody>
          <a:bodyPr wrap="square" lIns="0" tIns="0" rIns="0" bIns="0" rtlCol="0" anchor="t">
            <a:spAutoFit/>
          </a:bodyPr>
          <a:lstStyle/>
          <a:p>
            <a:pPr algn="l">
              <a:lnSpc>
                <a:spcPts val="8690"/>
              </a:lnSpc>
            </a:pPr>
            <a:r>
              <a:rPr lang="en-US" sz="7900" dirty="0">
                <a:solidFill>
                  <a:srgbClr val="0F46B2"/>
                </a:solidFill>
                <a:latin typeface="Ouhod"/>
                <a:ea typeface="Ouhod"/>
                <a:cs typeface="Ouhod"/>
                <a:sym typeface="Ouhod"/>
              </a:rPr>
              <a:t>WORKFLOW</a:t>
            </a:r>
          </a:p>
        </p:txBody>
      </p:sp>
      <p:sp>
        <p:nvSpPr>
          <p:cNvPr id="7" name="Freeform 7">
            <a:extLst>
              <a:ext uri="{FF2B5EF4-FFF2-40B4-BE49-F238E27FC236}">
                <a16:creationId xmlns:a16="http://schemas.microsoft.com/office/drawing/2014/main" id="{6D44E397-27D8-951B-1CA7-55E502771426}"/>
              </a:ext>
            </a:extLst>
          </p:cNvPr>
          <p:cNvSpPr/>
          <p:nvPr/>
        </p:nvSpPr>
        <p:spPr>
          <a:xfrm>
            <a:off x="16941919" y="221949"/>
            <a:ext cx="1192257" cy="1213934"/>
          </a:xfrm>
          <a:custGeom>
            <a:avLst/>
            <a:gdLst/>
            <a:ahLst/>
            <a:cxnLst/>
            <a:rect l="l" t="t" r="r" b="b"/>
            <a:pathLst>
              <a:path w="1192257" h="1213934">
                <a:moveTo>
                  <a:pt x="0" y="0"/>
                </a:moveTo>
                <a:lnTo>
                  <a:pt x="1192256" y="0"/>
                </a:lnTo>
                <a:lnTo>
                  <a:pt x="1192256" y="1213934"/>
                </a:lnTo>
                <a:lnTo>
                  <a:pt x="0" y="1213934"/>
                </a:lnTo>
                <a:lnTo>
                  <a:pt x="0" y="0"/>
                </a:lnTo>
                <a:close/>
              </a:path>
            </a:pathLst>
          </a:custGeom>
          <a:blipFill>
            <a:blip r:embed="rId4"/>
            <a:stretch>
              <a:fillRect l="-28377" t="-25610" r="-31238" b="-31155"/>
            </a:stretch>
          </a:blipFill>
        </p:spPr>
      </p:sp>
      <p:sp>
        <p:nvSpPr>
          <p:cNvPr id="8" name="TextBox 8">
            <a:extLst>
              <a:ext uri="{FF2B5EF4-FFF2-40B4-BE49-F238E27FC236}">
                <a16:creationId xmlns:a16="http://schemas.microsoft.com/office/drawing/2014/main" id="{2C6C2362-D811-BBFE-AB86-7CFC241DBBE0}"/>
              </a:ext>
            </a:extLst>
          </p:cNvPr>
          <p:cNvSpPr txBox="1"/>
          <p:nvPr/>
        </p:nvSpPr>
        <p:spPr>
          <a:xfrm>
            <a:off x="4467759" y="9517774"/>
            <a:ext cx="9352481" cy="497826"/>
          </a:xfrm>
          <a:prstGeom prst="rect">
            <a:avLst/>
          </a:prstGeom>
        </p:spPr>
        <p:txBody>
          <a:bodyPr lIns="0" tIns="0" rIns="0" bIns="0" rtlCol="0" anchor="t">
            <a:spAutoFit/>
          </a:bodyPr>
          <a:lstStyle/>
          <a:p>
            <a:pPr algn="ctr">
              <a:lnSpc>
                <a:spcPts val="4060"/>
              </a:lnSpc>
            </a:pPr>
            <a:r>
              <a:rPr lang="en-US" sz="2900" b="1" dirty="0">
                <a:solidFill>
                  <a:srgbClr val="EDEEF4"/>
                </a:solidFill>
                <a:latin typeface="Canva Sans Bold"/>
                <a:ea typeface="Canva Sans Bold"/>
                <a:cs typeface="Canva Sans Bold"/>
                <a:sym typeface="Canva Sans Bold"/>
              </a:rPr>
              <a:t>Dept. Hackathon: CS-SE and IOT Edition</a:t>
            </a:r>
          </a:p>
        </p:txBody>
      </p:sp>
      <p:pic>
        <p:nvPicPr>
          <p:cNvPr id="6" name="Picture 5">
            <a:extLst>
              <a:ext uri="{FF2B5EF4-FFF2-40B4-BE49-F238E27FC236}">
                <a16:creationId xmlns:a16="http://schemas.microsoft.com/office/drawing/2014/main" id="{C1CA27E5-9057-030B-C983-F2012C4C564A}"/>
              </a:ext>
            </a:extLst>
          </p:cNvPr>
          <p:cNvPicPr>
            <a:picLocks noChangeAspect="1"/>
          </p:cNvPicPr>
          <p:nvPr/>
        </p:nvPicPr>
        <p:blipFill>
          <a:blip r:embed="rId5">
            <a:extLst>
              <a:ext uri="{28A0092B-C50C-407E-A947-70E740481C1C}">
                <a14:useLocalDpi xmlns:a14="http://schemas.microsoft.com/office/drawing/2010/main" val="0"/>
              </a:ext>
            </a:extLst>
          </a:blip>
          <a:srcRect t="16211" b="7456"/>
          <a:stretch/>
        </p:blipFill>
        <p:spPr>
          <a:xfrm>
            <a:off x="582735" y="1835178"/>
            <a:ext cx="17122530" cy="7372271"/>
          </a:xfrm>
          <a:prstGeom prst="rect">
            <a:avLst/>
          </a:prstGeom>
        </p:spPr>
      </p:pic>
    </p:spTree>
    <p:extLst>
      <p:ext uri="{BB962C8B-B14F-4D97-AF65-F5344CB8AC3E}">
        <p14:creationId xmlns:p14="http://schemas.microsoft.com/office/powerpoint/2010/main" val="380349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14350" y="1677404"/>
            <a:ext cx="17259300" cy="0"/>
          </a:xfrm>
          <a:prstGeom prst="line">
            <a:avLst/>
          </a:prstGeom>
          <a:ln w="38100" cap="flat">
            <a:solidFill>
              <a:srgbClr val="0F46B2"/>
            </a:solidFill>
            <a:prstDash val="solid"/>
            <a:headEnd type="none" w="sm" len="sm"/>
            <a:tailEnd type="none" w="sm" len="sm"/>
          </a:ln>
        </p:spPr>
      </p:sp>
      <p:sp>
        <p:nvSpPr>
          <p:cNvPr id="3" name="Freeform 3"/>
          <p:cNvSpPr/>
          <p:nvPr/>
        </p:nvSpPr>
        <p:spPr>
          <a:xfrm>
            <a:off x="-1033560" y="9258300"/>
            <a:ext cx="20355121" cy="3384039"/>
          </a:xfrm>
          <a:custGeom>
            <a:avLst/>
            <a:gdLst/>
            <a:ahLst/>
            <a:cxnLst/>
            <a:rect l="l" t="t" r="r" b="b"/>
            <a:pathLst>
              <a:path w="20355121" h="3384039">
                <a:moveTo>
                  <a:pt x="0" y="0"/>
                </a:moveTo>
                <a:lnTo>
                  <a:pt x="20355120" y="0"/>
                </a:lnTo>
                <a:lnTo>
                  <a:pt x="20355120" y="3384039"/>
                </a:lnTo>
                <a:lnTo>
                  <a:pt x="0" y="33840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14350" y="354647"/>
            <a:ext cx="9853411" cy="1271907"/>
          </a:xfrm>
          <a:prstGeom prst="rect">
            <a:avLst/>
          </a:prstGeom>
        </p:spPr>
        <p:txBody>
          <a:bodyPr lIns="0" tIns="0" rIns="0" bIns="0" rtlCol="0" anchor="t">
            <a:spAutoFit/>
          </a:bodyPr>
          <a:lstStyle/>
          <a:p>
            <a:pPr algn="l">
              <a:lnSpc>
                <a:spcPts val="8690"/>
              </a:lnSpc>
            </a:pPr>
            <a:r>
              <a:rPr lang="en-US" sz="7900">
                <a:solidFill>
                  <a:srgbClr val="0F46B2"/>
                </a:solidFill>
                <a:latin typeface="Ouhod"/>
                <a:ea typeface="Ouhod"/>
                <a:cs typeface="Ouhod"/>
                <a:sym typeface="Ouhod"/>
              </a:rPr>
              <a:t>Approch(Technical)</a:t>
            </a:r>
          </a:p>
        </p:txBody>
      </p:sp>
      <p:sp>
        <p:nvSpPr>
          <p:cNvPr id="7" name="Freeform 7"/>
          <p:cNvSpPr/>
          <p:nvPr/>
        </p:nvSpPr>
        <p:spPr>
          <a:xfrm>
            <a:off x="16941919" y="221949"/>
            <a:ext cx="1192257" cy="1213934"/>
          </a:xfrm>
          <a:custGeom>
            <a:avLst/>
            <a:gdLst/>
            <a:ahLst/>
            <a:cxnLst/>
            <a:rect l="l" t="t" r="r" b="b"/>
            <a:pathLst>
              <a:path w="1192257" h="1213934">
                <a:moveTo>
                  <a:pt x="0" y="0"/>
                </a:moveTo>
                <a:lnTo>
                  <a:pt x="1192256" y="0"/>
                </a:lnTo>
                <a:lnTo>
                  <a:pt x="1192256" y="1213934"/>
                </a:lnTo>
                <a:lnTo>
                  <a:pt x="0" y="1213934"/>
                </a:lnTo>
                <a:lnTo>
                  <a:pt x="0" y="0"/>
                </a:lnTo>
                <a:close/>
              </a:path>
            </a:pathLst>
          </a:custGeom>
          <a:blipFill>
            <a:blip r:embed="rId4"/>
            <a:stretch>
              <a:fillRect l="-28377" t="-25610" r="-31238" b="-31155"/>
            </a:stretch>
          </a:blipFill>
        </p:spPr>
      </p:sp>
      <p:sp>
        <p:nvSpPr>
          <p:cNvPr id="8" name="TextBox 8"/>
          <p:cNvSpPr txBox="1"/>
          <p:nvPr/>
        </p:nvSpPr>
        <p:spPr>
          <a:xfrm>
            <a:off x="4467759" y="9517774"/>
            <a:ext cx="9352481" cy="497826"/>
          </a:xfrm>
          <a:prstGeom prst="rect">
            <a:avLst/>
          </a:prstGeom>
        </p:spPr>
        <p:txBody>
          <a:bodyPr lIns="0" tIns="0" rIns="0" bIns="0" rtlCol="0" anchor="t">
            <a:spAutoFit/>
          </a:bodyPr>
          <a:lstStyle/>
          <a:p>
            <a:pPr algn="ctr">
              <a:lnSpc>
                <a:spcPts val="4060"/>
              </a:lnSpc>
            </a:pPr>
            <a:r>
              <a:rPr lang="en-US" sz="2900" b="1" dirty="0">
                <a:solidFill>
                  <a:srgbClr val="EDEEF4"/>
                </a:solidFill>
                <a:latin typeface="Canva Sans Bold"/>
                <a:ea typeface="Canva Sans Bold"/>
                <a:cs typeface="Canva Sans Bold"/>
                <a:sym typeface="Canva Sans Bold"/>
              </a:rPr>
              <a:t>Dept. Hackathon: CS-SE and IOT Edition</a:t>
            </a:r>
          </a:p>
        </p:txBody>
      </p:sp>
      <p:sp>
        <p:nvSpPr>
          <p:cNvPr id="9" name="TextBox 9"/>
          <p:cNvSpPr txBox="1"/>
          <p:nvPr/>
        </p:nvSpPr>
        <p:spPr>
          <a:xfrm>
            <a:off x="609600" y="1908889"/>
            <a:ext cx="8116634" cy="6957417"/>
          </a:xfrm>
          <a:prstGeom prst="rect">
            <a:avLst/>
          </a:prstGeom>
        </p:spPr>
        <p:txBody>
          <a:bodyPr wrap="square" lIns="0" tIns="0" rIns="0" bIns="0" rtlCol="0" anchor="t">
            <a:spAutoFit/>
          </a:bodyPr>
          <a:lstStyle/>
          <a:p>
            <a:pPr>
              <a:lnSpc>
                <a:spcPts val="4199"/>
              </a:lnSpc>
            </a:pPr>
            <a:r>
              <a:rPr lang="en-US" sz="3600" b="1" dirty="0">
                <a:solidFill>
                  <a:srgbClr val="000000"/>
                </a:solidFill>
                <a:latin typeface="Times New Roman" panose="02020603050405020304" pitchFamily="18" charset="0"/>
                <a:ea typeface="Body Text Bold"/>
                <a:cs typeface="Times New Roman" panose="02020603050405020304" pitchFamily="18" charset="0"/>
                <a:sym typeface="Body Text Bold"/>
              </a:rPr>
              <a:t>TECHNOLOGY STACK</a:t>
            </a:r>
          </a:p>
          <a:p>
            <a:pPr>
              <a:lnSpc>
                <a:spcPts val="4199"/>
              </a:lnSpc>
            </a:pPr>
            <a:endParaRPr lang="en-US" sz="2999" dirty="0">
              <a:solidFill>
                <a:srgbClr val="000000"/>
              </a:solidFill>
              <a:latin typeface="Times New Roman" panose="02020603050405020304" pitchFamily="18" charset="0"/>
              <a:ea typeface="Body Text Bold"/>
              <a:cs typeface="Times New Roman" panose="02020603050405020304" pitchFamily="18" charset="0"/>
              <a:sym typeface="Body Text Bold"/>
            </a:endParaRPr>
          </a:p>
          <a:p>
            <a:pPr>
              <a:lnSpc>
                <a:spcPts val="4199"/>
              </a:lnSpc>
            </a:pPr>
            <a:r>
              <a:rPr lang="en-US" sz="2999" dirty="0">
                <a:solidFill>
                  <a:srgbClr val="000000"/>
                </a:solidFill>
                <a:latin typeface="Times New Roman" panose="02020603050405020304" pitchFamily="18" charset="0"/>
                <a:ea typeface="Body Text Bold"/>
                <a:cs typeface="Times New Roman" panose="02020603050405020304" pitchFamily="18" charset="0"/>
                <a:sym typeface="Body Text Bold"/>
              </a:rPr>
              <a:t>1️⃣</a:t>
            </a:r>
            <a:r>
              <a:rPr lang="en-US" sz="2999" b="1" dirty="0">
                <a:solidFill>
                  <a:srgbClr val="000000"/>
                </a:solidFill>
                <a:latin typeface="Times New Roman" panose="02020603050405020304" pitchFamily="18" charset="0"/>
                <a:ea typeface="Body Text Bold"/>
                <a:cs typeface="Times New Roman" panose="02020603050405020304" pitchFamily="18" charset="0"/>
                <a:sym typeface="Body Text Bold"/>
              </a:rPr>
              <a:t>HTML, CSS, JS (Frontend) </a:t>
            </a:r>
            <a:r>
              <a:rPr lang="en-US" sz="2999" dirty="0">
                <a:solidFill>
                  <a:srgbClr val="000000"/>
                </a:solidFill>
                <a:latin typeface="Times New Roman" panose="02020603050405020304" pitchFamily="18" charset="0"/>
                <a:ea typeface="Body Text Bold"/>
                <a:cs typeface="Times New Roman" panose="02020603050405020304" pitchFamily="18" charset="0"/>
                <a:sym typeface="Body Text Bold"/>
              </a:rPr>
              <a:t>→ Users register donations, request medicines and track distributions.</a:t>
            </a:r>
          </a:p>
          <a:p>
            <a:pPr>
              <a:lnSpc>
                <a:spcPts val="4199"/>
              </a:lnSpc>
            </a:pPr>
            <a:endParaRPr lang="en-US" sz="2999" dirty="0">
              <a:solidFill>
                <a:srgbClr val="000000"/>
              </a:solidFill>
              <a:latin typeface="Times New Roman" panose="02020603050405020304" pitchFamily="18" charset="0"/>
              <a:ea typeface="Body Text Bold"/>
              <a:cs typeface="Times New Roman" panose="02020603050405020304" pitchFamily="18" charset="0"/>
              <a:sym typeface="Body Text Bold"/>
            </a:endParaRPr>
          </a:p>
          <a:p>
            <a:pPr>
              <a:lnSpc>
                <a:spcPts val="4199"/>
              </a:lnSpc>
            </a:pPr>
            <a:r>
              <a:rPr lang="en-US" sz="2999" dirty="0">
                <a:solidFill>
                  <a:srgbClr val="000000"/>
                </a:solidFill>
                <a:latin typeface="Times New Roman" panose="02020603050405020304" pitchFamily="18" charset="0"/>
                <a:ea typeface="Body Text Bold"/>
                <a:cs typeface="Times New Roman" panose="02020603050405020304" pitchFamily="18" charset="0"/>
                <a:sym typeface="Body Text Bold"/>
              </a:rPr>
              <a:t>2️⃣</a:t>
            </a:r>
            <a:r>
              <a:rPr lang="en-US" sz="2999" b="1" dirty="0">
                <a:solidFill>
                  <a:srgbClr val="000000"/>
                </a:solidFill>
                <a:latin typeface="Times New Roman" panose="02020603050405020304" pitchFamily="18" charset="0"/>
                <a:ea typeface="Body Text Bold"/>
                <a:cs typeface="Times New Roman" panose="02020603050405020304" pitchFamily="18" charset="0"/>
                <a:sym typeface="Body Text Bold"/>
              </a:rPr>
              <a:t> Node.js + Express (Backend) </a:t>
            </a:r>
            <a:r>
              <a:rPr lang="en-US" sz="2999" dirty="0">
                <a:solidFill>
                  <a:srgbClr val="000000"/>
                </a:solidFill>
                <a:latin typeface="Times New Roman" panose="02020603050405020304" pitchFamily="18" charset="0"/>
                <a:ea typeface="Body Text Bold"/>
                <a:cs typeface="Times New Roman" panose="02020603050405020304" pitchFamily="18" charset="0"/>
                <a:sym typeface="Body Text Bold"/>
              </a:rPr>
              <a:t>→ Processes requests, stores data, and handles business logic.</a:t>
            </a:r>
          </a:p>
          <a:p>
            <a:pPr>
              <a:lnSpc>
                <a:spcPts val="4199"/>
              </a:lnSpc>
            </a:pPr>
            <a:endParaRPr lang="en-US" sz="2999" dirty="0">
              <a:solidFill>
                <a:srgbClr val="000000"/>
              </a:solidFill>
              <a:latin typeface="Times New Roman" panose="02020603050405020304" pitchFamily="18" charset="0"/>
              <a:ea typeface="Body Text Bold"/>
              <a:cs typeface="Times New Roman" panose="02020603050405020304" pitchFamily="18" charset="0"/>
              <a:sym typeface="Body Text Bold"/>
            </a:endParaRPr>
          </a:p>
          <a:p>
            <a:pPr>
              <a:lnSpc>
                <a:spcPts val="4199"/>
              </a:lnSpc>
            </a:pPr>
            <a:r>
              <a:rPr lang="en-US" sz="2999" dirty="0">
                <a:solidFill>
                  <a:srgbClr val="000000"/>
                </a:solidFill>
                <a:latin typeface="Times New Roman" panose="02020603050405020304" pitchFamily="18" charset="0"/>
                <a:ea typeface="Body Text Bold"/>
                <a:cs typeface="Times New Roman" panose="02020603050405020304" pitchFamily="18" charset="0"/>
                <a:sym typeface="Body Text Bold"/>
              </a:rPr>
              <a:t>3️⃣ </a:t>
            </a:r>
            <a:r>
              <a:rPr lang="en-US" sz="2999" b="1" dirty="0">
                <a:solidFill>
                  <a:srgbClr val="000000"/>
                </a:solidFill>
                <a:latin typeface="Times New Roman" panose="02020603050405020304" pitchFamily="18" charset="0"/>
                <a:ea typeface="Body Text Bold"/>
                <a:cs typeface="Times New Roman" panose="02020603050405020304" pitchFamily="18" charset="0"/>
                <a:sym typeface="Body Text Bold"/>
              </a:rPr>
              <a:t>MySQL (Database) </a:t>
            </a:r>
            <a:r>
              <a:rPr lang="en-US" sz="2999" dirty="0">
                <a:solidFill>
                  <a:srgbClr val="000000"/>
                </a:solidFill>
                <a:latin typeface="Times New Roman" panose="02020603050405020304" pitchFamily="18" charset="0"/>
                <a:ea typeface="Body Text Bold"/>
                <a:cs typeface="Times New Roman" panose="02020603050405020304" pitchFamily="18" charset="0"/>
                <a:sym typeface="Body Text Bold"/>
              </a:rPr>
              <a:t>→ Stores donor, medicine, and recipient records securely.</a:t>
            </a:r>
          </a:p>
          <a:p>
            <a:pPr>
              <a:lnSpc>
                <a:spcPts val="4199"/>
              </a:lnSpc>
            </a:pPr>
            <a:endParaRPr lang="en-US" sz="2999" dirty="0">
              <a:solidFill>
                <a:srgbClr val="000000"/>
              </a:solidFill>
              <a:latin typeface="Times New Roman" panose="02020603050405020304" pitchFamily="18" charset="0"/>
              <a:ea typeface="Body Text Bold"/>
              <a:cs typeface="Times New Roman" panose="02020603050405020304" pitchFamily="18" charset="0"/>
              <a:sym typeface="Body Text Bold"/>
            </a:endParaRPr>
          </a:p>
          <a:p>
            <a:pPr>
              <a:lnSpc>
                <a:spcPts val="4199"/>
              </a:lnSpc>
            </a:pPr>
            <a:r>
              <a:rPr lang="en-US" sz="2999" dirty="0">
                <a:solidFill>
                  <a:srgbClr val="000000"/>
                </a:solidFill>
                <a:latin typeface="Times New Roman" panose="02020603050405020304" pitchFamily="18" charset="0"/>
                <a:ea typeface="Body Text Bold"/>
                <a:cs typeface="Times New Roman" panose="02020603050405020304" pitchFamily="18" charset="0"/>
                <a:sym typeface="Body Text Bold"/>
              </a:rPr>
              <a:t>4️⃣ </a:t>
            </a:r>
            <a:r>
              <a:rPr lang="en-US" sz="2999" b="1" dirty="0">
                <a:solidFill>
                  <a:srgbClr val="000000"/>
                </a:solidFill>
                <a:latin typeface="Times New Roman" panose="02020603050405020304" pitchFamily="18" charset="0"/>
                <a:ea typeface="Body Text Bold"/>
                <a:cs typeface="Times New Roman" panose="02020603050405020304" pitchFamily="18" charset="0"/>
                <a:sym typeface="Body Text Bold"/>
              </a:rPr>
              <a:t>AI (Intelligence Layer) </a:t>
            </a:r>
            <a:r>
              <a:rPr lang="en-US" sz="2999" dirty="0">
                <a:solidFill>
                  <a:srgbClr val="000000"/>
                </a:solidFill>
                <a:latin typeface="Times New Roman" panose="02020603050405020304" pitchFamily="18" charset="0"/>
                <a:ea typeface="Body Text Bold"/>
                <a:cs typeface="Times New Roman" panose="02020603050405020304" pitchFamily="18" charset="0"/>
                <a:sym typeface="Body Text Bold"/>
              </a:rPr>
              <a:t>→ Automates medicine matching, expiry detection, and verification.</a:t>
            </a:r>
            <a:endParaRPr lang="en-US" sz="2599" dirty="0">
              <a:solidFill>
                <a:srgbClr val="000000"/>
              </a:solidFill>
              <a:latin typeface="Times New Roman" panose="02020603050405020304" pitchFamily="18" charset="0"/>
              <a:ea typeface="Body Text Bold"/>
              <a:cs typeface="Times New Roman" panose="02020603050405020304" pitchFamily="18" charset="0"/>
              <a:sym typeface="Body Text Bold"/>
            </a:endParaRPr>
          </a:p>
        </p:txBody>
      </p:sp>
      <p:pic>
        <p:nvPicPr>
          <p:cNvPr id="11" name="Graphic 10">
            <a:extLst>
              <a:ext uri="{FF2B5EF4-FFF2-40B4-BE49-F238E27FC236}">
                <a16:creationId xmlns:a16="http://schemas.microsoft.com/office/drawing/2014/main" id="{CF25AACD-5A06-2D31-D0AC-3E09A45AEE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46528" y="4079946"/>
            <a:ext cx="2534292" cy="2534292"/>
          </a:xfrm>
          <a:prstGeom prst="rect">
            <a:avLst/>
          </a:prstGeom>
        </p:spPr>
      </p:pic>
      <p:pic>
        <p:nvPicPr>
          <p:cNvPr id="19" name="Graphic 18">
            <a:extLst>
              <a:ext uri="{FF2B5EF4-FFF2-40B4-BE49-F238E27FC236}">
                <a16:creationId xmlns:a16="http://schemas.microsoft.com/office/drawing/2014/main" id="{328C5A16-F82B-F921-E260-ABD220B9F7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420600" y="1908889"/>
            <a:ext cx="2324100" cy="2324100"/>
          </a:xfrm>
          <a:prstGeom prst="rect">
            <a:avLst/>
          </a:prstGeom>
        </p:spPr>
      </p:pic>
      <p:pic>
        <p:nvPicPr>
          <p:cNvPr id="21" name="Graphic 20">
            <a:extLst>
              <a:ext uri="{FF2B5EF4-FFF2-40B4-BE49-F238E27FC236}">
                <a16:creationId xmlns:a16="http://schemas.microsoft.com/office/drawing/2014/main" id="{FEBEAB05-0F31-349B-7378-AD6CDFE3C7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478000" y="3254606"/>
            <a:ext cx="3656176" cy="3656176"/>
          </a:xfrm>
          <a:prstGeom prst="rect">
            <a:avLst/>
          </a:prstGeom>
        </p:spPr>
      </p:pic>
      <p:pic>
        <p:nvPicPr>
          <p:cNvPr id="23" name="Graphic 22">
            <a:extLst>
              <a:ext uri="{FF2B5EF4-FFF2-40B4-BE49-F238E27FC236}">
                <a16:creationId xmlns:a16="http://schemas.microsoft.com/office/drawing/2014/main" id="{888905B2-FF0D-7882-6CDB-C7221D0F51F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420600" y="6724012"/>
            <a:ext cx="2534288" cy="25342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14350" y="1677404"/>
            <a:ext cx="17259300" cy="0"/>
          </a:xfrm>
          <a:prstGeom prst="line">
            <a:avLst/>
          </a:prstGeom>
          <a:ln w="38100" cap="flat">
            <a:solidFill>
              <a:srgbClr val="0F46B2"/>
            </a:solidFill>
            <a:prstDash val="solid"/>
            <a:headEnd type="none" w="sm" len="sm"/>
            <a:tailEnd type="none" w="sm" len="sm"/>
          </a:ln>
        </p:spPr>
      </p:sp>
      <p:sp>
        <p:nvSpPr>
          <p:cNvPr id="3" name="Freeform 3"/>
          <p:cNvSpPr/>
          <p:nvPr/>
        </p:nvSpPr>
        <p:spPr>
          <a:xfrm>
            <a:off x="-1033560" y="9258300"/>
            <a:ext cx="20355121" cy="3384039"/>
          </a:xfrm>
          <a:custGeom>
            <a:avLst/>
            <a:gdLst/>
            <a:ahLst/>
            <a:cxnLst/>
            <a:rect l="l" t="t" r="r" b="b"/>
            <a:pathLst>
              <a:path w="20355121" h="3384039">
                <a:moveTo>
                  <a:pt x="0" y="0"/>
                </a:moveTo>
                <a:lnTo>
                  <a:pt x="20355120" y="0"/>
                </a:lnTo>
                <a:lnTo>
                  <a:pt x="20355120" y="3384039"/>
                </a:lnTo>
                <a:lnTo>
                  <a:pt x="0" y="33840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514350" y="354647"/>
            <a:ext cx="9853411" cy="1271907"/>
          </a:xfrm>
          <a:prstGeom prst="rect">
            <a:avLst/>
          </a:prstGeom>
        </p:spPr>
        <p:txBody>
          <a:bodyPr lIns="0" tIns="0" rIns="0" bIns="0" rtlCol="0" anchor="t">
            <a:spAutoFit/>
          </a:bodyPr>
          <a:lstStyle/>
          <a:p>
            <a:pPr algn="l">
              <a:lnSpc>
                <a:spcPts val="8690"/>
              </a:lnSpc>
            </a:pPr>
            <a:r>
              <a:rPr lang="en-US" sz="7900">
                <a:solidFill>
                  <a:srgbClr val="0F46B2"/>
                </a:solidFill>
                <a:latin typeface="Ouhod"/>
                <a:ea typeface="Ouhod"/>
                <a:cs typeface="Ouhod"/>
                <a:sym typeface="Ouhod"/>
              </a:rPr>
              <a:t>Conclusion</a:t>
            </a:r>
          </a:p>
        </p:txBody>
      </p:sp>
      <p:sp>
        <p:nvSpPr>
          <p:cNvPr id="7" name="Freeform 7"/>
          <p:cNvSpPr/>
          <p:nvPr/>
        </p:nvSpPr>
        <p:spPr>
          <a:xfrm>
            <a:off x="16941919" y="221949"/>
            <a:ext cx="1192257" cy="1213934"/>
          </a:xfrm>
          <a:custGeom>
            <a:avLst/>
            <a:gdLst/>
            <a:ahLst/>
            <a:cxnLst/>
            <a:rect l="l" t="t" r="r" b="b"/>
            <a:pathLst>
              <a:path w="1192257" h="1213934">
                <a:moveTo>
                  <a:pt x="0" y="0"/>
                </a:moveTo>
                <a:lnTo>
                  <a:pt x="1192256" y="0"/>
                </a:lnTo>
                <a:lnTo>
                  <a:pt x="1192256" y="1213934"/>
                </a:lnTo>
                <a:lnTo>
                  <a:pt x="0" y="1213934"/>
                </a:lnTo>
                <a:lnTo>
                  <a:pt x="0" y="0"/>
                </a:lnTo>
                <a:close/>
              </a:path>
            </a:pathLst>
          </a:custGeom>
          <a:blipFill>
            <a:blip r:embed="rId4"/>
            <a:stretch>
              <a:fillRect l="-28377" t="-25610" r="-31238" b="-31155"/>
            </a:stretch>
          </a:blipFill>
        </p:spPr>
      </p:sp>
      <p:sp>
        <p:nvSpPr>
          <p:cNvPr id="8" name="TextBox 8"/>
          <p:cNvSpPr txBox="1"/>
          <p:nvPr/>
        </p:nvSpPr>
        <p:spPr>
          <a:xfrm>
            <a:off x="4467759" y="9517774"/>
            <a:ext cx="9352481" cy="497826"/>
          </a:xfrm>
          <a:prstGeom prst="rect">
            <a:avLst/>
          </a:prstGeom>
        </p:spPr>
        <p:txBody>
          <a:bodyPr lIns="0" tIns="0" rIns="0" bIns="0" rtlCol="0" anchor="t">
            <a:spAutoFit/>
          </a:bodyPr>
          <a:lstStyle/>
          <a:p>
            <a:pPr algn="ctr">
              <a:lnSpc>
                <a:spcPts val="4060"/>
              </a:lnSpc>
            </a:pPr>
            <a:r>
              <a:rPr lang="en-US" sz="2900" b="1" dirty="0">
                <a:solidFill>
                  <a:srgbClr val="EDEEF4"/>
                </a:solidFill>
                <a:latin typeface="Canva Sans Bold"/>
                <a:ea typeface="Canva Sans Bold"/>
                <a:cs typeface="Canva Sans Bold"/>
                <a:sym typeface="Canva Sans Bold"/>
              </a:rPr>
              <a:t>Dept. Hackathon: CS-SE and IOT Edition</a:t>
            </a:r>
          </a:p>
        </p:txBody>
      </p:sp>
      <p:sp>
        <p:nvSpPr>
          <p:cNvPr id="4" name="TextBox 3">
            <a:extLst>
              <a:ext uri="{FF2B5EF4-FFF2-40B4-BE49-F238E27FC236}">
                <a16:creationId xmlns:a16="http://schemas.microsoft.com/office/drawing/2014/main" id="{90A8F35A-D0E6-9694-4829-139225D56E92}"/>
              </a:ext>
            </a:extLst>
          </p:cNvPr>
          <p:cNvSpPr txBox="1"/>
          <p:nvPr/>
        </p:nvSpPr>
        <p:spPr>
          <a:xfrm>
            <a:off x="876299" y="1955712"/>
            <a:ext cx="16535400" cy="9941183"/>
          </a:xfrm>
          <a:prstGeom prst="rect">
            <a:avLst/>
          </a:prstGeom>
          <a:noFill/>
        </p:spPr>
        <p:txBody>
          <a:bodyPr wrap="square" rtlCol="0">
            <a:spAutoFit/>
          </a:bodyPr>
          <a:lstStyle/>
          <a:p>
            <a:pPr algn="just"/>
            <a:r>
              <a:rPr lang="en-US" sz="3200" dirty="0"/>
              <a:t>✔ </a:t>
            </a:r>
            <a:r>
              <a:rPr lang="en-US" sz="3200" b="1" dirty="0"/>
              <a:t>Efficient Medicine Collection &amp; Distribution </a:t>
            </a:r>
            <a:r>
              <a:rPr lang="en-US" sz="3200" dirty="0"/>
              <a:t>– Collects unused, non-expired medicines and redistributes them to NGOs and healthcare centers.</a:t>
            </a:r>
          </a:p>
          <a:p>
            <a:pPr algn="just"/>
            <a:r>
              <a:rPr lang="en-US" sz="3200" dirty="0"/>
              <a:t>✔ </a:t>
            </a:r>
            <a:r>
              <a:rPr lang="en-US" sz="3200" b="1" dirty="0"/>
              <a:t>Technology-Driven Solution </a:t>
            </a:r>
            <a:r>
              <a:rPr lang="en-US" sz="3200" dirty="0"/>
              <a:t>– Uses React.js, Node.js + Express, MySQL, and AI for seamless donation, verification, and tracking.</a:t>
            </a:r>
          </a:p>
          <a:p>
            <a:pPr algn="just"/>
            <a:r>
              <a:rPr lang="en-US" sz="3200" dirty="0"/>
              <a:t>✔ </a:t>
            </a:r>
            <a:r>
              <a:rPr lang="en-US" sz="3200" b="1" dirty="0"/>
              <a:t>AI-Powered Smart Matching </a:t>
            </a:r>
            <a:r>
              <a:rPr lang="en-US" sz="3200" dirty="0"/>
              <a:t>– AI optimizes medicine allocation, prioritizing urgent needs and minimizing wastage.</a:t>
            </a:r>
          </a:p>
          <a:p>
            <a:pPr algn="just"/>
            <a:r>
              <a:rPr lang="en-US" sz="3200" dirty="0"/>
              <a:t>✔</a:t>
            </a:r>
            <a:r>
              <a:rPr lang="en-US" sz="3200" b="1" dirty="0"/>
              <a:t> Transparency &amp; Accessibility </a:t>
            </a:r>
            <a:r>
              <a:rPr lang="en-US" sz="3200" dirty="0"/>
              <a:t>– Ensures a trusted, real-time monitoring system for donors, NGOs, and admins.</a:t>
            </a:r>
          </a:p>
          <a:p>
            <a:pPr algn="just"/>
            <a:r>
              <a:rPr lang="en-US" sz="3200" dirty="0"/>
              <a:t>✔ </a:t>
            </a:r>
            <a:r>
              <a:rPr lang="en-US" sz="3200" b="1" dirty="0"/>
              <a:t>User-Friendly Platform </a:t>
            </a:r>
            <a:r>
              <a:rPr lang="en-US" sz="3200" dirty="0"/>
              <a:t>– Provides a simple and intuitive interface for donors, NGOs, and healthcare organizations to easily participate.</a:t>
            </a:r>
          </a:p>
          <a:p>
            <a:pPr algn="just"/>
            <a:r>
              <a:rPr lang="en-US" sz="3200" dirty="0"/>
              <a:t>✔ </a:t>
            </a:r>
            <a:r>
              <a:rPr lang="en-US" sz="3200" b="1" dirty="0"/>
              <a:t>Medicine Expiry Management </a:t>
            </a:r>
            <a:r>
              <a:rPr lang="en-US" sz="3200" dirty="0"/>
              <a:t>– AI-based expiry prediction ensures timely distribution and prevents wastage of medicines.</a:t>
            </a:r>
          </a:p>
          <a:p>
            <a:pPr algn="just"/>
            <a:r>
              <a:rPr lang="en-US" sz="3200" dirty="0"/>
              <a:t>✔ </a:t>
            </a:r>
            <a:r>
              <a:rPr lang="en-US" sz="3200" b="1" dirty="0"/>
              <a:t>Scalability &amp; Future Expansion </a:t>
            </a:r>
            <a:r>
              <a:rPr lang="en-US" sz="3200" dirty="0"/>
              <a:t>– Can be expanded to new cities, states, or even globally, integrating more NGOs and healthcare partners.</a:t>
            </a:r>
            <a:endParaRPr lang="en-IN" sz="3200" dirty="0"/>
          </a:p>
          <a:p>
            <a:pPr algn="just"/>
            <a:endParaRPr lang="en-IN" sz="3200" dirty="0"/>
          </a:p>
          <a:p>
            <a:pPr algn="just"/>
            <a:endParaRPr lang="en-IN" sz="3200" dirty="0"/>
          </a:p>
          <a:p>
            <a:pPr algn="just"/>
            <a:endParaRPr lang="en-IN" sz="3200" dirty="0"/>
          </a:p>
          <a:p>
            <a:pPr algn="just"/>
            <a:endParaRPr lang="en-IN" sz="3200" dirty="0"/>
          </a:p>
          <a:p>
            <a:pPr algn="just"/>
            <a:endParaRPr lang="en-IN" sz="3200" dirty="0"/>
          </a:p>
          <a:p>
            <a:pPr algn="just"/>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621</Words>
  <Application>Microsoft Office PowerPoint</Application>
  <PresentationFormat>Custom</PresentationFormat>
  <Paragraphs>65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Times New Roman</vt:lpstr>
      <vt:lpstr>Ouhod</vt:lpstr>
      <vt:lpstr>Calibri</vt:lpstr>
      <vt:lpstr>Body Text Bold</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Dept. Hackathon: AI and DS Edition</dc:title>
  <cp:lastModifiedBy>Yash Ladda</cp:lastModifiedBy>
  <cp:revision>7</cp:revision>
  <dcterms:created xsi:type="dcterms:W3CDTF">2006-08-16T00:00:00Z</dcterms:created>
  <dcterms:modified xsi:type="dcterms:W3CDTF">2025-03-07T11:05:22Z</dcterms:modified>
  <dc:identifier>DAGebjlAwN4</dc:identifier>
</cp:coreProperties>
</file>