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304" r:id="rId4"/>
    <p:sldId id="302" r:id="rId5"/>
    <p:sldId id="303" r:id="rId6"/>
    <p:sldId id="284" r:id="rId7"/>
    <p:sldId id="271" r:id="rId8"/>
    <p:sldId id="273" r:id="rId9"/>
    <p:sldId id="274" r:id="rId10"/>
    <p:sldId id="285" r:id="rId11"/>
    <p:sldId id="286" r:id="rId12"/>
    <p:sldId id="288" r:id="rId13"/>
    <p:sldId id="289" r:id="rId14"/>
    <p:sldId id="287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60" r:id="rId28"/>
    <p:sldId id="262" r:id="rId29"/>
    <p:sldId id="282" r:id="rId30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8D6DAF-5958-4247-9C9E-2DA3DEDC46DE}">
          <p14:sldIdLst>
            <p14:sldId id="256"/>
            <p14:sldId id="270"/>
            <p14:sldId id="304"/>
            <p14:sldId id="302"/>
            <p14:sldId id="303"/>
            <p14:sldId id="284"/>
            <p14:sldId id="271"/>
            <p14:sldId id="273"/>
            <p14:sldId id="274"/>
            <p14:sldId id="285"/>
            <p14:sldId id="286"/>
            <p14:sldId id="288"/>
            <p14:sldId id="289"/>
            <p14:sldId id="287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60"/>
            <p14:sldId id="26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CD"/>
    <a:srgbClr val="578157"/>
    <a:srgbClr val="FF6A6A"/>
    <a:srgbClr val="3A5A40"/>
    <a:srgbClr val="34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8"/>
    <p:restoredTop sz="80774"/>
  </p:normalViewPr>
  <p:slideViewPr>
    <p:cSldViewPr snapToGrid="0">
      <p:cViewPr varScale="1">
        <p:scale>
          <a:sx n="102" d="100"/>
          <a:sy n="102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29B36-5A57-8A49-87EE-16DDEB623A46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BE0A-BD43-A645-B0C7-A09033D374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520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37751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035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8378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0764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82888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4437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7736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005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2237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4223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7283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97652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53105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912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51612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1845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95502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27670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29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384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034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9014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68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0231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9863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224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3BE0A-BD43-A645-B0C7-A09033D3746E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47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FF65-544C-96C6-87E3-DEF91D2A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F74EB-735B-890B-A59B-9AB32061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C1709-63E1-A965-52DE-8FC03F38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63E4-AA9D-FF26-C9A8-2AF4AB3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36C1-F407-C4A9-3A2A-7A8A9F80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709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F515-4CB6-F455-EA4B-2B957DF0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1DC2-8E01-34AA-1CCA-DB4854122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9ED8-0CFE-4B93-B28E-1AC49D8D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A979-DE1A-FAD1-2AFE-30178966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75B7-63C8-4825-3395-C8DE6053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62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24962-80BF-B2AC-9156-376D4E85B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A6BB6-8587-E5E8-7CA6-54ACAF50E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B6D2-6FF4-9428-6796-3F350673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B785-C904-0966-FD73-36F2ED41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A90C-3935-E9B2-C09E-0E2DC899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180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9778-6E28-AC8F-D379-4401CB51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BDA4-85E1-67D7-2DDE-BE8D6788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4876-3698-CFD7-6F1E-AF71FF46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9D06E-F0C2-9651-6A30-FB9A69D3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0F77-09A0-1A80-A054-66A0EFBC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34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3E1-ECCC-8FED-3FF5-D44B2DB1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F0FD-D5D2-29A3-2DB0-D61634E0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B89C-C00E-1FC4-713F-FB438854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7331-2175-EFBF-6421-33B57BB2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22B3-6FE5-2594-4941-AC3506ED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46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3AC8-B048-779E-727A-46DEA5C0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2C34-138D-CA6E-6B14-B93A2AC8A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FE823-FF02-3C2D-9A37-192E5DA1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3633B-AB69-CF61-B8F8-E0CC1B1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6136-5C87-F800-C9FB-017475C2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5425A-B90F-77E2-F17E-EEB62496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837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AECD-6155-638E-468D-635C8B29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AC930-B7BF-C1B4-CFF6-8AD8D7325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E2ED2-BD64-4E79-AA22-0CCE838E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421DE-536C-4CA3-A262-0A936D5BF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E41E7-C31B-B8AF-1F05-AEE8985E3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9E4E6-EF26-5E78-AFD9-742CD4C8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E60A5-6C8E-190A-514A-EFBFE573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7C642-712A-FEBF-0DDE-A8B6D332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498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1EC1-9885-0C40-2BB1-FB121664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2A8B6-1675-520B-4A44-D76BA6E0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07A3C-4B05-8C90-C86C-875CF90F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0604A-206F-7257-107F-6DB180B2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7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E0727-E004-5546-384A-7632604D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E5627-1766-976F-CCA3-B5C14F8B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67B5-3259-C633-1882-3C6C21FF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369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DFE2-CB03-E932-9D70-FCFB318C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FEAE-8596-485C-B713-EE0E90C8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E9A63-0023-9294-18DA-4601685F1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A2D22-6780-E4F2-2295-7EDC1AE1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B7AD9-737F-083C-9E1D-B8803F19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915F5-BB9A-FA69-C2A3-8A64D56C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92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76B6-6EE7-B6F6-AF90-E8849444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D9FE3-1474-5DA9-957F-3A46EB366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75C8F-6467-D08F-825D-CF9D4A65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D4AFD-8530-F0C1-4696-12821A9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4E4EA-99B4-45EB-DD3D-91250B2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3CFB-7794-6B3F-D0C5-05AA4C0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128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9D9CC-5FA6-7BB0-4EC2-AF41AEBE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4E5D-FCF8-86F8-D02B-3DBD7ACB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9C4B-FB23-FAEE-85D0-6CD405595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2DA-1B2D-8844-A2A8-104BA82F2154}" type="datetimeFigureOut">
              <a:rPr lang="en-TW" smtClean="0"/>
              <a:t>2024/12/9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CAE8-2A51-64CD-A0DD-3E009F6A7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D36F-A3BD-1217-9850-EF7EEDEDA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732B-5939-5F47-BF99-1CFEA33A7B5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92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trs.com/otrsmag/kanban-board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irik.com/articles/what-is-a-kanban-boar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224A25-D8F6-C9A8-C3DF-5C71319342F9}"/>
              </a:ext>
            </a:extLst>
          </p:cNvPr>
          <p:cNvSpPr txBox="1">
            <a:spLocks/>
          </p:cNvSpPr>
          <p:nvPr/>
        </p:nvSpPr>
        <p:spPr>
          <a:xfrm>
            <a:off x="1972767" y="612744"/>
            <a:ext cx="2445028" cy="4777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CSYE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7374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Group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Project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Kanban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Board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9C89C9F-05FB-71D4-2873-2246DFE6B447}"/>
              </a:ext>
            </a:extLst>
          </p:cNvPr>
          <p:cNvSpPr txBox="1">
            <a:spLocks/>
          </p:cNvSpPr>
          <p:nvPr/>
        </p:nvSpPr>
        <p:spPr>
          <a:xfrm>
            <a:off x="-315128" y="612744"/>
            <a:ext cx="2445028" cy="4777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CSYE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7374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Group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Project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Kanban</a:t>
            </a:r>
          </a:p>
          <a:p>
            <a:pPr algn="r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BB1695-F1E0-4CA6-8400-3E8CB48DCE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A5A40">
                <a:tint val="45000"/>
                <a:satMod val="400000"/>
              </a:srgbClr>
            </a:duotone>
          </a:blip>
          <a:srcRect l="20725" r="20725"/>
          <a:stretch/>
        </p:blipFill>
        <p:spPr>
          <a:xfrm>
            <a:off x="6838123" y="0"/>
            <a:ext cx="5353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DEDCB-8085-F198-777F-AB64CD88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0662" y="612744"/>
            <a:ext cx="2445028" cy="4777102"/>
          </a:xfrm>
        </p:spPr>
        <p:txBody>
          <a:bodyPr>
            <a:normAutofit fontScale="90000"/>
          </a:bodyPr>
          <a:lstStyle/>
          <a:p>
            <a:pPr algn="r"/>
            <a: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  <a:t>CSYE</a:t>
            </a:r>
            <a:b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  <a:t>7374</a:t>
            </a:r>
            <a:b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  <a:t>Group </a:t>
            </a:r>
            <a:b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  <a:t>Project</a:t>
            </a:r>
            <a:b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  <a:t>Kanban</a:t>
            </a:r>
            <a:b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TW" dirty="0">
                <a:solidFill>
                  <a:schemeClr val="bg1"/>
                </a:solidFill>
                <a:latin typeface="Impact" panose="020B0806030902050204" pitchFamily="34" charset="0"/>
              </a:rPr>
              <a:t>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E3DB3-F27C-BDE0-2BDF-9105F1C4B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529" y="5437186"/>
            <a:ext cx="5411596" cy="614360"/>
          </a:xfrm>
        </p:spPr>
        <p:txBody>
          <a:bodyPr/>
          <a:lstStyle/>
          <a:p>
            <a:pPr algn="r"/>
            <a:r>
              <a:rPr lang="en-TW" b="1" dirty="0">
                <a:solidFill>
                  <a:srgbClr val="DAD7CD"/>
                </a:solidFill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6176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63E617-D5B5-C220-4F16-95ACBE59D089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E8FB36-B79F-40A5-D7A2-003781EE69D1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2018-FBC1-2139-62DB-326BE075B9B9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B1AB2F-1E63-4DAC-1D1E-8942C44F4E54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0472E89-ACA5-1881-2C5F-87B100BA771E}"/>
              </a:ext>
            </a:extLst>
          </p:cNvPr>
          <p:cNvSpPr/>
          <p:nvPr/>
        </p:nvSpPr>
        <p:spPr>
          <a:xfrm>
            <a:off x="3541302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405088596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9E31EB-5A00-3024-6871-FCE8A2BAF464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D8D9A3-2E83-17EB-80AA-6F04D7A26ADB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BD7C1E8-361B-B3EC-3D69-AE149FB3DE32}"/>
              </a:ext>
            </a:extLst>
          </p:cNvPr>
          <p:cNvSpPr/>
          <p:nvPr/>
        </p:nvSpPr>
        <p:spPr>
          <a:xfrm>
            <a:off x="3541302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5DE4546-64BB-103E-A7C7-95768C3C6F7F}"/>
              </a:ext>
            </a:extLst>
          </p:cNvPr>
          <p:cNvSpPr/>
          <p:nvPr/>
        </p:nvSpPr>
        <p:spPr>
          <a:xfrm>
            <a:off x="8353775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69E80-E2CB-0DAA-3B3C-A7E224352FED}"/>
              </a:ext>
            </a:extLst>
          </p:cNvPr>
          <p:cNvSpPr txBox="1"/>
          <p:nvPr/>
        </p:nvSpPr>
        <p:spPr>
          <a:xfrm>
            <a:off x="5497945" y="401050"/>
            <a:ext cx="6782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Use Case:</a:t>
            </a:r>
          </a:p>
          <a:p>
            <a:b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</a:b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Abstraction. 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Hide the </a:t>
            </a: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new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 keyword</a:t>
            </a:r>
          </a:p>
          <a:p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- Eager Singleton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7CB51E-B6FB-F247-FB6E-DA5E8A287B9E}"/>
              </a:ext>
            </a:extLst>
          </p:cNvPr>
          <p:cNvSpPr/>
          <p:nvPr/>
        </p:nvSpPr>
        <p:spPr>
          <a:xfrm>
            <a:off x="-1271171" y="-24436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Factory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DF17-4306-14E7-6AF6-10B8EC67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45" y="2661783"/>
            <a:ext cx="5153204" cy="27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9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B4CF0D9-F12C-04FA-E6E8-8F80263BD2A3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7FD111-D0EE-91F1-B0A2-A00AE9FDCDEC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BD7C1E8-361B-B3EC-3D69-AE149FB3DE32}"/>
              </a:ext>
            </a:extLst>
          </p:cNvPr>
          <p:cNvSpPr/>
          <p:nvPr/>
        </p:nvSpPr>
        <p:spPr>
          <a:xfrm>
            <a:off x="3541302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5DE4546-64BB-103E-A7C7-95768C3C6F7F}"/>
              </a:ext>
            </a:extLst>
          </p:cNvPr>
          <p:cNvSpPr/>
          <p:nvPr/>
        </p:nvSpPr>
        <p:spPr>
          <a:xfrm>
            <a:off x="8353775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69E80-E2CB-0DAA-3B3C-A7E224352FED}"/>
              </a:ext>
            </a:extLst>
          </p:cNvPr>
          <p:cNvSpPr txBox="1"/>
          <p:nvPr/>
        </p:nvSpPr>
        <p:spPr>
          <a:xfrm>
            <a:off x="5497945" y="401050"/>
            <a:ext cx="6782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Use Case:</a:t>
            </a:r>
          </a:p>
          <a:p>
            <a:b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</a:b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Abstraction. 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Hide the </a:t>
            </a: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new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 keyword</a:t>
            </a:r>
          </a:p>
          <a:p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- Lazy Singleton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7CB51E-B6FB-F247-FB6E-DA5E8A287B9E}"/>
              </a:ext>
            </a:extLst>
          </p:cNvPr>
          <p:cNvSpPr/>
          <p:nvPr/>
        </p:nvSpPr>
        <p:spPr>
          <a:xfrm>
            <a:off x="-1271171" y="-24436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Factory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CC5EF-7921-D325-E8C7-9C638302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46" y="1756020"/>
            <a:ext cx="38686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9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85F863D-839A-55D4-7926-B339DBCB2FD3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4211AC-C67F-133F-FE9E-69747B25608F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BD7C1E8-361B-B3EC-3D69-AE149FB3DE32}"/>
              </a:ext>
            </a:extLst>
          </p:cNvPr>
          <p:cNvSpPr/>
          <p:nvPr/>
        </p:nvSpPr>
        <p:spPr>
          <a:xfrm>
            <a:off x="3541302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5DE4546-64BB-103E-A7C7-95768C3C6F7F}"/>
              </a:ext>
            </a:extLst>
          </p:cNvPr>
          <p:cNvSpPr/>
          <p:nvPr/>
        </p:nvSpPr>
        <p:spPr>
          <a:xfrm>
            <a:off x="8353775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69E80-E2CB-0DAA-3B3C-A7E224352FED}"/>
              </a:ext>
            </a:extLst>
          </p:cNvPr>
          <p:cNvSpPr txBox="1"/>
          <p:nvPr/>
        </p:nvSpPr>
        <p:spPr>
          <a:xfrm>
            <a:off x="5497945" y="401050"/>
            <a:ext cx="6782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Use Case:</a:t>
            </a:r>
          </a:p>
          <a:p>
            <a:b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</a:b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Abstraction. 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Hide the </a:t>
            </a: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new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 keyword</a:t>
            </a:r>
          </a:p>
          <a:p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- Enum Singleton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7CB51E-B6FB-F247-FB6E-DA5E8A287B9E}"/>
              </a:ext>
            </a:extLst>
          </p:cNvPr>
          <p:cNvSpPr/>
          <p:nvPr/>
        </p:nvSpPr>
        <p:spPr>
          <a:xfrm>
            <a:off x="-1271171" y="-24436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Factory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D401B-F289-C516-A3C3-886E3671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45" y="2686606"/>
            <a:ext cx="5903010" cy="15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30E9D06-CB73-01CB-2DC9-E6FEF33FF859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82EF9F-F089-16A8-CA47-E5AEE5EBC16D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98CFB4D-876E-389F-F83B-20C2B21CE037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7581562-EFF2-C659-79B5-20894E29882C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0CB1D4B-B659-0800-74DD-33D373C3E981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50660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CF6AD0-2B1E-7CD0-D26D-E452F9E2DE8A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30A0A8-2430-0A2E-30A7-1204A3DAC0A4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2018-FBC1-2139-62DB-326BE075B9B9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B1AB2F-1E63-4DAC-1D1E-8942C44F4E54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0472E89-ACA5-1881-2C5F-87B100BA771E}"/>
              </a:ext>
            </a:extLst>
          </p:cNvPr>
          <p:cNvSpPr/>
          <p:nvPr/>
        </p:nvSpPr>
        <p:spPr>
          <a:xfrm>
            <a:off x="3541302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325143849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57D084-AFAE-C935-4C64-E15DC1031DD2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A004F7-C458-6C65-FBCF-046B4803353B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BD7C1E8-361B-B3EC-3D69-AE149FB3DE32}"/>
              </a:ext>
            </a:extLst>
          </p:cNvPr>
          <p:cNvSpPr/>
          <p:nvPr/>
        </p:nvSpPr>
        <p:spPr>
          <a:xfrm>
            <a:off x="3541302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5DE4546-64BB-103E-A7C7-95768C3C6F7F}"/>
              </a:ext>
            </a:extLst>
          </p:cNvPr>
          <p:cNvSpPr/>
          <p:nvPr/>
        </p:nvSpPr>
        <p:spPr>
          <a:xfrm>
            <a:off x="8353775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69E80-E2CB-0DAA-3B3C-A7E224352FED}"/>
              </a:ext>
            </a:extLst>
          </p:cNvPr>
          <p:cNvSpPr txBox="1"/>
          <p:nvPr/>
        </p:nvSpPr>
        <p:spPr>
          <a:xfrm>
            <a:off x="5497945" y="167264"/>
            <a:ext cx="6782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Use Case:</a:t>
            </a:r>
            <a:b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</a:br>
            <a:endParaRPr lang="en-TW" sz="2000" b="1" dirty="0">
              <a:solidFill>
                <a:srgbClr val="DAD7CD"/>
              </a:solidFill>
              <a:latin typeface="Helvetica" pitchFamily="2" charset="0"/>
            </a:endParaRPr>
          </a:p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Sending Email notifications &amp; Adding audit logs on changes on Task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7CB51E-B6FB-F247-FB6E-DA5E8A287B9E}"/>
              </a:ext>
            </a:extLst>
          </p:cNvPr>
          <p:cNvSpPr/>
          <p:nvPr/>
        </p:nvSpPr>
        <p:spPr>
          <a:xfrm>
            <a:off x="-1271171" y="-24436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Observer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D634F-2808-9955-101D-92155EE9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7"/>
          <a:stretch/>
        </p:blipFill>
        <p:spPr>
          <a:xfrm>
            <a:off x="5497945" y="1458000"/>
            <a:ext cx="4400000" cy="52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1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2A50DD-5DB5-8FA9-799D-549689FC7566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5C3601-414F-C8CF-984C-58E0A7C7BF45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98CFB4D-876E-389F-F83B-20C2B21CE037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7581562-EFF2-C659-79B5-20894E29882C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0CB1D4B-B659-0800-74DD-33D373C3E981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362700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879E12-02CE-FCE8-0380-C8E7F7292615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979A6D-AF74-E2C4-5647-4B55CD6494AA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2018-FBC1-2139-62DB-326BE075B9B9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B1AB2F-1E63-4DAC-1D1E-8942C44F4E54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0472E89-ACA5-1881-2C5F-87B100BA771E}"/>
              </a:ext>
            </a:extLst>
          </p:cNvPr>
          <p:cNvSpPr/>
          <p:nvPr/>
        </p:nvSpPr>
        <p:spPr>
          <a:xfrm>
            <a:off x="3541302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35234228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8D79BB-9FD8-4806-207B-760AB584566A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A48CD6-9E6A-30ED-C1F2-88DD2582B633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BD7C1E8-361B-B3EC-3D69-AE149FB3DE32}"/>
              </a:ext>
            </a:extLst>
          </p:cNvPr>
          <p:cNvSpPr/>
          <p:nvPr/>
        </p:nvSpPr>
        <p:spPr>
          <a:xfrm>
            <a:off x="3541302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5DE4546-64BB-103E-A7C7-95768C3C6F7F}"/>
              </a:ext>
            </a:extLst>
          </p:cNvPr>
          <p:cNvSpPr/>
          <p:nvPr/>
        </p:nvSpPr>
        <p:spPr>
          <a:xfrm>
            <a:off x="8353775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69E80-E2CB-0DAA-3B3C-A7E224352FED}"/>
              </a:ext>
            </a:extLst>
          </p:cNvPr>
          <p:cNvSpPr txBox="1"/>
          <p:nvPr/>
        </p:nvSpPr>
        <p:spPr>
          <a:xfrm>
            <a:off x="5497945" y="167264"/>
            <a:ext cx="7026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Use Case:</a:t>
            </a:r>
            <a:b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</a:br>
            <a:endParaRPr lang="en-TW" sz="2000" b="1" dirty="0">
              <a:solidFill>
                <a:srgbClr val="DAD7CD"/>
              </a:solidFill>
              <a:latin typeface="Helvetica" pitchFamily="2" charset="0"/>
            </a:endParaRPr>
          </a:p>
          <a:p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Managing changes in Task Status &amp; Enforcing the progress of State transition.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7CB51E-B6FB-F247-FB6E-DA5E8A287B9E}"/>
              </a:ext>
            </a:extLst>
          </p:cNvPr>
          <p:cNvSpPr/>
          <p:nvPr/>
        </p:nvSpPr>
        <p:spPr>
          <a:xfrm>
            <a:off x="-1271171" y="-24436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794DB-A093-05DE-C9B7-751F850A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74" y="1829728"/>
            <a:ext cx="3101193" cy="163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08B09-30BB-F263-CF56-13A4F214B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122" y="1829728"/>
            <a:ext cx="34544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1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BDD81B-F8F3-F788-5B3F-0177336630F3}"/>
              </a:ext>
            </a:extLst>
          </p:cNvPr>
          <p:cNvSpPr txBox="1"/>
          <p:nvPr/>
        </p:nvSpPr>
        <p:spPr>
          <a:xfrm>
            <a:off x="3084599" y="2414603"/>
            <a:ext cx="6022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6000" dirty="0">
                <a:solidFill>
                  <a:srgbClr val="DAD7CD"/>
                </a:solidFill>
                <a:latin typeface="Impact" panose="020B0806030902050204" pitchFamily="34" charset="0"/>
              </a:rPr>
              <a:t>PROJECT</a:t>
            </a:r>
            <a:r>
              <a:rPr lang="en-TW" sz="6000" dirty="0">
                <a:solidFill>
                  <a:schemeClr val="bg1"/>
                </a:solidFill>
                <a:latin typeface="Impact" panose="020B0806030902050204" pitchFamily="34" charset="0"/>
              </a:rPr>
              <a:t>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B7E48-E611-93A8-5537-ECE5089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728607" y="4357475"/>
            <a:ext cx="734785" cy="7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76813"/>
      </p:ext>
    </p:extLst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700627-C349-6860-22C1-2615AD90D4F3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9C2DB6-B578-E01E-7ACC-E0382C0E6692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98CFB4D-876E-389F-F83B-20C2B21CE037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7581562-EFF2-C659-79B5-20894E29882C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0CB1D4B-B659-0800-74DD-33D373C3E981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968843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9C8-EEFD-B35A-7E29-5275B239C066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979A6D-AF74-E2C4-5647-4B55CD6494AA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2018-FBC1-2139-62DB-326BE075B9B9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B1AB2F-1E63-4DAC-1D1E-8942C44F4E54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0472E89-ACA5-1881-2C5F-87B100BA771E}"/>
              </a:ext>
            </a:extLst>
          </p:cNvPr>
          <p:cNvSpPr/>
          <p:nvPr/>
        </p:nvSpPr>
        <p:spPr>
          <a:xfrm>
            <a:off x="3541302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943012584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C756-A8D8-DB20-AB58-B1BB2277B7F5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A48CD6-9E6A-30ED-C1F2-88DD2582B633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BD7C1E8-361B-B3EC-3D69-AE149FB3DE32}"/>
              </a:ext>
            </a:extLst>
          </p:cNvPr>
          <p:cNvSpPr/>
          <p:nvPr/>
        </p:nvSpPr>
        <p:spPr>
          <a:xfrm>
            <a:off x="3541302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5DE4546-64BB-103E-A7C7-95768C3C6F7F}"/>
              </a:ext>
            </a:extLst>
          </p:cNvPr>
          <p:cNvSpPr/>
          <p:nvPr/>
        </p:nvSpPr>
        <p:spPr>
          <a:xfrm>
            <a:off x="8353775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69E80-E2CB-0DAA-3B3C-A7E224352FED}"/>
              </a:ext>
            </a:extLst>
          </p:cNvPr>
          <p:cNvSpPr txBox="1"/>
          <p:nvPr/>
        </p:nvSpPr>
        <p:spPr>
          <a:xfrm>
            <a:off x="5497945" y="167264"/>
            <a:ext cx="7026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Use Case:</a:t>
            </a:r>
            <a:b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</a:br>
            <a:endParaRPr lang="en-TW" sz="2000" b="1" dirty="0">
              <a:solidFill>
                <a:srgbClr val="DAD7CD"/>
              </a:solidFill>
              <a:latin typeface="Helvetica" pitchFamily="2" charset="0"/>
            </a:endParaRPr>
          </a:p>
          <a:p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Implement different </a:t>
            </a: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Sorting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 (due date &amp; priority) and </a:t>
            </a: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Filtering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 (priority &amp; status) algorithms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7CB51E-B6FB-F247-FB6E-DA5E8A287B9E}"/>
              </a:ext>
            </a:extLst>
          </p:cNvPr>
          <p:cNvSpPr/>
          <p:nvPr/>
        </p:nvSpPr>
        <p:spPr>
          <a:xfrm>
            <a:off x="-1271171" y="-24436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46512-97DF-58FE-A6B3-5659E063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26" y="1686652"/>
            <a:ext cx="22479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81E86-D8FB-8DAA-7BF4-01B30A4B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692" y="2255976"/>
            <a:ext cx="37465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DA012-87DC-CF07-9753-3E0B319CE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25" y="3370400"/>
            <a:ext cx="2349500" cy="33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8199F-D360-3897-0912-2F50716DD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626" y="3910406"/>
            <a:ext cx="3302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0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4829-064C-4BFB-CC18-E3D9B5ADE248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9C2DB6-B578-E01E-7ACC-E0382C0E6692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98CFB4D-876E-389F-F83B-20C2B21CE037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7581562-EFF2-C659-79B5-20894E29882C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0CB1D4B-B659-0800-74DD-33D373C3E981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76756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9C8-EEFD-B35A-7E29-5275B239C066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979A6D-AF74-E2C4-5647-4B55CD6494AA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2018-FBC1-2139-62DB-326BE075B9B9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B1AB2F-1E63-4DAC-1D1E-8942C44F4E54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0472E89-ACA5-1881-2C5F-87B100BA771E}"/>
              </a:ext>
            </a:extLst>
          </p:cNvPr>
          <p:cNvSpPr/>
          <p:nvPr/>
        </p:nvSpPr>
        <p:spPr>
          <a:xfrm>
            <a:off x="3541302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3795896446"/>
      </p:ext>
    </p:extLst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C756-A8D8-DB20-AB58-B1BB2277B7F5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A48CD6-9E6A-30ED-C1F2-88DD2582B633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BD7C1E8-361B-B3EC-3D69-AE149FB3DE32}"/>
              </a:ext>
            </a:extLst>
          </p:cNvPr>
          <p:cNvSpPr/>
          <p:nvPr/>
        </p:nvSpPr>
        <p:spPr>
          <a:xfrm>
            <a:off x="3541302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5DE4546-64BB-103E-A7C7-95768C3C6F7F}"/>
              </a:ext>
            </a:extLst>
          </p:cNvPr>
          <p:cNvSpPr/>
          <p:nvPr/>
        </p:nvSpPr>
        <p:spPr>
          <a:xfrm>
            <a:off x="8353775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69E80-E2CB-0DAA-3B3C-A7E224352FED}"/>
              </a:ext>
            </a:extLst>
          </p:cNvPr>
          <p:cNvSpPr txBox="1"/>
          <p:nvPr/>
        </p:nvSpPr>
        <p:spPr>
          <a:xfrm>
            <a:off x="5497945" y="167264"/>
            <a:ext cx="7026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Use Case:</a:t>
            </a:r>
            <a:b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</a:br>
            <a:endParaRPr lang="en-TW" sz="2000" b="1" dirty="0">
              <a:solidFill>
                <a:srgbClr val="DAD7CD"/>
              </a:solidFill>
              <a:latin typeface="Helvetica" pitchFamily="2" charset="0"/>
            </a:endParaRPr>
          </a:p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Add additional functionalities such as Logging.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7CB51E-B6FB-F247-FB6E-DA5E8A287B9E}"/>
              </a:ext>
            </a:extLst>
          </p:cNvPr>
          <p:cNvSpPr/>
          <p:nvPr/>
        </p:nvSpPr>
        <p:spPr>
          <a:xfrm>
            <a:off x="-1271171" y="-24436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Decorator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2AD53-477A-0F47-9AB8-4ED2DC64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45" y="1563026"/>
            <a:ext cx="20955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76E9C-34F4-DDE8-FDBA-CB4F6E948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45" y="2317528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28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4829-064C-4BFB-CC18-E3D9B5ADE248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9C2DB6-B578-E01E-7ACC-E0382C0E6692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98CFB4D-876E-389F-F83B-20C2B21CE037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7581562-EFF2-C659-79B5-20894E29882C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0CB1D4B-B659-0800-74DD-33D373C3E981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299610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3DFDA-A815-99CC-B64C-ED1C87F43AB8}"/>
              </a:ext>
            </a:extLst>
          </p:cNvPr>
          <p:cNvSpPr txBox="1"/>
          <p:nvPr/>
        </p:nvSpPr>
        <p:spPr>
          <a:xfrm>
            <a:off x="1155700" y="2921169"/>
            <a:ext cx="988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6000" dirty="0">
                <a:solidFill>
                  <a:schemeClr val="bg1"/>
                </a:solidFill>
                <a:latin typeface="Impact" panose="020B0806030902050204" pitchFamily="34" charset="0"/>
              </a:rPr>
              <a:t>LIVE </a:t>
            </a:r>
            <a:r>
              <a:rPr lang="en-TW" sz="6000" dirty="0">
                <a:solidFill>
                  <a:srgbClr val="DAD7CD"/>
                </a:solidFill>
                <a:latin typeface="Impact" panose="020B080603090205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25583641"/>
      </p:ext>
    </p:extLst>
  </p:cSld>
  <p:clrMapOvr>
    <a:masterClrMapping/>
  </p:clrMapOvr>
  <p:transition spd="slow"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E4CA9-895E-85A4-E283-A42518E77936}"/>
              </a:ext>
            </a:extLst>
          </p:cNvPr>
          <p:cNvSpPr txBox="1"/>
          <p:nvPr/>
        </p:nvSpPr>
        <p:spPr>
          <a:xfrm>
            <a:off x="735749" y="699977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6000" dirty="0">
                <a:solidFill>
                  <a:schemeClr val="bg1"/>
                </a:solidFill>
                <a:latin typeface="Impact" panose="020B0806030902050204" pitchFamily="34" charset="0"/>
              </a:rPr>
              <a:t>Contribution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28727-27AB-EF79-40B6-220839742412}"/>
              </a:ext>
            </a:extLst>
          </p:cNvPr>
          <p:cNvSpPr txBox="1"/>
          <p:nvPr/>
        </p:nvSpPr>
        <p:spPr>
          <a:xfrm>
            <a:off x="4679819" y="-2652969"/>
            <a:ext cx="35928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0000" dirty="0">
                <a:solidFill>
                  <a:srgbClr val="DAD7CD"/>
                </a:solidFill>
                <a:latin typeface="Impact" panose="020B0806030902050204" pitchFamily="34" charset="0"/>
              </a:rPr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D65EA-7D94-10D4-D5CD-6BE882F45258}"/>
              </a:ext>
            </a:extLst>
          </p:cNvPr>
          <p:cNvSpPr txBox="1"/>
          <p:nvPr/>
        </p:nvSpPr>
        <p:spPr>
          <a:xfrm>
            <a:off x="735749" y="5650191"/>
            <a:ext cx="4166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60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Contribution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A961C-4C2E-4B12-D620-3719136BFB7D}"/>
              </a:ext>
            </a:extLst>
          </p:cNvPr>
          <p:cNvSpPr/>
          <p:nvPr/>
        </p:nvSpPr>
        <p:spPr>
          <a:xfrm>
            <a:off x="760494" y="1797875"/>
            <a:ext cx="11431506" cy="3852316"/>
          </a:xfrm>
          <a:prstGeom prst="rect">
            <a:avLst/>
          </a:prstGeom>
          <a:solidFill>
            <a:srgbClr val="5781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55A8A7-728F-D9F4-696D-1A4272134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38751"/>
              </p:ext>
            </p:extLst>
          </p:nvPr>
        </p:nvGraphicFramePr>
        <p:xfrm>
          <a:off x="785241" y="1866999"/>
          <a:ext cx="11431504" cy="3631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7876">
                  <a:extLst>
                    <a:ext uri="{9D8B030D-6E8A-4147-A177-3AD203B41FA5}">
                      <a16:colId xmlns:a16="http://schemas.microsoft.com/office/drawing/2014/main" val="2591822318"/>
                    </a:ext>
                  </a:extLst>
                </a:gridCol>
                <a:gridCol w="2857876">
                  <a:extLst>
                    <a:ext uri="{9D8B030D-6E8A-4147-A177-3AD203B41FA5}">
                      <a16:colId xmlns:a16="http://schemas.microsoft.com/office/drawing/2014/main" val="1082120678"/>
                    </a:ext>
                  </a:extLst>
                </a:gridCol>
                <a:gridCol w="2857876">
                  <a:extLst>
                    <a:ext uri="{9D8B030D-6E8A-4147-A177-3AD203B41FA5}">
                      <a16:colId xmlns:a16="http://schemas.microsoft.com/office/drawing/2014/main" val="546393487"/>
                    </a:ext>
                  </a:extLst>
                </a:gridCol>
                <a:gridCol w="2857876">
                  <a:extLst>
                    <a:ext uri="{9D8B030D-6E8A-4147-A177-3AD203B41FA5}">
                      <a16:colId xmlns:a16="http://schemas.microsoft.com/office/drawing/2014/main" val="4166342587"/>
                    </a:ext>
                  </a:extLst>
                </a:gridCol>
              </a:tblGrid>
              <a:tr h="855011">
                <a:tc>
                  <a:txBody>
                    <a:bodyPr/>
                    <a:lstStyle/>
                    <a:p>
                      <a:pPr algn="ctr"/>
                      <a:r>
                        <a:rPr lang="en-TW" sz="1800" b="0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Pritesh</a:t>
                      </a:r>
                      <a:r>
                        <a:rPr lang="en-TW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 Nimje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rgbClr val="DAD7CD"/>
                          </a:solidFill>
                          <a:latin typeface="Helvetica" pitchFamily="2" charset="0"/>
                        </a:rPr>
                        <a:t>Database Management, Front/Backend Integration. State &amp; Strategy Implementation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Shubham Vilas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rgbClr val="DAD7CD"/>
                          </a:solidFill>
                          <a:latin typeface="Helvetica" pitchFamily="2" charset="0"/>
                        </a:rPr>
                        <a:t>State Implementation. CSS Styling. UML Diagram.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259232"/>
                  </a:ext>
                </a:extLst>
              </a:tr>
              <a:tr h="855011">
                <a:tc>
                  <a:txBody>
                    <a:bodyPr/>
                    <a:lstStyle/>
                    <a:p>
                      <a:pPr algn="ctr"/>
                      <a:r>
                        <a:rPr lang="en-TW" sz="1800" b="0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Nitesh More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rgbClr val="DAD7CD"/>
                          </a:solidFill>
                          <a:latin typeface="Helvetica" pitchFamily="2" charset="0"/>
                        </a:rPr>
                        <a:t>Observer, Factory, Builder Implementation. Backend Integration.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Jovin Jojo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b="0" dirty="0">
                          <a:solidFill>
                            <a:srgbClr val="DAD7CD"/>
                          </a:solidFill>
                          <a:latin typeface="Helvetica" pitchFamily="2" charset="0"/>
                        </a:rPr>
                        <a:t>Decorator Implementation. React UI Fix and CSS Styling.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895911"/>
                  </a:ext>
                </a:extLst>
              </a:tr>
              <a:tr h="855011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Min</a:t>
                      </a:r>
                      <a:r>
                        <a:rPr lang="en-TW" sz="1800" b="0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-Yang Huang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rgbClr val="DAD7CD"/>
                          </a:solidFill>
                          <a:latin typeface="Helvetica" pitchFamily="2" charset="0"/>
                        </a:rPr>
                        <a:t>Slides Design. React overview. Factory &amp; Builder Implenmentation.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Venkata Durga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rgbClr val="DAD7CD"/>
                          </a:solidFill>
                          <a:latin typeface="Helvetica" pitchFamily="2" charset="0"/>
                        </a:rPr>
                        <a:t>Frontend Design and Styling. Presentation. 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183786"/>
                  </a:ext>
                </a:extLst>
              </a:tr>
              <a:tr h="855011">
                <a:tc>
                  <a:txBody>
                    <a:bodyPr/>
                    <a:lstStyle/>
                    <a:p>
                      <a:pPr algn="ctr"/>
                      <a:r>
                        <a:rPr lang="en-TW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Gaurav Gunjal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rgbClr val="DAD7CD"/>
                          </a:solidFill>
                          <a:latin typeface="Helvetica" pitchFamily="2" charset="0"/>
                        </a:rPr>
                        <a:t>Frontend React. File I/O system. CSS Styling. Observer implenmentation.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b="0" dirty="0">
                        <a:solidFill>
                          <a:srgbClr val="DAD7CD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b="0" dirty="0">
                        <a:solidFill>
                          <a:srgbClr val="DAD7CD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14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678546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C09D2-F3E8-051A-A1F0-0570D621A6FD}"/>
              </a:ext>
            </a:extLst>
          </p:cNvPr>
          <p:cNvSpPr txBox="1"/>
          <p:nvPr/>
        </p:nvSpPr>
        <p:spPr>
          <a:xfrm>
            <a:off x="1105819" y="2413336"/>
            <a:ext cx="34515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6000" dirty="0">
                <a:solidFill>
                  <a:schemeClr val="bg1"/>
                </a:solidFill>
                <a:latin typeface="Impact" panose="020B0806030902050204" pitchFamily="34" charset="0"/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CA81E-D70F-F08F-A819-B5573273A0A0}"/>
              </a:ext>
            </a:extLst>
          </p:cNvPr>
          <p:cNvSpPr txBox="1"/>
          <p:nvPr/>
        </p:nvSpPr>
        <p:spPr>
          <a:xfrm>
            <a:off x="8920065" y="503862"/>
            <a:ext cx="2369976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50000" dirty="0">
                <a:solidFill>
                  <a:srgbClr val="DAD7CD"/>
                </a:solidFill>
                <a:latin typeface="Impact" panose="020B0806030902050204" pitchFamily="34" charset="0"/>
              </a:rPr>
              <a:t>’’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3A00F-A683-DC2F-1D72-E20FF551CCE9}"/>
              </a:ext>
            </a:extLst>
          </p:cNvPr>
          <p:cNvSpPr txBox="1"/>
          <p:nvPr/>
        </p:nvSpPr>
        <p:spPr>
          <a:xfrm>
            <a:off x="1105819" y="3750905"/>
            <a:ext cx="5589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AD7CD"/>
                </a:solidFill>
              </a:rPr>
              <a:t>Images: </a:t>
            </a:r>
          </a:p>
          <a:p>
            <a:r>
              <a:rPr lang="en-US" dirty="0">
                <a:solidFill>
                  <a:srgbClr val="DAD7C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https://otrs.com/otrsmag/kanban-board/</a:t>
            </a:r>
            <a:endParaRPr lang="en-US" dirty="0">
              <a:solidFill>
                <a:srgbClr val="DAD7CD"/>
              </a:solidFill>
            </a:endParaRPr>
          </a:p>
          <a:p>
            <a:r>
              <a:rPr lang="en-US" dirty="0">
                <a:solidFill>
                  <a:srgbClr val="DAD7C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https://www.meirik.com/articles/what-is-a-kanban-board</a:t>
            </a:r>
            <a:endParaRPr lang="en-US" dirty="0">
              <a:solidFill>
                <a:srgbClr val="DAD7CD"/>
              </a:solidFill>
            </a:endParaRPr>
          </a:p>
          <a:p>
            <a:endParaRPr lang="en-US" dirty="0">
              <a:solidFill>
                <a:srgbClr val="DAD7CD"/>
              </a:solidFill>
            </a:endParaRPr>
          </a:p>
          <a:p>
            <a:endParaRPr lang="en-TW" dirty="0">
              <a:solidFill>
                <a:srgbClr val="DAD7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07347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5A5B0A-B160-9A78-6075-0043D937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945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9769F6-49C2-878B-72F7-625C0F60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94" y="729000"/>
            <a:ext cx="963781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552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D15A6-DDAB-54CE-E1F7-5BEE05B3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37" y="729000"/>
            <a:ext cx="953052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757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BDD81B-F8F3-F788-5B3F-0177336630F3}"/>
              </a:ext>
            </a:extLst>
          </p:cNvPr>
          <p:cNvSpPr txBox="1"/>
          <p:nvPr/>
        </p:nvSpPr>
        <p:spPr>
          <a:xfrm>
            <a:off x="3347045" y="2414603"/>
            <a:ext cx="5497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6000" dirty="0">
                <a:solidFill>
                  <a:schemeClr val="bg1"/>
                </a:solidFill>
                <a:latin typeface="Impact" panose="020B0806030902050204" pitchFamily="34" charset="0"/>
              </a:rPr>
              <a:t>DESIGN </a:t>
            </a:r>
            <a:r>
              <a:rPr lang="en-TW" sz="6000" dirty="0">
                <a:solidFill>
                  <a:srgbClr val="DAD7CD"/>
                </a:solidFill>
                <a:latin typeface="Impact" panose="020B0806030902050204" pitchFamily="34" charset="0"/>
              </a:rPr>
              <a:t>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7071F-50F7-D555-43D2-0AFBD037BE39}"/>
              </a:ext>
            </a:extLst>
          </p:cNvPr>
          <p:cNvSpPr txBox="1"/>
          <p:nvPr/>
        </p:nvSpPr>
        <p:spPr>
          <a:xfrm>
            <a:off x="4036783" y="3540474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b="1" dirty="0">
                <a:solidFill>
                  <a:srgbClr val="DAD7CD"/>
                </a:solidFill>
                <a:latin typeface="Helvetica" pitchFamily="2" charset="0"/>
              </a:rPr>
              <a:t>Use Case &amp; Code Snippets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B7E48-E611-93A8-5537-ECE5089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728607" y="4357475"/>
            <a:ext cx="734785" cy="7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7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7950E1F-52C1-2DAD-1D90-FFC65CC31398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D4B1757-E431-A623-FB45-5B709C669BF4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2018-FBC1-2139-62DB-326BE075B9B9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B1AB2F-1E63-4DAC-1D1E-8942C44F4E54}"/>
              </a:ext>
            </a:extLst>
          </p:cNvPr>
          <p:cNvSpPr/>
          <p:nvPr/>
        </p:nvSpPr>
        <p:spPr>
          <a:xfrm>
            <a:off x="3541302" y="-212837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0472E89-ACA5-1881-2C5F-87B100BA771E}"/>
              </a:ext>
            </a:extLst>
          </p:cNvPr>
          <p:cNvSpPr/>
          <p:nvPr/>
        </p:nvSpPr>
        <p:spPr>
          <a:xfrm>
            <a:off x="3541302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23068812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8C029F2F-3636-ADBA-388E-B4892880553E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EEB3B66-6311-A57D-9B79-86A17E7448A7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BD7C1E8-361B-B3EC-3D69-AE149FB3DE32}"/>
              </a:ext>
            </a:extLst>
          </p:cNvPr>
          <p:cNvSpPr/>
          <p:nvPr/>
        </p:nvSpPr>
        <p:spPr>
          <a:xfrm>
            <a:off x="3541302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5DE4546-64BB-103E-A7C7-95768C3C6F7F}"/>
              </a:ext>
            </a:extLst>
          </p:cNvPr>
          <p:cNvSpPr/>
          <p:nvPr/>
        </p:nvSpPr>
        <p:spPr>
          <a:xfrm>
            <a:off x="8353775" y="-212835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69E80-E2CB-0DAA-3B3C-A7E224352FED}"/>
              </a:ext>
            </a:extLst>
          </p:cNvPr>
          <p:cNvSpPr txBox="1"/>
          <p:nvPr/>
        </p:nvSpPr>
        <p:spPr>
          <a:xfrm>
            <a:off x="5497945" y="401050"/>
            <a:ext cx="6782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  <a:t>Use Case:</a:t>
            </a:r>
          </a:p>
          <a:p>
            <a:br>
              <a:rPr lang="en-TW" sz="2000" b="1" dirty="0">
                <a:solidFill>
                  <a:srgbClr val="DAD7CD"/>
                </a:solidFill>
                <a:latin typeface="Helvetica" pitchFamily="2" charset="0"/>
              </a:rPr>
            </a:b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Structure the </a:t>
            </a: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API response data 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for frontend and </a:t>
            </a:r>
            <a:r>
              <a:rPr lang="en-US" sz="2000" b="1" dirty="0">
                <a:solidFill>
                  <a:srgbClr val="FF6A6A"/>
                </a:solidFill>
                <a:latin typeface="Helvetica" pitchFamily="2" charset="0"/>
              </a:rPr>
              <a:t>Persistence Data </a:t>
            </a:r>
            <a:r>
              <a:rPr lang="en-US" sz="2000" b="1" dirty="0">
                <a:solidFill>
                  <a:srgbClr val="DAD7CD"/>
                </a:solidFill>
                <a:latin typeface="Helvetica" pitchFamily="2" charset="0"/>
              </a:rPr>
              <a:t>for the Task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7CB51E-B6FB-F247-FB6E-DA5E8A287B9E}"/>
              </a:ext>
            </a:extLst>
          </p:cNvPr>
          <p:cNvSpPr/>
          <p:nvPr/>
        </p:nvSpPr>
        <p:spPr>
          <a:xfrm>
            <a:off x="-1271171" y="-24436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Builder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D17D941-BB4C-0425-2BE5-AEAAF40E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07" y="2338374"/>
            <a:ext cx="2870200" cy="3619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C7E08B-1F4A-D3BA-5D7F-C3AC9310D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850" y="2338374"/>
            <a:ext cx="2704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3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AE6830E-8092-5029-0D4A-6C4FE47C2634}"/>
              </a:ext>
            </a:extLst>
          </p:cNvPr>
          <p:cNvSpPr txBox="1">
            <a:spLocks/>
          </p:cNvSpPr>
          <p:nvPr/>
        </p:nvSpPr>
        <p:spPr>
          <a:xfrm>
            <a:off x="9276891" y="2487032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906252-E59A-A35C-4B2A-5CC34C8DA0D8}"/>
              </a:ext>
            </a:extLst>
          </p:cNvPr>
          <p:cNvSpPr txBox="1">
            <a:spLocks/>
          </p:cNvSpPr>
          <p:nvPr/>
        </p:nvSpPr>
        <p:spPr>
          <a:xfrm>
            <a:off x="525751" y="2455504"/>
            <a:ext cx="3612510" cy="1946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DESIGN</a:t>
            </a:r>
            <a:b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</a:br>
            <a:r>
              <a:rPr lang="en-TW" sz="5400" dirty="0">
                <a:ln>
                  <a:solidFill>
                    <a:srgbClr val="DAD7CD"/>
                  </a:solidFill>
                </a:ln>
                <a:noFill/>
                <a:latin typeface="Impact" panose="020B0806030902050204" pitchFamily="34" charset="0"/>
              </a:rPr>
              <a:t>PATTERN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98CFB4D-876E-389F-F83B-20C2B21CE037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7581562-EFF2-C659-79B5-20894E29882C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A5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TW" sz="2400" dirty="0">
              <a:solidFill>
                <a:srgbClr val="DAD7CD"/>
              </a:solidFill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0CB1D4B-B659-0800-74DD-33D373C3E981}"/>
              </a:ext>
            </a:extLst>
          </p:cNvPr>
          <p:cNvSpPr/>
          <p:nvPr/>
        </p:nvSpPr>
        <p:spPr>
          <a:xfrm>
            <a:off x="2431347" y="-212836"/>
            <a:ext cx="6332548" cy="7346731"/>
          </a:xfrm>
          <a:prstGeom prst="parallelogram">
            <a:avLst>
              <a:gd name="adj" fmla="val 23760"/>
            </a:avLst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5400" dirty="0">
                <a:latin typeface="Impact" panose="020B0806030902050204" pitchFamily="34" charset="0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5555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439</Words>
  <Application>Microsoft Macintosh PowerPoint</Application>
  <PresentationFormat>Widescreen</PresentationFormat>
  <Paragraphs>185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Söhne</vt:lpstr>
      <vt:lpstr>Arial</vt:lpstr>
      <vt:lpstr>Calibri</vt:lpstr>
      <vt:lpstr>Calibri Light</vt:lpstr>
      <vt:lpstr>Helvetica</vt:lpstr>
      <vt:lpstr>Impact</vt:lpstr>
      <vt:lpstr>Office Theme</vt:lpstr>
      <vt:lpstr>CSYE 7374 Group  Project Kanban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 Stories  in  Agile</dc:title>
  <dc:creator>Microsoft Office User</dc:creator>
  <cp:lastModifiedBy>Microsoft Office User</cp:lastModifiedBy>
  <cp:revision>55</cp:revision>
  <dcterms:created xsi:type="dcterms:W3CDTF">2024-01-17T03:26:58Z</dcterms:created>
  <dcterms:modified xsi:type="dcterms:W3CDTF">2024-12-10T02:44:33Z</dcterms:modified>
</cp:coreProperties>
</file>