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cmHcKLXWxbZMf86u2N6K2uTj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ECFA3-D3AC-42D7-B80B-AB1CFEA52FA9}">
  <a:tblStyle styleId="{21CECFA3-D3AC-42D7-B80B-AB1CFEA52FA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006"/>
  </p:normalViewPr>
  <p:slideViewPr>
    <p:cSldViewPr snapToGrid="0">
      <p:cViewPr varScale="1">
        <p:scale>
          <a:sx n="113" d="100"/>
          <a:sy n="113" d="100"/>
        </p:scale>
        <p:origin x="4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;n" descr="tud_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923925"/>
            <a:ext cx="5461000" cy="3071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190500" y="360363"/>
            <a:ext cx="6478588" cy="0"/>
          </a:xfrm>
          <a:prstGeom prst="straightConnector1">
            <a:avLst/>
          </a:prstGeom>
          <a:noFill/>
          <a:ln w="15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n"/>
          <p:cNvCxnSpPr/>
          <p:nvPr/>
        </p:nvCxnSpPr>
        <p:spPr>
          <a:xfrm>
            <a:off x="190500" y="781050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n"/>
          <p:cNvCxnSpPr/>
          <p:nvPr/>
        </p:nvCxnSpPr>
        <p:spPr>
          <a:xfrm>
            <a:off x="190500" y="8685213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n"/>
          <p:cNvCxnSpPr/>
          <p:nvPr/>
        </p:nvCxnSpPr>
        <p:spPr>
          <a:xfrm>
            <a:off x="188913" y="4103688"/>
            <a:ext cx="64785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6792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923925"/>
            <a:ext cx="5461000" cy="3071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9" name="Google Shape;399;p62:notes"/>
          <p:cNvSpPr txBox="1">
            <a:spLocks noGrp="1"/>
          </p:cNvSpPr>
          <p:nvPr>
            <p:ph type="body" idx="1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400" name="Google Shape;400;p62:notes"/>
          <p:cNvSpPr txBox="1">
            <a:spLocks noGrp="1"/>
          </p:cNvSpPr>
          <p:nvPr>
            <p:ph type="sldNum" idx="12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6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A3-0C90-1046-9201-1D5A6413764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/>
          <p:nvPr/>
        </p:nvSpPr>
        <p:spPr>
          <a:xfrm>
            <a:off x="1106729" y="466922"/>
            <a:ext cx="1755000" cy="13921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sentiment analysis on customer reviews, extracting insights from five predefined aspects: service, quality, price, delivery, and packaging.  </a:t>
            </a:r>
          </a:p>
        </p:txBody>
      </p:sp>
      <p:sp>
        <p:nvSpPr>
          <p:cNvPr id="403" name="Google Shape;403;p62"/>
          <p:cNvSpPr/>
          <p:nvPr/>
        </p:nvSpPr>
        <p:spPr>
          <a:xfrm>
            <a:off x="1106729" y="510470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2"/>
          <p:cNvSpPr/>
          <p:nvPr/>
        </p:nvSpPr>
        <p:spPr>
          <a:xfrm>
            <a:off x="2612678" y="519202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2"/>
          <p:cNvSpPr/>
          <p:nvPr/>
        </p:nvSpPr>
        <p:spPr>
          <a:xfrm>
            <a:off x="1106729" y="1855885"/>
            <a:ext cx="1755000" cy="140633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Perform sentiment analysis of customer reviews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Focus on 5 predefined aspects: service, quality, price, delivery, and packaging.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Provide a high-level overview through visualizations.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6" name="Google Shape;406;p62"/>
          <p:cNvSpPr/>
          <p:nvPr/>
        </p:nvSpPr>
        <p:spPr>
          <a:xfrm>
            <a:off x="1106729" y="1899434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2"/>
          <p:cNvSpPr/>
          <p:nvPr/>
        </p:nvSpPr>
        <p:spPr>
          <a:xfrm>
            <a:off x="1106729" y="3262215"/>
            <a:ext cx="1755000" cy="162472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Users: Retailers and Business Owners.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Usage: Dashboard summarizing key review insights to support decision-making.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8" name="Google Shape;408;p62"/>
          <p:cNvSpPr/>
          <p:nvPr/>
        </p:nvSpPr>
        <p:spPr>
          <a:xfrm>
            <a:off x="1106729" y="3305763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&amp;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2"/>
          <p:cNvSpPr/>
          <p:nvPr/>
        </p:nvSpPr>
        <p:spPr>
          <a:xfrm>
            <a:off x="2861729" y="466922"/>
            <a:ext cx="1755000" cy="131083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Input: Demo data sourced from ChatGPT and similar tools.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Output: Sentiment scores and categorized feedback per aspect.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0" name="Google Shape;410;p62"/>
          <p:cNvSpPr/>
          <p:nvPr/>
        </p:nvSpPr>
        <p:spPr>
          <a:xfrm>
            <a:off x="2861729" y="513597"/>
            <a:ext cx="13455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Acquisition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2"/>
          <p:cNvSpPr/>
          <p:nvPr/>
        </p:nvSpPr>
        <p:spPr>
          <a:xfrm>
            <a:off x="2861729" y="1777756"/>
            <a:ext cx="1755000" cy="109835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Sentiment classification across 5 predefined aspects.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Use of GPT-4 Turbo for accurate classification and analysis.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endParaRPr sz="800" b="0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62"/>
          <p:cNvSpPr/>
          <p:nvPr/>
        </p:nvSpPr>
        <p:spPr>
          <a:xfrm>
            <a:off x="2861729" y="1821304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 Formulation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2"/>
          <p:cNvSpPr/>
          <p:nvPr/>
        </p:nvSpPr>
        <p:spPr>
          <a:xfrm>
            <a:off x="2858239" y="2741830"/>
            <a:ext cx="1755000" cy="11537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Leveraging GPT-4o Turbo for sentiment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Extraction of five predefined aspects from each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Fine-tuned approach balancing cost and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4" name="Google Shape;414;p62"/>
          <p:cNvSpPr/>
          <p:nvPr/>
        </p:nvSpPr>
        <p:spPr>
          <a:xfrm>
            <a:off x="2861728" y="2914526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62"/>
          <p:cNvSpPr/>
          <p:nvPr/>
        </p:nvSpPr>
        <p:spPr>
          <a:xfrm>
            <a:off x="2868391" y="3845302"/>
            <a:ext cx="1755000" cy="10411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Data Cleaning: Remove irrelevant or noisy data.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Exploratory Data Analysis (EDA): Understand data distribution and relationships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6" name="Google Shape;416;p62"/>
          <p:cNvSpPr/>
          <p:nvPr/>
        </p:nvSpPr>
        <p:spPr>
          <a:xfrm>
            <a:off x="2861728" y="3892639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2"/>
          <p:cNvSpPr/>
          <p:nvPr/>
        </p:nvSpPr>
        <p:spPr>
          <a:xfrm>
            <a:off x="4616195" y="471296"/>
            <a:ext cx="1751863" cy="100250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Cross-validation techniques to assess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Comparing small-scale LLM predictions against large LLM evaluations.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sz="8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2"/>
          <p:cNvSpPr/>
          <p:nvPr/>
        </p:nvSpPr>
        <p:spPr>
          <a:xfrm>
            <a:off x="4616729" y="510869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2"/>
          <p:cNvSpPr/>
          <p:nvPr/>
        </p:nvSpPr>
        <p:spPr>
          <a:xfrm>
            <a:off x="4616729" y="1474261"/>
            <a:ext cx="1755000" cy="139862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Clear and actionable insights provided to business owners.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Increased efficiency and decision-making speed.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0" name="Google Shape;420;p62"/>
          <p:cNvSpPr/>
          <p:nvPr/>
        </p:nvSpPr>
        <p:spPr>
          <a:xfrm>
            <a:off x="4616729" y="1505054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Criteria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2"/>
          <p:cNvSpPr/>
          <p:nvPr/>
        </p:nvSpPr>
        <p:spPr>
          <a:xfrm>
            <a:off x="4616729" y="2872889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Limited features in the dataset.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High cost of advanced models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Budget constraints for paid tools/models.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2" name="Google Shape;422;p62"/>
          <p:cNvSpPr/>
          <p:nvPr/>
        </p:nvSpPr>
        <p:spPr>
          <a:xfrm>
            <a:off x="4616728" y="2916437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2"/>
          <p:cNvSpPr/>
          <p:nvPr/>
        </p:nvSpPr>
        <p:spPr>
          <a:xfrm>
            <a:off x="6371729" y="466280"/>
            <a:ext cx="1755000" cy="149544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Improves focus on revenue generation.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Saves time by summarizing reviews.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Enhances customer satisfaction by addressing feedback effectively.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4" name="Google Shape;424;p62"/>
          <p:cNvSpPr/>
          <p:nvPr/>
        </p:nvSpPr>
        <p:spPr>
          <a:xfrm>
            <a:off x="6371729" y="509828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2"/>
          <p:cNvSpPr/>
          <p:nvPr/>
        </p:nvSpPr>
        <p:spPr>
          <a:xfrm>
            <a:off x="6371728" y="1690556"/>
            <a:ext cx="1751863" cy="11855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A dashboard displaying sentiment breakdown per aspect.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Visualizations showing trends in customer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Business owners can filter reviews by sentiment.</a:t>
            </a:r>
            <a:endParaRPr lang="en-US" sz="8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2"/>
          <p:cNvSpPr/>
          <p:nvPr/>
        </p:nvSpPr>
        <p:spPr>
          <a:xfrm>
            <a:off x="6335242" y="1719418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6371728" y="2876106"/>
            <a:ext cx="1755000" cy="100798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Primary: Business Owners/Retailers.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Secondary: Developers and Data Scientists working on the product.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endParaRPr sz="800" b="0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62"/>
          <p:cNvSpPr/>
          <p:nvPr/>
        </p:nvSpPr>
        <p:spPr>
          <a:xfrm>
            <a:off x="6371728" y="2919653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Actors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2"/>
          <p:cNvSpPr/>
          <p:nvPr/>
        </p:nvSpPr>
        <p:spPr>
          <a:xfrm>
            <a:off x="4620219" y="3811644"/>
            <a:ext cx="3506862" cy="107529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000" tIns="351000" rIns="81000" bIns="540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Language: Python, TypeScript.</a:t>
            </a:r>
            <a:endParaRPr lang="en-IN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Frontend: AngularJS.</a:t>
            </a:r>
            <a:endParaRPr lang="en-IN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Backend: Flask.</a:t>
            </a:r>
            <a:endParaRPr lang="en-IN" sz="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Database: </a:t>
            </a:r>
            <a:r>
              <a:rPr lang="en-IN" sz="800" dirty="0">
                <a:solidFill>
                  <a:schemeClr val="accent1">
                    <a:lumMod val="75000"/>
                  </a:schemeClr>
                </a:solidFill>
              </a:rPr>
              <a:t>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Visualization: Apex Charts.</a:t>
            </a:r>
            <a:endParaRPr lang="en-IN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0" name="Google Shape;430;p62"/>
          <p:cNvSpPr/>
          <p:nvPr/>
        </p:nvSpPr>
        <p:spPr>
          <a:xfrm>
            <a:off x="4613239" y="3915461"/>
            <a:ext cx="143756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/>
          <p:nvPr/>
        </p:nvSpPr>
        <p:spPr>
          <a:xfrm>
            <a:off x="1036885" y="105450"/>
            <a:ext cx="30232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CANVAS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5257987" y="174151"/>
            <a:ext cx="1202611" cy="175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Sentiment Analysis</a:t>
            </a:r>
            <a:endParaRPr sz="800" b="0" i="0" u="none" strike="noStrike" cap="non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33" name="Google Shape;433;p62"/>
          <p:cNvSpPr/>
          <p:nvPr/>
        </p:nvSpPr>
        <p:spPr>
          <a:xfrm>
            <a:off x="6895955" y="166389"/>
            <a:ext cx="287504" cy="1917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IN" sz="75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750" b="0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62"/>
          <p:cNvSpPr/>
          <p:nvPr/>
        </p:nvSpPr>
        <p:spPr>
          <a:xfrm>
            <a:off x="7559604" y="141100"/>
            <a:ext cx="518983" cy="20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7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  <a:r>
              <a:rPr lang="en-US" sz="7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/02/25</a:t>
            </a:r>
            <a:endParaRPr sz="750" b="0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7346169" y="153223"/>
            <a:ext cx="37420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2"/>
          <p:cNvSpPr txBox="1"/>
          <p:nvPr/>
        </p:nvSpPr>
        <p:spPr>
          <a:xfrm>
            <a:off x="6544066" y="156865"/>
            <a:ext cx="489331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2"/>
          <p:cNvSpPr txBox="1"/>
          <p:nvPr/>
        </p:nvSpPr>
        <p:spPr>
          <a:xfrm>
            <a:off x="4726870" y="166345"/>
            <a:ext cx="751181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3370301" y="167319"/>
            <a:ext cx="751181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 sz="7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39" name="Google Shape;439;p62"/>
          <p:cNvSpPr/>
          <p:nvPr/>
        </p:nvSpPr>
        <p:spPr>
          <a:xfrm>
            <a:off x="3812536" y="156078"/>
            <a:ext cx="971417" cy="1934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Arial"/>
              <a:buNone/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TU </a:t>
            </a:r>
            <a:r>
              <a:rPr lang="en-US" sz="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Datmstadt</a:t>
            </a:r>
            <a:endParaRPr sz="800" b="0" i="0" u="none" strike="noStrike" cap="none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40" name="Google Shape;440;p62" descr="Question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0551" y="544200"/>
            <a:ext cx="139004" cy="13900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2"/>
          <p:cNvSpPr/>
          <p:nvPr/>
        </p:nvSpPr>
        <p:spPr>
          <a:xfrm>
            <a:off x="2575723" y="1911089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62" descr="Lightbul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5547" y="1933044"/>
            <a:ext cx="151172" cy="15117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62"/>
          <p:cNvSpPr/>
          <p:nvPr/>
        </p:nvSpPr>
        <p:spPr>
          <a:xfrm>
            <a:off x="2575723" y="331737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62" descr="Us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3543" y="3332047"/>
            <a:ext cx="155180" cy="15518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2"/>
          <p:cNvSpPr/>
          <p:nvPr/>
        </p:nvSpPr>
        <p:spPr>
          <a:xfrm>
            <a:off x="4368839" y="515015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"/>
              <a:buFont typeface="Arial"/>
              <a:buNone/>
            </a:pPr>
            <a:endParaRPr sz="375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4121482" y="488328"/>
            <a:ext cx="688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10011001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01011010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lang="en-US" sz="30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2"/>
          <p:cNvSpPr/>
          <p:nvPr/>
        </p:nvSpPr>
        <p:spPr>
          <a:xfrm>
            <a:off x="4368839" y="182632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2"/>
          <p:cNvSpPr/>
          <p:nvPr/>
        </p:nvSpPr>
        <p:spPr>
          <a:xfrm>
            <a:off x="4368839" y="292467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62"/>
          <p:cNvSpPr/>
          <p:nvPr/>
        </p:nvSpPr>
        <p:spPr>
          <a:xfrm>
            <a:off x="4365479" y="392606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62"/>
          <p:cNvSpPr/>
          <p:nvPr/>
        </p:nvSpPr>
        <p:spPr>
          <a:xfrm>
            <a:off x="7879250" y="392874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62" descr="Databas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08599" y="3958821"/>
            <a:ext cx="135000" cy="1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2"/>
          <p:cNvSpPr/>
          <p:nvPr/>
        </p:nvSpPr>
        <p:spPr>
          <a:xfrm>
            <a:off x="7849541" y="2933276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2"/>
          <p:cNvSpPr/>
          <p:nvPr/>
        </p:nvSpPr>
        <p:spPr>
          <a:xfrm>
            <a:off x="7849541" y="172680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62" descr="User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5389" y="2952144"/>
            <a:ext cx="147257" cy="14725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2"/>
          <p:cNvSpPr/>
          <p:nvPr/>
        </p:nvSpPr>
        <p:spPr>
          <a:xfrm>
            <a:off x="7855859" y="515015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62" descr="Dolla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72481" y="527498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2" descr="Smart Phon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72290" y="1755319"/>
            <a:ext cx="148500" cy="1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2"/>
          <p:cNvSpPr/>
          <p:nvPr/>
        </p:nvSpPr>
        <p:spPr>
          <a:xfrm>
            <a:off x="6124373" y="511403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62"/>
          <p:cNvSpPr/>
          <p:nvPr/>
        </p:nvSpPr>
        <p:spPr>
          <a:xfrm>
            <a:off x="6127072" y="1514428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62"/>
          <p:cNvSpPr/>
          <p:nvPr/>
        </p:nvSpPr>
        <p:spPr>
          <a:xfrm>
            <a:off x="6130774" y="2924674"/>
            <a:ext cx="193998" cy="1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62" descr="Trophy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39862" y="1532928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 descr="No sign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48853" y="2937401"/>
            <a:ext cx="162000" cy="1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2" descr="Research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37306" y="526208"/>
            <a:ext cx="162000" cy="1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2"/>
          <p:cNvSpPr/>
          <p:nvPr/>
        </p:nvSpPr>
        <p:spPr>
          <a:xfrm>
            <a:off x="4283969" y="1851575"/>
            <a:ext cx="396262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1" i="0" u="none" strike="noStrike" cap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f(x)=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62" descr="Gear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397160" y="2957437"/>
            <a:ext cx="136379" cy="13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2" descr="Mop and bucke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93996" y="3951146"/>
            <a:ext cx="136379" cy="13637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2"/>
          <p:cNvSpPr txBox="1"/>
          <p:nvPr/>
        </p:nvSpPr>
        <p:spPr>
          <a:xfrm>
            <a:off x="4514982" y="4889702"/>
            <a:ext cx="36772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Spryfox GmbH, licensed under a creative commons attribution-sharealike 4.0 international license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en-US" sz="45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inspired by the Business model canvas of Osterwalder et 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358</Words>
  <Application>Microsoft Office PowerPoint</Application>
  <PresentationFormat>On-screen Show (16:9)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Lohse</dc:creator>
  <cp:lastModifiedBy>Shraddha Mohanty</cp:lastModifiedBy>
  <cp:revision>31</cp:revision>
  <dcterms:created xsi:type="dcterms:W3CDTF">2009-12-23T09:42:49Z</dcterms:created>
  <dcterms:modified xsi:type="dcterms:W3CDTF">2025-02-09T19:13:06Z</dcterms:modified>
</cp:coreProperties>
</file>