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7E49-278E-4D7A-B93B-FA312E59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7267C-74EB-4717-9EA6-FB95E83D8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7B36-E938-41AE-BE19-606C7DF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ED7F-6303-451F-AA7F-4FFF55D6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F091-7C81-4E3C-813E-D7C02E28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7E72-0FDA-4FA0-BB33-4DC2208D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C8F3D-7700-4AC4-A711-66917492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F61D-8558-41AF-8262-A90911F8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7547-386F-4056-BC80-F20B29B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0D95-1488-4164-A183-19336392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3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377A-1756-47B7-B9A9-87CD3424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37C91-6FD2-400D-A850-96A1542D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81D0-AF0D-47B4-B2D7-604469AA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35C5-F673-47C7-863E-46345D12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096E-FA72-4AAB-9ADA-CC4387A9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3E4E-A2C8-4F84-AD1F-1DE83E73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2CAE-C9E4-44C6-A18A-43CE8674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9931-4D98-4FAB-9AF1-302A5E88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5B04-07B7-4872-B5B1-9A4149E0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118C-8453-4D42-A811-013621C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8EB9-7842-4168-8F39-4AD9A0C6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78F6-6B98-4E07-B959-2A9D62CE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7EE5-738E-4752-870F-F4F42901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F4B8-7069-44DD-8642-D6B0CDC2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16C8-47D4-4B2A-B894-5F830B80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504-9BC1-43C1-8560-92C75C1E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E7A5-8036-42D9-BE7F-C8FC71A3C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502B-0DD5-425F-BF14-852F2296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1E08-3C56-4398-B3DD-4F9BC5C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C8E95-55AC-4615-8A44-7C480C7E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75067-70F2-4DF1-A25D-81E15E5A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BF4-D16C-4424-B765-1431B8B1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5E67-FB23-462D-A002-3BF3F31F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9644C-B449-4386-9ABD-9ADCA199E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B1313-1D26-45BD-AE28-3AECB48E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DADDE-FE4F-4E48-987C-000BA041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02EB-69A7-4928-85DC-F5B5DB7F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36422-DC5F-4439-9F4A-EA1E63B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6EEF0-40E9-48D8-905E-BEEE5E51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4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1053-4982-4C40-B53A-F5993E1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A04F-459F-47D1-AD5F-9EA59339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123F6-723A-41D7-8115-4131F085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98CF-C595-4E7F-B85E-2852EDEF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5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83CDD-18F5-4123-A578-44D19374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97289-ABCF-46A9-8BFB-99C00926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C9D8-E12F-4018-8038-EAA4A55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3242-A66C-4BDC-9B08-44B1D7DF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81C6-D409-4DD6-A673-96382F16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45977-1155-4DB1-A8D1-CB1713C2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7388C-9DE3-4F64-955B-1573D75B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ED3D-029C-4DB5-9C65-53445884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E9B4-1CE9-4B03-A190-8D701174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ECE7-7F8A-4B53-9AC6-0770BC82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DC850-3BF0-4064-BCC3-1424199B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3EAD8-0734-41D7-BC00-9C33D83F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5851-414D-445B-BF18-CF34F856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88903-8056-4CC9-B6C2-F628BF9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2B29E-B7B3-4681-9FBC-CAD0FD24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7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E8349-C19E-4173-8553-972DCF57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73CE-E812-4C0B-944B-7A56E9BD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7187-842D-4FF8-8619-0789C333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B8DC-CE47-4C28-8079-5113D4C8912B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69E8-DB15-440E-90AD-271B6B81C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AE92-11A2-4D7F-A61D-D3639DE13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E2C6-31FA-4D51-A864-3F1127207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9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0817-19B9-4795-8921-1F2221497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872E6-4E63-4427-A61E-788AA9F31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Jyotismita Chaki</a:t>
            </a:r>
          </a:p>
        </p:txBody>
      </p:sp>
    </p:spTree>
    <p:extLst>
      <p:ext uri="{BB962C8B-B14F-4D97-AF65-F5344CB8AC3E}">
        <p14:creationId xmlns:p14="http://schemas.microsoft.com/office/powerpoint/2010/main" val="21123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81F3-8AA3-4473-8C2B-8821AC6F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9819-CB2C-4253-92C2-AEDD1F9F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Mapping of Binary 1:N Relationship Types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0AC176-B737-46E9-B710-556C8CFC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96152"/>
              </p:ext>
            </p:extLst>
          </p:nvPr>
        </p:nvGraphicFramePr>
        <p:xfrm>
          <a:off x="1450109" y="263159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7958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2032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6758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dirty="0"/>
                        <a:t>Airplane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1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RegistrationNumber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ModelNumber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1846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5730F43-FCFA-4D70-8D38-9738C91AC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96028"/>
              </p:ext>
            </p:extLst>
          </p:nvPr>
        </p:nvGraphicFramePr>
        <p:xfrm>
          <a:off x="838200" y="3961895"/>
          <a:ext cx="1023158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99">
                  <a:extLst>
                    <a:ext uri="{9D8B030D-6E8A-4147-A177-3AD203B41FA5}">
                      <a16:colId xmlns:a16="http://schemas.microsoft.com/office/drawing/2014/main" val="294926483"/>
                    </a:ext>
                  </a:extLst>
                </a:gridCol>
                <a:gridCol w="1007296">
                  <a:extLst>
                    <a:ext uri="{9D8B030D-6E8A-4147-A177-3AD203B41FA5}">
                      <a16:colId xmlns:a16="http://schemas.microsoft.com/office/drawing/2014/main" val="2729904019"/>
                    </a:ext>
                  </a:extLst>
                </a:gridCol>
                <a:gridCol w="575208">
                  <a:extLst>
                    <a:ext uri="{9D8B030D-6E8A-4147-A177-3AD203B41FA5}">
                      <a16:colId xmlns:a16="http://schemas.microsoft.com/office/drawing/2014/main" val="3401705027"/>
                    </a:ext>
                  </a:extLst>
                </a:gridCol>
                <a:gridCol w="1505932">
                  <a:extLst>
                    <a:ext uri="{9D8B030D-6E8A-4147-A177-3AD203B41FA5}">
                      <a16:colId xmlns:a16="http://schemas.microsoft.com/office/drawing/2014/main" val="1318548001"/>
                    </a:ext>
                  </a:extLst>
                </a:gridCol>
                <a:gridCol w="1755704">
                  <a:extLst>
                    <a:ext uri="{9D8B030D-6E8A-4147-A177-3AD203B41FA5}">
                      <a16:colId xmlns:a16="http://schemas.microsoft.com/office/drawing/2014/main" val="175137907"/>
                    </a:ext>
                  </a:extLst>
                </a:gridCol>
                <a:gridCol w="1278948">
                  <a:extLst>
                    <a:ext uri="{9D8B030D-6E8A-4147-A177-3AD203B41FA5}">
                      <a16:colId xmlns:a16="http://schemas.microsoft.com/office/drawing/2014/main" val="574912013"/>
                    </a:ext>
                  </a:extLst>
                </a:gridCol>
                <a:gridCol w="1278948">
                  <a:extLst>
                    <a:ext uri="{9D8B030D-6E8A-4147-A177-3AD203B41FA5}">
                      <a16:colId xmlns:a16="http://schemas.microsoft.com/office/drawing/2014/main" val="3452254266"/>
                    </a:ext>
                  </a:extLst>
                </a:gridCol>
                <a:gridCol w="1278948">
                  <a:extLst>
                    <a:ext uri="{9D8B030D-6E8A-4147-A177-3AD203B41FA5}">
                      <a16:colId xmlns:a16="http://schemas.microsoft.com/office/drawing/2014/main" val="406735171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IN" dirty="0"/>
                        <a:t>Flight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2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FlightNumber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DepartureDate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DepartureTime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ArrivalDate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ArrivalTime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AirplaneRN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654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C7F250-D2FE-4DDA-9476-BA72C306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6198"/>
              </p:ext>
            </p:extLst>
          </p:nvPr>
        </p:nvGraphicFramePr>
        <p:xfrm>
          <a:off x="1633680" y="506942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7958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2032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6758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1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EmailAddress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GivenNames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1846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CC127001-782C-4C2C-A4CB-AC20B7950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02346"/>
              </p:ext>
            </p:extLst>
          </p:nvPr>
        </p:nvGraphicFramePr>
        <p:xfrm>
          <a:off x="2728188" y="6040584"/>
          <a:ext cx="32154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06">
                  <a:extLst>
                    <a:ext uri="{9D8B030D-6E8A-4147-A177-3AD203B41FA5}">
                      <a16:colId xmlns:a16="http://schemas.microsoft.com/office/drawing/2014/main" val="583359726"/>
                    </a:ext>
                  </a:extLst>
                </a:gridCol>
                <a:gridCol w="1607706">
                  <a:extLst>
                    <a:ext uri="{9D8B030D-6E8A-4147-A177-3AD203B41FA5}">
                      <a16:colId xmlns:a16="http://schemas.microsoft.com/office/drawing/2014/main" val="23571784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Booking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FlightNumber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 err="1"/>
                        <a:t>EmailAddress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89438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2F922D0-E2B8-48D0-83F5-DB6DC6F63565}"/>
              </a:ext>
            </a:extLst>
          </p:cNvPr>
          <p:cNvCxnSpPr>
            <a:cxnSpLocks/>
          </p:cNvCxnSpPr>
          <p:nvPr/>
        </p:nvCxnSpPr>
        <p:spPr>
          <a:xfrm rot="10800000">
            <a:off x="2613892" y="3629891"/>
            <a:ext cx="7680036" cy="332004"/>
          </a:xfrm>
          <a:prstGeom prst="bentConnector3">
            <a:avLst>
              <a:gd name="adj1" fmla="val -1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399273-9A87-4D36-B2F3-42C25196C8E1}"/>
              </a:ext>
            </a:extLst>
          </p:cNvPr>
          <p:cNvCxnSpPr/>
          <p:nvPr/>
        </p:nvCxnSpPr>
        <p:spPr>
          <a:xfrm flipV="1">
            <a:off x="2631202" y="3373273"/>
            <a:ext cx="0" cy="27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2903B05-F872-4CF2-8838-FE2E4E26C9CB}"/>
              </a:ext>
            </a:extLst>
          </p:cNvPr>
          <p:cNvCxnSpPr/>
          <p:nvPr/>
        </p:nvCxnSpPr>
        <p:spPr>
          <a:xfrm rot="16200000" flipV="1">
            <a:off x="1114229" y="5036223"/>
            <a:ext cx="1677367" cy="1550552"/>
          </a:xfrm>
          <a:prstGeom prst="bentConnector3">
            <a:avLst>
              <a:gd name="adj1" fmla="val -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2228E5F-02D7-4AE3-AD0A-36AA1985DB2A}"/>
              </a:ext>
            </a:extLst>
          </p:cNvPr>
          <p:cNvCxnSpPr>
            <a:cxnSpLocks/>
          </p:cNvCxnSpPr>
          <p:nvPr/>
        </p:nvCxnSpPr>
        <p:spPr>
          <a:xfrm rot="10800000">
            <a:off x="2064330" y="5811109"/>
            <a:ext cx="4031671" cy="104782"/>
          </a:xfrm>
          <a:prstGeom prst="bentConnector3">
            <a:avLst>
              <a:gd name="adj1" fmla="val 101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F19DAAC-2104-4EBF-8FEA-31C949CDA2F7}"/>
              </a:ext>
            </a:extLst>
          </p:cNvPr>
          <p:cNvCxnSpPr>
            <a:cxnSpLocks/>
          </p:cNvCxnSpPr>
          <p:nvPr/>
        </p:nvCxnSpPr>
        <p:spPr>
          <a:xfrm rot="5400000">
            <a:off x="5652655" y="6206837"/>
            <a:ext cx="734291" cy="152400"/>
          </a:xfrm>
          <a:prstGeom prst="bentConnector3">
            <a:avLst>
              <a:gd name="adj1" fmla="val 990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7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F1D8-25A5-4F13-9E02-62BEF3F2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08669" y="2865633"/>
            <a:ext cx="6447229" cy="1325563"/>
          </a:xfrm>
        </p:spPr>
        <p:txBody>
          <a:bodyPr/>
          <a:lstStyle/>
          <a:p>
            <a:r>
              <a:rPr lang="en-IN" dirty="0"/>
              <a:t>ER to Relational Model: 2</a:t>
            </a:r>
          </a:p>
        </p:txBody>
      </p:sp>
      <p:pic>
        <p:nvPicPr>
          <p:cNvPr id="4" name="Picture 2" descr="The ER diagram of the music database">
            <a:extLst>
              <a:ext uri="{FF2B5EF4-FFF2-40B4-BE49-F238E27FC236}">
                <a16:creationId xmlns:a16="http://schemas.microsoft.com/office/drawing/2014/main" id="{A152BCBB-D3F1-4257-BA2E-508B659713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46" y="41565"/>
            <a:ext cx="6461471" cy="67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0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9A9B-6084-40A8-9C25-BF88E561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4D28-CA87-4E77-8FE7-3CE166C7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Mapping of Regular Entity Types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Step 2: Mapping of Weak Entity Types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7BFA9C-D139-40F2-BD09-5FD7A3C9A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78723"/>
              </p:ext>
            </p:extLst>
          </p:nvPr>
        </p:nvGraphicFramePr>
        <p:xfrm>
          <a:off x="1491673" y="250690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76079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75476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Artist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9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Artist_ID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Artist_Name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6954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10FA8F-6359-41D4-98F1-295DF0C4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10467"/>
              </p:ext>
            </p:extLst>
          </p:nvPr>
        </p:nvGraphicFramePr>
        <p:xfrm>
          <a:off x="1491673" y="391816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296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72962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644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Artist_id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Album_id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Album_name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3459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6C7AC4-704F-43E0-845E-6B007C59BE39}"/>
              </a:ext>
            </a:extLst>
          </p:cNvPr>
          <p:cNvCxnSpPr/>
          <p:nvPr/>
        </p:nvCxnSpPr>
        <p:spPr>
          <a:xfrm flipV="1">
            <a:off x="2909455" y="3034145"/>
            <a:ext cx="0" cy="14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BA3BF7-1861-4543-BCB5-6284231F9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71132"/>
              </p:ext>
            </p:extLst>
          </p:nvPr>
        </p:nvGraphicFramePr>
        <p:xfrm>
          <a:off x="1491672" y="49868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15910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70842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751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08672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IN" dirty="0"/>
                        <a:t>Track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 err="1"/>
                        <a:t>Album_id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Track_ID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Track_name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5947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6568BB-D4B9-460B-AE2A-08A6F5A2201D}"/>
              </a:ext>
            </a:extLst>
          </p:cNvPr>
          <p:cNvCxnSpPr/>
          <p:nvPr/>
        </p:nvCxnSpPr>
        <p:spPr>
          <a:xfrm flipV="1">
            <a:off x="2729345" y="4502727"/>
            <a:ext cx="2826328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6A01ADC-6FFF-4EF8-AEFC-DEB16AE5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11498"/>
              </p:ext>
            </p:extLst>
          </p:nvPr>
        </p:nvGraphicFramePr>
        <p:xfrm>
          <a:off x="1491672" y="60663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010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04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Played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Track_id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/>
                        <a:t>Played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9005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936D6E-E76E-47A6-BF73-21D1EE8D804D}"/>
              </a:ext>
            </a:extLst>
          </p:cNvPr>
          <p:cNvCxnSpPr/>
          <p:nvPr/>
        </p:nvCxnSpPr>
        <p:spPr>
          <a:xfrm flipV="1">
            <a:off x="4904509" y="5527964"/>
            <a:ext cx="0" cy="110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23EC-26CE-4A69-8854-90021BD1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FBCF-A891-46BC-8E30-CC5D66AC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Mapping of Binary 1:N Relationship Types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22482D-041A-486D-A5DE-096110CD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18320"/>
              </p:ext>
            </p:extLst>
          </p:nvPr>
        </p:nvGraphicFramePr>
        <p:xfrm>
          <a:off x="1491673" y="250690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76079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75476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Artist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9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Artist_ID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Artist_Name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6954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FD2BE7-8C17-4610-9B70-55716408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7997"/>
              </p:ext>
            </p:extLst>
          </p:nvPr>
        </p:nvGraphicFramePr>
        <p:xfrm>
          <a:off x="1491673" y="357180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296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72962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644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Artist_id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Album_id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Album_name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3459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59DD1C-EA73-4383-8F26-5B4FC315F645}"/>
              </a:ext>
            </a:extLst>
          </p:cNvPr>
          <p:cNvCxnSpPr>
            <a:cxnSpLocks/>
          </p:cNvCxnSpPr>
          <p:nvPr/>
        </p:nvCxnSpPr>
        <p:spPr>
          <a:xfrm flipV="1">
            <a:off x="2909455" y="3034145"/>
            <a:ext cx="0" cy="11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3BBC738F-280E-4ACA-B2A2-CB9B860C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6107"/>
              </p:ext>
            </p:extLst>
          </p:nvPr>
        </p:nvGraphicFramePr>
        <p:xfrm>
          <a:off x="1491672" y="464053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15910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70842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751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08672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IN" dirty="0"/>
                        <a:t>Track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 err="1"/>
                        <a:t>Album_id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Track_ID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Track_name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5947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1A06E-EA95-4F4F-86DA-E527EA6B0060}"/>
              </a:ext>
            </a:extLst>
          </p:cNvPr>
          <p:cNvCxnSpPr/>
          <p:nvPr/>
        </p:nvCxnSpPr>
        <p:spPr>
          <a:xfrm flipV="1">
            <a:off x="2729345" y="4156364"/>
            <a:ext cx="2826328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852770B6-8F4B-4453-9079-560BA1BBA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21519"/>
              </p:ext>
            </p:extLst>
          </p:nvPr>
        </p:nvGraphicFramePr>
        <p:xfrm>
          <a:off x="1491672" y="57199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010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04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Played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Track_id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/>
                        <a:t>Played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9005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7B8CF-EF44-4FB5-AE9B-4E7827C8C352}"/>
              </a:ext>
            </a:extLst>
          </p:cNvPr>
          <p:cNvCxnSpPr/>
          <p:nvPr/>
        </p:nvCxnSpPr>
        <p:spPr>
          <a:xfrm flipV="1">
            <a:off x="4904509" y="5181601"/>
            <a:ext cx="0" cy="110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927B-50A5-4936-B897-2A684355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07738" y="2790191"/>
            <a:ext cx="6601148" cy="1325563"/>
          </a:xfrm>
        </p:spPr>
        <p:txBody>
          <a:bodyPr/>
          <a:lstStyle/>
          <a:p>
            <a:r>
              <a:rPr lang="en-IN" dirty="0"/>
              <a:t>ER to Relational model: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D3D7CE-BE99-4AA9-99B7-5DBA67C1D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50" y="-7052"/>
            <a:ext cx="8166386" cy="67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0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52A-0FCD-4EFF-A590-E51B3E6A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09"/>
            <a:ext cx="10515600" cy="132556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E35E0-F8C6-4AB6-82A9-F399A85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</a:rPr>
              <a:t>Customer (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custID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lastName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firstName</a:t>
            </a:r>
            <a:r>
              <a:rPr lang="en-IN" dirty="0">
                <a:solidFill>
                  <a:srgbClr val="222222"/>
                </a:solidFill>
                <a:effectLst/>
              </a:rPr>
              <a:t>, street, city, state, zip, </a:t>
            </a:r>
            <a:r>
              <a:rPr lang="en-IN" dirty="0" err="1">
                <a:solidFill>
                  <a:srgbClr val="222222"/>
                </a:solidFill>
                <a:effectLst/>
              </a:rPr>
              <a:t>creditLimit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areaCode</a:t>
            </a:r>
            <a:r>
              <a:rPr lang="en-IN" dirty="0">
                <a:solidFill>
                  <a:srgbClr val="222222"/>
                </a:solidFill>
                <a:effectLst/>
              </a:rPr>
              <a:t>, number)</a:t>
            </a:r>
            <a:endParaRPr lang="en-IN" sz="4000" dirty="0">
              <a:solidFill>
                <a:srgbClr val="222222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</a:rPr>
              <a:t>Order (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orderNo</a:t>
            </a:r>
            <a:r>
              <a:rPr lang="en-IN" dirty="0">
                <a:solidFill>
                  <a:srgbClr val="222222"/>
                </a:solidFill>
                <a:effectLst/>
              </a:rPr>
              <a:t>, date, </a:t>
            </a:r>
            <a:r>
              <a:rPr lang="en-IN" dirty="0" err="1">
                <a:solidFill>
                  <a:srgbClr val="222222"/>
                </a:solidFill>
                <a:effectLst/>
              </a:rPr>
              <a:t>totalAmount</a:t>
            </a:r>
            <a:r>
              <a:rPr lang="en-IN" dirty="0">
                <a:solidFill>
                  <a:srgbClr val="222222"/>
                </a:solidFill>
                <a:effectLst/>
              </a:rPr>
              <a:t>, tax, street, city, state, zip, </a:t>
            </a:r>
            <a:r>
              <a:rPr lang="en-IN" dirty="0" err="1">
                <a:solidFill>
                  <a:srgbClr val="222222"/>
                </a:solidFill>
                <a:effectLst/>
              </a:rPr>
              <a:t>areaCode</a:t>
            </a:r>
            <a:r>
              <a:rPr lang="en-IN" dirty="0">
                <a:solidFill>
                  <a:srgbClr val="222222"/>
                </a:solidFill>
                <a:effectLst/>
              </a:rPr>
              <a:t>, number, </a:t>
            </a:r>
            <a:r>
              <a:rPr lang="en-IN" dirty="0" err="1">
                <a:solidFill>
                  <a:srgbClr val="222222"/>
                </a:solidFill>
                <a:effectLst/>
              </a:rPr>
              <a:t>custId</a:t>
            </a:r>
            <a:r>
              <a:rPr lang="en-IN" dirty="0">
                <a:solidFill>
                  <a:srgbClr val="222222"/>
                </a:solidFill>
                <a:effectLst/>
              </a:rPr>
              <a:t>)</a:t>
            </a:r>
            <a:endParaRPr lang="en-IN" sz="4000" dirty="0">
              <a:solidFill>
                <a:srgbClr val="222222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</a:rPr>
              <a:t>Supplier (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supplierNo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supName</a:t>
            </a:r>
            <a:r>
              <a:rPr lang="en-IN" dirty="0">
                <a:solidFill>
                  <a:srgbClr val="222222"/>
                </a:solidFill>
                <a:effectLst/>
              </a:rPr>
              <a:t>, street, city, state, zip, country, </a:t>
            </a:r>
            <a:r>
              <a:rPr lang="en-IN" dirty="0" err="1">
                <a:solidFill>
                  <a:srgbClr val="222222"/>
                </a:solidFill>
                <a:effectLst/>
              </a:rPr>
              <a:t>contactName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countryCode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areaCode</a:t>
            </a:r>
            <a:r>
              <a:rPr lang="en-IN" dirty="0">
                <a:solidFill>
                  <a:srgbClr val="222222"/>
                </a:solidFill>
                <a:effectLst/>
              </a:rPr>
              <a:t>, number)</a:t>
            </a:r>
            <a:endParaRPr lang="en-IN" sz="400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</a:rPr>
              <a:t>Item (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ItemNo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ItemName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unitPrice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qtyOnHand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reorderPoint</a:t>
            </a:r>
            <a:r>
              <a:rPr lang="en-IN" dirty="0">
                <a:solidFill>
                  <a:srgbClr val="222222"/>
                </a:solidFill>
                <a:effectLst/>
              </a:rPr>
              <a:t>)</a:t>
            </a:r>
            <a:endParaRPr lang="en-IN" sz="400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</a:rPr>
              <a:t>Contains (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orderNo</a:t>
            </a:r>
            <a:r>
              <a:rPr lang="en-IN" u="sng" dirty="0">
                <a:solidFill>
                  <a:srgbClr val="222222"/>
                </a:solidFill>
                <a:effectLst/>
              </a:rPr>
              <a:t>, 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ItemNo</a:t>
            </a:r>
            <a:r>
              <a:rPr lang="en-IN" u="sng" dirty="0">
                <a:solidFill>
                  <a:srgbClr val="222222"/>
                </a:solidFill>
                <a:effectLst/>
              </a:rPr>
              <a:t>,</a:t>
            </a:r>
            <a:r>
              <a:rPr lang="en-IN" dirty="0">
                <a:solidFill>
                  <a:srgbClr val="222222"/>
                </a:solidFill>
                <a:effectLst/>
              </a:rPr>
              <a:t> Quantity)</a:t>
            </a:r>
            <a:endParaRPr lang="en-IN" sz="400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</a:rPr>
              <a:t>Supplies (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supplierNo</a:t>
            </a:r>
            <a:r>
              <a:rPr lang="en-IN" u="sng" dirty="0">
                <a:solidFill>
                  <a:srgbClr val="222222"/>
                </a:solidFill>
                <a:effectLst/>
              </a:rPr>
              <a:t>, </a:t>
            </a:r>
            <a:r>
              <a:rPr lang="en-IN" u="sng" dirty="0" err="1">
                <a:solidFill>
                  <a:srgbClr val="222222"/>
                </a:solidFill>
                <a:effectLst/>
              </a:rPr>
              <a:t>ItemNo</a:t>
            </a:r>
            <a:r>
              <a:rPr lang="en-IN" dirty="0">
                <a:solidFill>
                  <a:srgbClr val="222222"/>
                </a:solidFill>
                <a:effectLst/>
              </a:rPr>
              <a:t>, </a:t>
            </a:r>
            <a:r>
              <a:rPr lang="en-IN" dirty="0" err="1">
                <a:solidFill>
                  <a:srgbClr val="222222"/>
                </a:solidFill>
                <a:effectLst/>
              </a:rPr>
              <a:t>unitCost</a:t>
            </a:r>
            <a:r>
              <a:rPr lang="en-IN" dirty="0">
                <a:solidFill>
                  <a:srgbClr val="222222"/>
                </a:solidFill>
                <a:effectLst/>
              </a:rPr>
              <a:t>)</a:t>
            </a:r>
            <a:endParaRPr lang="en-IN" sz="400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530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8477-788E-4A73-99BD-735C3B5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Normalization: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C348D6-6286-43CC-8A1D-CCB60B23F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962557"/>
              </p:ext>
            </p:extLst>
          </p:nvPr>
        </p:nvGraphicFramePr>
        <p:xfrm>
          <a:off x="716972" y="2033444"/>
          <a:ext cx="1075805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57">
                  <a:extLst>
                    <a:ext uri="{9D8B030D-6E8A-4147-A177-3AD203B41FA5}">
                      <a16:colId xmlns:a16="http://schemas.microsoft.com/office/drawing/2014/main" val="1046013976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466651303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2878468565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1457413154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4108767677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2157834403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4072270779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4778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DeptID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2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1111, 2222, 3333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782, 691, 783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Cleark</a:t>
                      </a:r>
                      <a:r>
                        <a:rPr lang="en-IN" dirty="0"/>
                        <a:t>, Planner, </a:t>
                      </a:r>
                      <a:r>
                        <a:rPr lang="en-IN" dirty="0" err="1"/>
                        <a:t>Annalyst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5, 1, 3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8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4444, 5555, 6666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783, 316, 780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Analyst, Typist,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2, 2, 10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7777, 8888, 9999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005, 099, 316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Sales, Secretary, Typist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2, 15, 4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9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8C3A-F0AA-4C57-8DE7-D1381E2D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9"/>
            <a:ext cx="10515600" cy="1325563"/>
          </a:xfrm>
        </p:spPr>
        <p:txBody>
          <a:bodyPr/>
          <a:lstStyle/>
          <a:p>
            <a:r>
              <a:rPr lang="en-IN" dirty="0"/>
              <a:t>Solution: 1NF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2D7878-B79B-4725-BDFA-E9859BA4C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903829"/>
              </p:ext>
            </p:extLst>
          </p:nvPr>
        </p:nvGraphicFramePr>
        <p:xfrm>
          <a:off x="1627909" y="2979174"/>
          <a:ext cx="80512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38">
                  <a:extLst>
                    <a:ext uri="{9D8B030D-6E8A-4147-A177-3AD203B41FA5}">
                      <a16:colId xmlns:a16="http://schemas.microsoft.com/office/drawing/2014/main" val="1046013976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2878468565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1457413154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2157834403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4072270779"/>
                    </a:ext>
                  </a:extLst>
                </a:gridCol>
                <a:gridCol w="1344757">
                  <a:extLst>
                    <a:ext uri="{9D8B030D-6E8A-4147-A177-3AD203B41FA5}">
                      <a16:colId xmlns:a16="http://schemas.microsoft.com/office/drawing/2014/main" val="4778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DeptID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SkillID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2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Cleark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8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6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Annalyst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6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Secretary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355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C21425-C586-4F11-9ACA-FC3A998EA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23959"/>
              </p:ext>
            </p:extLst>
          </p:nvPr>
        </p:nvGraphicFramePr>
        <p:xfrm>
          <a:off x="1627909" y="1126390"/>
          <a:ext cx="6643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9">
                  <a:extLst>
                    <a:ext uri="{9D8B030D-6E8A-4147-A177-3AD203B41FA5}">
                      <a16:colId xmlns:a16="http://schemas.microsoft.com/office/drawing/2014/main" val="1502392950"/>
                    </a:ext>
                  </a:extLst>
                </a:gridCol>
                <a:gridCol w="1666179">
                  <a:extLst>
                    <a:ext uri="{9D8B030D-6E8A-4147-A177-3AD203B41FA5}">
                      <a16:colId xmlns:a16="http://schemas.microsoft.com/office/drawing/2014/main" val="1116945995"/>
                    </a:ext>
                  </a:extLst>
                </a:gridCol>
                <a:gridCol w="1666179">
                  <a:extLst>
                    <a:ext uri="{9D8B030D-6E8A-4147-A177-3AD203B41FA5}">
                      <a16:colId xmlns:a16="http://schemas.microsoft.com/office/drawing/2014/main" val="1913273616"/>
                    </a:ext>
                  </a:extLst>
                </a:gridCol>
                <a:gridCol w="1666179">
                  <a:extLst>
                    <a:ext uri="{9D8B030D-6E8A-4147-A177-3AD203B41FA5}">
                      <a16:colId xmlns:a16="http://schemas.microsoft.com/office/drawing/2014/main" val="318613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DeptID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5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9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4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8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1D4E-41C8-489B-82ED-33349713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Solution: 2NF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1CC282E-55AE-4A56-BA6D-90B2A1F43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601522"/>
              </p:ext>
            </p:extLst>
          </p:nvPr>
        </p:nvGraphicFramePr>
        <p:xfrm>
          <a:off x="1627909" y="2979174"/>
          <a:ext cx="3442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23">
                  <a:extLst>
                    <a:ext uri="{9D8B030D-6E8A-4147-A177-3AD203B41FA5}">
                      <a16:colId xmlns:a16="http://schemas.microsoft.com/office/drawing/2014/main" val="1046013976"/>
                    </a:ext>
                  </a:extLst>
                </a:gridCol>
                <a:gridCol w="1152566">
                  <a:extLst>
                    <a:ext uri="{9D8B030D-6E8A-4147-A177-3AD203B41FA5}">
                      <a16:colId xmlns:a16="http://schemas.microsoft.com/office/drawing/2014/main" val="1457413154"/>
                    </a:ext>
                  </a:extLst>
                </a:gridCol>
                <a:gridCol w="1152566">
                  <a:extLst>
                    <a:ext uri="{9D8B030D-6E8A-4147-A177-3AD203B41FA5}">
                      <a16:colId xmlns:a16="http://schemas.microsoft.com/office/drawing/2014/main" val="30810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2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8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6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6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355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A51E4E-314E-4884-B2AE-245798D87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20489"/>
              </p:ext>
            </p:extLst>
          </p:nvPr>
        </p:nvGraphicFramePr>
        <p:xfrm>
          <a:off x="1627909" y="1126390"/>
          <a:ext cx="33108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9">
                  <a:extLst>
                    <a:ext uri="{9D8B030D-6E8A-4147-A177-3AD203B41FA5}">
                      <a16:colId xmlns:a16="http://schemas.microsoft.com/office/drawing/2014/main" val="1502392950"/>
                    </a:ext>
                  </a:extLst>
                </a:gridCol>
                <a:gridCol w="1666179">
                  <a:extLst>
                    <a:ext uri="{9D8B030D-6E8A-4147-A177-3AD203B41FA5}">
                      <a16:colId xmlns:a16="http://schemas.microsoft.com/office/drawing/2014/main" val="191327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5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9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Cindy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48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D60515-7142-4451-9F21-435313DA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5922"/>
              </p:ext>
            </p:extLst>
          </p:nvPr>
        </p:nvGraphicFramePr>
        <p:xfrm>
          <a:off x="5484412" y="1116707"/>
          <a:ext cx="2856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12">
                  <a:extLst>
                    <a:ext uri="{9D8B030D-6E8A-4147-A177-3AD203B41FA5}">
                      <a16:colId xmlns:a16="http://schemas.microsoft.com/office/drawing/2014/main" val="2063007999"/>
                    </a:ext>
                  </a:extLst>
                </a:gridCol>
                <a:gridCol w="1428012">
                  <a:extLst>
                    <a:ext uri="{9D8B030D-6E8A-4147-A177-3AD203B41FA5}">
                      <a16:colId xmlns:a16="http://schemas.microsoft.com/office/drawing/2014/main" val="289716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DeptID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8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566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9DD039-D9E9-408F-B679-1FF95E75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57981"/>
              </p:ext>
            </p:extLst>
          </p:nvPr>
        </p:nvGraphicFramePr>
        <p:xfrm>
          <a:off x="8770579" y="1116707"/>
          <a:ext cx="2856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12">
                  <a:extLst>
                    <a:ext uri="{9D8B030D-6E8A-4147-A177-3AD203B41FA5}">
                      <a16:colId xmlns:a16="http://schemas.microsoft.com/office/drawing/2014/main" val="3013740216"/>
                    </a:ext>
                  </a:extLst>
                </a:gridCol>
                <a:gridCol w="1428012">
                  <a:extLst>
                    <a:ext uri="{9D8B030D-6E8A-4147-A177-3AD203B41FA5}">
                      <a16:colId xmlns:a16="http://schemas.microsoft.com/office/drawing/2014/main" val="253584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DeptID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8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252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12B705-519E-4C15-AEDF-687145035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92764"/>
              </p:ext>
            </p:extLst>
          </p:nvPr>
        </p:nvGraphicFramePr>
        <p:xfrm>
          <a:off x="5855708" y="2979174"/>
          <a:ext cx="248472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64">
                  <a:extLst>
                    <a:ext uri="{9D8B030D-6E8A-4147-A177-3AD203B41FA5}">
                      <a16:colId xmlns:a16="http://schemas.microsoft.com/office/drawing/2014/main" val="3697995920"/>
                    </a:ext>
                  </a:extLst>
                </a:gridCol>
                <a:gridCol w="1242364">
                  <a:extLst>
                    <a:ext uri="{9D8B030D-6E8A-4147-A177-3AD203B41FA5}">
                      <a16:colId xmlns:a16="http://schemas.microsoft.com/office/drawing/2014/main" val="3328881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SkillID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SkillName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Cleark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4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0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Annalyst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0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4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Secretary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404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FFB50E-44BD-49DA-8363-7D887868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94407"/>
              </p:ext>
            </p:extLst>
          </p:nvPr>
        </p:nvGraphicFramePr>
        <p:xfrm>
          <a:off x="8956227" y="2979174"/>
          <a:ext cx="28560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12">
                  <a:extLst>
                    <a:ext uri="{9D8B030D-6E8A-4147-A177-3AD203B41FA5}">
                      <a16:colId xmlns:a16="http://schemas.microsoft.com/office/drawing/2014/main" val="1528048755"/>
                    </a:ext>
                  </a:extLst>
                </a:gridCol>
                <a:gridCol w="1428012">
                  <a:extLst>
                    <a:ext uri="{9D8B030D-6E8A-4147-A177-3AD203B41FA5}">
                      <a16:colId xmlns:a16="http://schemas.microsoft.com/office/drawing/2014/main" val="306245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SkillID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7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2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8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1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7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0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FC8-DE33-40FB-8D20-260B8C21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CC28-9ED1-48F2-99BB-490F466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b="0" i="0" dirty="0">
                <a:effectLst/>
              </a:rPr>
              <a:t>Consider the following requirements list:</a:t>
            </a:r>
          </a:p>
          <a:p>
            <a:pPr lvl="1" algn="just" fontAlgn="base"/>
            <a:r>
              <a:rPr lang="en-IN" b="0" i="0" dirty="0">
                <a:effectLst/>
              </a:rPr>
              <a:t>The airline has one or more airplanes.</a:t>
            </a:r>
          </a:p>
          <a:p>
            <a:pPr lvl="1" algn="just" fontAlgn="base"/>
            <a:r>
              <a:rPr lang="en-IN" b="0" i="0" dirty="0">
                <a:effectLst/>
              </a:rPr>
              <a:t>An airplane has a model number, a unique registration number, and the capacity to take one or more passengers.</a:t>
            </a:r>
          </a:p>
          <a:p>
            <a:pPr lvl="1" algn="just" fontAlgn="base"/>
            <a:r>
              <a:rPr lang="en-IN" b="0" i="0" dirty="0">
                <a:effectLst/>
              </a:rPr>
              <a:t>An airplane flight has a unique flight number, a departure airport, a destination airport, a departure date and time, and an arrival date and time.</a:t>
            </a:r>
          </a:p>
          <a:p>
            <a:pPr lvl="1" algn="just" fontAlgn="base"/>
            <a:r>
              <a:rPr lang="en-IN" b="0" i="0" dirty="0">
                <a:effectLst/>
              </a:rPr>
              <a:t>Each flight is carried out by a single airplane.</a:t>
            </a:r>
          </a:p>
          <a:p>
            <a:pPr lvl="1" algn="just" fontAlgn="base"/>
            <a:r>
              <a:rPr lang="en-IN" b="0" i="0" dirty="0">
                <a:effectLst/>
              </a:rPr>
              <a:t>A passenger has given names, a surname, and a unique email address.</a:t>
            </a:r>
          </a:p>
          <a:p>
            <a:pPr lvl="1" algn="just" fontAlgn="base"/>
            <a:r>
              <a:rPr lang="en-IN" b="0" i="0" dirty="0">
                <a:effectLst/>
              </a:rPr>
              <a:t>A passenger can book a seat on a flight.</a:t>
            </a:r>
          </a:p>
        </p:txBody>
      </p:sp>
    </p:spTree>
    <p:extLst>
      <p:ext uri="{BB962C8B-B14F-4D97-AF65-F5344CB8AC3E}">
        <p14:creationId xmlns:p14="http://schemas.microsoft.com/office/powerpoint/2010/main" val="1851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53D-89B5-4553-ABE4-C478711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Picture 2" descr="The ER diagram of the flight database">
            <a:extLst>
              <a:ext uri="{FF2B5EF4-FFF2-40B4-BE49-F238E27FC236}">
                <a16:creationId xmlns:a16="http://schemas.microsoft.com/office/drawing/2014/main" id="{903DFC16-8D2C-47B2-A490-BC6C34F0D1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21" y="0"/>
            <a:ext cx="84232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E6EA-F1B6-478A-B29C-557ED51E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81AE-3795-489E-87C7-FFDCE2AC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IN" b="0" i="0" dirty="0">
                <a:effectLst/>
              </a:rPr>
              <a:t>Requirements for the music database:</a:t>
            </a:r>
          </a:p>
          <a:p>
            <a:pPr lvl="1" algn="just" fontAlgn="base"/>
            <a:r>
              <a:rPr lang="en-IN" b="0" i="0" dirty="0">
                <a:effectLst/>
              </a:rPr>
              <a:t>The collection consists of albums.</a:t>
            </a:r>
          </a:p>
          <a:p>
            <a:pPr lvl="1" algn="just" fontAlgn="base"/>
            <a:r>
              <a:rPr lang="en-IN" b="0" i="0" dirty="0">
                <a:effectLst/>
              </a:rPr>
              <a:t>An album is made by exactly one artist.</a:t>
            </a:r>
          </a:p>
          <a:p>
            <a:pPr lvl="1" algn="just" fontAlgn="base"/>
            <a:r>
              <a:rPr lang="en-IN" b="0" i="0" dirty="0">
                <a:effectLst/>
              </a:rPr>
              <a:t>An artist makes one or more albums.</a:t>
            </a:r>
          </a:p>
          <a:p>
            <a:pPr lvl="1" algn="just" fontAlgn="base"/>
            <a:r>
              <a:rPr lang="en-IN" b="0" i="0" dirty="0">
                <a:effectLst/>
              </a:rPr>
              <a:t>An album contains one or more tracks</a:t>
            </a:r>
          </a:p>
          <a:p>
            <a:pPr lvl="1" algn="just" fontAlgn="base"/>
            <a:r>
              <a:rPr lang="en-IN" b="0" i="0" dirty="0">
                <a:effectLst/>
              </a:rPr>
              <a:t>Artists, albums, and tracks each have a name.</a:t>
            </a:r>
          </a:p>
          <a:p>
            <a:pPr lvl="1" algn="just" fontAlgn="base"/>
            <a:r>
              <a:rPr lang="en-IN" b="0" i="0" dirty="0">
                <a:effectLst/>
              </a:rPr>
              <a:t>Each track is on exactly one album.</a:t>
            </a:r>
          </a:p>
          <a:p>
            <a:pPr lvl="1" algn="just" fontAlgn="base"/>
            <a:r>
              <a:rPr lang="en-IN" b="0" i="0" dirty="0">
                <a:effectLst/>
              </a:rPr>
              <a:t>Each track has a time length, measured in seconds.</a:t>
            </a:r>
          </a:p>
          <a:p>
            <a:pPr lvl="1" algn="just" fontAlgn="base"/>
            <a:r>
              <a:rPr lang="en-IN" b="0" i="0" dirty="0">
                <a:effectLst/>
              </a:rPr>
              <a:t>When a track is played, the date and time the playback began (to the nearest second) should be recorded; this is used for reporting when a track was last played, as well as the number of times music by an artist, from an album, or a track has been played.</a:t>
            </a:r>
          </a:p>
        </p:txBody>
      </p:sp>
    </p:spTree>
    <p:extLst>
      <p:ext uri="{BB962C8B-B14F-4D97-AF65-F5344CB8AC3E}">
        <p14:creationId xmlns:p14="http://schemas.microsoft.com/office/powerpoint/2010/main" val="41978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8944-3249-40C9-8027-D836FF1E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Picture 2" descr="The ER diagram of the music database">
            <a:extLst>
              <a:ext uri="{FF2B5EF4-FFF2-40B4-BE49-F238E27FC236}">
                <a16:creationId xmlns:a16="http://schemas.microsoft.com/office/drawing/2014/main" id="{0D00F569-0594-4ADD-A627-0CCA88E68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283" y="0"/>
            <a:ext cx="6509434" cy="68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8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80CB-B42B-4BD4-BC12-9EA7B7B4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Diagram: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A3B9-697A-4938-A6FB-DD0AAA5C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95502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IN" b="0" i="0" dirty="0">
                <a:effectLst/>
              </a:rPr>
              <a:t>Consider the following requirements list:</a:t>
            </a:r>
          </a:p>
          <a:p>
            <a:pPr lvl="1" algn="just" fontAlgn="base"/>
            <a:r>
              <a:rPr lang="en-IN" b="0" i="0" dirty="0">
                <a:effectLst/>
              </a:rPr>
              <a:t>The university offers one or more programs.</a:t>
            </a:r>
          </a:p>
          <a:p>
            <a:pPr lvl="1" algn="just" fontAlgn="base"/>
            <a:r>
              <a:rPr lang="en-IN" b="0" i="0" dirty="0">
                <a:effectLst/>
              </a:rPr>
              <a:t>A program is made up of one or more courses.</a:t>
            </a:r>
          </a:p>
          <a:p>
            <a:pPr lvl="1" algn="just" fontAlgn="base"/>
            <a:r>
              <a:rPr lang="en-IN" b="0" i="0" dirty="0">
                <a:effectLst/>
              </a:rPr>
              <a:t>A student must </a:t>
            </a:r>
            <a:r>
              <a:rPr lang="en-IN" b="0" i="0" dirty="0" err="1">
                <a:effectLst/>
              </a:rPr>
              <a:t>enroll</a:t>
            </a:r>
            <a:r>
              <a:rPr lang="en-IN" b="0" i="0" dirty="0">
                <a:effectLst/>
              </a:rPr>
              <a:t> in a program.</a:t>
            </a:r>
          </a:p>
          <a:p>
            <a:pPr lvl="1" algn="just" fontAlgn="base"/>
            <a:r>
              <a:rPr lang="en-IN" b="0" i="0" dirty="0">
                <a:effectLst/>
              </a:rPr>
              <a:t>A student takes the courses that are part of her program.</a:t>
            </a:r>
          </a:p>
          <a:p>
            <a:pPr lvl="1" algn="just" fontAlgn="base"/>
            <a:r>
              <a:rPr lang="en-IN" b="0" i="0" dirty="0">
                <a:effectLst/>
              </a:rPr>
              <a:t>A program has a name, a program identifier, the total credit points required to graduate, and the year it commenced.</a:t>
            </a:r>
          </a:p>
          <a:p>
            <a:pPr lvl="1" algn="just" fontAlgn="base"/>
            <a:r>
              <a:rPr lang="en-IN" b="0" i="0" dirty="0">
                <a:effectLst/>
              </a:rPr>
              <a:t>A course has a name, a course identifier, a credit point value, and the year it commenced.</a:t>
            </a:r>
          </a:p>
          <a:p>
            <a:pPr lvl="1" algn="just" fontAlgn="base"/>
            <a:r>
              <a:rPr lang="en-IN" b="0" i="0" dirty="0">
                <a:effectLst/>
              </a:rPr>
              <a:t>Students have one or more given names, a surname, a student identifier, a date of birth, and the year they first enrolled. We can treat all given names as a single object—for example, “John Paul.”</a:t>
            </a:r>
          </a:p>
          <a:p>
            <a:pPr lvl="1" algn="just" fontAlgn="base"/>
            <a:r>
              <a:rPr lang="en-IN" b="0" i="0" dirty="0">
                <a:effectLst/>
              </a:rPr>
              <a:t>When a student takes a course, the year and semester he attempted it are recorded. When he finishes the course, a grade (such as A or B) and a mark (such as 60 percent) are recorded.</a:t>
            </a:r>
          </a:p>
          <a:p>
            <a:pPr lvl="1" algn="just" fontAlgn="base"/>
            <a:r>
              <a:rPr lang="en-IN" b="0" i="0" dirty="0">
                <a:effectLst/>
              </a:rPr>
              <a:t>Each course in a program is sequenced into a year (for example, year 1) and a semester (for example, semester 1).</a:t>
            </a:r>
          </a:p>
        </p:txBody>
      </p:sp>
    </p:spTree>
    <p:extLst>
      <p:ext uri="{BB962C8B-B14F-4D97-AF65-F5344CB8AC3E}">
        <p14:creationId xmlns:p14="http://schemas.microsoft.com/office/powerpoint/2010/main" val="3473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6E4-7E70-4159-B5B6-FB747294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14944" y="2801416"/>
            <a:ext cx="6234545" cy="1325563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4" name="Picture 2" descr="The ER diagram of the university database">
            <a:extLst>
              <a:ext uri="{FF2B5EF4-FFF2-40B4-BE49-F238E27FC236}">
                <a16:creationId xmlns:a16="http://schemas.microsoft.com/office/drawing/2014/main" id="{90BC2115-71C2-443A-A0A5-2FBBEA686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247506"/>
            <a:ext cx="9000003" cy="661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097BED9-0847-4BFB-A73C-CA0DE4593A4A}"/>
              </a:ext>
            </a:extLst>
          </p:cNvPr>
          <p:cNvSpPr/>
          <p:nvPr/>
        </p:nvSpPr>
        <p:spPr>
          <a:xfrm>
            <a:off x="1965111" y="110836"/>
            <a:ext cx="1914162" cy="803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6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6929-E389-46DF-8AC1-B3896D20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28801" y="2766218"/>
            <a:ext cx="6483927" cy="1325563"/>
          </a:xfrm>
        </p:spPr>
        <p:txBody>
          <a:bodyPr/>
          <a:lstStyle/>
          <a:p>
            <a:r>
              <a:rPr lang="en-IN" dirty="0"/>
              <a:t>ER to Relational Model: 1</a:t>
            </a:r>
          </a:p>
        </p:txBody>
      </p:sp>
      <p:pic>
        <p:nvPicPr>
          <p:cNvPr id="4" name="Picture 2" descr="The ER diagram of the flight database">
            <a:extLst>
              <a:ext uri="{FF2B5EF4-FFF2-40B4-BE49-F238E27FC236}">
                <a16:creationId xmlns:a16="http://schemas.microsoft.com/office/drawing/2014/main" id="{F1F5F68B-D816-4D81-B8A7-F6521135CB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1" y="0"/>
            <a:ext cx="84232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4E214E-A21C-4D4E-8721-2DE5B1B88792}"/>
              </a:ext>
            </a:extLst>
          </p:cNvPr>
          <p:cNvSpPr/>
          <p:nvPr/>
        </p:nvSpPr>
        <p:spPr>
          <a:xfrm>
            <a:off x="9421091" y="2618509"/>
            <a:ext cx="1122218" cy="637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7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53D-89B5-4553-ABE4-C478711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B08-B31B-4DA2-98A2-03ACAA5F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Mapping of Regular Entity Types.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Step 1: Mapping of Week Entity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31E620-AEE6-40FA-B3B6-C795A5746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00288"/>
              </p:ext>
            </p:extLst>
          </p:nvPr>
        </p:nvGraphicFramePr>
        <p:xfrm>
          <a:off x="1450109" y="263159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7958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2032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6758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dirty="0"/>
                        <a:t>Airplane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1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RegistrationNumber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ModelNumber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18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18DA1F-694B-4E6A-934E-BE62A6AE1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91724"/>
              </p:ext>
            </p:extLst>
          </p:nvPr>
        </p:nvGraphicFramePr>
        <p:xfrm>
          <a:off x="838200" y="3551214"/>
          <a:ext cx="97189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94926483"/>
                    </a:ext>
                  </a:extLst>
                </a:gridCol>
                <a:gridCol w="1093519">
                  <a:extLst>
                    <a:ext uri="{9D8B030D-6E8A-4147-A177-3AD203B41FA5}">
                      <a16:colId xmlns:a16="http://schemas.microsoft.com/office/drawing/2014/main" val="2729904019"/>
                    </a:ext>
                  </a:extLst>
                </a:gridCol>
                <a:gridCol w="624445">
                  <a:extLst>
                    <a:ext uri="{9D8B030D-6E8A-4147-A177-3AD203B41FA5}">
                      <a16:colId xmlns:a16="http://schemas.microsoft.com/office/drawing/2014/main" val="3401705027"/>
                    </a:ext>
                  </a:extLst>
                </a:gridCol>
                <a:gridCol w="1634837">
                  <a:extLst>
                    <a:ext uri="{9D8B030D-6E8A-4147-A177-3AD203B41FA5}">
                      <a16:colId xmlns:a16="http://schemas.microsoft.com/office/drawing/2014/main" val="1318548001"/>
                    </a:ext>
                  </a:extLst>
                </a:gridCol>
                <a:gridCol w="1905989">
                  <a:extLst>
                    <a:ext uri="{9D8B030D-6E8A-4147-A177-3AD203B41FA5}">
                      <a16:colId xmlns:a16="http://schemas.microsoft.com/office/drawing/2014/main" val="175137907"/>
                    </a:ext>
                  </a:extLst>
                </a:gridCol>
                <a:gridCol w="1388423">
                  <a:extLst>
                    <a:ext uri="{9D8B030D-6E8A-4147-A177-3AD203B41FA5}">
                      <a16:colId xmlns:a16="http://schemas.microsoft.com/office/drawing/2014/main" val="574912013"/>
                    </a:ext>
                  </a:extLst>
                </a:gridCol>
                <a:gridCol w="1388423">
                  <a:extLst>
                    <a:ext uri="{9D8B030D-6E8A-4147-A177-3AD203B41FA5}">
                      <a16:colId xmlns:a16="http://schemas.microsoft.com/office/drawing/2014/main" val="345225426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IN" dirty="0"/>
                        <a:t>Flight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2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FlightNumber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DepartureDate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DepartureTime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ArrivalDate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ArrivalTime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654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CCB3737-7A41-456D-BF65-F8278D1B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79458"/>
              </p:ext>
            </p:extLst>
          </p:nvPr>
        </p:nvGraphicFramePr>
        <p:xfrm>
          <a:off x="1633681" y="448507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7958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2032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6758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1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EmailAddress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GivenNames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184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A0A4C1-1230-404B-9AFF-F7BC993F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17401"/>
              </p:ext>
            </p:extLst>
          </p:nvPr>
        </p:nvGraphicFramePr>
        <p:xfrm>
          <a:off x="2852878" y="5989050"/>
          <a:ext cx="32431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61">
                  <a:extLst>
                    <a:ext uri="{9D8B030D-6E8A-4147-A177-3AD203B41FA5}">
                      <a16:colId xmlns:a16="http://schemas.microsoft.com/office/drawing/2014/main" val="583359726"/>
                    </a:ext>
                  </a:extLst>
                </a:gridCol>
                <a:gridCol w="1621561">
                  <a:extLst>
                    <a:ext uri="{9D8B030D-6E8A-4147-A177-3AD203B41FA5}">
                      <a16:colId xmlns:a16="http://schemas.microsoft.com/office/drawing/2014/main" val="26570007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Booking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EmailAddress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err="1"/>
                        <a:t>FlightNumber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9594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6CDEEE-61E6-4306-8A25-8490E2DA2CAC}"/>
              </a:ext>
            </a:extLst>
          </p:cNvPr>
          <p:cNvCxnSpPr/>
          <p:nvPr/>
        </p:nvCxnSpPr>
        <p:spPr>
          <a:xfrm flipV="1">
            <a:off x="3186545" y="4973782"/>
            <a:ext cx="0" cy="14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68340-5DEB-417A-96E9-508336B2D06B}"/>
              </a:ext>
            </a:extLst>
          </p:cNvPr>
          <p:cNvCxnSpPr/>
          <p:nvPr/>
        </p:nvCxnSpPr>
        <p:spPr>
          <a:xfrm flipH="1" flipV="1">
            <a:off x="2286000" y="4142509"/>
            <a:ext cx="3685309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1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E44FCDCD553458FCB3E66F162BBB8" ma:contentTypeVersion="10" ma:contentTypeDescription="Create a new document." ma:contentTypeScope="" ma:versionID="9de326d8540e8c77b32d388b38c8f727">
  <xsd:schema xmlns:xsd="http://www.w3.org/2001/XMLSchema" xmlns:xs="http://www.w3.org/2001/XMLSchema" xmlns:p="http://schemas.microsoft.com/office/2006/metadata/properties" xmlns:ns2="fb49ac89-d54a-41fc-8246-ae8f57ed844f" xmlns:ns3="44344ea4-7e3e-49e2-8944-8227ec12910d" targetNamespace="http://schemas.microsoft.com/office/2006/metadata/properties" ma:root="true" ma:fieldsID="4a5a9c2f900193b55af047291408d26b" ns2:_="" ns3:_="">
    <xsd:import namespace="fb49ac89-d54a-41fc-8246-ae8f57ed844f"/>
    <xsd:import namespace="44344ea4-7e3e-49e2-8944-8227ec1291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9ac89-d54a-41fc-8246-ae8f57ed8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44ea4-7e3e-49e2-8944-8227ec12910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477728-3E5D-42BE-B74B-2F53CC6E8D75}"/>
</file>

<file path=customXml/itemProps2.xml><?xml version="1.0" encoding="utf-8"?>
<ds:datastoreItem xmlns:ds="http://schemas.openxmlformats.org/officeDocument/2006/customXml" ds:itemID="{6484CA2F-3543-4AFD-802D-7B11CA0D5ABF}"/>
</file>

<file path=customXml/itemProps3.xml><?xml version="1.0" encoding="utf-8"?>
<ds:datastoreItem xmlns:ds="http://schemas.openxmlformats.org/officeDocument/2006/customXml" ds:itemID="{DD4AA17D-C623-4F88-8AF6-9050D17385A3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991</Words>
  <Application>Microsoft Office PowerPoint</Application>
  <PresentationFormat>Widescreen</PresentationFormat>
  <Paragraphs>336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Examples</vt:lpstr>
      <vt:lpstr>ER Diagram: 1</vt:lpstr>
      <vt:lpstr>Solution</vt:lpstr>
      <vt:lpstr>ER Diagram: 2</vt:lpstr>
      <vt:lpstr>Solution</vt:lpstr>
      <vt:lpstr>ER Diagram: 3</vt:lpstr>
      <vt:lpstr>Solution</vt:lpstr>
      <vt:lpstr>ER to Relational Model: 1</vt:lpstr>
      <vt:lpstr>Solution</vt:lpstr>
      <vt:lpstr>Solution</vt:lpstr>
      <vt:lpstr>ER to Relational Model: 2</vt:lpstr>
      <vt:lpstr>Solution</vt:lpstr>
      <vt:lpstr>Solution</vt:lpstr>
      <vt:lpstr>ER to Relational model: 3</vt:lpstr>
      <vt:lpstr>Solution</vt:lpstr>
      <vt:lpstr>Normalization: 1</vt:lpstr>
      <vt:lpstr>Solution: 1NF</vt:lpstr>
      <vt:lpstr>Solution: 2NF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Jyotismita Chaki</dc:creator>
  <cp:lastModifiedBy>Jyotismita Chaki</cp:lastModifiedBy>
  <cp:revision>13</cp:revision>
  <dcterms:created xsi:type="dcterms:W3CDTF">2021-09-05T12:01:19Z</dcterms:created>
  <dcterms:modified xsi:type="dcterms:W3CDTF">2021-09-07T06:45:38Z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0x010100B24E44FCDCD553458FCB3E66F162BBB8</vt:lpwstr>
  </property>
</Properties>
</file>